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0" r:id="rId5"/>
    <p:sldId id="271" r:id="rId6"/>
    <p:sldId id="272" r:id="rId7"/>
    <p:sldId id="273" r:id="rId8"/>
    <p:sldId id="269" r:id="rId9"/>
    <p:sldId id="260" r:id="rId10"/>
    <p:sldId id="274" r:id="rId11"/>
    <p:sldId id="263"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E889A-8291-4947-B6E6-BF00256FFA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F5BE51F2-4887-4D4A-90C7-AC1AF7FC6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E0AE492-5770-446D-BEC2-A9F68EC30280}"/>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C4D9A9B1-870A-4CB9-80BE-81048BF0FCB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89B3D6F-142C-4C30-8186-D171F9DAB4ED}"/>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6065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95B22-A56E-4DB9-94A2-F94C26ECBE3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F02CE1C-7FCE-4F8E-96A7-D63A3DA3C2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3A6EB46-2C63-4A36-B8E0-89224B9897A4}"/>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FC550255-62C6-4191-BF30-ECB53E936B8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33C8392-B344-4E0C-93E6-F8EEE7E9C18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62214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9114DF-0788-453B-84C2-16C9A937E8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64F5B5A-F767-4367-986A-C0D6E0E4AB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6327DA0-01DE-4DA5-A936-6970F4AC827B}"/>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7501EC7C-2264-46EC-BC6A-D9812794253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4B0635-979A-4D70-B99A-EF40DDE9E1B3}"/>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4309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62217-3363-4718-9FCD-7D8B0F289BF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AC5D1E-92D4-4A4F-BEDB-58C498C01F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7FB39AC-FA8D-4D05-BFDE-26CC20CC2B55}"/>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6ADA2BA0-12BA-4EE8-BD63-B8A0C6AB4EF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A90B37E-F41B-4441-8369-29D43839DD2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8316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5F7FE-4C02-4882-BAEC-E309D1339D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596DC66-B4E4-4E05-8C85-18CE1D98A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F1B7AA-5B27-4FA3-9467-DF40380BCC50}"/>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EDFA7257-1C8B-4BF0-8EF5-EBBC63675B2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F964E94-4455-4917-98C9-B2B0CF604E7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631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AF9C-C101-478A-9697-52A0F141C7D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22741A6-39CE-41E9-9BE3-03AB8C7E81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6D88505-21FE-45EA-8BAD-2D68724AAE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5080CBA-0FE0-4AFF-B263-D82BCC4E1810}"/>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6" name="Marcador de pie de página 5">
            <a:extLst>
              <a:ext uri="{FF2B5EF4-FFF2-40B4-BE49-F238E27FC236}">
                <a16:creationId xmlns:a16="http://schemas.microsoft.com/office/drawing/2014/main" id="{E9132596-F0AE-4B1B-B09A-A4C2DE0E5B3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2031504-2200-4FC9-8921-4BB1DC7FDDD8}"/>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12483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53C12-B0D9-4A06-AEAE-D6519227A3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15B7B43-2C61-4477-B844-4EA3E2F42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3BE188-0AE1-494E-B786-B7461F9499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F79CA1D5-FFBD-4ED8-A463-B8699274B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A3BEE9-2F69-4C09-A7FD-88EAC3F44E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B6292C47-78CA-4F6F-82D2-3ECD33323096}"/>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8" name="Marcador de pie de página 7">
            <a:extLst>
              <a:ext uri="{FF2B5EF4-FFF2-40B4-BE49-F238E27FC236}">
                <a16:creationId xmlns:a16="http://schemas.microsoft.com/office/drawing/2014/main" id="{389CE4DA-68E4-4883-BBC0-7F56E3FDE06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72582F2-6170-4EE2-8A06-D054288FA8E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328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ED080-2A0E-4354-BDDD-248FE8CF53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86BC896-2F88-4074-BA71-8D48922E8132}"/>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4" name="Marcador de pie de página 3">
            <a:extLst>
              <a:ext uri="{FF2B5EF4-FFF2-40B4-BE49-F238E27FC236}">
                <a16:creationId xmlns:a16="http://schemas.microsoft.com/office/drawing/2014/main" id="{37B4699E-FC13-4DC2-BAD8-A49380A3D68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250EA68-6C4D-4034-B5AF-44BA660D804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402386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53F469-D346-4D4A-85C9-518F2F5ADC87}"/>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3" name="Marcador de pie de página 2">
            <a:extLst>
              <a:ext uri="{FF2B5EF4-FFF2-40B4-BE49-F238E27FC236}">
                <a16:creationId xmlns:a16="http://schemas.microsoft.com/office/drawing/2014/main" id="{48590B75-90A6-4E59-AA21-741F8B9B5D4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055DE04-64FD-4B39-8E2C-741A3517B06E}"/>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36616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F502-61A1-4A7E-A67F-1ADB00E496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3A88C0E-9A12-4034-90F4-47D06F1A0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E4D9955C-A062-4B7B-B0E1-1010E9875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176444-8F79-4C1B-853E-9552BA27151B}"/>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6" name="Marcador de pie de página 5">
            <a:extLst>
              <a:ext uri="{FF2B5EF4-FFF2-40B4-BE49-F238E27FC236}">
                <a16:creationId xmlns:a16="http://schemas.microsoft.com/office/drawing/2014/main" id="{A3CE14AD-345D-48CF-8D9E-1B211F5F3CE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A7E42E9-CF88-45AC-A465-00D38307736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45729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E2184-D2A2-452A-B704-F901D27989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879B850A-070F-4D91-8102-D02E7746E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6A544DC5-35B2-4E93-A42A-EDD5C9BF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29A2E4-3ED1-4F61-9324-997530EE3CCB}"/>
              </a:ext>
            </a:extLst>
          </p:cNvPr>
          <p:cNvSpPr>
            <a:spLocks noGrp="1"/>
          </p:cNvSpPr>
          <p:nvPr>
            <p:ph type="dt" sz="half" idx="10"/>
          </p:nvPr>
        </p:nvSpPr>
        <p:spPr/>
        <p:txBody>
          <a:bodyPr/>
          <a:lstStyle/>
          <a:p>
            <a:fld id="{24F89D96-21CC-4558-896D-EB6077A82BBC}" type="datetimeFigureOut">
              <a:rPr lang="en-US" smtClean="0"/>
              <a:t>11/23/2023</a:t>
            </a:fld>
            <a:endParaRPr lang="en-US"/>
          </a:p>
        </p:txBody>
      </p:sp>
      <p:sp>
        <p:nvSpPr>
          <p:cNvPr id="6" name="Marcador de pie de página 5">
            <a:extLst>
              <a:ext uri="{FF2B5EF4-FFF2-40B4-BE49-F238E27FC236}">
                <a16:creationId xmlns:a16="http://schemas.microsoft.com/office/drawing/2014/main" id="{A2CD8C62-51B3-4C35-BD10-23AB06ED9DD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33A2F1E-9A31-4E44-9711-0DAE916D9BA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7531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82F648-E82B-4783-9BC0-4F59560B7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8EC2B33-5A9B-4733-8B81-6753F7666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2EAB427-C279-4B16-8E1C-840CDDC85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89D96-21CC-4558-896D-EB6077A82BBC}" type="datetimeFigureOut">
              <a:rPr lang="en-US" smtClean="0"/>
              <a:t>11/23/2023</a:t>
            </a:fld>
            <a:endParaRPr lang="en-US"/>
          </a:p>
        </p:txBody>
      </p:sp>
      <p:sp>
        <p:nvSpPr>
          <p:cNvPr id="5" name="Marcador de pie de página 4">
            <a:extLst>
              <a:ext uri="{FF2B5EF4-FFF2-40B4-BE49-F238E27FC236}">
                <a16:creationId xmlns:a16="http://schemas.microsoft.com/office/drawing/2014/main" id="{A3FD88FC-93C2-4CA3-B720-17A312F71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10BCEAC4-12C9-4C7C-B1AF-BC8730889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7BE50-31BD-499A-819C-1B0389BE3729}" type="slidenum">
              <a:rPr lang="en-US" smtClean="0"/>
              <a:t>‹Nº›</a:t>
            </a:fld>
            <a:endParaRPr lang="en-US"/>
          </a:p>
        </p:txBody>
      </p:sp>
    </p:spTree>
    <p:extLst>
      <p:ext uri="{BB962C8B-B14F-4D97-AF65-F5344CB8AC3E}">
        <p14:creationId xmlns:p14="http://schemas.microsoft.com/office/powerpoint/2010/main" val="36710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99BE77-6C37-4690-BF66-58AF19B68C24}"/>
              </a:ext>
            </a:extLst>
          </p:cNvPr>
          <p:cNvPicPr>
            <a:picLocks noChangeAspect="1"/>
          </p:cNvPicPr>
          <p:nvPr/>
        </p:nvPicPr>
        <p:blipFill>
          <a:blip r:embed="rId2"/>
          <a:stretch>
            <a:fillRect/>
          </a:stretch>
        </p:blipFill>
        <p:spPr>
          <a:xfrm>
            <a:off x="2708" y="0"/>
            <a:ext cx="12186584" cy="6858000"/>
          </a:xfrm>
          <a:prstGeom prst="rect">
            <a:avLst/>
          </a:prstGeom>
        </p:spPr>
      </p:pic>
      <p:sp>
        <p:nvSpPr>
          <p:cNvPr id="2" name="Título 1">
            <a:extLst>
              <a:ext uri="{FF2B5EF4-FFF2-40B4-BE49-F238E27FC236}">
                <a16:creationId xmlns:a16="http://schemas.microsoft.com/office/drawing/2014/main" id="{87DDFB3F-2F0F-48E6-AA0D-3432FE3BE82B}"/>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6068AEB2-72C4-46BF-BDF6-29A4B8AC0E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5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pic>
        <p:nvPicPr>
          <p:cNvPr id="8" name="Imagen 7">
            <a:extLst>
              <a:ext uri="{FF2B5EF4-FFF2-40B4-BE49-F238E27FC236}">
                <a16:creationId xmlns:a16="http://schemas.microsoft.com/office/drawing/2014/main" id="{9AF72668-F5FF-4B0A-A635-4F45E5D643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1866" y="135628"/>
            <a:ext cx="8800134" cy="5483294"/>
          </a:xfrm>
          <a:prstGeom prst="rect">
            <a:avLst/>
          </a:prstGeom>
          <a:noFill/>
          <a:ln>
            <a:noFill/>
          </a:ln>
        </p:spPr>
      </p:pic>
    </p:spTree>
    <p:extLst>
      <p:ext uri="{BB962C8B-B14F-4D97-AF65-F5344CB8AC3E}">
        <p14:creationId xmlns:p14="http://schemas.microsoft.com/office/powerpoint/2010/main" val="9284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1378226" y="1874392"/>
            <a:ext cx="9144000" cy="2008495"/>
          </a:xfrm>
        </p:spPr>
        <p:txBody>
          <a:bodyPr>
            <a:normAutofit fontScale="92500" lnSpcReduction="10000"/>
          </a:bodyPr>
          <a:lstStyle/>
          <a:p>
            <a:pPr marL="469900" algn="l">
              <a:spcBef>
                <a:spcPts val="260"/>
              </a:spcBef>
            </a:pPr>
            <a:r>
              <a:rPr lang="es-ES" sz="2600" b="1" kern="0" dirty="0">
                <a:effectLst/>
                <a:ea typeface="Arial" panose="020B0604020202020204" pitchFamily="34" charset="0"/>
                <a:cs typeface="Arial" panose="020B0604020202020204" pitchFamily="34" charset="0"/>
              </a:rPr>
              <a:t>CONCLUSIÓN</a:t>
            </a:r>
            <a:endParaRPr lang="es-EC" sz="2600" b="1" kern="0" dirty="0">
              <a:effectLst/>
              <a:ea typeface="Arial" panose="020B0604020202020204" pitchFamily="34" charset="0"/>
            </a:endParaRPr>
          </a:p>
          <a:p>
            <a:pPr algn="l">
              <a:spcBef>
                <a:spcPts val="45"/>
              </a:spcBef>
            </a:pPr>
            <a:r>
              <a:rPr lang="es-ES" sz="2600" b="1" dirty="0">
                <a:effectLst/>
                <a:ea typeface="Arial MT"/>
                <a:cs typeface="Arial MT"/>
              </a:rPr>
              <a:t> </a:t>
            </a:r>
            <a:endParaRPr lang="es-EC" sz="2600" dirty="0">
              <a:effectLst/>
              <a:ea typeface="Arial MT"/>
              <a:cs typeface="Arial MT"/>
            </a:endParaRPr>
          </a:p>
          <a:p>
            <a:pPr marL="469900" marR="117475" algn="l">
              <a:spcAft>
                <a:spcPts val="0"/>
              </a:spcAft>
            </a:pPr>
            <a:r>
              <a:rPr lang="es-ES" sz="2600" dirty="0">
                <a:effectLst/>
                <a:ea typeface="Arial MT"/>
                <a:cs typeface="Arial MT"/>
              </a:rPr>
              <a:t>La elaboración de una base de datos para una tienda es un paso esencial para</a:t>
            </a:r>
            <a:r>
              <a:rPr lang="es-ES" sz="2600" spc="5" dirty="0">
                <a:effectLst/>
                <a:ea typeface="Arial MT"/>
                <a:cs typeface="Arial MT"/>
              </a:rPr>
              <a:t> </a:t>
            </a:r>
            <a:r>
              <a:rPr lang="es-ES" sz="2600" dirty="0">
                <a:effectLst/>
                <a:ea typeface="Arial MT"/>
                <a:cs typeface="Arial MT"/>
              </a:rPr>
              <a:t>organizar</a:t>
            </a:r>
            <a:r>
              <a:rPr lang="es-ES" sz="2600" spc="5" dirty="0">
                <a:effectLst/>
                <a:ea typeface="Arial MT"/>
                <a:cs typeface="Arial MT"/>
              </a:rPr>
              <a:t> </a:t>
            </a:r>
            <a:r>
              <a:rPr lang="es-ES" sz="2600" dirty="0">
                <a:effectLst/>
                <a:ea typeface="Arial MT"/>
                <a:cs typeface="Arial MT"/>
              </a:rPr>
              <a:t>y</a:t>
            </a:r>
            <a:r>
              <a:rPr lang="es-ES" sz="2600" spc="5" dirty="0">
                <a:effectLst/>
                <a:ea typeface="Arial MT"/>
                <a:cs typeface="Arial MT"/>
              </a:rPr>
              <a:t> </a:t>
            </a:r>
            <a:r>
              <a:rPr lang="es-ES" sz="2600" dirty="0">
                <a:effectLst/>
                <a:ea typeface="Arial MT"/>
                <a:cs typeface="Arial MT"/>
              </a:rPr>
              <a:t>gestionar</a:t>
            </a:r>
            <a:r>
              <a:rPr lang="es-ES" sz="2600" spc="5" dirty="0">
                <a:effectLst/>
                <a:ea typeface="Arial MT"/>
                <a:cs typeface="Arial MT"/>
              </a:rPr>
              <a:t> </a:t>
            </a:r>
            <a:r>
              <a:rPr lang="es-ES" sz="2600" dirty="0">
                <a:effectLst/>
                <a:ea typeface="Arial MT"/>
                <a:cs typeface="Arial MT"/>
              </a:rPr>
              <a:t>eficientemente</a:t>
            </a:r>
            <a:r>
              <a:rPr lang="es-ES" sz="2600" spc="5" dirty="0">
                <a:effectLst/>
                <a:ea typeface="Arial MT"/>
                <a:cs typeface="Arial MT"/>
              </a:rPr>
              <a:t> </a:t>
            </a:r>
            <a:r>
              <a:rPr lang="es-ES" sz="2600" dirty="0">
                <a:effectLst/>
                <a:ea typeface="Arial MT"/>
                <a:cs typeface="Arial MT"/>
              </a:rPr>
              <a:t>la</a:t>
            </a:r>
            <a:r>
              <a:rPr lang="es-ES" sz="2600" spc="5" dirty="0">
                <a:effectLst/>
                <a:ea typeface="Arial MT"/>
                <a:cs typeface="Arial MT"/>
              </a:rPr>
              <a:t> </a:t>
            </a:r>
            <a:r>
              <a:rPr lang="es-ES" sz="2600" dirty="0">
                <a:effectLst/>
                <a:ea typeface="Arial MT"/>
                <a:cs typeface="Arial MT"/>
              </a:rPr>
              <a:t>información</a:t>
            </a:r>
            <a:r>
              <a:rPr lang="es-ES" sz="2600" spc="5" dirty="0">
                <a:effectLst/>
                <a:ea typeface="Arial MT"/>
                <a:cs typeface="Arial MT"/>
              </a:rPr>
              <a:t> </a:t>
            </a:r>
            <a:r>
              <a:rPr lang="es-ES" sz="2600" dirty="0">
                <a:effectLst/>
                <a:ea typeface="Arial MT"/>
                <a:cs typeface="Arial MT"/>
              </a:rPr>
              <a:t>relacionada</a:t>
            </a:r>
            <a:r>
              <a:rPr lang="es-ES" sz="2600" spc="5" dirty="0">
                <a:effectLst/>
                <a:ea typeface="Arial MT"/>
                <a:cs typeface="Arial MT"/>
              </a:rPr>
              <a:t> </a:t>
            </a:r>
            <a:r>
              <a:rPr lang="es-ES" sz="2600" dirty="0">
                <a:effectLst/>
                <a:ea typeface="Arial MT"/>
                <a:cs typeface="Arial MT"/>
              </a:rPr>
              <a:t>con</a:t>
            </a:r>
            <a:r>
              <a:rPr lang="es-ES" sz="2600" spc="5" dirty="0">
                <a:effectLst/>
                <a:ea typeface="Arial MT"/>
                <a:cs typeface="Arial MT"/>
              </a:rPr>
              <a:t> </a:t>
            </a:r>
            <a:r>
              <a:rPr lang="es-ES" sz="2600" dirty="0">
                <a:effectLst/>
                <a:ea typeface="Arial MT"/>
                <a:cs typeface="Arial MT"/>
              </a:rPr>
              <a:t>productos,</a:t>
            </a:r>
            <a:r>
              <a:rPr lang="es-ES" sz="2600" spc="5" dirty="0">
                <a:effectLst/>
                <a:ea typeface="Arial MT"/>
                <a:cs typeface="Arial MT"/>
              </a:rPr>
              <a:t> </a:t>
            </a:r>
            <a:r>
              <a:rPr lang="es-ES" sz="2600" dirty="0">
                <a:effectLst/>
                <a:ea typeface="Arial MT"/>
                <a:cs typeface="Arial MT"/>
              </a:rPr>
              <a:t>clientes,</a:t>
            </a:r>
            <a:r>
              <a:rPr lang="es-ES" sz="2600" spc="10" dirty="0">
                <a:effectLst/>
                <a:ea typeface="Arial MT"/>
                <a:cs typeface="Arial MT"/>
              </a:rPr>
              <a:t> </a:t>
            </a:r>
            <a:r>
              <a:rPr lang="es-ES" sz="2600" dirty="0">
                <a:effectLst/>
                <a:ea typeface="Arial MT"/>
                <a:cs typeface="Arial MT"/>
              </a:rPr>
              <a:t>proveedores</a:t>
            </a:r>
            <a:r>
              <a:rPr lang="es-ES" sz="2600" spc="5" dirty="0">
                <a:effectLst/>
                <a:ea typeface="Arial MT"/>
                <a:cs typeface="Arial MT"/>
              </a:rPr>
              <a:t> </a:t>
            </a:r>
            <a:r>
              <a:rPr lang="es-ES" sz="2600" dirty="0">
                <a:effectLst/>
                <a:ea typeface="Arial MT"/>
                <a:cs typeface="Arial MT"/>
              </a:rPr>
              <a:t>y otros</a:t>
            </a:r>
            <a:r>
              <a:rPr lang="es-ES" sz="2600" spc="5" dirty="0">
                <a:effectLst/>
                <a:ea typeface="Arial MT"/>
                <a:cs typeface="Arial MT"/>
              </a:rPr>
              <a:t> </a:t>
            </a:r>
            <a:r>
              <a:rPr lang="es-ES" sz="2600" dirty="0">
                <a:effectLst/>
                <a:ea typeface="Arial MT"/>
                <a:cs typeface="Arial MT"/>
              </a:rPr>
              <a:t>aspectos clave</a:t>
            </a:r>
            <a:r>
              <a:rPr lang="es-ES" sz="2600" spc="-10" dirty="0">
                <a:effectLst/>
                <a:ea typeface="Arial MT"/>
                <a:cs typeface="Arial MT"/>
              </a:rPr>
              <a:t> </a:t>
            </a:r>
            <a:r>
              <a:rPr lang="es-ES" sz="2600" dirty="0">
                <a:effectLst/>
                <a:ea typeface="Arial MT"/>
                <a:cs typeface="Arial MT"/>
              </a:rPr>
              <a:t>del</a:t>
            </a:r>
            <a:r>
              <a:rPr lang="es-ES" sz="2600" spc="10" dirty="0">
                <a:effectLst/>
                <a:ea typeface="Arial MT"/>
                <a:cs typeface="Arial MT"/>
              </a:rPr>
              <a:t> </a:t>
            </a:r>
            <a:r>
              <a:rPr lang="es-ES" sz="2600" dirty="0">
                <a:effectLst/>
                <a:ea typeface="Arial MT"/>
                <a:cs typeface="Arial MT"/>
              </a:rPr>
              <a:t>negocio.</a:t>
            </a:r>
            <a:endParaRPr lang="es-EC" sz="2600" dirty="0">
              <a:effectLst/>
              <a:ea typeface="Arial MT"/>
              <a:cs typeface="Arial MT"/>
            </a:endParaRPr>
          </a:p>
          <a:p>
            <a:pPr algn="l"/>
            <a:endParaRPr lang="en-US" dirty="0"/>
          </a:p>
        </p:txBody>
      </p:sp>
    </p:spTree>
    <p:extLst>
      <p:ext uri="{BB962C8B-B14F-4D97-AF65-F5344CB8AC3E}">
        <p14:creationId xmlns:p14="http://schemas.microsoft.com/office/powerpoint/2010/main" val="206616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5CEFF-8190-4DA8-91E6-A3B133CC5BF8}"/>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B56BEB43-83D6-4ACF-9C7D-B3C66B6A072D}"/>
              </a:ext>
            </a:extLst>
          </p:cNvPr>
          <p:cNvSpPr>
            <a:spLocks noGrp="1"/>
          </p:cNvSpPr>
          <p:nvPr>
            <p:ph type="subTitle" idx="1"/>
          </p:nvPr>
        </p:nvSpPr>
        <p:spPr/>
        <p:txBody>
          <a:bodyPr>
            <a:normAutofit fontScale="92500" lnSpcReduction="10000"/>
          </a:bodyPr>
          <a:lstStyle/>
          <a:p>
            <a:endParaRPr lang="en-US" sz="6000" dirty="0">
              <a:latin typeface="Elephant" panose="02020904090505020303" pitchFamily="18" charset="0"/>
            </a:endParaRPr>
          </a:p>
          <a:p>
            <a:r>
              <a:rPr lang="en-US" sz="6000" b="1" dirty="0">
                <a:latin typeface="Century Gothic" panose="020B0502020202020204" pitchFamily="34" charset="0"/>
              </a:rPr>
              <a:t>GRACIAS</a:t>
            </a:r>
            <a:r>
              <a:rPr lang="en-US" sz="6000" dirty="0">
                <a:latin typeface="Elephant" panose="02020904090505020303" pitchFamily="18" charset="0"/>
              </a:rPr>
              <a:t> </a:t>
            </a:r>
          </a:p>
        </p:txBody>
      </p:sp>
    </p:spTree>
    <p:extLst>
      <p:ext uri="{BB962C8B-B14F-4D97-AF65-F5344CB8AC3E}">
        <p14:creationId xmlns:p14="http://schemas.microsoft.com/office/powerpoint/2010/main" val="333495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AAC96F-4CB5-45C4-9969-6CADB2CCA8FC}"/>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CEFBEE1-8C67-4083-8160-44BE3FE5BC7B}"/>
              </a:ext>
            </a:extLst>
          </p:cNvPr>
          <p:cNvSpPr>
            <a:spLocks noGrp="1"/>
          </p:cNvSpPr>
          <p:nvPr>
            <p:ph type="ctrTitle"/>
          </p:nvPr>
        </p:nvSpPr>
        <p:spPr>
          <a:xfrm>
            <a:off x="1524000" y="1425017"/>
            <a:ext cx="9144000" cy="2387600"/>
          </a:xfrm>
        </p:spPr>
        <p:txBody>
          <a:bodyPr>
            <a:normAutofit fontScale="90000"/>
          </a:bodyPr>
          <a:lstStyle/>
          <a:p>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r>
              <a:rPr lang="es-ES" sz="6000" b="1" dirty="0">
                <a:solidFill>
                  <a:prstClr val="black"/>
                </a:solidFill>
                <a:latin typeface="Century Gothic" charset="0"/>
                <a:ea typeface="Century Gothic" charset="0"/>
                <a:cs typeface="Century Gothic" charset="0"/>
              </a:rPr>
              <a:t>PRESENTACIÓN Y DEFENSA DEL CASO </a:t>
            </a:r>
            <a:br>
              <a:rPr lang="es-ES" sz="6000" b="1" dirty="0">
                <a:solidFill>
                  <a:prstClr val="black"/>
                </a:solidFill>
                <a:latin typeface="Century Gothic" charset="0"/>
                <a:ea typeface="Century Gothic" charset="0"/>
                <a:cs typeface="Century Gothic" charset="0"/>
              </a:rPr>
            </a:br>
            <a:endParaRPr lang="en-US" dirty="0"/>
          </a:p>
        </p:txBody>
      </p:sp>
      <p:sp>
        <p:nvSpPr>
          <p:cNvPr id="3" name="Subtítulo 2">
            <a:extLst>
              <a:ext uri="{FF2B5EF4-FFF2-40B4-BE49-F238E27FC236}">
                <a16:creationId xmlns:a16="http://schemas.microsoft.com/office/drawing/2014/main" id="{EFF69404-5238-4D88-98BA-15B28DE0A635}"/>
              </a:ext>
            </a:extLst>
          </p:cNvPr>
          <p:cNvSpPr>
            <a:spLocks noGrp="1"/>
          </p:cNvSpPr>
          <p:nvPr>
            <p:ph type="subTitle" idx="1"/>
          </p:nvPr>
        </p:nvSpPr>
        <p:spPr>
          <a:xfrm>
            <a:off x="1524000" y="3962400"/>
            <a:ext cx="9144000" cy="1295400"/>
          </a:xfrm>
        </p:spPr>
        <p:txBody>
          <a:bodyPr/>
          <a:lstStyle/>
          <a:p>
            <a:r>
              <a:rPr lang="es-ES" b="1" dirty="0">
                <a:solidFill>
                  <a:prstClr val="black"/>
                </a:solidFill>
                <a:latin typeface="Century Gothic" charset="0"/>
                <a:ea typeface="Century Gothic" charset="0"/>
                <a:cs typeface="Century Gothic" charset="0"/>
              </a:rPr>
              <a:t>Estudiante (s):DANNY LEDESMA</a:t>
            </a:r>
          </a:p>
          <a:p>
            <a:endParaRPr lang="en-US" dirty="0"/>
          </a:p>
        </p:txBody>
      </p:sp>
      <p:cxnSp>
        <p:nvCxnSpPr>
          <p:cNvPr id="5" name="Straight Connector 21">
            <a:extLst>
              <a:ext uri="{FF2B5EF4-FFF2-40B4-BE49-F238E27FC236}">
                <a16:creationId xmlns:a16="http://schemas.microsoft.com/office/drawing/2014/main" id="{736753A0-F9B7-4CCC-9F08-D6500816C7B6}"/>
              </a:ext>
            </a:extLst>
          </p:cNvPr>
          <p:cNvCxnSpPr/>
          <p:nvPr/>
        </p:nvCxnSpPr>
        <p:spPr>
          <a:xfrm>
            <a:off x="2064696" y="4419836"/>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22">
            <a:extLst>
              <a:ext uri="{FF2B5EF4-FFF2-40B4-BE49-F238E27FC236}">
                <a16:creationId xmlns:a16="http://schemas.microsoft.com/office/drawing/2014/main" id="{329073D3-CF6D-40F9-95B1-7F27E43F04F4}"/>
              </a:ext>
            </a:extLst>
          </p:cNvPr>
          <p:cNvCxnSpPr/>
          <p:nvPr/>
        </p:nvCxnSpPr>
        <p:spPr>
          <a:xfrm>
            <a:off x="2064696" y="3812617"/>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marL="457200" indent="-457200" algn="l">
              <a:buFont typeface="+mj-lt"/>
              <a:buAutoNum type="arabicPeriod"/>
            </a:pPr>
            <a:r>
              <a:rPr lang="es-MX" sz="2400" dirty="0"/>
              <a:t>Objetivo General</a:t>
            </a:r>
          </a:p>
          <a:p>
            <a:pPr marL="457200" indent="-457200" algn="l">
              <a:buFont typeface="+mj-lt"/>
              <a:buAutoNum type="arabicPeriod"/>
            </a:pPr>
            <a:r>
              <a:rPr lang="es-MX" sz="2400" dirty="0"/>
              <a:t>Objetivo Especifico.</a:t>
            </a:r>
          </a:p>
          <a:p>
            <a:pPr marL="457200" indent="-457200" algn="l">
              <a:buFont typeface="+mj-lt"/>
              <a:buAutoNum type="arabicPeriod"/>
            </a:pPr>
            <a:r>
              <a:rPr lang="es-MX" sz="2400" dirty="0"/>
              <a:t>Problema principal	</a:t>
            </a:r>
          </a:p>
          <a:p>
            <a:pPr marL="457200" indent="-457200" algn="l">
              <a:buFont typeface="+mj-lt"/>
              <a:buAutoNum type="arabicPeriod"/>
            </a:pPr>
            <a:r>
              <a:rPr lang="es-MX" sz="2400" dirty="0"/>
              <a:t>Entidad Relación.</a:t>
            </a:r>
          </a:p>
          <a:p>
            <a:pPr marL="457200" indent="-457200" algn="l">
              <a:buFont typeface="+mj-lt"/>
              <a:buAutoNum type="arabicPeriod"/>
            </a:pPr>
            <a:r>
              <a:rPr lang="es-MX" sz="2400" dirty="0"/>
              <a:t>Objetivos	</a:t>
            </a:r>
          </a:p>
          <a:p>
            <a:endParaRPr lang="en-US" dirty="0"/>
          </a:p>
        </p:txBody>
      </p:sp>
    </p:spTree>
    <p:extLst>
      <p:ext uri="{BB962C8B-B14F-4D97-AF65-F5344CB8AC3E}">
        <p14:creationId xmlns:p14="http://schemas.microsoft.com/office/powerpoint/2010/main" val="258017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marL="457200" indent="-457200" algn="l">
              <a:buFont typeface="+mj-lt"/>
              <a:buAutoNum type="arabicPeriod"/>
            </a:pPr>
            <a:r>
              <a:rPr lang="es-MX" sz="2400" dirty="0"/>
              <a:t>Descripción del estudio de caso	</a:t>
            </a:r>
            <a:endParaRPr lang="en-US" sz="2400" dirty="0"/>
          </a:p>
          <a:p>
            <a:pPr algn="just"/>
            <a:r>
              <a:rPr lang="es-ES" dirty="0">
                <a:effectLst/>
                <a:latin typeface="Times New Roman" panose="02020603050405020304" pitchFamily="18" charset="0"/>
                <a:ea typeface="Times New Roman" panose="02020603050405020304" pitchFamily="18" charset="0"/>
              </a:rPr>
              <a:t>En la actualidad, vivimos en un mundo inundado por la tecnología en cada aspecto de nuestra vida, si nos enfocamos en las grandes industrias, las mismas que requieren de un sistema de red que cumpla con los requerimientos necesarios para continuar su productividad ininterrumpida por parte de su sistema de redes.</a:t>
            </a:r>
            <a:endParaRPr lang="en-US" sz="3200" dirty="0"/>
          </a:p>
          <a:p>
            <a:pPr algn="l"/>
            <a:endParaRPr lang="es-MX" sz="2400" dirty="0"/>
          </a:p>
        </p:txBody>
      </p:sp>
    </p:spTree>
    <p:extLst>
      <p:ext uri="{BB962C8B-B14F-4D97-AF65-F5344CB8AC3E}">
        <p14:creationId xmlns:p14="http://schemas.microsoft.com/office/powerpoint/2010/main" val="11540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279374"/>
            <a:ext cx="9144000" cy="3181626"/>
          </a:xfrm>
        </p:spPr>
        <p:txBody>
          <a:bodyPr>
            <a:normAutofit/>
          </a:bodyPr>
          <a:lstStyle/>
          <a:p>
            <a:pPr algn="l"/>
            <a:r>
              <a:rPr lang="es-MX" sz="2400" dirty="0"/>
              <a:t>	</a:t>
            </a:r>
          </a:p>
          <a:p>
            <a:pPr marL="457200" indent="-457200" algn="l">
              <a:buFont typeface="+mj-lt"/>
              <a:buAutoNum type="arabicPeriod"/>
            </a:pPr>
            <a:r>
              <a:rPr lang="es-MX" sz="2400" dirty="0">
                <a:latin typeface="Times New Roman" panose="02020603050405020304" pitchFamily="18" charset="0"/>
                <a:cs typeface="Times New Roman" panose="02020603050405020304" pitchFamily="18" charset="0"/>
              </a:rPr>
              <a:t>Objetivo General	</a:t>
            </a:r>
          </a:p>
          <a:p>
            <a:pPr algn="just"/>
            <a:r>
              <a:rPr lang="es-ES" sz="1800" b="0" i="0" u="none" strike="noStrike" baseline="0" dirty="0">
                <a:solidFill>
                  <a:srgbClr val="000000"/>
                </a:solidFill>
                <a:latin typeface="Arial" panose="020B0604020202020204" pitchFamily="34" charset="0"/>
              </a:rPr>
              <a:t>La solución de base de datos también se concibe como un componente adaptable y escalable, facilitando el crecimiento sostenible del negocio a medida que evolucionan sus necesidades y alcances. Se llevará a cabo una documentación exhaustiva del diseño y funcionamiento de la base de datos, proporcionando a los usuarios una comprensión clara y detallada de la estructura de datos y su utilización. </a:t>
            </a:r>
            <a:endParaRPr lang="es-EC"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932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3326296" y="260972"/>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662609" y="2067892"/>
            <a:ext cx="11039061" cy="3855830"/>
          </a:xfrm>
        </p:spPr>
        <p:txBody>
          <a:bodyPr>
            <a:normAutofit fontScale="85000" lnSpcReduction="10000"/>
          </a:bodyPr>
          <a:lstStyle/>
          <a:p>
            <a:pPr algn="l"/>
            <a:endParaRPr lang="es-MX" sz="2400" dirty="0"/>
          </a:p>
          <a:p>
            <a:pPr marL="457200" indent="-457200" algn="l">
              <a:buFont typeface="+mj-lt"/>
              <a:buAutoNum type="arabicPeriod"/>
            </a:pPr>
            <a:r>
              <a:rPr lang="es-MX" sz="2400" dirty="0"/>
              <a:t>Problema principal	</a:t>
            </a:r>
          </a:p>
          <a:p>
            <a:pPr algn="just"/>
            <a:r>
              <a:rPr lang="es-ES" b="0" i="0" u="none" strike="noStrike" baseline="0" dirty="0">
                <a:solidFill>
                  <a:srgbClr val="000000"/>
                </a:solidFill>
              </a:rPr>
              <a:t>La tienda Barcaza la dueña Isolina Galeas desea informatizar su información. </a:t>
            </a:r>
          </a:p>
          <a:p>
            <a:pPr algn="just"/>
            <a:r>
              <a:rPr lang="es-ES" b="0" i="0" u="none" strike="noStrike" baseline="0" dirty="0">
                <a:solidFill>
                  <a:srgbClr val="000000"/>
                </a:solidFill>
              </a:rPr>
              <a:t>La tienda cuenta con empleados de los cuales se sabe: nombre, edad, domicilio, sueldo y código empleado. Un empleado atiende a uno o más clientes un cliente es atendido por uno o más empleados. </a:t>
            </a:r>
          </a:p>
          <a:p>
            <a:pPr algn="just"/>
            <a:r>
              <a:rPr lang="es-ES" b="0" i="0" u="none" strike="noStrike" baseline="0" dirty="0">
                <a:solidFill>
                  <a:srgbClr val="000000"/>
                </a:solidFill>
              </a:rPr>
              <a:t>De los clientes se conoce: código cliente, crédito, nombre, teléfono. Un cliente compra uno a más productos y un producto es comprado por uno o más clientes. De los productos se conoce: código producto, nombre precio, número de existencia y caducidad. Los productos se almacenan en anaqueles, un producto es almacenado en un anaquel y en un anaquel se almacenan uno o más productos. De los anaqueles se los conoce: código anaquel y el número de productos se almacenan. </a:t>
            </a:r>
          </a:p>
          <a:p>
            <a:pPr algn="just"/>
            <a:r>
              <a:rPr lang="es-EC" b="0" i="0" u="none" strike="noStrike" baseline="0" dirty="0">
                <a:solidFill>
                  <a:srgbClr val="000000"/>
                </a:solidFill>
              </a:rPr>
              <a:t>Los proveedores </a:t>
            </a:r>
            <a:r>
              <a:rPr lang="es-EC" i="0" u="none" strike="noStrike" baseline="0" dirty="0">
                <a:solidFill>
                  <a:srgbClr val="000000"/>
                </a:solidFill>
              </a:rPr>
              <a:t>suministran </a:t>
            </a:r>
            <a:r>
              <a:rPr lang="es-ES" i="0" u="none" strike="noStrike" baseline="0" dirty="0">
                <a:solidFill>
                  <a:srgbClr val="000000"/>
                </a:solidFill>
              </a:rPr>
              <a:t>los productos de la tienda, un proveedor suministra uno o más productos y un producto es suministrado por un proveedor, nombre, maraca y teléfono. </a:t>
            </a:r>
            <a:r>
              <a:rPr lang="es-MX" dirty="0"/>
              <a:t>	</a:t>
            </a:r>
          </a:p>
          <a:p>
            <a:endParaRPr lang="en-US" dirty="0"/>
          </a:p>
        </p:txBody>
      </p:sp>
    </p:spTree>
    <p:extLst>
      <p:ext uri="{BB962C8B-B14F-4D97-AF65-F5344CB8AC3E}">
        <p14:creationId xmlns:p14="http://schemas.microsoft.com/office/powerpoint/2010/main" val="3801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861391" y="2714141"/>
            <a:ext cx="9144000" cy="3035300"/>
          </a:xfrm>
        </p:spPr>
        <p:txBody>
          <a:bodyPr>
            <a:normAutofit/>
          </a:bodyPr>
          <a:lstStyle/>
          <a:p>
            <a:pPr algn="l"/>
            <a:r>
              <a:rPr lang="es-EC" sz="1800" b="1" i="0" u="none" strike="noStrike" baseline="0" dirty="0">
                <a:solidFill>
                  <a:srgbClr val="000000"/>
                </a:solidFill>
                <a:latin typeface="Arial" panose="020B0604020202020204" pitchFamily="34" charset="0"/>
              </a:rPr>
              <a:t>ENTIDAD-RELACIÓN</a:t>
            </a:r>
          </a:p>
          <a:p>
            <a:pPr algn="l"/>
            <a:r>
              <a:rPr lang="es-EC" sz="1800" b="1" i="0" u="none" strike="noStrike" baseline="0" dirty="0">
                <a:solidFill>
                  <a:srgbClr val="000000"/>
                </a:solidFill>
                <a:latin typeface="Arial" panose="020B0604020202020204" pitchFamily="34" charset="0"/>
              </a:rPr>
              <a:t> </a:t>
            </a:r>
            <a:endParaRPr lang="es-EC" sz="1800" b="0" i="0" u="none" strike="noStrike" baseline="0" dirty="0">
              <a:solidFill>
                <a:srgbClr val="000000"/>
              </a:solidFill>
              <a:latin typeface="Arial" panose="020B0604020202020204" pitchFamily="34" charset="0"/>
            </a:endParaRPr>
          </a:p>
          <a:p>
            <a:pPr algn="just"/>
            <a:r>
              <a:rPr lang="es-ES" sz="1800" b="0" i="0" u="none" strike="noStrike" baseline="0" dirty="0">
                <a:solidFill>
                  <a:srgbClr val="000000"/>
                </a:solidFill>
                <a:latin typeface="Arial" panose="020B0604020202020204" pitchFamily="34" charset="0"/>
              </a:rPr>
              <a:t>Siendo una de las mejores formas de representar una estructura de bases de datos por entidad-relación, es un método que se usa para diseñar esquemas a través de diagramas y lo conforman varios elementos, que posteriormente se implementa a través de un gestor de base de datos. </a:t>
            </a:r>
            <a:endParaRPr lang="en-US" dirty="0"/>
          </a:p>
        </p:txBody>
      </p:sp>
    </p:spTree>
    <p:extLst>
      <p:ext uri="{BB962C8B-B14F-4D97-AF65-F5344CB8AC3E}">
        <p14:creationId xmlns:p14="http://schemas.microsoft.com/office/powerpoint/2010/main" val="89096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67E2BD21-B43B-4EE2-A597-FE61C0CDF3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758609"/>
          </a:xfrm>
          <a:prstGeom prst="rect">
            <a:avLst/>
          </a:prstGeom>
        </p:spPr>
      </p:pic>
    </p:spTree>
    <p:extLst>
      <p:ext uri="{BB962C8B-B14F-4D97-AF65-F5344CB8AC3E}">
        <p14:creationId xmlns:p14="http://schemas.microsoft.com/office/powerpoint/2010/main" val="306687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2146852" y="1525581"/>
            <a:ext cx="9144000" cy="4133097"/>
          </a:xfrm>
        </p:spPr>
        <p:txBody>
          <a:bodyPr>
            <a:normAutofit/>
          </a:bodyPr>
          <a:lstStyle/>
          <a:p>
            <a:pPr marL="469900" algn="just">
              <a:spcBef>
                <a:spcPts val="465"/>
              </a:spcBef>
            </a:pPr>
            <a:r>
              <a:rPr lang="es-ES" sz="1800" b="1" kern="0" dirty="0">
                <a:effectLst/>
                <a:latin typeface="Arial" panose="020B0604020202020204" pitchFamily="34" charset="0"/>
                <a:ea typeface="Arial" panose="020B0604020202020204" pitchFamily="34" charset="0"/>
              </a:rPr>
              <a:t>Modelado</a:t>
            </a:r>
            <a:r>
              <a:rPr lang="es-ES" sz="1800" b="1" kern="0" spc="-30" dirty="0">
                <a:effectLst/>
                <a:latin typeface="Arial" panose="020B0604020202020204" pitchFamily="34" charset="0"/>
                <a:ea typeface="Arial" panose="020B0604020202020204" pitchFamily="34" charset="0"/>
              </a:rPr>
              <a:t> </a:t>
            </a:r>
            <a:r>
              <a:rPr lang="es-ES" sz="1800" b="1" kern="0" dirty="0">
                <a:effectLst/>
                <a:latin typeface="Arial" panose="020B0604020202020204" pitchFamily="34" charset="0"/>
                <a:ea typeface="Arial" panose="020B0604020202020204" pitchFamily="34" charset="0"/>
              </a:rPr>
              <a:t>General</a:t>
            </a:r>
            <a:r>
              <a:rPr lang="es-ES" sz="1800" b="1" kern="0" spc="-10" dirty="0">
                <a:effectLst/>
                <a:latin typeface="Arial" panose="020B0604020202020204" pitchFamily="34" charset="0"/>
                <a:ea typeface="Arial" panose="020B0604020202020204" pitchFamily="34" charset="0"/>
              </a:rPr>
              <a:t> </a:t>
            </a:r>
            <a:r>
              <a:rPr lang="es-ES" sz="1800" b="1" kern="0" dirty="0">
                <a:effectLst/>
                <a:latin typeface="Arial" panose="020B0604020202020204" pitchFamily="34" charset="0"/>
                <a:ea typeface="Arial" panose="020B0604020202020204" pitchFamily="34" charset="0"/>
              </a:rPr>
              <a:t>Bases</a:t>
            </a:r>
            <a:r>
              <a:rPr lang="es-ES" sz="1800" b="1" kern="0" spc="-20" dirty="0">
                <a:effectLst/>
                <a:latin typeface="Arial" panose="020B0604020202020204" pitchFamily="34" charset="0"/>
                <a:ea typeface="Arial" panose="020B0604020202020204" pitchFamily="34" charset="0"/>
              </a:rPr>
              <a:t> </a:t>
            </a:r>
            <a:r>
              <a:rPr lang="es-ES" sz="1800" b="1" kern="0" dirty="0">
                <a:effectLst/>
                <a:latin typeface="Arial" panose="020B0604020202020204" pitchFamily="34" charset="0"/>
                <a:ea typeface="Arial" panose="020B0604020202020204" pitchFamily="34" charset="0"/>
              </a:rPr>
              <a:t>de</a:t>
            </a:r>
            <a:r>
              <a:rPr lang="es-ES" sz="1800" b="1" kern="0" spc="-20" dirty="0">
                <a:effectLst/>
                <a:latin typeface="Arial" panose="020B0604020202020204" pitchFamily="34" charset="0"/>
                <a:ea typeface="Arial" panose="020B0604020202020204" pitchFamily="34" charset="0"/>
              </a:rPr>
              <a:t> </a:t>
            </a:r>
            <a:r>
              <a:rPr lang="es-ES" sz="1800" b="1" kern="0" dirty="0">
                <a:effectLst/>
                <a:latin typeface="Arial" panose="020B0604020202020204" pitchFamily="34" charset="0"/>
                <a:ea typeface="Arial" panose="020B0604020202020204" pitchFamily="34" charset="0"/>
              </a:rPr>
              <a:t>Datos.</a:t>
            </a:r>
            <a:endParaRPr lang="es-EC" sz="1800" b="1" kern="0" dirty="0">
              <a:effectLst/>
              <a:latin typeface="Arial" panose="020B0604020202020204" pitchFamily="34" charset="0"/>
              <a:ea typeface="Arial" panose="020B0604020202020204" pitchFamily="34" charset="0"/>
            </a:endParaRPr>
          </a:p>
          <a:p>
            <a:r>
              <a:rPr lang="es-ES" sz="1800" b="1" dirty="0">
                <a:effectLst/>
                <a:latin typeface="Arial" panose="020B0604020202020204" pitchFamily="34" charset="0"/>
                <a:ea typeface="Arial MT"/>
                <a:cs typeface="Arial MT"/>
              </a:rPr>
              <a:t> </a:t>
            </a:r>
            <a:endParaRPr lang="es-EC" sz="1800" b="1" dirty="0">
              <a:effectLst/>
              <a:latin typeface="Arial MT"/>
              <a:ea typeface="Arial MT"/>
              <a:cs typeface="Arial MT"/>
            </a:endParaRPr>
          </a:p>
          <a:p>
            <a:pPr marL="469900" marR="111125" algn="just">
              <a:spcAft>
                <a:spcPts val="0"/>
              </a:spcAft>
            </a:pPr>
            <a:r>
              <a:rPr lang="es-ES" sz="2000" dirty="0">
                <a:solidFill>
                  <a:srgbClr val="0E0E0E"/>
                </a:solidFill>
                <a:effectLst/>
                <a:latin typeface="Calibri" panose="020F0502020204030204" pitchFamily="34" charset="0"/>
                <a:ea typeface="Arial MT"/>
                <a:cs typeface="Arial MT"/>
              </a:rPr>
              <a:t>Un modelo general de base de datos es representar la estructura y las relaciones entre los</a:t>
            </a:r>
            <a:r>
              <a:rPr lang="es-ES" sz="2000" spc="5" dirty="0">
                <a:solidFill>
                  <a:srgbClr val="0E0E0E"/>
                </a:solidFill>
                <a:effectLst/>
                <a:latin typeface="Calibri" panose="020F0502020204030204" pitchFamily="34" charset="0"/>
                <a:ea typeface="Arial MT"/>
                <a:cs typeface="Arial MT"/>
              </a:rPr>
              <a:t> </a:t>
            </a:r>
            <a:r>
              <a:rPr lang="es-ES" sz="2000" dirty="0">
                <a:solidFill>
                  <a:srgbClr val="0E0E0E"/>
                </a:solidFill>
                <a:effectLst/>
                <a:latin typeface="Calibri" panose="020F0502020204030204" pitchFamily="34" charset="0"/>
                <a:ea typeface="Arial MT"/>
                <a:cs typeface="Arial MT"/>
              </a:rPr>
              <a:t>diferentes elementos de información que la tienda necesita gestionar. A continuación, te</a:t>
            </a:r>
            <a:r>
              <a:rPr lang="es-ES" sz="2000" spc="5" dirty="0">
                <a:solidFill>
                  <a:srgbClr val="0E0E0E"/>
                </a:solidFill>
                <a:effectLst/>
                <a:latin typeface="Calibri" panose="020F0502020204030204" pitchFamily="34" charset="0"/>
                <a:ea typeface="Arial MT"/>
                <a:cs typeface="Arial MT"/>
              </a:rPr>
              <a:t> </a:t>
            </a:r>
            <a:r>
              <a:rPr lang="es-ES" sz="2000" dirty="0">
                <a:solidFill>
                  <a:srgbClr val="0E0E0E"/>
                </a:solidFill>
                <a:effectLst/>
                <a:latin typeface="Calibri" panose="020F0502020204030204" pitchFamily="34" charset="0"/>
                <a:ea typeface="Arial MT"/>
                <a:cs typeface="Arial MT"/>
              </a:rPr>
              <a:t>proporcionaré una descripción general de los componentes típicos de un modelo de base de</a:t>
            </a:r>
            <a:r>
              <a:rPr lang="es-ES" sz="2000" spc="5" dirty="0">
                <a:solidFill>
                  <a:srgbClr val="0E0E0E"/>
                </a:solidFill>
                <a:effectLst/>
                <a:latin typeface="Calibri" panose="020F0502020204030204" pitchFamily="34" charset="0"/>
                <a:ea typeface="Arial MT"/>
                <a:cs typeface="Arial MT"/>
              </a:rPr>
              <a:t> </a:t>
            </a:r>
            <a:r>
              <a:rPr lang="es-ES" sz="2000" dirty="0">
                <a:solidFill>
                  <a:srgbClr val="0E0E0E"/>
                </a:solidFill>
                <a:effectLst/>
                <a:latin typeface="Calibri" panose="020F0502020204030204" pitchFamily="34" charset="0"/>
                <a:ea typeface="Arial MT"/>
                <a:cs typeface="Arial MT"/>
              </a:rPr>
              <a:t>datos</a:t>
            </a:r>
            <a:r>
              <a:rPr lang="es-ES" sz="2000" spc="10" dirty="0">
                <a:solidFill>
                  <a:srgbClr val="0E0E0E"/>
                </a:solidFill>
                <a:effectLst/>
                <a:latin typeface="Calibri" panose="020F0502020204030204" pitchFamily="34" charset="0"/>
                <a:ea typeface="Arial MT"/>
                <a:cs typeface="Arial MT"/>
              </a:rPr>
              <a:t> </a:t>
            </a:r>
            <a:r>
              <a:rPr lang="es-ES" sz="2000" dirty="0">
                <a:solidFill>
                  <a:srgbClr val="0E0E0E"/>
                </a:solidFill>
                <a:effectLst/>
                <a:latin typeface="Calibri" panose="020F0502020204030204" pitchFamily="34" charset="0"/>
                <a:ea typeface="Arial MT"/>
                <a:cs typeface="Arial MT"/>
              </a:rPr>
              <a:t>relacional:</a:t>
            </a:r>
            <a:endParaRPr lang="es-EC" sz="2000" dirty="0">
              <a:effectLst/>
              <a:latin typeface="Arial MT"/>
              <a:ea typeface="Arial MT"/>
              <a:cs typeface="Arial MT"/>
            </a:endParaRPr>
          </a:p>
          <a:p>
            <a:endParaRPr lang="en-US" dirty="0"/>
          </a:p>
        </p:txBody>
      </p:sp>
    </p:spTree>
    <p:extLst>
      <p:ext uri="{BB962C8B-B14F-4D97-AF65-F5344CB8AC3E}">
        <p14:creationId xmlns:p14="http://schemas.microsoft.com/office/powerpoint/2010/main" val="2112025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503</Words>
  <Application>Microsoft Office PowerPoint</Application>
  <PresentationFormat>Panorámica</PresentationFormat>
  <Paragraphs>34</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MT</vt:lpstr>
      <vt:lpstr>Calibri</vt:lpstr>
      <vt:lpstr>Calibri Light</vt:lpstr>
      <vt:lpstr>Century Gothic</vt:lpstr>
      <vt:lpstr>Elephant</vt:lpstr>
      <vt:lpstr>Times New Roman</vt:lpstr>
      <vt:lpstr>Tema de Office</vt:lpstr>
      <vt:lpstr>Presentación de PowerPoint</vt:lpstr>
      <vt:lpstr>        PRESENTACIÓN Y DEFENSA DEL CASO  </vt:lpstr>
      <vt:lpstr>Presentación del Caso</vt:lpstr>
      <vt:lpstr>Presentación del Caso</vt:lpstr>
      <vt:lpstr>Presentación del Caso</vt:lpstr>
      <vt:lpstr>Presentación del Caso</vt:lpstr>
      <vt:lpstr>Presentación del Caso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Tamayo</dc:creator>
  <cp:lastModifiedBy>LEDESMA VALENCIA DANNY FAVIAN</cp:lastModifiedBy>
  <cp:revision>11</cp:revision>
  <dcterms:created xsi:type="dcterms:W3CDTF">2021-11-06T17:54:04Z</dcterms:created>
  <dcterms:modified xsi:type="dcterms:W3CDTF">2023-11-24T01:38:14Z</dcterms:modified>
</cp:coreProperties>
</file>