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355" r:id="rId4"/>
    <p:sldId id="259" r:id="rId5"/>
    <p:sldId id="264" r:id="rId6"/>
    <p:sldId id="265" r:id="rId7"/>
    <p:sldId id="262" r:id="rId8"/>
    <p:sldId id="356" r:id="rId9"/>
    <p:sldId id="357" r:id="rId10"/>
    <p:sldId id="358" r:id="rId11"/>
    <p:sldId id="361" r:id="rId12"/>
    <p:sldId id="359" r:id="rId13"/>
    <p:sldId id="360" r:id="rId14"/>
    <p:sldId id="362" r:id="rId15"/>
    <p:sldId id="363" r:id="rId16"/>
    <p:sldId id="364" r:id="rId17"/>
    <p:sldId id="366" r:id="rId18"/>
    <p:sldId id="365" r:id="rId19"/>
    <p:sldId id="367" r:id="rId20"/>
    <p:sldId id="368" r:id="rId21"/>
    <p:sldId id="369" r:id="rId22"/>
    <p:sldId id="370" r:id="rId23"/>
    <p:sldId id="371" r:id="rId24"/>
    <p:sldId id="372" r:id="rId25"/>
    <p:sldId id="373" r:id="rId26"/>
    <p:sldId id="374" r:id="rId27"/>
    <p:sldId id="375" r:id="rId28"/>
    <p:sldId id="376" r:id="rId29"/>
    <p:sldId id="377" r:id="rId30"/>
    <p:sldId id="378" r:id="rId31"/>
    <p:sldId id="379" r:id="rId32"/>
    <p:sldId id="380" r:id="rId33"/>
    <p:sldId id="381" r:id="rId34"/>
    <p:sldId id="382" r:id="rId35"/>
    <p:sldId id="383" r:id="rId36"/>
    <p:sldId id="384" r:id="rId37"/>
    <p:sldId id="385" r:id="rId38"/>
    <p:sldId id="386" r:id="rId39"/>
    <p:sldId id="387" r:id="rId40"/>
    <p:sldId id="388" r:id="rId41"/>
    <p:sldId id="311" r:id="rId42"/>
    <p:sldId id="25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151733-FDD7-0825-3AB7-F384C0EF718F}" v="21" dt="2023-05-22T16:55:19.759"/>
    <p1510:client id="{30CCA420-E892-C768-09F1-25BBE3AB9CDE}" v="15" dt="2023-05-23T15:45:23.933"/>
    <p1510:client id="{37FC3126-D8CF-C157-F481-AB9661010D4C}" v="24" dt="2023-05-24T13:36:54.993"/>
    <p1510:client id="{DDA072E9-EB16-4562-34CA-7006EB815A68}" v="3" dt="2023-05-29T12:11:32.535"/>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18" autoAdjust="0"/>
    <p:restoredTop sz="94660"/>
  </p:normalViewPr>
  <p:slideViewPr>
    <p:cSldViewPr snapToGrid="0">
      <p:cViewPr varScale="1">
        <p:scale>
          <a:sx n="72" d="100"/>
          <a:sy n="72"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AZAR GUAÑA CARLOS EDUARDO" userId="S::casalazar@itsqmet.edu.ec::e5411c89-7315-4fb1-8340-0071db21eb86" providerId="AD" clId="Web-{DDA072E9-EB16-4562-34CA-7006EB815A68}"/>
    <pc:docChg chg="modSld">
      <pc:chgData name="SALAZAR GUAÑA CARLOS EDUARDO" userId="S::casalazar@itsqmet.edu.ec::e5411c89-7315-4fb1-8340-0071db21eb86" providerId="AD" clId="Web-{DDA072E9-EB16-4562-34CA-7006EB815A68}" dt="2023-05-29T12:11:32.535" v="2" actId="1076"/>
      <pc:docMkLst>
        <pc:docMk/>
      </pc:docMkLst>
      <pc:sldChg chg="modSp">
        <pc:chgData name="SALAZAR GUAÑA CARLOS EDUARDO" userId="S::casalazar@itsqmet.edu.ec::e5411c89-7315-4fb1-8340-0071db21eb86" providerId="AD" clId="Web-{DDA072E9-EB16-4562-34CA-7006EB815A68}" dt="2023-05-29T12:11:32.535" v="2" actId="1076"/>
        <pc:sldMkLst>
          <pc:docMk/>
          <pc:sldMk cId="3676395809" sldId="367"/>
        </pc:sldMkLst>
        <pc:picChg chg="mod">
          <ac:chgData name="SALAZAR GUAÑA CARLOS EDUARDO" userId="S::casalazar@itsqmet.edu.ec::e5411c89-7315-4fb1-8340-0071db21eb86" providerId="AD" clId="Web-{DDA072E9-EB16-4562-34CA-7006EB815A68}" dt="2023-05-29T12:11:32.535" v="2" actId="1076"/>
          <ac:picMkLst>
            <pc:docMk/>
            <pc:sldMk cId="3676395809" sldId="367"/>
            <ac:picMk id="3" creationId="{8165CD26-5517-4841-B7D1-21D6653654BE}"/>
          </ac:picMkLst>
        </pc:picChg>
      </pc:sldChg>
    </pc:docChg>
  </pc:docChgLst>
  <pc:docChgLst>
    <pc:chgData name="SALAZAR GUAÑA CARLOS EDUARDO" userId="S::casalazar@itsqmet.edu.ec::e5411c89-7315-4fb1-8340-0071db21eb86" providerId="AD" clId="Web-{37FC3126-D8CF-C157-F481-AB9661010D4C}"/>
    <pc:docChg chg="addSld modSld sldOrd">
      <pc:chgData name="SALAZAR GUAÑA CARLOS EDUARDO" userId="S::casalazar@itsqmet.edu.ec::e5411c89-7315-4fb1-8340-0071db21eb86" providerId="AD" clId="Web-{37FC3126-D8CF-C157-F481-AB9661010D4C}" dt="2023-05-24T13:36:54.993" v="19" actId="1076"/>
      <pc:docMkLst>
        <pc:docMk/>
      </pc:docMkLst>
      <pc:sldChg chg="addSp delSp modSp add replId">
        <pc:chgData name="SALAZAR GUAÑA CARLOS EDUARDO" userId="S::casalazar@itsqmet.edu.ec::e5411c89-7315-4fb1-8340-0071db21eb86" providerId="AD" clId="Web-{37FC3126-D8CF-C157-F481-AB9661010D4C}" dt="2023-05-24T13:36:54.993" v="19" actId="1076"/>
        <pc:sldMkLst>
          <pc:docMk/>
          <pc:sldMk cId="1062918203" sldId="356"/>
        </pc:sldMkLst>
        <pc:spChg chg="mod">
          <ac:chgData name="SALAZAR GUAÑA CARLOS EDUARDO" userId="S::casalazar@itsqmet.edu.ec::e5411c89-7315-4fb1-8340-0071db21eb86" providerId="AD" clId="Web-{37FC3126-D8CF-C157-F481-AB9661010D4C}" dt="2023-05-24T13:36:49.259" v="17" actId="1076"/>
          <ac:spMkLst>
            <pc:docMk/>
            <pc:sldMk cId="1062918203" sldId="356"/>
            <ac:spMk id="5" creationId="{220A1DC5-90C5-5428-D444-1B6A7FB0059D}"/>
          </ac:spMkLst>
        </pc:spChg>
        <pc:picChg chg="del">
          <ac:chgData name="SALAZAR GUAÑA CARLOS EDUARDO" userId="S::casalazar@itsqmet.edu.ec::e5411c89-7315-4fb1-8340-0071db21eb86" providerId="AD" clId="Web-{37FC3126-D8CF-C157-F481-AB9661010D4C}" dt="2023-05-24T13:35:25.069" v="3"/>
          <ac:picMkLst>
            <pc:docMk/>
            <pc:sldMk cId="1062918203" sldId="356"/>
            <ac:picMk id="2" creationId="{DFCFC26A-CCA6-97F0-319A-AE509E09CF8F}"/>
          </ac:picMkLst>
        </pc:picChg>
        <pc:picChg chg="add mod">
          <ac:chgData name="SALAZAR GUAÑA CARLOS EDUARDO" userId="S::casalazar@itsqmet.edu.ec::e5411c89-7315-4fb1-8340-0071db21eb86" providerId="AD" clId="Web-{37FC3126-D8CF-C157-F481-AB9661010D4C}" dt="2023-05-24T13:36:54.993" v="19" actId="1076"/>
          <ac:picMkLst>
            <pc:docMk/>
            <pc:sldMk cId="1062918203" sldId="356"/>
            <ac:picMk id="3" creationId="{F24736D3-B7D2-F681-9A8E-E9DD43F7D25F}"/>
          </ac:picMkLst>
        </pc:picChg>
      </pc:sldChg>
      <pc:sldChg chg="addSp delSp modSp add ord replId">
        <pc:chgData name="SALAZAR GUAÑA CARLOS EDUARDO" userId="S::casalazar@itsqmet.edu.ec::e5411c89-7315-4fb1-8340-0071db21eb86" providerId="AD" clId="Web-{37FC3126-D8CF-C157-F481-AB9661010D4C}" dt="2023-05-24T13:36:33.024" v="9"/>
        <pc:sldMkLst>
          <pc:docMk/>
          <pc:sldMk cId="2746218737" sldId="357"/>
        </pc:sldMkLst>
        <pc:picChg chg="del">
          <ac:chgData name="SALAZAR GUAÑA CARLOS EDUARDO" userId="S::casalazar@itsqmet.edu.ec::e5411c89-7315-4fb1-8340-0071db21eb86" providerId="AD" clId="Web-{37FC3126-D8CF-C157-F481-AB9661010D4C}" dt="2023-05-24T13:35:27.757" v="4"/>
          <ac:picMkLst>
            <pc:docMk/>
            <pc:sldMk cId="2746218737" sldId="357"/>
            <ac:picMk id="2" creationId="{DFCFC26A-CCA6-97F0-319A-AE509E09CF8F}"/>
          </ac:picMkLst>
        </pc:picChg>
        <pc:picChg chg="add mod">
          <ac:chgData name="SALAZAR GUAÑA CARLOS EDUARDO" userId="S::casalazar@itsqmet.edu.ec::e5411c89-7315-4fb1-8340-0071db21eb86" providerId="AD" clId="Web-{37FC3126-D8CF-C157-F481-AB9661010D4C}" dt="2023-05-24T13:35:44.210" v="8" actId="1076"/>
          <ac:picMkLst>
            <pc:docMk/>
            <pc:sldMk cId="2746218737" sldId="357"/>
            <ac:picMk id="3" creationId="{4CCC9CC7-A6BD-203B-A010-402C8BB02910}"/>
          </ac:picMkLst>
        </pc:picChg>
      </pc:sldChg>
      <pc:sldChg chg="add replId">
        <pc:chgData name="SALAZAR GUAÑA CARLOS EDUARDO" userId="S::casalazar@itsqmet.edu.ec::e5411c89-7315-4fb1-8340-0071db21eb86" providerId="AD" clId="Web-{37FC3126-D8CF-C157-F481-AB9661010D4C}" dt="2023-05-24T13:35:21.007" v="2"/>
        <pc:sldMkLst>
          <pc:docMk/>
          <pc:sldMk cId="149141166" sldId="358"/>
        </pc:sldMkLst>
      </pc:sldChg>
    </pc:docChg>
  </pc:docChgLst>
  <pc:docChgLst>
    <pc:chgData name="SALAZAR GUAÑA CARLOS EDUARDO" userId="S::casalazar@itsqmet.edu.ec::e5411c89-7315-4fb1-8340-0071db21eb86" providerId="AD" clId="Web-{2D151733-FDD7-0825-3AB7-F384C0EF718F}"/>
    <pc:docChg chg="addSld modSld sldOrd">
      <pc:chgData name="SALAZAR GUAÑA CARLOS EDUARDO" userId="S::casalazar@itsqmet.edu.ec::e5411c89-7315-4fb1-8340-0071db21eb86" providerId="AD" clId="Web-{2D151733-FDD7-0825-3AB7-F384C0EF718F}" dt="2023-05-22T16:55:19.025" v="19" actId="20577"/>
      <pc:docMkLst>
        <pc:docMk/>
      </pc:docMkLst>
      <pc:sldChg chg="modSp add ord">
        <pc:chgData name="SALAZAR GUAÑA CARLOS EDUARDO" userId="S::casalazar@itsqmet.edu.ec::e5411c89-7315-4fb1-8340-0071db21eb86" providerId="AD" clId="Web-{2D151733-FDD7-0825-3AB7-F384C0EF718F}" dt="2023-05-22T16:55:19.025" v="19" actId="20577"/>
        <pc:sldMkLst>
          <pc:docMk/>
          <pc:sldMk cId="1290258056" sldId="355"/>
        </pc:sldMkLst>
        <pc:spChg chg="mod">
          <ac:chgData name="SALAZAR GUAÑA CARLOS EDUARDO" userId="S::casalazar@itsqmet.edu.ec::e5411c89-7315-4fb1-8340-0071db21eb86" providerId="AD" clId="Web-{2D151733-FDD7-0825-3AB7-F384C0EF718F}" dt="2023-05-22T16:55:19.025" v="19" actId="20577"/>
          <ac:spMkLst>
            <pc:docMk/>
            <pc:sldMk cId="1290258056" sldId="355"/>
            <ac:spMk id="3" creationId="{21D5C3D3-3680-45C9-9A49-41B49F2911AD}"/>
          </ac:spMkLst>
        </pc:spChg>
      </pc:sldChg>
    </pc:docChg>
  </pc:docChgLst>
  <pc:docChgLst>
    <pc:chgData name="SALAZAR GUAÑA CARLOS EDUARDO" userId="S::casalazar@itsqmet.edu.ec::e5411c89-7315-4fb1-8340-0071db21eb86" providerId="AD" clId="Web-{30CCA420-E892-C768-09F1-25BBE3AB9CDE}"/>
    <pc:docChg chg="modSld">
      <pc:chgData name="SALAZAR GUAÑA CARLOS EDUARDO" userId="S::casalazar@itsqmet.edu.ec::e5411c89-7315-4fb1-8340-0071db21eb86" providerId="AD" clId="Web-{30CCA420-E892-C768-09F1-25BBE3AB9CDE}" dt="2023-05-23T15:45:22.026" v="13" actId="20577"/>
      <pc:docMkLst>
        <pc:docMk/>
      </pc:docMkLst>
      <pc:sldChg chg="modSp">
        <pc:chgData name="SALAZAR GUAÑA CARLOS EDUARDO" userId="S::casalazar@itsqmet.edu.ec::e5411c89-7315-4fb1-8340-0071db21eb86" providerId="AD" clId="Web-{30CCA420-E892-C768-09F1-25BBE3AB9CDE}" dt="2023-05-23T15:45:22.026" v="13" actId="20577"/>
        <pc:sldMkLst>
          <pc:docMk/>
          <pc:sldMk cId="2132755628" sldId="257"/>
        </pc:sldMkLst>
        <pc:spChg chg="mod">
          <ac:chgData name="SALAZAR GUAÑA CARLOS EDUARDO" userId="S::casalazar@itsqmet.edu.ec::e5411c89-7315-4fb1-8340-0071db21eb86" providerId="AD" clId="Web-{30CCA420-E892-C768-09F1-25BBE3AB9CDE}" dt="2023-05-23T15:45:22.026" v="13" actId="20577"/>
          <ac:spMkLst>
            <pc:docMk/>
            <pc:sldMk cId="2132755628" sldId="257"/>
            <ac:spMk id="2" creationId="{4CEFBEE1-8C67-4083-8160-44BE3FE5BC7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BE889A-8291-4947-B6E6-BF00256FFA6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a:extLst>
              <a:ext uri="{FF2B5EF4-FFF2-40B4-BE49-F238E27FC236}">
                <a16:creationId xmlns:a16="http://schemas.microsoft.com/office/drawing/2014/main" id="{F5BE51F2-4887-4D4A-90C7-AC1AF7FC6D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a:extLst>
              <a:ext uri="{FF2B5EF4-FFF2-40B4-BE49-F238E27FC236}">
                <a16:creationId xmlns:a16="http://schemas.microsoft.com/office/drawing/2014/main" id="{4E0AE492-5770-446D-BEC2-A9F68EC30280}"/>
              </a:ext>
            </a:extLst>
          </p:cNvPr>
          <p:cNvSpPr>
            <a:spLocks noGrp="1"/>
          </p:cNvSpPr>
          <p:nvPr>
            <p:ph type="dt" sz="half" idx="10"/>
          </p:nvPr>
        </p:nvSpPr>
        <p:spPr/>
        <p:txBody>
          <a:bodyPr/>
          <a:lstStyle/>
          <a:p>
            <a:fld id="{24F89D96-21CC-4558-896D-EB6077A82BBC}" type="datetimeFigureOut">
              <a:rPr lang="en-US" smtClean="0"/>
              <a:t>5/29/2023</a:t>
            </a:fld>
            <a:endParaRPr lang="en-US"/>
          </a:p>
        </p:txBody>
      </p:sp>
      <p:sp>
        <p:nvSpPr>
          <p:cNvPr id="5" name="Marcador de pie de página 4">
            <a:extLst>
              <a:ext uri="{FF2B5EF4-FFF2-40B4-BE49-F238E27FC236}">
                <a16:creationId xmlns:a16="http://schemas.microsoft.com/office/drawing/2014/main" id="{C4D9A9B1-870A-4CB9-80BE-81048BF0FCB9}"/>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489B3D6F-142C-4C30-8186-D171F9DAB4ED}"/>
              </a:ext>
            </a:extLst>
          </p:cNvPr>
          <p:cNvSpPr>
            <a:spLocks noGrp="1"/>
          </p:cNvSpPr>
          <p:nvPr>
            <p:ph type="sldNum" sz="quarter" idx="12"/>
          </p:nvPr>
        </p:nvSpPr>
        <p:spPr/>
        <p:txBody>
          <a:bodyPr/>
          <a:lstStyle/>
          <a:p>
            <a:fld id="{34D7BE50-31BD-499A-819C-1B0389BE3729}" type="slidenum">
              <a:rPr lang="en-US" smtClean="0"/>
              <a:t>‹Nº›</a:t>
            </a:fld>
            <a:endParaRPr lang="en-US"/>
          </a:p>
        </p:txBody>
      </p:sp>
    </p:spTree>
    <p:extLst>
      <p:ext uri="{BB962C8B-B14F-4D97-AF65-F5344CB8AC3E}">
        <p14:creationId xmlns:p14="http://schemas.microsoft.com/office/powerpoint/2010/main" val="606509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B95B22-A56E-4DB9-94A2-F94C26ECBE3B}"/>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AF02CE1C-7FCE-4F8E-96A7-D63A3DA3C2B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53A6EB46-2C63-4A36-B8E0-89224B9897A4}"/>
              </a:ext>
            </a:extLst>
          </p:cNvPr>
          <p:cNvSpPr>
            <a:spLocks noGrp="1"/>
          </p:cNvSpPr>
          <p:nvPr>
            <p:ph type="dt" sz="half" idx="10"/>
          </p:nvPr>
        </p:nvSpPr>
        <p:spPr/>
        <p:txBody>
          <a:bodyPr/>
          <a:lstStyle/>
          <a:p>
            <a:fld id="{24F89D96-21CC-4558-896D-EB6077A82BBC}" type="datetimeFigureOut">
              <a:rPr lang="en-US" smtClean="0"/>
              <a:t>5/29/2023</a:t>
            </a:fld>
            <a:endParaRPr lang="en-US"/>
          </a:p>
        </p:txBody>
      </p:sp>
      <p:sp>
        <p:nvSpPr>
          <p:cNvPr id="5" name="Marcador de pie de página 4">
            <a:extLst>
              <a:ext uri="{FF2B5EF4-FFF2-40B4-BE49-F238E27FC236}">
                <a16:creationId xmlns:a16="http://schemas.microsoft.com/office/drawing/2014/main" id="{FC550255-62C6-4191-BF30-ECB53E936B8D}"/>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633C8392-B344-4E0C-93E6-F8EEE7E9C182}"/>
              </a:ext>
            </a:extLst>
          </p:cNvPr>
          <p:cNvSpPr>
            <a:spLocks noGrp="1"/>
          </p:cNvSpPr>
          <p:nvPr>
            <p:ph type="sldNum" sz="quarter" idx="12"/>
          </p:nvPr>
        </p:nvSpPr>
        <p:spPr/>
        <p:txBody>
          <a:bodyPr/>
          <a:lstStyle/>
          <a:p>
            <a:fld id="{34D7BE50-31BD-499A-819C-1B0389BE3729}" type="slidenum">
              <a:rPr lang="en-US" smtClean="0"/>
              <a:t>‹Nº›</a:t>
            </a:fld>
            <a:endParaRPr lang="en-US"/>
          </a:p>
        </p:txBody>
      </p:sp>
    </p:spTree>
    <p:extLst>
      <p:ext uri="{BB962C8B-B14F-4D97-AF65-F5344CB8AC3E}">
        <p14:creationId xmlns:p14="http://schemas.microsoft.com/office/powerpoint/2010/main" val="1622145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F9114DF-0788-453B-84C2-16C9A937E81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A64F5B5A-F767-4367-986A-C0D6E0E4AB5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C6327DA0-01DE-4DA5-A936-6970F4AC827B}"/>
              </a:ext>
            </a:extLst>
          </p:cNvPr>
          <p:cNvSpPr>
            <a:spLocks noGrp="1"/>
          </p:cNvSpPr>
          <p:nvPr>
            <p:ph type="dt" sz="half" idx="10"/>
          </p:nvPr>
        </p:nvSpPr>
        <p:spPr/>
        <p:txBody>
          <a:bodyPr/>
          <a:lstStyle/>
          <a:p>
            <a:fld id="{24F89D96-21CC-4558-896D-EB6077A82BBC}" type="datetimeFigureOut">
              <a:rPr lang="en-US" smtClean="0"/>
              <a:t>5/29/2023</a:t>
            </a:fld>
            <a:endParaRPr lang="en-US"/>
          </a:p>
        </p:txBody>
      </p:sp>
      <p:sp>
        <p:nvSpPr>
          <p:cNvPr id="5" name="Marcador de pie de página 4">
            <a:extLst>
              <a:ext uri="{FF2B5EF4-FFF2-40B4-BE49-F238E27FC236}">
                <a16:creationId xmlns:a16="http://schemas.microsoft.com/office/drawing/2014/main" id="{7501EC7C-2264-46EC-BC6A-D98127942535}"/>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C04B0635-979A-4D70-B99A-EF40DDE9E1B3}"/>
              </a:ext>
            </a:extLst>
          </p:cNvPr>
          <p:cNvSpPr>
            <a:spLocks noGrp="1"/>
          </p:cNvSpPr>
          <p:nvPr>
            <p:ph type="sldNum" sz="quarter" idx="12"/>
          </p:nvPr>
        </p:nvSpPr>
        <p:spPr/>
        <p:txBody>
          <a:bodyPr/>
          <a:lstStyle/>
          <a:p>
            <a:fld id="{34D7BE50-31BD-499A-819C-1B0389BE3729}" type="slidenum">
              <a:rPr lang="en-US" smtClean="0"/>
              <a:t>‹Nº›</a:t>
            </a:fld>
            <a:endParaRPr lang="en-US"/>
          </a:p>
        </p:txBody>
      </p:sp>
    </p:spTree>
    <p:extLst>
      <p:ext uri="{BB962C8B-B14F-4D97-AF65-F5344CB8AC3E}">
        <p14:creationId xmlns:p14="http://schemas.microsoft.com/office/powerpoint/2010/main" val="2743095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E62217-3363-4718-9FCD-7D8B0F289BFD}"/>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9BAC5D1E-92D4-4A4F-BEDB-58C498C01F3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27FB39AC-FA8D-4D05-BFDE-26CC20CC2B55}"/>
              </a:ext>
            </a:extLst>
          </p:cNvPr>
          <p:cNvSpPr>
            <a:spLocks noGrp="1"/>
          </p:cNvSpPr>
          <p:nvPr>
            <p:ph type="dt" sz="half" idx="10"/>
          </p:nvPr>
        </p:nvSpPr>
        <p:spPr/>
        <p:txBody>
          <a:bodyPr/>
          <a:lstStyle/>
          <a:p>
            <a:fld id="{24F89D96-21CC-4558-896D-EB6077A82BBC}" type="datetimeFigureOut">
              <a:rPr lang="en-US" smtClean="0"/>
              <a:t>5/29/2023</a:t>
            </a:fld>
            <a:endParaRPr lang="en-US"/>
          </a:p>
        </p:txBody>
      </p:sp>
      <p:sp>
        <p:nvSpPr>
          <p:cNvPr id="5" name="Marcador de pie de página 4">
            <a:extLst>
              <a:ext uri="{FF2B5EF4-FFF2-40B4-BE49-F238E27FC236}">
                <a16:creationId xmlns:a16="http://schemas.microsoft.com/office/drawing/2014/main" id="{6ADA2BA0-12BA-4EE8-BD63-B8A0C6AB4EFF}"/>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1A90B37E-F41B-4441-8369-29D43839DD22}"/>
              </a:ext>
            </a:extLst>
          </p:cNvPr>
          <p:cNvSpPr>
            <a:spLocks noGrp="1"/>
          </p:cNvSpPr>
          <p:nvPr>
            <p:ph type="sldNum" sz="quarter" idx="12"/>
          </p:nvPr>
        </p:nvSpPr>
        <p:spPr/>
        <p:txBody>
          <a:bodyPr/>
          <a:lstStyle/>
          <a:p>
            <a:fld id="{34D7BE50-31BD-499A-819C-1B0389BE3729}" type="slidenum">
              <a:rPr lang="en-US" smtClean="0"/>
              <a:t>‹Nº›</a:t>
            </a:fld>
            <a:endParaRPr lang="en-US"/>
          </a:p>
        </p:txBody>
      </p:sp>
    </p:spTree>
    <p:extLst>
      <p:ext uri="{BB962C8B-B14F-4D97-AF65-F5344CB8AC3E}">
        <p14:creationId xmlns:p14="http://schemas.microsoft.com/office/powerpoint/2010/main" val="831633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05F7FE-4C02-4882-BAEC-E309D1339D3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D596DC66-B4E4-4E05-8C85-18CE1D98A9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2F1B7AA-5B27-4FA3-9467-DF40380BCC50}"/>
              </a:ext>
            </a:extLst>
          </p:cNvPr>
          <p:cNvSpPr>
            <a:spLocks noGrp="1"/>
          </p:cNvSpPr>
          <p:nvPr>
            <p:ph type="dt" sz="half" idx="10"/>
          </p:nvPr>
        </p:nvSpPr>
        <p:spPr/>
        <p:txBody>
          <a:bodyPr/>
          <a:lstStyle/>
          <a:p>
            <a:fld id="{24F89D96-21CC-4558-896D-EB6077A82BBC}" type="datetimeFigureOut">
              <a:rPr lang="en-US" smtClean="0"/>
              <a:t>5/29/2023</a:t>
            </a:fld>
            <a:endParaRPr lang="en-US"/>
          </a:p>
        </p:txBody>
      </p:sp>
      <p:sp>
        <p:nvSpPr>
          <p:cNvPr id="5" name="Marcador de pie de página 4">
            <a:extLst>
              <a:ext uri="{FF2B5EF4-FFF2-40B4-BE49-F238E27FC236}">
                <a16:creationId xmlns:a16="http://schemas.microsoft.com/office/drawing/2014/main" id="{EDFA7257-1C8B-4BF0-8EF5-EBBC63675B24}"/>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9F964E94-4455-4917-98C9-B2B0CF604E77}"/>
              </a:ext>
            </a:extLst>
          </p:cNvPr>
          <p:cNvSpPr>
            <a:spLocks noGrp="1"/>
          </p:cNvSpPr>
          <p:nvPr>
            <p:ph type="sldNum" sz="quarter" idx="12"/>
          </p:nvPr>
        </p:nvSpPr>
        <p:spPr/>
        <p:txBody>
          <a:bodyPr/>
          <a:lstStyle/>
          <a:p>
            <a:fld id="{34D7BE50-31BD-499A-819C-1B0389BE3729}" type="slidenum">
              <a:rPr lang="en-US" smtClean="0"/>
              <a:t>‹Nº›</a:t>
            </a:fld>
            <a:endParaRPr lang="en-US"/>
          </a:p>
        </p:txBody>
      </p:sp>
    </p:spTree>
    <p:extLst>
      <p:ext uri="{BB962C8B-B14F-4D97-AF65-F5344CB8AC3E}">
        <p14:creationId xmlns:p14="http://schemas.microsoft.com/office/powerpoint/2010/main" val="2631808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80AF9C-C101-478A-9697-52A0F141C7D6}"/>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622741A6-39CE-41E9-9BE3-03AB8C7E812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a:extLst>
              <a:ext uri="{FF2B5EF4-FFF2-40B4-BE49-F238E27FC236}">
                <a16:creationId xmlns:a16="http://schemas.microsoft.com/office/drawing/2014/main" id="{56D88505-21FE-45EA-8BAD-2D68724AAE8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a:extLst>
              <a:ext uri="{FF2B5EF4-FFF2-40B4-BE49-F238E27FC236}">
                <a16:creationId xmlns:a16="http://schemas.microsoft.com/office/drawing/2014/main" id="{D5080CBA-0FE0-4AFF-B263-D82BCC4E1810}"/>
              </a:ext>
            </a:extLst>
          </p:cNvPr>
          <p:cNvSpPr>
            <a:spLocks noGrp="1"/>
          </p:cNvSpPr>
          <p:nvPr>
            <p:ph type="dt" sz="half" idx="10"/>
          </p:nvPr>
        </p:nvSpPr>
        <p:spPr/>
        <p:txBody>
          <a:bodyPr/>
          <a:lstStyle/>
          <a:p>
            <a:fld id="{24F89D96-21CC-4558-896D-EB6077A82BBC}" type="datetimeFigureOut">
              <a:rPr lang="en-US" smtClean="0"/>
              <a:t>5/29/2023</a:t>
            </a:fld>
            <a:endParaRPr lang="en-US"/>
          </a:p>
        </p:txBody>
      </p:sp>
      <p:sp>
        <p:nvSpPr>
          <p:cNvPr id="6" name="Marcador de pie de página 5">
            <a:extLst>
              <a:ext uri="{FF2B5EF4-FFF2-40B4-BE49-F238E27FC236}">
                <a16:creationId xmlns:a16="http://schemas.microsoft.com/office/drawing/2014/main" id="{E9132596-F0AE-4B1B-B09A-A4C2DE0E5B3A}"/>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A2031504-2200-4FC9-8921-4BB1DC7FDDD8}"/>
              </a:ext>
            </a:extLst>
          </p:cNvPr>
          <p:cNvSpPr>
            <a:spLocks noGrp="1"/>
          </p:cNvSpPr>
          <p:nvPr>
            <p:ph type="sldNum" sz="quarter" idx="12"/>
          </p:nvPr>
        </p:nvSpPr>
        <p:spPr/>
        <p:txBody>
          <a:bodyPr/>
          <a:lstStyle/>
          <a:p>
            <a:fld id="{34D7BE50-31BD-499A-819C-1B0389BE3729}" type="slidenum">
              <a:rPr lang="en-US" smtClean="0"/>
              <a:t>‹Nº›</a:t>
            </a:fld>
            <a:endParaRPr lang="en-US"/>
          </a:p>
        </p:txBody>
      </p:sp>
    </p:spTree>
    <p:extLst>
      <p:ext uri="{BB962C8B-B14F-4D97-AF65-F5344CB8AC3E}">
        <p14:creationId xmlns:p14="http://schemas.microsoft.com/office/powerpoint/2010/main" val="2124839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D53C12-B0D9-4A06-AEAE-D6519227A39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115B7B43-2C61-4477-B844-4EA3E2F42C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C3BE188-0AE1-494E-B786-B7461F94991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a:extLst>
              <a:ext uri="{FF2B5EF4-FFF2-40B4-BE49-F238E27FC236}">
                <a16:creationId xmlns:a16="http://schemas.microsoft.com/office/drawing/2014/main" id="{F79CA1D5-FFBD-4ED8-A463-B8699274B8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9A3BEE9-2F69-4C09-A7FD-88EAC3F44E6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B6292C47-78CA-4F6F-82D2-3ECD33323096}"/>
              </a:ext>
            </a:extLst>
          </p:cNvPr>
          <p:cNvSpPr>
            <a:spLocks noGrp="1"/>
          </p:cNvSpPr>
          <p:nvPr>
            <p:ph type="dt" sz="half" idx="10"/>
          </p:nvPr>
        </p:nvSpPr>
        <p:spPr/>
        <p:txBody>
          <a:bodyPr/>
          <a:lstStyle/>
          <a:p>
            <a:fld id="{24F89D96-21CC-4558-896D-EB6077A82BBC}" type="datetimeFigureOut">
              <a:rPr lang="en-US" smtClean="0"/>
              <a:t>5/29/2023</a:t>
            </a:fld>
            <a:endParaRPr lang="en-US"/>
          </a:p>
        </p:txBody>
      </p:sp>
      <p:sp>
        <p:nvSpPr>
          <p:cNvPr id="8" name="Marcador de pie de página 7">
            <a:extLst>
              <a:ext uri="{FF2B5EF4-FFF2-40B4-BE49-F238E27FC236}">
                <a16:creationId xmlns:a16="http://schemas.microsoft.com/office/drawing/2014/main" id="{389CE4DA-68E4-4883-BBC0-7F56E3FDE062}"/>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C72582F2-6170-4EE2-8A06-D054288FA8EB}"/>
              </a:ext>
            </a:extLst>
          </p:cNvPr>
          <p:cNvSpPr>
            <a:spLocks noGrp="1"/>
          </p:cNvSpPr>
          <p:nvPr>
            <p:ph type="sldNum" sz="quarter" idx="12"/>
          </p:nvPr>
        </p:nvSpPr>
        <p:spPr/>
        <p:txBody>
          <a:bodyPr/>
          <a:lstStyle/>
          <a:p>
            <a:fld id="{34D7BE50-31BD-499A-819C-1B0389BE3729}" type="slidenum">
              <a:rPr lang="en-US" smtClean="0"/>
              <a:t>‹Nº›</a:t>
            </a:fld>
            <a:endParaRPr lang="en-US"/>
          </a:p>
        </p:txBody>
      </p:sp>
    </p:spTree>
    <p:extLst>
      <p:ext uri="{BB962C8B-B14F-4D97-AF65-F5344CB8AC3E}">
        <p14:creationId xmlns:p14="http://schemas.microsoft.com/office/powerpoint/2010/main" val="273285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DED080-2A0E-4354-BDDD-248FE8CF539F}"/>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fecha 2">
            <a:extLst>
              <a:ext uri="{FF2B5EF4-FFF2-40B4-BE49-F238E27FC236}">
                <a16:creationId xmlns:a16="http://schemas.microsoft.com/office/drawing/2014/main" id="{286BC896-2F88-4074-BA71-8D48922E8132}"/>
              </a:ext>
            </a:extLst>
          </p:cNvPr>
          <p:cNvSpPr>
            <a:spLocks noGrp="1"/>
          </p:cNvSpPr>
          <p:nvPr>
            <p:ph type="dt" sz="half" idx="10"/>
          </p:nvPr>
        </p:nvSpPr>
        <p:spPr/>
        <p:txBody>
          <a:bodyPr/>
          <a:lstStyle/>
          <a:p>
            <a:fld id="{24F89D96-21CC-4558-896D-EB6077A82BBC}" type="datetimeFigureOut">
              <a:rPr lang="en-US" smtClean="0"/>
              <a:t>5/29/2023</a:t>
            </a:fld>
            <a:endParaRPr lang="en-US"/>
          </a:p>
        </p:txBody>
      </p:sp>
      <p:sp>
        <p:nvSpPr>
          <p:cNvPr id="4" name="Marcador de pie de página 3">
            <a:extLst>
              <a:ext uri="{FF2B5EF4-FFF2-40B4-BE49-F238E27FC236}">
                <a16:creationId xmlns:a16="http://schemas.microsoft.com/office/drawing/2014/main" id="{37B4699E-FC13-4DC2-BAD8-A49380A3D688}"/>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D250EA68-6C4D-4034-B5AF-44BA660D8047}"/>
              </a:ext>
            </a:extLst>
          </p:cNvPr>
          <p:cNvSpPr>
            <a:spLocks noGrp="1"/>
          </p:cNvSpPr>
          <p:nvPr>
            <p:ph type="sldNum" sz="quarter" idx="12"/>
          </p:nvPr>
        </p:nvSpPr>
        <p:spPr/>
        <p:txBody>
          <a:bodyPr/>
          <a:lstStyle/>
          <a:p>
            <a:fld id="{34D7BE50-31BD-499A-819C-1B0389BE3729}" type="slidenum">
              <a:rPr lang="en-US" smtClean="0"/>
              <a:t>‹Nº›</a:t>
            </a:fld>
            <a:endParaRPr lang="en-US"/>
          </a:p>
        </p:txBody>
      </p:sp>
    </p:spTree>
    <p:extLst>
      <p:ext uri="{BB962C8B-B14F-4D97-AF65-F5344CB8AC3E}">
        <p14:creationId xmlns:p14="http://schemas.microsoft.com/office/powerpoint/2010/main" val="4023867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F53F469-D346-4D4A-85C9-518F2F5ADC87}"/>
              </a:ext>
            </a:extLst>
          </p:cNvPr>
          <p:cNvSpPr>
            <a:spLocks noGrp="1"/>
          </p:cNvSpPr>
          <p:nvPr>
            <p:ph type="dt" sz="half" idx="10"/>
          </p:nvPr>
        </p:nvSpPr>
        <p:spPr/>
        <p:txBody>
          <a:bodyPr/>
          <a:lstStyle/>
          <a:p>
            <a:fld id="{24F89D96-21CC-4558-896D-EB6077A82BBC}" type="datetimeFigureOut">
              <a:rPr lang="en-US" smtClean="0"/>
              <a:t>5/29/2023</a:t>
            </a:fld>
            <a:endParaRPr lang="en-US"/>
          </a:p>
        </p:txBody>
      </p:sp>
      <p:sp>
        <p:nvSpPr>
          <p:cNvPr id="3" name="Marcador de pie de página 2">
            <a:extLst>
              <a:ext uri="{FF2B5EF4-FFF2-40B4-BE49-F238E27FC236}">
                <a16:creationId xmlns:a16="http://schemas.microsoft.com/office/drawing/2014/main" id="{48590B75-90A6-4E59-AA21-741F8B9B5D43}"/>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8055DE04-64FD-4B39-8E2C-741A3517B06E}"/>
              </a:ext>
            </a:extLst>
          </p:cNvPr>
          <p:cNvSpPr>
            <a:spLocks noGrp="1"/>
          </p:cNvSpPr>
          <p:nvPr>
            <p:ph type="sldNum" sz="quarter" idx="12"/>
          </p:nvPr>
        </p:nvSpPr>
        <p:spPr/>
        <p:txBody>
          <a:bodyPr/>
          <a:lstStyle/>
          <a:p>
            <a:fld id="{34D7BE50-31BD-499A-819C-1B0389BE3729}" type="slidenum">
              <a:rPr lang="en-US" smtClean="0"/>
              <a:t>‹Nº›</a:t>
            </a:fld>
            <a:endParaRPr lang="en-US"/>
          </a:p>
        </p:txBody>
      </p:sp>
    </p:spTree>
    <p:extLst>
      <p:ext uri="{BB962C8B-B14F-4D97-AF65-F5344CB8AC3E}">
        <p14:creationId xmlns:p14="http://schemas.microsoft.com/office/powerpoint/2010/main" val="366163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9AF502-61A1-4A7E-A67F-1ADB00E4964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33A88C0E-9A12-4034-90F4-47D06F1A06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E4D9955C-A062-4B7B-B0E1-1010E98758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4176444-8F79-4C1B-853E-9552BA27151B}"/>
              </a:ext>
            </a:extLst>
          </p:cNvPr>
          <p:cNvSpPr>
            <a:spLocks noGrp="1"/>
          </p:cNvSpPr>
          <p:nvPr>
            <p:ph type="dt" sz="half" idx="10"/>
          </p:nvPr>
        </p:nvSpPr>
        <p:spPr/>
        <p:txBody>
          <a:bodyPr/>
          <a:lstStyle/>
          <a:p>
            <a:fld id="{24F89D96-21CC-4558-896D-EB6077A82BBC}" type="datetimeFigureOut">
              <a:rPr lang="en-US" smtClean="0"/>
              <a:t>5/29/2023</a:t>
            </a:fld>
            <a:endParaRPr lang="en-US"/>
          </a:p>
        </p:txBody>
      </p:sp>
      <p:sp>
        <p:nvSpPr>
          <p:cNvPr id="6" name="Marcador de pie de página 5">
            <a:extLst>
              <a:ext uri="{FF2B5EF4-FFF2-40B4-BE49-F238E27FC236}">
                <a16:creationId xmlns:a16="http://schemas.microsoft.com/office/drawing/2014/main" id="{A3CE14AD-345D-48CF-8D9E-1B211F5F3CE9}"/>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4A7E42E9-CF88-45AC-A465-00D38307736B}"/>
              </a:ext>
            </a:extLst>
          </p:cNvPr>
          <p:cNvSpPr>
            <a:spLocks noGrp="1"/>
          </p:cNvSpPr>
          <p:nvPr>
            <p:ph type="sldNum" sz="quarter" idx="12"/>
          </p:nvPr>
        </p:nvSpPr>
        <p:spPr/>
        <p:txBody>
          <a:bodyPr/>
          <a:lstStyle/>
          <a:p>
            <a:fld id="{34D7BE50-31BD-499A-819C-1B0389BE3729}" type="slidenum">
              <a:rPr lang="en-US" smtClean="0"/>
              <a:t>‹Nº›</a:t>
            </a:fld>
            <a:endParaRPr lang="en-US"/>
          </a:p>
        </p:txBody>
      </p:sp>
    </p:spTree>
    <p:extLst>
      <p:ext uri="{BB962C8B-B14F-4D97-AF65-F5344CB8AC3E}">
        <p14:creationId xmlns:p14="http://schemas.microsoft.com/office/powerpoint/2010/main" val="1457296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AE2184-D2A2-452A-B704-F901D27989C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879B850A-070F-4D91-8102-D02E7746E4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a16="http://schemas.microsoft.com/office/drawing/2014/main" id="{6A544DC5-35B2-4E93-A42A-EDD5C9BF34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129A2E4-3ED1-4F61-9324-997530EE3CCB}"/>
              </a:ext>
            </a:extLst>
          </p:cNvPr>
          <p:cNvSpPr>
            <a:spLocks noGrp="1"/>
          </p:cNvSpPr>
          <p:nvPr>
            <p:ph type="dt" sz="half" idx="10"/>
          </p:nvPr>
        </p:nvSpPr>
        <p:spPr/>
        <p:txBody>
          <a:bodyPr/>
          <a:lstStyle/>
          <a:p>
            <a:fld id="{24F89D96-21CC-4558-896D-EB6077A82BBC}" type="datetimeFigureOut">
              <a:rPr lang="en-US" smtClean="0"/>
              <a:t>5/29/2023</a:t>
            </a:fld>
            <a:endParaRPr lang="en-US"/>
          </a:p>
        </p:txBody>
      </p:sp>
      <p:sp>
        <p:nvSpPr>
          <p:cNvPr id="6" name="Marcador de pie de página 5">
            <a:extLst>
              <a:ext uri="{FF2B5EF4-FFF2-40B4-BE49-F238E27FC236}">
                <a16:creationId xmlns:a16="http://schemas.microsoft.com/office/drawing/2014/main" id="{A2CD8C62-51B3-4C35-BD10-23AB06ED9DD4}"/>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633A2F1E-9A31-4E44-9711-0DAE916D9BA7}"/>
              </a:ext>
            </a:extLst>
          </p:cNvPr>
          <p:cNvSpPr>
            <a:spLocks noGrp="1"/>
          </p:cNvSpPr>
          <p:nvPr>
            <p:ph type="sldNum" sz="quarter" idx="12"/>
          </p:nvPr>
        </p:nvSpPr>
        <p:spPr/>
        <p:txBody>
          <a:bodyPr/>
          <a:lstStyle/>
          <a:p>
            <a:fld id="{34D7BE50-31BD-499A-819C-1B0389BE3729}" type="slidenum">
              <a:rPr lang="en-US" smtClean="0"/>
              <a:t>‹Nº›</a:t>
            </a:fld>
            <a:endParaRPr lang="en-US"/>
          </a:p>
        </p:txBody>
      </p:sp>
    </p:spTree>
    <p:extLst>
      <p:ext uri="{BB962C8B-B14F-4D97-AF65-F5344CB8AC3E}">
        <p14:creationId xmlns:p14="http://schemas.microsoft.com/office/powerpoint/2010/main" val="753142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D82F648-E82B-4783-9BC0-4F59560B79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78EC2B33-5A9B-4733-8B81-6753F7666B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02EAB427-C279-4B16-8E1C-840CDDC85E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F89D96-21CC-4558-896D-EB6077A82BBC}" type="datetimeFigureOut">
              <a:rPr lang="en-US" smtClean="0"/>
              <a:t>5/29/2023</a:t>
            </a:fld>
            <a:endParaRPr lang="en-US"/>
          </a:p>
        </p:txBody>
      </p:sp>
      <p:sp>
        <p:nvSpPr>
          <p:cNvPr id="5" name="Marcador de pie de página 4">
            <a:extLst>
              <a:ext uri="{FF2B5EF4-FFF2-40B4-BE49-F238E27FC236}">
                <a16:creationId xmlns:a16="http://schemas.microsoft.com/office/drawing/2014/main" id="{A3FD88FC-93C2-4CA3-B720-17A312F718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10BCEAC4-12C9-4C7C-B1AF-BC87308894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D7BE50-31BD-499A-819C-1B0389BE3729}" type="slidenum">
              <a:rPr lang="en-US" smtClean="0"/>
              <a:t>‹Nº›</a:t>
            </a:fld>
            <a:endParaRPr lang="en-US"/>
          </a:p>
        </p:txBody>
      </p:sp>
    </p:spTree>
    <p:extLst>
      <p:ext uri="{BB962C8B-B14F-4D97-AF65-F5344CB8AC3E}">
        <p14:creationId xmlns:p14="http://schemas.microsoft.com/office/powerpoint/2010/main" val="367100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099BE77-6C37-4690-BF66-58AF19B68C24}"/>
              </a:ext>
            </a:extLst>
          </p:cNvPr>
          <p:cNvPicPr>
            <a:picLocks noChangeAspect="1"/>
          </p:cNvPicPr>
          <p:nvPr/>
        </p:nvPicPr>
        <p:blipFill>
          <a:blip r:embed="rId2"/>
          <a:stretch>
            <a:fillRect/>
          </a:stretch>
        </p:blipFill>
        <p:spPr>
          <a:xfrm>
            <a:off x="2708" y="0"/>
            <a:ext cx="12186584" cy="6858000"/>
          </a:xfrm>
          <a:prstGeom prst="rect">
            <a:avLst/>
          </a:prstGeom>
        </p:spPr>
      </p:pic>
    </p:spTree>
    <p:extLst>
      <p:ext uri="{BB962C8B-B14F-4D97-AF65-F5344CB8AC3E}">
        <p14:creationId xmlns:p14="http://schemas.microsoft.com/office/powerpoint/2010/main" val="57532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E11DF01-0990-4472-A7BB-269155E737F6}"/>
              </a:ext>
            </a:extLst>
          </p:cNvPr>
          <p:cNvPicPr>
            <a:picLocks noChangeAspect="1"/>
          </p:cNvPicPr>
          <p:nvPr/>
        </p:nvPicPr>
        <p:blipFill>
          <a:blip r:embed="rId2"/>
          <a:stretch>
            <a:fillRect/>
          </a:stretch>
        </p:blipFill>
        <p:spPr>
          <a:xfrm>
            <a:off x="0" y="0"/>
            <a:ext cx="12192000" cy="6858000"/>
          </a:xfrm>
          <a:prstGeom prst="rect">
            <a:avLst/>
          </a:prstGeom>
        </p:spPr>
      </p:pic>
      <p:sp>
        <p:nvSpPr>
          <p:cNvPr id="5" name="CuadroTexto 4">
            <a:extLst>
              <a:ext uri="{FF2B5EF4-FFF2-40B4-BE49-F238E27FC236}">
                <a16:creationId xmlns:a16="http://schemas.microsoft.com/office/drawing/2014/main" id="{220A1DC5-90C5-5428-D444-1B6A7FB0059D}"/>
              </a:ext>
            </a:extLst>
          </p:cNvPr>
          <p:cNvSpPr txBox="1"/>
          <p:nvPr/>
        </p:nvSpPr>
        <p:spPr>
          <a:xfrm>
            <a:off x="-5750" y="1460739"/>
            <a:ext cx="1220350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err="1">
                <a:latin typeface="Century Gothic"/>
              </a:rPr>
              <a:t>Modelo</a:t>
            </a:r>
            <a:r>
              <a:rPr lang="en-US" sz="2800" b="1" dirty="0">
                <a:latin typeface="Century Gothic"/>
              </a:rPr>
              <a:t> </a:t>
            </a:r>
            <a:r>
              <a:rPr lang="en-US" sz="2800" b="1" dirty="0" err="1">
                <a:latin typeface="Century Gothic"/>
              </a:rPr>
              <a:t>Entidad</a:t>
            </a:r>
            <a:r>
              <a:rPr lang="en-US" sz="2800" b="1" dirty="0">
                <a:latin typeface="Century Gothic"/>
              </a:rPr>
              <a:t> – </a:t>
            </a:r>
            <a:r>
              <a:rPr lang="en-US" sz="2800" b="1" dirty="0" err="1">
                <a:latin typeface="Century Gothic"/>
              </a:rPr>
              <a:t>Relación</a:t>
            </a:r>
            <a:r>
              <a:rPr lang="en-US" sz="2800" b="1" dirty="0">
                <a:latin typeface="Century Gothic"/>
              </a:rPr>
              <a:t> (ER)</a:t>
            </a:r>
            <a:endParaRPr lang="es-ES" sz="2800" dirty="0" err="1"/>
          </a:p>
        </p:txBody>
      </p:sp>
      <p:sp>
        <p:nvSpPr>
          <p:cNvPr id="6" name="CuadroTexto 5">
            <a:extLst>
              <a:ext uri="{FF2B5EF4-FFF2-40B4-BE49-F238E27FC236}">
                <a16:creationId xmlns:a16="http://schemas.microsoft.com/office/drawing/2014/main" id="{3EA5CF03-C1A0-B395-70AB-F9D5A8E8B43A}"/>
              </a:ext>
            </a:extLst>
          </p:cNvPr>
          <p:cNvSpPr txBox="1"/>
          <p:nvPr/>
        </p:nvSpPr>
        <p:spPr>
          <a:xfrm>
            <a:off x="1496448" y="2620486"/>
            <a:ext cx="971621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400" b="0" i="0" dirty="0">
                <a:effectLst/>
                <a:latin typeface="Söhne"/>
              </a:rPr>
              <a:t>Utilice el modelo ER para representar las entidades principales, sus atributos y las relaciones entre ellas. Identifique las entidades (objetos) y sus características, así como las relaciones entre las entidades (uno a uno, uno a muchos, muchos a muchos).</a:t>
            </a:r>
            <a:endParaRPr lang="es-ES" sz="2400" dirty="0">
              <a:cs typeface="Calibri" panose="020F0502020204030204"/>
            </a:endParaRPr>
          </a:p>
        </p:txBody>
      </p:sp>
      <p:sp>
        <p:nvSpPr>
          <p:cNvPr id="9" name="Rectángulo: esquinas redondeadas 8">
            <a:extLst>
              <a:ext uri="{FF2B5EF4-FFF2-40B4-BE49-F238E27FC236}">
                <a16:creationId xmlns:a16="http://schemas.microsoft.com/office/drawing/2014/main" id="{50001A14-3CCF-B8D4-25F1-FBAB2E8472E5}"/>
              </a:ext>
            </a:extLst>
          </p:cNvPr>
          <p:cNvSpPr/>
          <p:nvPr/>
        </p:nvSpPr>
        <p:spPr>
          <a:xfrm>
            <a:off x="2958284" y="4994695"/>
            <a:ext cx="2645433" cy="805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cs typeface="Calibri"/>
              </a:rPr>
              <a:t>DEFINICIÓN</a:t>
            </a:r>
            <a:endParaRPr lang="es-ES" sz="2000" b="1" dirty="0"/>
          </a:p>
        </p:txBody>
      </p:sp>
      <p:sp>
        <p:nvSpPr>
          <p:cNvPr id="11" name="Bocadillo: rectángulo 10">
            <a:extLst>
              <a:ext uri="{FF2B5EF4-FFF2-40B4-BE49-F238E27FC236}">
                <a16:creationId xmlns:a16="http://schemas.microsoft.com/office/drawing/2014/main" id="{2709AFDF-1DF8-D480-BC47-04BC0FA6978C}"/>
              </a:ext>
            </a:extLst>
          </p:cNvPr>
          <p:cNvSpPr/>
          <p:nvPr/>
        </p:nvSpPr>
        <p:spPr>
          <a:xfrm>
            <a:off x="1286539" y="2261190"/>
            <a:ext cx="10136037" cy="2079901"/>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70829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E11DF01-0990-4472-A7BB-269155E737F6}"/>
              </a:ext>
            </a:extLst>
          </p:cNvPr>
          <p:cNvPicPr>
            <a:picLocks noChangeAspect="1"/>
          </p:cNvPicPr>
          <p:nvPr/>
        </p:nvPicPr>
        <p:blipFill>
          <a:blip r:embed="rId2"/>
          <a:stretch>
            <a:fillRect/>
          </a:stretch>
        </p:blipFill>
        <p:spPr>
          <a:xfrm>
            <a:off x="0" y="0"/>
            <a:ext cx="12192000" cy="6858000"/>
          </a:xfrm>
          <a:prstGeom prst="rect">
            <a:avLst/>
          </a:prstGeom>
        </p:spPr>
      </p:pic>
      <p:sp>
        <p:nvSpPr>
          <p:cNvPr id="5" name="CuadroTexto 4">
            <a:extLst>
              <a:ext uri="{FF2B5EF4-FFF2-40B4-BE49-F238E27FC236}">
                <a16:creationId xmlns:a16="http://schemas.microsoft.com/office/drawing/2014/main" id="{220A1DC5-90C5-5428-D444-1B6A7FB0059D}"/>
              </a:ext>
            </a:extLst>
          </p:cNvPr>
          <p:cNvSpPr txBox="1"/>
          <p:nvPr/>
        </p:nvSpPr>
        <p:spPr>
          <a:xfrm>
            <a:off x="-5750" y="1460739"/>
            <a:ext cx="1220350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err="1">
                <a:latin typeface="Century Gothic"/>
              </a:rPr>
              <a:t>Normalización</a:t>
            </a:r>
            <a:endParaRPr lang="es-ES" sz="2800" dirty="0" err="1"/>
          </a:p>
        </p:txBody>
      </p:sp>
      <p:sp>
        <p:nvSpPr>
          <p:cNvPr id="6" name="CuadroTexto 5">
            <a:extLst>
              <a:ext uri="{FF2B5EF4-FFF2-40B4-BE49-F238E27FC236}">
                <a16:creationId xmlns:a16="http://schemas.microsoft.com/office/drawing/2014/main" id="{3EA5CF03-C1A0-B395-70AB-F9D5A8E8B43A}"/>
              </a:ext>
            </a:extLst>
          </p:cNvPr>
          <p:cNvSpPr txBox="1"/>
          <p:nvPr/>
        </p:nvSpPr>
        <p:spPr>
          <a:xfrm>
            <a:off x="1496448" y="2620486"/>
            <a:ext cx="971621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400" b="0" i="0" dirty="0">
                <a:effectLst/>
                <a:latin typeface="Söhne"/>
              </a:rPr>
              <a:t>Aplique los principios de normalización para asegurar que la base de datos esté libre de redundancias y anomalías de actualización. Normalizar las tablas ayuda a eliminar la duplicación de datos y mejora la eficiencia y la integridad de la base de datos.</a:t>
            </a:r>
            <a:endParaRPr lang="es-ES" sz="2400" dirty="0">
              <a:cs typeface="Calibri" panose="020F0502020204030204"/>
            </a:endParaRPr>
          </a:p>
        </p:txBody>
      </p:sp>
      <p:sp>
        <p:nvSpPr>
          <p:cNvPr id="9" name="Rectángulo: esquinas redondeadas 8">
            <a:extLst>
              <a:ext uri="{FF2B5EF4-FFF2-40B4-BE49-F238E27FC236}">
                <a16:creationId xmlns:a16="http://schemas.microsoft.com/office/drawing/2014/main" id="{50001A14-3CCF-B8D4-25F1-FBAB2E8472E5}"/>
              </a:ext>
            </a:extLst>
          </p:cNvPr>
          <p:cNvSpPr/>
          <p:nvPr/>
        </p:nvSpPr>
        <p:spPr>
          <a:xfrm>
            <a:off x="2958284" y="4994695"/>
            <a:ext cx="2645433" cy="805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cs typeface="Calibri"/>
              </a:rPr>
              <a:t>DEFINICIÓN</a:t>
            </a:r>
            <a:endParaRPr lang="es-ES" sz="2000" b="1" dirty="0"/>
          </a:p>
        </p:txBody>
      </p:sp>
      <p:sp>
        <p:nvSpPr>
          <p:cNvPr id="11" name="Bocadillo: rectángulo 10">
            <a:extLst>
              <a:ext uri="{FF2B5EF4-FFF2-40B4-BE49-F238E27FC236}">
                <a16:creationId xmlns:a16="http://schemas.microsoft.com/office/drawing/2014/main" id="{2709AFDF-1DF8-D480-BC47-04BC0FA6978C}"/>
              </a:ext>
            </a:extLst>
          </p:cNvPr>
          <p:cNvSpPr/>
          <p:nvPr/>
        </p:nvSpPr>
        <p:spPr>
          <a:xfrm>
            <a:off x="1286539" y="2261190"/>
            <a:ext cx="10136037" cy="2079901"/>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092417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E11DF01-0990-4472-A7BB-269155E737F6}"/>
              </a:ext>
            </a:extLst>
          </p:cNvPr>
          <p:cNvPicPr>
            <a:picLocks noChangeAspect="1"/>
          </p:cNvPicPr>
          <p:nvPr/>
        </p:nvPicPr>
        <p:blipFill>
          <a:blip r:embed="rId2"/>
          <a:stretch>
            <a:fillRect/>
          </a:stretch>
        </p:blipFill>
        <p:spPr>
          <a:xfrm>
            <a:off x="0" y="0"/>
            <a:ext cx="12192000" cy="6858000"/>
          </a:xfrm>
          <a:prstGeom prst="rect">
            <a:avLst/>
          </a:prstGeom>
        </p:spPr>
      </p:pic>
      <p:sp>
        <p:nvSpPr>
          <p:cNvPr id="5" name="CuadroTexto 4">
            <a:extLst>
              <a:ext uri="{FF2B5EF4-FFF2-40B4-BE49-F238E27FC236}">
                <a16:creationId xmlns:a16="http://schemas.microsoft.com/office/drawing/2014/main" id="{220A1DC5-90C5-5428-D444-1B6A7FB0059D}"/>
              </a:ext>
            </a:extLst>
          </p:cNvPr>
          <p:cNvSpPr txBox="1"/>
          <p:nvPr/>
        </p:nvSpPr>
        <p:spPr>
          <a:xfrm>
            <a:off x="-5750" y="1460739"/>
            <a:ext cx="1220350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err="1">
                <a:latin typeface="Century Gothic"/>
              </a:rPr>
              <a:t>Restricciones</a:t>
            </a:r>
            <a:r>
              <a:rPr lang="en-US" sz="2800" b="1" dirty="0">
                <a:latin typeface="Century Gothic"/>
              </a:rPr>
              <a:t> de </a:t>
            </a:r>
            <a:r>
              <a:rPr lang="en-US" sz="2800" b="1" dirty="0" err="1">
                <a:latin typeface="Century Gothic"/>
              </a:rPr>
              <a:t>Integridad</a:t>
            </a:r>
            <a:endParaRPr lang="es-ES" sz="2800" dirty="0" err="1"/>
          </a:p>
        </p:txBody>
      </p:sp>
      <p:sp>
        <p:nvSpPr>
          <p:cNvPr id="6" name="CuadroTexto 5">
            <a:extLst>
              <a:ext uri="{FF2B5EF4-FFF2-40B4-BE49-F238E27FC236}">
                <a16:creationId xmlns:a16="http://schemas.microsoft.com/office/drawing/2014/main" id="{3EA5CF03-C1A0-B395-70AB-F9D5A8E8B43A}"/>
              </a:ext>
            </a:extLst>
          </p:cNvPr>
          <p:cNvSpPr txBox="1"/>
          <p:nvPr/>
        </p:nvSpPr>
        <p:spPr>
          <a:xfrm>
            <a:off x="1496448" y="2620486"/>
            <a:ext cx="971621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400" b="0" i="0" dirty="0">
                <a:effectLst/>
                <a:latin typeface="Söhne"/>
              </a:rPr>
              <a:t>Agregue restricciones de integridad a las tablas para garantizar la coherencia y la consistencia de los datos. Estas restricciones pueden incluir restricciones de clave primaria, restricciones de clave foránea y restricciones de valor único.</a:t>
            </a:r>
            <a:endParaRPr lang="es-ES" sz="2400" dirty="0">
              <a:cs typeface="Calibri" panose="020F0502020204030204"/>
            </a:endParaRPr>
          </a:p>
        </p:txBody>
      </p:sp>
      <p:sp>
        <p:nvSpPr>
          <p:cNvPr id="9" name="Rectángulo: esquinas redondeadas 8">
            <a:extLst>
              <a:ext uri="{FF2B5EF4-FFF2-40B4-BE49-F238E27FC236}">
                <a16:creationId xmlns:a16="http://schemas.microsoft.com/office/drawing/2014/main" id="{50001A14-3CCF-B8D4-25F1-FBAB2E8472E5}"/>
              </a:ext>
            </a:extLst>
          </p:cNvPr>
          <p:cNvSpPr/>
          <p:nvPr/>
        </p:nvSpPr>
        <p:spPr>
          <a:xfrm>
            <a:off x="2958284" y="4994695"/>
            <a:ext cx="2645433" cy="805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cs typeface="Calibri"/>
              </a:rPr>
              <a:t>DEFINICIÓN</a:t>
            </a:r>
            <a:endParaRPr lang="es-ES" sz="2000" b="1" dirty="0"/>
          </a:p>
        </p:txBody>
      </p:sp>
      <p:sp>
        <p:nvSpPr>
          <p:cNvPr id="11" name="Bocadillo: rectángulo 10">
            <a:extLst>
              <a:ext uri="{FF2B5EF4-FFF2-40B4-BE49-F238E27FC236}">
                <a16:creationId xmlns:a16="http://schemas.microsoft.com/office/drawing/2014/main" id="{2709AFDF-1DF8-D480-BC47-04BC0FA6978C}"/>
              </a:ext>
            </a:extLst>
          </p:cNvPr>
          <p:cNvSpPr/>
          <p:nvPr/>
        </p:nvSpPr>
        <p:spPr>
          <a:xfrm>
            <a:off x="1286539" y="2261190"/>
            <a:ext cx="10136037" cy="2079901"/>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533166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E11DF01-0990-4472-A7BB-269155E737F6}"/>
              </a:ext>
            </a:extLst>
          </p:cNvPr>
          <p:cNvPicPr>
            <a:picLocks noChangeAspect="1"/>
          </p:cNvPicPr>
          <p:nvPr/>
        </p:nvPicPr>
        <p:blipFill>
          <a:blip r:embed="rId2"/>
          <a:stretch>
            <a:fillRect/>
          </a:stretch>
        </p:blipFill>
        <p:spPr>
          <a:xfrm>
            <a:off x="0" y="0"/>
            <a:ext cx="12192000" cy="6858000"/>
          </a:xfrm>
          <a:prstGeom prst="rect">
            <a:avLst/>
          </a:prstGeom>
        </p:spPr>
      </p:pic>
      <p:sp>
        <p:nvSpPr>
          <p:cNvPr id="5" name="CuadroTexto 4">
            <a:extLst>
              <a:ext uri="{FF2B5EF4-FFF2-40B4-BE49-F238E27FC236}">
                <a16:creationId xmlns:a16="http://schemas.microsoft.com/office/drawing/2014/main" id="{220A1DC5-90C5-5428-D444-1B6A7FB0059D}"/>
              </a:ext>
            </a:extLst>
          </p:cNvPr>
          <p:cNvSpPr txBox="1"/>
          <p:nvPr/>
        </p:nvSpPr>
        <p:spPr>
          <a:xfrm>
            <a:off x="-5750" y="1460739"/>
            <a:ext cx="1220350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err="1">
                <a:latin typeface="Century Gothic"/>
              </a:rPr>
              <a:t>Documentación</a:t>
            </a:r>
            <a:endParaRPr lang="es-ES" sz="2800" dirty="0" err="1"/>
          </a:p>
        </p:txBody>
      </p:sp>
      <p:sp>
        <p:nvSpPr>
          <p:cNvPr id="6" name="CuadroTexto 5">
            <a:extLst>
              <a:ext uri="{FF2B5EF4-FFF2-40B4-BE49-F238E27FC236}">
                <a16:creationId xmlns:a16="http://schemas.microsoft.com/office/drawing/2014/main" id="{3EA5CF03-C1A0-B395-70AB-F9D5A8E8B43A}"/>
              </a:ext>
            </a:extLst>
          </p:cNvPr>
          <p:cNvSpPr txBox="1"/>
          <p:nvPr/>
        </p:nvSpPr>
        <p:spPr>
          <a:xfrm>
            <a:off x="1496448" y="2620486"/>
            <a:ext cx="971621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400" b="0" i="0" dirty="0">
                <a:effectLst/>
                <a:latin typeface="Söhne"/>
              </a:rPr>
              <a:t>Documente el diseño lógico de la base de datos, incluyendo la descripción de las tablas, los atributos y las relaciones, así como las restricciones de integridad y los índices utilizados.</a:t>
            </a:r>
            <a:endParaRPr lang="es-ES" sz="2400" dirty="0">
              <a:cs typeface="Calibri" panose="020F0502020204030204"/>
            </a:endParaRPr>
          </a:p>
        </p:txBody>
      </p:sp>
      <p:sp>
        <p:nvSpPr>
          <p:cNvPr id="9" name="Rectángulo: esquinas redondeadas 8">
            <a:extLst>
              <a:ext uri="{FF2B5EF4-FFF2-40B4-BE49-F238E27FC236}">
                <a16:creationId xmlns:a16="http://schemas.microsoft.com/office/drawing/2014/main" id="{50001A14-3CCF-B8D4-25F1-FBAB2E8472E5}"/>
              </a:ext>
            </a:extLst>
          </p:cNvPr>
          <p:cNvSpPr/>
          <p:nvPr/>
        </p:nvSpPr>
        <p:spPr>
          <a:xfrm>
            <a:off x="2958284" y="4994695"/>
            <a:ext cx="2645433" cy="805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cs typeface="Calibri"/>
              </a:rPr>
              <a:t>DEFINICIÓN</a:t>
            </a:r>
            <a:endParaRPr lang="es-ES" sz="2000" b="1" dirty="0"/>
          </a:p>
        </p:txBody>
      </p:sp>
      <p:sp>
        <p:nvSpPr>
          <p:cNvPr id="11" name="Bocadillo: rectángulo 10">
            <a:extLst>
              <a:ext uri="{FF2B5EF4-FFF2-40B4-BE49-F238E27FC236}">
                <a16:creationId xmlns:a16="http://schemas.microsoft.com/office/drawing/2014/main" id="{2709AFDF-1DF8-D480-BC47-04BC0FA6978C}"/>
              </a:ext>
            </a:extLst>
          </p:cNvPr>
          <p:cNvSpPr/>
          <p:nvPr/>
        </p:nvSpPr>
        <p:spPr>
          <a:xfrm>
            <a:off x="1286539" y="2261190"/>
            <a:ext cx="10136037" cy="2079901"/>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361020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E11DF01-0990-4472-A7BB-269155E737F6}"/>
              </a:ext>
            </a:extLst>
          </p:cNvPr>
          <p:cNvPicPr>
            <a:picLocks noChangeAspect="1"/>
          </p:cNvPicPr>
          <p:nvPr/>
        </p:nvPicPr>
        <p:blipFill>
          <a:blip r:embed="rId2"/>
          <a:stretch>
            <a:fillRect/>
          </a:stretch>
        </p:blipFill>
        <p:spPr>
          <a:xfrm>
            <a:off x="0" y="0"/>
            <a:ext cx="12192000" cy="6858000"/>
          </a:xfrm>
          <a:prstGeom prst="rect">
            <a:avLst/>
          </a:prstGeom>
        </p:spPr>
      </p:pic>
      <p:sp>
        <p:nvSpPr>
          <p:cNvPr id="5" name="CuadroTexto 4">
            <a:extLst>
              <a:ext uri="{FF2B5EF4-FFF2-40B4-BE49-F238E27FC236}">
                <a16:creationId xmlns:a16="http://schemas.microsoft.com/office/drawing/2014/main" id="{220A1DC5-90C5-5428-D444-1B6A7FB0059D}"/>
              </a:ext>
            </a:extLst>
          </p:cNvPr>
          <p:cNvSpPr txBox="1"/>
          <p:nvPr/>
        </p:nvSpPr>
        <p:spPr>
          <a:xfrm>
            <a:off x="-5750" y="1460739"/>
            <a:ext cx="1220350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err="1">
                <a:latin typeface="Century Gothic"/>
              </a:rPr>
              <a:t>Dependencias</a:t>
            </a:r>
            <a:r>
              <a:rPr lang="en-US" sz="2800" b="1" dirty="0">
                <a:latin typeface="Century Gothic"/>
              </a:rPr>
              <a:t> </a:t>
            </a:r>
            <a:r>
              <a:rPr lang="en-US" sz="2800" b="1" dirty="0" err="1">
                <a:latin typeface="Century Gothic"/>
              </a:rPr>
              <a:t>funcionales</a:t>
            </a:r>
            <a:endParaRPr lang="es-ES" sz="2800" dirty="0" err="1"/>
          </a:p>
        </p:txBody>
      </p:sp>
      <p:sp>
        <p:nvSpPr>
          <p:cNvPr id="6" name="CuadroTexto 5">
            <a:extLst>
              <a:ext uri="{FF2B5EF4-FFF2-40B4-BE49-F238E27FC236}">
                <a16:creationId xmlns:a16="http://schemas.microsoft.com/office/drawing/2014/main" id="{3EA5CF03-C1A0-B395-70AB-F9D5A8E8B43A}"/>
              </a:ext>
            </a:extLst>
          </p:cNvPr>
          <p:cNvSpPr txBox="1"/>
          <p:nvPr/>
        </p:nvSpPr>
        <p:spPr>
          <a:xfrm>
            <a:off x="1496448" y="2261190"/>
            <a:ext cx="971621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400" dirty="0">
                <a:latin typeface="Söhne"/>
              </a:rPr>
              <a:t>L</a:t>
            </a:r>
            <a:r>
              <a:rPr lang="es-ES" sz="2400" b="0" i="0" dirty="0">
                <a:effectLst/>
                <a:latin typeface="Söhne"/>
              </a:rPr>
              <a:t>as dependencias funcionales son reglas que describen las relaciones entre los atributos de una tabla. Una dependencia funcional indica que el valor de un conjunto de atributos determina de manera única el valor de otro atributo o conjunto de atributos en la misma tabla. Estas dependencias son fundamentales para el diseño y la normalización de la base de datos, ya que ayudan a garantizar la integridad de los datos y evitar redundancias.</a:t>
            </a:r>
            <a:endParaRPr lang="es-ES" sz="2400" dirty="0">
              <a:cs typeface="Calibri" panose="020F0502020204030204"/>
            </a:endParaRPr>
          </a:p>
        </p:txBody>
      </p:sp>
      <p:sp>
        <p:nvSpPr>
          <p:cNvPr id="9" name="Rectángulo: esquinas redondeadas 8">
            <a:extLst>
              <a:ext uri="{FF2B5EF4-FFF2-40B4-BE49-F238E27FC236}">
                <a16:creationId xmlns:a16="http://schemas.microsoft.com/office/drawing/2014/main" id="{50001A14-3CCF-B8D4-25F1-FBAB2E8472E5}"/>
              </a:ext>
            </a:extLst>
          </p:cNvPr>
          <p:cNvSpPr/>
          <p:nvPr/>
        </p:nvSpPr>
        <p:spPr>
          <a:xfrm>
            <a:off x="2958284" y="5397261"/>
            <a:ext cx="2645433" cy="805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cs typeface="Calibri"/>
              </a:rPr>
              <a:t>DEFINICIÓN</a:t>
            </a:r>
            <a:endParaRPr lang="es-ES" sz="2000" b="1" dirty="0"/>
          </a:p>
        </p:txBody>
      </p:sp>
      <p:sp>
        <p:nvSpPr>
          <p:cNvPr id="11" name="Bocadillo: rectángulo 10">
            <a:extLst>
              <a:ext uri="{FF2B5EF4-FFF2-40B4-BE49-F238E27FC236}">
                <a16:creationId xmlns:a16="http://schemas.microsoft.com/office/drawing/2014/main" id="{2709AFDF-1DF8-D480-BC47-04BC0FA6978C}"/>
              </a:ext>
            </a:extLst>
          </p:cNvPr>
          <p:cNvSpPr/>
          <p:nvPr/>
        </p:nvSpPr>
        <p:spPr>
          <a:xfrm>
            <a:off x="1286539" y="2120348"/>
            <a:ext cx="10136037" cy="2753694"/>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59964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E11DF01-0990-4472-A7BB-269155E737F6}"/>
              </a:ext>
            </a:extLst>
          </p:cNvPr>
          <p:cNvPicPr>
            <a:picLocks noChangeAspect="1"/>
          </p:cNvPicPr>
          <p:nvPr/>
        </p:nvPicPr>
        <p:blipFill>
          <a:blip r:embed="rId2"/>
          <a:stretch>
            <a:fillRect/>
          </a:stretch>
        </p:blipFill>
        <p:spPr>
          <a:xfrm>
            <a:off x="-5750" y="0"/>
            <a:ext cx="12192000" cy="6858000"/>
          </a:xfrm>
          <a:prstGeom prst="rect">
            <a:avLst/>
          </a:prstGeom>
        </p:spPr>
      </p:pic>
      <p:sp>
        <p:nvSpPr>
          <p:cNvPr id="5" name="CuadroTexto 4">
            <a:extLst>
              <a:ext uri="{FF2B5EF4-FFF2-40B4-BE49-F238E27FC236}">
                <a16:creationId xmlns:a16="http://schemas.microsoft.com/office/drawing/2014/main" id="{220A1DC5-90C5-5428-D444-1B6A7FB0059D}"/>
              </a:ext>
            </a:extLst>
          </p:cNvPr>
          <p:cNvSpPr txBox="1"/>
          <p:nvPr/>
        </p:nvSpPr>
        <p:spPr>
          <a:xfrm>
            <a:off x="-5750" y="1460739"/>
            <a:ext cx="1220350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err="1">
                <a:latin typeface="Century Gothic"/>
              </a:rPr>
              <a:t>Propiedades</a:t>
            </a:r>
            <a:r>
              <a:rPr lang="en-US" sz="2800" b="1" dirty="0">
                <a:latin typeface="Century Gothic"/>
              </a:rPr>
              <a:t> de la </a:t>
            </a:r>
            <a:r>
              <a:rPr lang="en-US" sz="2800" b="1" dirty="0" err="1">
                <a:latin typeface="Century Gothic"/>
              </a:rPr>
              <a:t>dependencia</a:t>
            </a:r>
            <a:r>
              <a:rPr lang="en-US" sz="2800" b="1" dirty="0">
                <a:latin typeface="Century Gothic"/>
              </a:rPr>
              <a:t> </a:t>
            </a:r>
            <a:r>
              <a:rPr lang="en-US" sz="2800" b="1" dirty="0" err="1">
                <a:latin typeface="Century Gothic"/>
              </a:rPr>
              <a:t>funcional</a:t>
            </a:r>
            <a:endParaRPr lang="es-ES" sz="2800" dirty="0" err="1"/>
          </a:p>
        </p:txBody>
      </p:sp>
      <p:sp>
        <p:nvSpPr>
          <p:cNvPr id="7" name="CuadroTexto 6">
            <a:extLst>
              <a:ext uri="{FF2B5EF4-FFF2-40B4-BE49-F238E27FC236}">
                <a16:creationId xmlns:a16="http://schemas.microsoft.com/office/drawing/2014/main" id="{2F09E06C-E3B8-4DF6-AFA6-006E954FED97}"/>
              </a:ext>
            </a:extLst>
          </p:cNvPr>
          <p:cNvSpPr txBox="1"/>
          <p:nvPr/>
        </p:nvSpPr>
        <p:spPr>
          <a:xfrm>
            <a:off x="4466596" y="2393440"/>
            <a:ext cx="324730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panose="05000000000000000000" pitchFamily="2" charset="2"/>
              <a:buChar char="ü"/>
            </a:pPr>
            <a:r>
              <a:rPr lang="es-ES" sz="2400" dirty="0">
                <a:cs typeface="Calibri" panose="020F0502020204030204"/>
              </a:rPr>
              <a:t>Reflexividad</a:t>
            </a:r>
          </a:p>
          <a:p>
            <a:pPr marL="342900" indent="-342900" algn="just">
              <a:buFont typeface="Wingdings" panose="05000000000000000000" pitchFamily="2" charset="2"/>
              <a:buChar char="ü"/>
            </a:pPr>
            <a:r>
              <a:rPr lang="es-ES" sz="2400" dirty="0">
                <a:cs typeface="Calibri" panose="020F0502020204030204"/>
              </a:rPr>
              <a:t>Transitividad</a:t>
            </a:r>
          </a:p>
          <a:p>
            <a:pPr marL="342900" indent="-342900" algn="just">
              <a:buFont typeface="Wingdings" panose="05000000000000000000" pitchFamily="2" charset="2"/>
              <a:buChar char="ü"/>
            </a:pPr>
            <a:r>
              <a:rPr lang="es-ES" sz="2400" dirty="0" err="1">
                <a:cs typeface="Calibri" panose="020F0502020204030204"/>
              </a:rPr>
              <a:t>Decomposición</a:t>
            </a:r>
            <a:endParaRPr lang="es-ES" sz="2400" dirty="0">
              <a:cs typeface="Calibri" panose="020F0502020204030204"/>
            </a:endParaRPr>
          </a:p>
          <a:p>
            <a:pPr marL="342900" indent="-342900" algn="just">
              <a:buFont typeface="Wingdings" panose="05000000000000000000" pitchFamily="2" charset="2"/>
              <a:buChar char="ü"/>
            </a:pPr>
            <a:r>
              <a:rPr lang="es-ES" sz="2400" dirty="0">
                <a:cs typeface="Calibri" panose="020F0502020204030204"/>
              </a:rPr>
              <a:t>Unión</a:t>
            </a:r>
          </a:p>
          <a:p>
            <a:pPr marL="342900" indent="-342900" algn="just">
              <a:buFont typeface="Wingdings" panose="05000000000000000000" pitchFamily="2" charset="2"/>
              <a:buChar char="ü"/>
            </a:pPr>
            <a:r>
              <a:rPr lang="es-ES" sz="2400" dirty="0" err="1">
                <a:cs typeface="Calibri" panose="020F0502020204030204"/>
              </a:rPr>
              <a:t>Pseudotransitividad</a:t>
            </a:r>
            <a:endParaRPr lang="es-ES" sz="2400" dirty="0">
              <a:cs typeface="Calibri" panose="020F0502020204030204"/>
            </a:endParaRPr>
          </a:p>
          <a:p>
            <a:pPr marL="342900" indent="-342900" algn="just">
              <a:buFont typeface="Wingdings" panose="05000000000000000000" pitchFamily="2" charset="2"/>
              <a:buChar char="ü"/>
            </a:pPr>
            <a:r>
              <a:rPr lang="es-ES" sz="2400" dirty="0">
                <a:cs typeface="Calibri" panose="020F0502020204030204"/>
              </a:rPr>
              <a:t>Irrelevancia</a:t>
            </a:r>
          </a:p>
          <a:p>
            <a:pPr marL="342900" indent="-342900" algn="just">
              <a:buFont typeface="Wingdings" panose="05000000000000000000" pitchFamily="2" charset="2"/>
              <a:buChar char="ü"/>
            </a:pPr>
            <a:r>
              <a:rPr lang="es-ES" sz="2400" dirty="0">
                <a:cs typeface="Calibri" panose="020F0502020204030204"/>
              </a:rPr>
              <a:t>Cobertura</a:t>
            </a:r>
          </a:p>
          <a:p>
            <a:pPr marL="342900" indent="-342900" algn="just">
              <a:buFont typeface="Wingdings" panose="05000000000000000000" pitchFamily="2" charset="2"/>
              <a:buChar char="ü"/>
            </a:pPr>
            <a:endParaRPr lang="es-ES" sz="2400" dirty="0">
              <a:cs typeface="Calibri" panose="020F0502020204030204"/>
            </a:endParaRPr>
          </a:p>
          <a:p>
            <a:pPr marL="342900" indent="-342900" algn="just">
              <a:buFont typeface="Wingdings" panose="05000000000000000000" pitchFamily="2" charset="2"/>
              <a:buChar char="ü"/>
            </a:pPr>
            <a:endParaRPr lang="es-ES" sz="2400" dirty="0">
              <a:cs typeface="Calibri" panose="020F0502020204030204"/>
            </a:endParaRPr>
          </a:p>
        </p:txBody>
      </p:sp>
    </p:spTree>
    <p:extLst>
      <p:ext uri="{BB962C8B-B14F-4D97-AF65-F5344CB8AC3E}">
        <p14:creationId xmlns:p14="http://schemas.microsoft.com/office/powerpoint/2010/main" val="1833857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E11DF01-0990-4472-A7BB-269155E737F6}"/>
              </a:ext>
            </a:extLst>
          </p:cNvPr>
          <p:cNvPicPr>
            <a:picLocks noChangeAspect="1"/>
          </p:cNvPicPr>
          <p:nvPr/>
        </p:nvPicPr>
        <p:blipFill>
          <a:blip r:embed="rId2"/>
          <a:stretch>
            <a:fillRect/>
          </a:stretch>
        </p:blipFill>
        <p:spPr>
          <a:xfrm>
            <a:off x="0" y="0"/>
            <a:ext cx="12192000" cy="6858000"/>
          </a:xfrm>
          <a:prstGeom prst="rect">
            <a:avLst/>
          </a:prstGeom>
        </p:spPr>
      </p:pic>
      <p:sp>
        <p:nvSpPr>
          <p:cNvPr id="5" name="CuadroTexto 4">
            <a:extLst>
              <a:ext uri="{FF2B5EF4-FFF2-40B4-BE49-F238E27FC236}">
                <a16:creationId xmlns:a16="http://schemas.microsoft.com/office/drawing/2014/main" id="{220A1DC5-90C5-5428-D444-1B6A7FB0059D}"/>
              </a:ext>
            </a:extLst>
          </p:cNvPr>
          <p:cNvSpPr txBox="1"/>
          <p:nvPr/>
        </p:nvSpPr>
        <p:spPr>
          <a:xfrm>
            <a:off x="-5750" y="1460739"/>
            <a:ext cx="1220350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err="1">
                <a:latin typeface="Century Gothic"/>
              </a:rPr>
              <a:t>Reflexividad</a:t>
            </a:r>
            <a:r>
              <a:rPr lang="en-US" sz="2800" b="1" dirty="0">
                <a:latin typeface="Century Gothic"/>
              </a:rPr>
              <a:t> </a:t>
            </a:r>
            <a:endParaRPr lang="es-ES" sz="2800" dirty="0" err="1"/>
          </a:p>
        </p:txBody>
      </p:sp>
      <p:sp>
        <p:nvSpPr>
          <p:cNvPr id="6" name="CuadroTexto 5">
            <a:extLst>
              <a:ext uri="{FF2B5EF4-FFF2-40B4-BE49-F238E27FC236}">
                <a16:creationId xmlns:a16="http://schemas.microsoft.com/office/drawing/2014/main" id="{3EA5CF03-C1A0-B395-70AB-F9D5A8E8B43A}"/>
              </a:ext>
            </a:extLst>
          </p:cNvPr>
          <p:cNvSpPr txBox="1"/>
          <p:nvPr/>
        </p:nvSpPr>
        <p:spPr>
          <a:xfrm>
            <a:off x="1496448" y="2620486"/>
            <a:ext cx="971621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400" b="0" i="0" dirty="0">
                <a:effectLst/>
                <a:latin typeface="Söhne"/>
              </a:rPr>
              <a:t>La dependencia funcional reflexiva es un caso especial de dependencia funcional en el que un atributo o conjunto de atributos determina funcionalmente a sí mismo. En otras palabras, el valor de un atributo está completamente determinado por sí mismo.</a:t>
            </a:r>
            <a:endParaRPr lang="es-ES" sz="2400" dirty="0">
              <a:cs typeface="Calibri" panose="020F0502020204030204"/>
            </a:endParaRPr>
          </a:p>
        </p:txBody>
      </p:sp>
      <p:sp>
        <p:nvSpPr>
          <p:cNvPr id="9" name="Rectángulo: esquinas redondeadas 8">
            <a:extLst>
              <a:ext uri="{FF2B5EF4-FFF2-40B4-BE49-F238E27FC236}">
                <a16:creationId xmlns:a16="http://schemas.microsoft.com/office/drawing/2014/main" id="{50001A14-3CCF-B8D4-25F1-FBAB2E8472E5}"/>
              </a:ext>
            </a:extLst>
          </p:cNvPr>
          <p:cNvSpPr/>
          <p:nvPr/>
        </p:nvSpPr>
        <p:spPr>
          <a:xfrm>
            <a:off x="2958284" y="4994695"/>
            <a:ext cx="2645433" cy="805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cs typeface="Calibri"/>
              </a:rPr>
              <a:t>DEFINICIÓN</a:t>
            </a:r>
            <a:endParaRPr lang="es-ES" sz="2000" b="1" dirty="0"/>
          </a:p>
        </p:txBody>
      </p:sp>
      <p:sp>
        <p:nvSpPr>
          <p:cNvPr id="11" name="Bocadillo: rectángulo 10">
            <a:extLst>
              <a:ext uri="{FF2B5EF4-FFF2-40B4-BE49-F238E27FC236}">
                <a16:creationId xmlns:a16="http://schemas.microsoft.com/office/drawing/2014/main" id="{2709AFDF-1DF8-D480-BC47-04BC0FA6978C}"/>
              </a:ext>
            </a:extLst>
          </p:cNvPr>
          <p:cNvSpPr/>
          <p:nvPr/>
        </p:nvSpPr>
        <p:spPr>
          <a:xfrm>
            <a:off x="1286539" y="2261190"/>
            <a:ext cx="10136037" cy="2079901"/>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024624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E11DF01-0990-4472-A7BB-269155E737F6}"/>
              </a:ext>
            </a:extLst>
          </p:cNvPr>
          <p:cNvPicPr>
            <a:picLocks noChangeAspect="1"/>
          </p:cNvPicPr>
          <p:nvPr/>
        </p:nvPicPr>
        <p:blipFill>
          <a:blip r:embed="rId2"/>
          <a:stretch>
            <a:fillRect/>
          </a:stretch>
        </p:blipFill>
        <p:spPr>
          <a:xfrm>
            <a:off x="0" y="0"/>
            <a:ext cx="12192000" cy="6858000"/>
          </a:xfrm>
          <a:prstGeom prst="rect">
            <a:avLst/>
          </a:prstGeom>
        </p:spPr>
      </p:pic>
      <p:sp>
        <p:nvSpPr>
          <p:cNvPr id="5" name="CuadroTexto 4">
            <a:extLst>
              <a:ext uri="{FF2B5EF4-FFF2-40B4-BE49-F238E27FC236}">
                <a16:creationId xmlns:a16="http://schemas.microsoft.com/office/drawing/2014/main" id="{220A1DC5-90C5-5428-D444-1B6A7FB0059D}"/>
              </a:ext>
            </a:extLst>
          </p:cNvPr>
          <p:cNvSpPr txBox="1"/>
          <p:nvPr/>
        </p:nvSpPr>
        <p:spPr>
          <a:xfrm>
            <a:off x="-5750" y="1460739"/>
            <a:ext cx="1220350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latin typeface="Century Gothic"/>
              </a:rPr>
              <a:t>Ejemplo - </a:t>
            </a:r>
            <a:r>
              <a:rPr lang="en-US" sz="2800" b="1" dirty="0" err="1">
                <a:latin typeface="Century Gothic"/>
              </a:rPr>
              <a:t>Reflexividad</a:t>
            </a:r>
            <a:r>
              <a:rPr lang="en-US" sz="2800" b="1" dirty="0">
                <a:latin typeface="Century Gothic"/>
              </a:rPr>
              <a:t> </a:t>
            </a:r>
            <a:endParaRPr lang="es-ES" sz="2800" dirty="0" err="1"/>
          </a:p>
        </p:txBody>
      </p:sp>
      <p:sp>
        <p:nvSpPr>
          <p:cNvPr id="6" name="CuadroTexto 5">
            <a:extLst>
              <a:ext uri="{FF2B5EF4-FFF2-40B4-BE49-F238E27FC236}">
                <a16:creationId xmlns:a16="http://schemas.microsoft.com/office/drawing/2014/main" id="{3EA5CF03-C1A0-B395-70AB-F9D5A8E8B43A}"/>
              </a:ext>
            </a:extLst>
          </p:cNvPr>
          <p:cNvSpPr txBox="1"/>
          <p:nvPr/>
        </p:nvSpPr>
        <p:spPr>
          <a:xfrm>
            <a:off x="1496448" y="2620486"/>
            <a:ext cx="9716217"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2400" b="0" i="0" dirty="0">
                <a:effectLst/>
                <a:latin typeface="Söhne"/>
              </a:rPr>
              <a:t>Si “Y” está comprendido en “X” entonces X determina a Y</a:t>
            </a:r>
          </a:p>
          <a:p>
            <a:pPr algn="ctr"/>
            <a:endParaRPr lang="es-ES" sz="2400" dirty="0">
              <a:latin typeface="Söhne"/>
              <a:cs typeface="Calibri" panose="020F0502020204030204"/>
            </a:endParaRPr>
          </a:p>
          <a:p>
            <a:pPr algn="just"/>
            <a:r>
              <a:rPr lang="es-ES" sz="2400" dirty="0">
                <a:cs typeface="Calibri" panose="020F0502020204030204"/>
              </a:rPr>
              <a:t>Si el nombre y/o la fecha de nacimiento de una persona está en su cédula de identidad, entonces con la cédula de identidad podemos determinar su fecha de nacimiento y/o su nombre.</a:t>
            </a:r>
          </a:p>
        </p:txBody>
      </p:sp>
      <p:sp>
        <p:nvSpPr>
          <p:cNvPr id="9" name="Rectángulo: esquinas redondeadas 8">
            <a:extLst>
              <a:ext uri="{FF2B5EF4-FFF2-40B4-BE49-F238E27FC236}">
                <a16:creationId xmlns:a16="http://schemas.microsoft.com/office/drawing/2014/main" id="{50001A14-3CCF-B8D4-25F1-FBAB2E8472E5}"/>
              </a:ext>
            </a:extLst>
          </p:cNvPr>
          <p:cNvSpPr/>
          <p:nvPr/>
        </p:nvSpPr>
        <p:spPr>
          <a:xfrm>
            <a:off x="2958284" y="5387635"/>
            <a:ext cx="2645433" cy="805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cs typeface="Calibri"/>
              </a:rPr>
              <a:t>DEFINICIÓN</a:t>
            </a:r>
            <a:endParaRPr lang="es-ES" sz="2000" b="1" dirty="0"/>
          </a:p>
        </p:txBody>
      </p:sp>
      <p:sp>
        <p:nvSpPr>
          <p:cNvPr id="11" name="Bocadillo: rectángulo 10">
            <a:extLst>
              <a:ext uri="{FF2B5EF4-FFF2-40B4-BE49-F238E27FC236}">
                <a16:creationId xmlns:a16="http://schemas.microsoft.com/office/drawing/2014/main" id="{2709AFDF-1DF8-D480-BC47-04BC0FA6978C}"/>
              </a:ext>
            </a:extLst>
          </p:cNvPr>
          <p:cNvSpPr/>
          <p:nvPr/>
        </p:nvSpPr>
        <p:spPr>
          <a:xfrm>
            <a:off x="1286539" y="2261190"/>
            <a:ext cx="10136037" cy="2612852"/>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891282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E11DF01-0990-4472-A7BB-269155E737F6}"/>
              </a:ext>
            </a:extLst>
          </p:cNvPr>
          <p:cNvPicPr>
            <a:picLocks noChangeAspect="1"/>
          </p:cNvPicPr>
          <p:nvPr/>
        </p:nvPicPr>
        <p:blipFill>
          <a:blip r:embed="rId2"/>
          <a:stretch>
            <a:fillRect/>
          </a:stretch>
        </p:blipFill>
        <p:spPr>
          <a:xfrm>
            <a:off x="0" y="0"/>
            <a:ext cx="12192000" cy="6858000"/>
          </a:xfrm>
          <a:prstGeom prst="rect">
            <a:avLst/>
          </a:prstGeom>
        </p:spPr>
      </p:pic>
      <p:sp>
        <p:nvSpPr>
          <p:cNvPr id="5" name="CuadroTexto 4">
            <a:extLst>
              <a:ext uri="{FF2B5EF4-FFF2-40B4-BE49-F238E27FC236}">
                <a16:creationId xmlns:a16="http://schemas.microsoft.com/office/drawing/2014/main" id="{220A1DC5-90C5-5428-D444-1B6A7FB0059D}"/>
              </a:ext>
            </a:extLst>
          </p:cNvPr>
          <p:cNvSpPr txBox="1"/>
          <p:nvPr/>
        </p:nvSpPr>
        <p:spPr>
          <a:xfrm>
            <a:off x="-5750" y="1460739"/>
            <a:ext cx="1220350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err="1">
                <a:latin typeface="Century Gothic"/>
              </a:rPr>
              <a:t>Transitividad</a:t>
            </a:r>
            <a:endParaRPr lang="es-ES" sz="2800" dirty="0" err="1"/>
          </a:p>
        </p:txBody>
      </p:sp>
      <p:sp>
        <p:nvSpPr>
          <p:cNvPr id="6" name="CuadroTexto 5">
            <a:extLst>
              <a:ext uri="{FF2B5EF4-FFF2-40B4-BE49-F238E27FC236}">
                <a16:creationId xmlns:a16="http://schemas.microsoft.com/office/drawing/2014/main" id="{3EA5CF03-C1A0-B395-70AB-F9D5A8E8B43A}"/>
              </a:ext>
            </a:extLst>
          </p:cNvPr>
          <p:cNvSpPr txBox="1"/>
          <p:nvPr/>
        </p:nvSpPr>
        <p:spPr>
          <a:xfrm>
            <a:off x="1496448" y="2620486"/>
            <a:ext cx="971621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400" dirty="0">
                <a:latin typeface="Söhne"/>
              </a:rPr>
              <a:t>E</a:t>
            </a:r>
            <a:r>
              <a:rPr lang="es-ES" sz="2400" b="0" i="0" dirty="0">
                <a:effectLst/>
                <a:latin typeface="Söhne"/>
              </a:rPr>
              <a:t>s una propiedad importante de las dependencias funcionales en una base de datos. Ocurre cuando una dependencia funcional A -&gt; B y B -&gt; C se cumplen, lo que implica que también se cumple la dependencia funcional transitiva A -&gt; C.</a:t>
            </a:r>
            <a:endParaRPr lang="es-ES" sz="2400" dirty="0">
              <a:cs typeface="Calibri" panose="020F0502020204030204"/>
            </a:endParaRPr>
          </a:p>
        </p:txBody>
      </p:sp>
      <p:sp>
        <p:nvSpPr>
          <p:cNvPr id="9" name="Rectángulo: esquinas redondeadas 8">
            <a:extLst>
              <a:ext uri="{FF2B5EF4-FFF2-40B4-BE49-F238E27FC236}">
                <a16:creationId xmlns:a16="http://schemas.microsoft.com/office/drawing/2014/main" id="{50001A14-3CCF-B8D4-25F1-FBAB2E8472E5}"/>
              </a:ext>
            </a:extLst>
          </p:cNvPr>
          <p:cNvSpPr/>
          <p:nvPr/>
        </p:nvSpPr>
        <p:spPr>
          <a:xfrm>
            <a:off x="2958284" y="4994695"/>
            <a:ext cx="2645433" cy="805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cs typeface="Calibri"/>
              </a:rPr>
              <a:t>DEFINICIÓN</a:t>
            </a:r>
            <a:endParaRPr lang="es-ES" sz="2000" b="1" dirty="0"/>
          </a:p>
        </p:txBody>
      </p:sp>
      <p:sp>
        <p:nvSpPr>
          <p:cNvPr id="11" name="Bocadillo: rectángulo 10">
            <a:extLst>
              <a:ext uri="{FF2B5EF4-FFF2-40B4-BE49-F238E27FC236}">
                <a16:creationId xmlns:a16="http://schemas.microsoft.com/office/drawing/2014/main" id="{2709AFDF-1DF8-D480-BC47-04BC0FA6978C}"/>
              </a:ext>
            </a:extLst>
          </p:cNvPr>
          <p:cNvSpPr/>
          <p:nvPr/>
        </p:nvSpPr>
        <p:spPr>
          <a:xfrm>
            <a:off x="1286539" y="2261190"/>
            <a:ext cx="10136037" cy="2079901"/>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71571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E11DF01-0990-4472-A7BB-269155E737F6}"/>
              </a:ext>
            </a:extLst>
          </p:cNvPr>
          <p:cNvPicPr>
            <a:picLocks noChangeAspect="1"/>
          </p:cNvPicPr>
          <p:nvPr/>
        </p:nvPicPr>
        <p:blipFill>
          <a:blip r:embed="rId2"/>
          <a:stretch>
            <a:fillRect/>
          </a:stretch>
        </p:blipFill>
        <p:spPr>
          <a:xfrm>
            <a:off x="0" y="0"/>
            <a:ext cx="12192000" cy="6858000"/>
          </a:xfrm>
          <a:prstGeom prst="rect">
            <a:avLst/>
          </a:prstGeom>
        </p:spPr>
      </p:pic>
      <p:sp>
        <p:nvSpPr>
          <p:cNvPr id="5" name="CuadroTexto 4">
            <a:extLst>
              <a:ext uri="{FF2B5EF4-FFF2-40B4-BE49-F238E27FC236}">
                <a16:creationId xmlns:a16="http://schemas.microsoft.com/office/drawing/2014/main" id="{220A1DC5-90C5-5428-D444-1B6A7FB0059D}"/>
              </a:ext>
            </a:extLst>
          </p:cNvPr>
          <p:cNvSpPr txBox="1"/>
          <p:nvPr/>
        </p:nvSpPr>
        <p:spPr>
          <a:xfrm>
            <a:off x="-5750" y="1460739"/>
            <a:ext cx="1220350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latin typeface="Century Gothic"/>
              </a:rPr>
              <a:t>Ejemplo - </a:t>
            </a:r>
            <a:r>
              <a:rPr lang="en-US" sz="2800" b="1" dirty="0" err="1">
                <a:latin typeface="Century Gothic"/>
              </a:rPr>
              <a:t>Transitividad</a:t>
            </a:r>
            <a:r>
              <a:rPr lang="en-US" sz="2800" b="1" dirty="0">
                <a:latin typeface="Century Gothic"/>
              </a:rPr>
              <a:t> </a:t>
            </a:r>
            <a:endParaRPr lang="es-ES" sz="2800" dirty="0" err="1"/>
          </a:p>
        </p:txBody>
      </p:sp>
      <p:sp>
        <p:nvSpPr>
          <p:cNvPr id="6" name="CuadroTexto 5">
            <a:extLst>
              <a:ext uri="{FF2B5EF4-FFF2-40B4-BE49-F238E27FC236}">
                <a16:creationId xmlns:a16="http://schemas.microsoft.com/office/drawing/2014/main" id="{3EA5CF03-C1A0-B395-70AB-F9D5A8E8B43A}"/>
              </a:ext>
            </a:extLst>
          </p:cNvPr>
          <p:cNvSpPr txBox="1"/>
          <p:nvPr/>
        </p:nvSpPr>
        <p:spPr>
          <a:xfrm>
            <a:off x="1496448" y="2935050"/>
            <a:ext cx="9716217"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s-ES" sz="2400" dirty="0">
              <a:latin typeface="Söhne"/>
              <a:cs typeface="Calibri" panose="020F0502020204030204"/>
            </a:endParaRPr>
          </a:p>
          <a:p>
            <a:pPr algn="ctr"/>
            <a:endParaRPr lang="es-ES" sz="2400" dirty="0">
              <a:latin typeface="Söhne"/>
              <a:cs typeface="Calibri" panose="020F0502020204030204"/>
            </a:endParaRPr>
          </a:p>
          <a:p>
            <a:pPr algn="just"/>
            <a:r>
              <a:rPr lang="es-ES" sz="2400" dirty="0">
                <a:cs typeface="Calibri" panose="020F0502020204030204"/>
              </a:rPr>
              <a:t>Entonces se tiene que “</a:t>
            </a:r>
            <a:r>
              <a:rPr lang="es-ES" sz="2400" dirty="0" err="1">
                <a:cs typeface="Calibri" panose="020F0502020204030204"/>
              </a:rPr>
              <a:t>FechaDeNacimiento</a:t>
            </a:r>
            <a:r>
              <a:rPr lang="es-ES" sz="2400" dirty="0">
                <a:cs typeface="Calibri" panose="020F0502020204030204"/>
              </a:rPr>
              <a:t>” determina a “Edad” y “Edad” determina a “Conducir”, indirectamente podemos conocer a través de “</a:t>
            </a:r>
            <a:r>
              <a:rPr lang="es-ES" sz="2400" dirty="0" err="1">
                <a:cs typeface="Calibri" panose="020F0502020204030204"/>
              </a:rPr>
              <a:t>FechaDeNacimiento</a:t>
            </a:r>
            <a:r>
              <a:rPr lang="es-ES" sz="2400" dirty="0">
                <a:cs typeface="Calibri" panose="020F0502020204030204"/>
              </a:rPr>
              <a:t>” a “Conducir” </a:t>
            </a:r>
          </a:p>
        </p:txBody>
      </p:sp>
      <p:pic>
        <p:nvPicPr>
          <p:cNvPr id="3" name="Imagen 2">
            <a:extLst>
              <a:ext uri="{FF2B5EF4-FFF2-40B4-BE49-F238E27FC236}">
                <a16:creationId xmlns:a16="http://schemas.microsoft.com/office/drawing/2014/main" id="{8165CD26-5517-4841-B7D1-21D6653654BE}"/>
              </a:ext>
            </a:extLst>
          </p:cNvPr>
          <p:cNvPicPr>
            <a:picLocks noChangeAspect="1"/>
          </p:cNvPicPr>
          <p:nvPr/>
        </p:nvPicPr>
        <p:blipFill rotWithShape="1">
          <a:blip r:embed="rId3"/>
          <a:srcRect l="14445" t="64751" r="10193" b="16515"/>
          <a:stretch/>
        </p:blipFill>
        <p:spPr>
          <a:xfrm>
            <a:off x="2695270" y="2104833"/>
            <a:ext cx="6778612" cy="1265511"/>
          </a:xfrm>
          <a:prstGeom prst="rect">
            <a:avLst/>
          </a:prstGeom>
        </p:spPr>
      </p:pic>
    </p:spTree>
    <p:extLst>
      <p:ext uri="{BB962C8B-B14F-4D97-AF65-F5344CB8AC3E}">
        <p14:creationId xmlns:p14="http://schemas.microsoft.com/office/powerpoint/2010/main" val="3676395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FAAC96F-4CB5-45C4-9969-6CADB2CCA8FC}"/>
              </a:ext>
            </a:extLst>
          </p:cNvPr>
          <p:cNvPicPr>
            <a:picLocks noChangeAspect="1"/>
          </p:cNvPicPr>
          <p:nvPr/>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4CEFBEE1-8C67-4083-8160-44BE3FE5BC7B}"/>
              </a:ext>
            </a:extLst>
          </p:cNvPr>
          <p:cNvSpPr>
            <a:spLocks noGrp="1"/>
          </p:cNvSpPr>
          <p:nvPr>
            <p:ph type="ctrTitle"/>
          </p:nvPr>
        </p:nvSpPr>
        <p:spPr>
          <a:xfrm>
            <a:off x="1524000" y="1425017"/>
            <a:ext cx="9144000" cy="2387600"/>
          </a:xfrm>
        </p:spPr>
        <p:txBody>
          <a:bodyPr>
            <a:normAutofit fontScale="90000"/>
          </a:bodyPr>
          <a:lstStyle/>
          <a:p>
            <a:r>
              <a:rPr lang="en-US" b="1" dirty="0">
                <a:latin typeface="Century Gothic"/>
                <a:ea typeface="Century Gothic" charset="0"/>
                <a:cs typeface="Century Gothic" charset="0"/>
              </a:rPr>
              <a:t>BASE DE DATOS I</a:t>
            </a:r>
            <a:br>
              <a:rPr lang="en-US" sz="6000" b="1" dirty="0">
                <a:latin typeface="Century Gothic" charset="0"/>
                <a:ea typeface="Century Gothic" charset="0"/>
                <a:cs typeface="Century Gothic" charset="0"/>
              </a:rPr>
            </a:br>
            <a:br>
              <a:rPr lang="en-US" sz="6000" dirty="0">
                <a:latin typeface="Century Gothic" charset="0"/>
                <a:ea typeface="Century Gothic" charset="0"/>
                <a:cs typeface="Century Gothic" charset="0"/>
              </a:rPr>
            </a:br>
            <a:endParaRPr lang="en-US" dirty="0">
              <a:cs typeface="Calibri Light"/>
            </a:endParaRPr>
          </a:p>
        </p:txBody>
      </p:sp>
      <p:sp>
        <p:nvSpPr>
          <p:cNvPr id="3" name="Subtítulo 2">
            <a:extLst>
              <a:ext uri="{FF2B5EF4-FFF2-40B4-BE49-F238E27FC236}">
                <a16:creationId xmlns:a16="http://schemas.microsoft.com/office/drawing/2014/main" id="{EFF69404-5238-4D88-98BA-15B28DE0A635}"/>
              </a:ext>
            </a:extLst>
          </p:cNvPr>
          <p:cNvSpPr>
            <a:spLocks noGrp="1"/>
          </p:cNvSpPr>
          <p:nvPr>
            <p:ph type="subTitle" idx="1"/>
          </p:nvPr>
        </p:nvSpPr>
        <p:spPr>
          <a:xfrm>
            <a:off x="1524000" y="3962400"/>
            <a:ext cx="9144000" cy="1295400"/>
          </a:xfrm>
        </p:spPr>
        <p:txBody>
          <a:bodyPr vert="horz" lIns="91440" tIns="45720" rIns="91440" bIns="45720" rtlCol="0" anchor="t">
            <a:normAutofit/>
          </a:bodyPr>
          <a:lstStyle/>
          <a:p>
            <a:r>
              <a:rPr lang="es-ES" b="1" dirty="0">
                <a:latin typeface="Century Gothic"/>
                <a:ea typeface="Century Gothic" charset="0"/>
                <a:cs typeface="Century Gothic" charset="0"/>
              </a:rPr>
              <a:t>Docente: Ing. Carlos Salazar Ms. </a:t>
            </a:r>
            <a:endParaRPr lang="en-US" dirty="0"/>
          </a:p>
        </p:txBody>
      </p:sp>
      <p:cxnSp>
        <p:nvCxnSpPr>
          <p:cNvPr id="5" name="Straight Connector 21">
            <a:extLst>
              <a:ext uri="{FF2B5EF4-FFF2-40B4-BE49-F238E27FC236}">
                <a16:creationId xmlns:a16="http://schemas.microsoft.com/office/drawing/2014/main" id="{736753A0-F9B7-4CCC-9F08-D6500816C7B6}"/>
              </a:ext>
            </a:extLst>
          </p:cNvPr>
          <p:cNvCxnSpPr/>
          <p:nvPr/>
        </p:nvCxnSpPr>
        <p:spPr>
          <a:xfrm>
            <a:off x="2064696" y="4419836"/>
            <a:ext cx="8330964"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22">
            <a:extLst>
              <a:ext uri="{FF2B5EF4-FFF2-40B4-BE49-F238E27FC236}">
                <a16:creationId xmlns:a16="http://schemas.microsoft.com/office/drawing/2014/main" id="{329073D3-CF6D-40F9-95B1-7F27E43F04F4}"/>
              </a:ext>
            </a:extLst>
          </p:cNvPr>
          <p:cNvCxnSpPr/>
          <p:nvPr/>
        </p:nvCxnSpPr>
        <p:spPr>
          <a:xfrm>
            <a:off x="2064696" y="3812617"/>
            <a:ext cx="8330964"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2755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E11DF01-0990-4472-A7BB-269155E737F6}"/>
              </a:ext>
            </a:extLst>
          </p:cNvPr>
          <p:cNvPicPr>
            <a:picLocks noChangeAspect="1"/>
          </p:cNvPicPr>
          <p:nvPr/>
        </p:nvPicPr>
        <p:blipFill>
          <a:blip r:embed="rId2"/>
          <a:stretch>
            <a:fillRect/>
          </a:stretch>
        </p:blipFill>
        <p:spPr>
          <a:xfrm>
            <a:off x="0" y="0"/>
            <a:ext cx="12192000" cy="6858000"/>
          </a:xfrm>
          <a:prstGeom prst="rect">
            <a:avLst/>
          </a:prstGeom>
        </p:spPr>
      </p:pic>
      <p:sp>
        <p:nvSpPr>
          <p:cNvPr id="5" name="CuadroTexto 4">
            <a:extLst>
              <a:ext uri="{FF2B5EF4-FFF2-40B4-BE49-F238E27FC236}">
                <a16:creationId xmlns:a16="http://schemas.microsoft.com/office/drawing/2014/main" id="{220A1DC5-90C5-5428-D444-1B6A7FB0059D}"/>
              </a:ext>
            </a:extLst>
          </p:cNvPr>
          <p:cNvSpPr txBox="1"/>
          <p:nvPr/>
        </p:nvSpPr>
        <p:spPr>
          <a:xfrm>
            <a:off x="-5750" y="1460739"/>
            <a:ext cx="1220350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err="1">
                <a:latin typeface="Century Gothic"/>
              </a:rPr>
              <a:t>Descomposición</a:t>
            </a:r>
            <a:endParaRPr lang="es-ES" sz="2800" dirty="0" err="1"/>
          </a:p>
        </p:txBody>
      </p:sp>
      <p:sp>
        <p:nvSpPr>
          <p:cNvPr id="6" name="CuadroTexto 5">
            <a:extLst>
              <a:ext uri="{FF2B5EF4-FFF2-40B4-BE49-F238E27FC236}">
                <a16:creationId xmlns:a16="http://schemas.microsoft.com/office/drawing/2014/main" id="{3EA5CF03-C1A0-B395-70AB-F9D5A8E8B43A}"/>
              </a:ext>
            </a:extLst>
          </p:cNvPr>
          <p:cNvSpPr txBox="1"/>
          <p:nvPr/>
        </p:nvSpPr>
        <p:spPr>
          <a:xfrm>
            <a:off x="1496448" y="2620486"/>
            <a:ext cx="971621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400" dirty="0">
                <a:latin typeface="Söhne"/>
              </a:rPr>
              <a:t>P</a:t>
            </a:r>
            <a:r>
              <a:rPr lang="es-ES" sz="2400" b="0" i="0" dirty="0">
                <a:effectLst/>
                <a:latin typeface="Söhne"/>
              </a:rPr>
              <a:t>ermite dividir una dependencia funcional en dependencias más pequeñas. Esta propiedad es útil para simplificar y organizar las dependencias funcionales en el diseño de una base de datos.</a:t>
            </a:r>
            <a:endParaRPr lang="es-ES" sz="2400" dirty="0">
              <a:cs typeface="Calibri" panose="020F0502020204030204"/>
            </a:endParaRPr>
          </a:p>
        </p:txBody>
      </p:sp>
      <p:sp>
        <p:nvSpPr>
          <p:cNvPr id="9" name="Rectángulo: esquinas redondeadas 8">
            <a:extLst>
              <a:ext uri="{FF2B5EF4-FFF2-40B4-BE49-F238E27FC236}">
                <a16:creationId xmlns:a16="http://schemas.microsoft.com/office/drawing/2014/main" id="{50001A14-3CCF-B8D4-25F1-FBAB2E8472E5}"/>
              </a:ext>
            </a:extLst>
          </p:cNvPr>
          <p:cNvSpPr/>
          <p:nvPr/>
        </p:nvSpPr>
        <p:spPr>
          <a:xfrm>
            <a:off x="2958284" y="4994695"/>
            <a:ext cx="2645433" cy="805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cs typeface="Calibri"/>
              </a:rPr>
              <a:t>DEFINICIÓN</a:t>
            </a:r>
            <a:endParaRPr lang="es-ES" sz="2000" b="1" dirty="0"/>
          </a:p>
        </p:txBody>
      </p:sp>
      <p:sp>
        <p:nvSpPr>
          <p:cNvPr id="11" name="Bocadillo: rectángulo 10">
            <a:extLst>
              <a:ext uri="{FF2B5EF4-FFF2-40B4-BE49-F238E27FC236}">
                <a16:creationId xmlns:a16="http://schemas.microsoft.com/office/drawing/2014/main" id="{2709AFDF-1DF8-D480-BC47-04BC0FA6978C}"/>
              </a:ext>
            </a:extLst>
          </p:cNvPr>
          <p:cNvSpPr/>
          <p:nvPr/>
        </p:nvSpPr>
        <p:spPr>
          <a:xfrm>
            <a:off x="1286539" y="2261190"/>
            <a:ext cx="10136037" cy="2079901"/>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469491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E11DF01-0990-4472-A7BB-269155E737F6}"/>
              </a:ext>
            </a:extLst>
          </p:cNvPr>
          <p:cNvPicPr>
            <a:picLocks noChangeAspect="1"/>
          </p:cNvPicPr>
          <p:nvPr/>
        </p:nvPicPr>
        <p:blipFill>
          <a:blip r:embed="rId2"/>
          <a:stretch>
            <a:fillRect/>
          </a:stretch>
        </p:blipFill>
        <p:spPr>
          <a:xfrm>
            <a:off x="0" y="0"/>
            <a:ext cx="12192000" cy="6858000"/>
          </a:xfrm>
          <a:prstGeom prst="rect">
            <a:avLst/>
          </a:prstGeom>
        </p:spPr>
      </p:pic>
      <p:sp>
        <p:nvSpPr>
          <p:cNvPr id="5" name="CuadroTexto 4">
            <a:extLst>
              <a:ext uri="{FF2B5EF4-FFF2-40B4-BE49-F238E27FC236}">
                <a16:creationId xmlns:a16="http://schemas.microsoft.com/office/drawing/2014/main" id="{220A1DC5-90C5-5428-D444-1B6A7FB0059D}"/>
              </a:ext>
            </a:extLst>
          </p:cNvPr>
          <p:cNvSpPr txBox="1"/>
          <p:nvPr/>
        </p:nvSpPr>
        <p:spPr>
          <a:xfrm>
            <a:off x="-5750" y="1460739"/>
            <a:ext cx="1220350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latin typeface="Century Gothic"/>
              </a:rPr>
              <a:t>Ejemplo - </a:t>
            </a:r>
            <a:r>
              <a:rPr lang="en-US" sz="2800" b="1" dirty="0" err="1">
                <a:latin typeface="Century Gothic"/>
              </a:rPr>
              <a:t>Descomposición</a:t>
            </a:r>
            <a:endParaRPr lang="es-ES" sz="2800" dirty="0" err="1"/>
          </a:p>
        </p:txBody>
      </p:sp>
      <p:sp>
        <p:nvSpPr>
          <p:cNvPr id="6" name="CuadroTexto 5">
            <a:extLst>
              <a:ext uri="{FF2B5EF4-FFF2-40B4-BE49-F238E27FC236}">
                <a16:creationId xmlns:a16="http://schemas.microsoft.com/office/drawing/2014/main" id="{3EA5CF03-C1A0-B395-70AB-F9D5A8E8B43A}"/>
              </a:ext>
            </a:extLst>
          </p:cNvPr>
          <p:cNvSpPr txBox="1"/>
          <p:nvPr/>
        </p:nvSpPr>
        <p:spPr>
          <a:xfrm>
            <a:off x="1496448" y="2620486"/>
            <a:ext cx="971621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400" dirty="0">
                <a:latin typeface="Söhne"/>
              </a:rPr>
              <a:t>Se tiene el campo “Nombre” con el dato (Carlos Eduardo Salazar Guaña). Es posible descomponer este campo en “Nombres” y “Apellidos” o también se puede descomponer en “</a:t>
            </a:r>
            <a:r>
              <a:rPr lang="es-ES" sz="2400" dirty="0" err="1">
                <a:latin typeface="Söhne"/>
              </a:rPr>
              <a:t>PrimerNombre</a:t>
            </a:r>
            <a:r>
              <a:rPr lang="es-ES" sz="2400" dirty="0">
                <a:latin typeface="Söhne"/>
              </a:rPr>
              <a:t>”, “</a:t>
            </a:r>
            <a:r>
              <a:rPr lang="es-ES" sz="2400" dirty="0" err="1">
                <a:latin typeface="Söhne"/>
              </a:rPr>
              <a:t>SegundoNombre</a:t>
            </a:r>
            <a:r>
              <a:rPr lang="es-ES" sz="2400" dirty="0">
                <a:latin typeface="Söhne"/>
              </a:rPr>
              <a:t>”, “</a:t>
            </a:r>
            <a:r>
              <a:rPr lang="es-ES" sz="2400" dirty="0" err="1">
                <a:latin typeface="Söhne"/>
              </a:rPr>
              <a:t>PrimerApellido</a:t>
            </a:r>
            <a:r>
              <a:rPr lang="es-ES" sz="2400" dirty="0">
                <a:latin typeface="Söhne"/>
              </a:rPr>
              <a:t>”, “</a:t>
            </a:r>
            <a:r>
              <a:rPr lang="es-ES" sz="2400" dirty="0" err="1">
                <a:latin typeface="Söhne"/>
              </a:rPr>
              <a:t>SegundoApellido</a:t>
            </a:r>
            <a:r>
              <a:rPr lang="es-ES" sz="2400" dirty="0">
                <a:latin typeface="Söhne"/>
              </a:rPr>
              <a:t>”.</a:t>
            </a:r>
            <a:endParaRPr lang="es-ES" sz="2400" dirty="0">
              <a:cs typeface="Calibri" panose="020F0502020204030204"/>
            </a:endParaRPr>
          </a:p>
        </p:txBody>
      </p:sp>
      <p:sp>
        <p:nvSpPr>
          <p:cNvPr id="11" name="Bocadillo: rectángulo 10">
            <a:extLst>
              <a:ext uri="{FF2B5EF4-FFF2-40B4-BE49-F238E27FC236}">
                <a16:creationId xmlns:a16="http://schemas.microsoft.com/office/drawing/2014/main" id="{2709AFDF-1DF8-D480-BC47-04BC0FA6978C}"/>
              </a:ext>
            </a:extLst>
          </p:cNvPr>
          <p:cNvSpPr/>
          <p:nvPr/>
        </p:nvSpPr>
        <p:spPr>
          <a:xfrm>
            <a:off x="1286539" y="2261190"/>
            <a:ext cx="10136037" cy="2079901"/>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24868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E11DF01-0990-4472-A7BB-269155E737F6}"/>
              </a:ext>
            </a:extLst>
          </p:cNvPr>
          <p:cNvPicPr>
            <a:picLocks noChangeAspect="1"/>
          </p:cNvPicPr>
          <p:nvPr/>
        </p:nvPicPr>
        <p:blipFill>
          <a:blip r:embed="rId2"/>
          <a:stretch>
            <a:fillRect/>
          </a:stretch>
        </p:blipFill>
        <p:spPr>
          <a:xfrm>
            <a:off x="0" y="0"/>
            <a:ext cx="12192000" cy="6858000"/>
          </a:xfrm>
          <a:prstGeom prst="rect">
            <a:avLst/>
          </a:prstGeom>
        </p:spPr>
      </p:pic>
      <p:sp>
        <p:nvSpPr>
          <p:cNvPr id="5" name="CuadroTexto 4">
            <a:extLst>
              <a:ext uri="{FF2B5EF4-FFF2-40B4-BE49-F238E27FC236}">
                <a16:creationId xmlns:a16="http://schemas.microsoft.com/office/drawing/2014/main" id="{220A1DC5-90C5-5428-D444-1B6A7FB0059D}"/>
              </a:ext>
            </a:extLst>
          </p:cNvPr>
          <p:cNvSpPr txBox="1"/>
          <p:nvPr/>
        </p:nvSpPr>
        <p:spPr>
          <a:xfrm>
            <a:off x="-5750" y="1460739"/>
            <a:ext cx="1220350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latin typeface="Century Gothic"/>
              </a:rPr>
              <a:t>Unión</a:t>
            </a:r>
            <a:endParaRPr lang="es-ES" sz="2800" dirty="0" err="1"/>
          </a:p>
        </p:txBody>
      </p:sp>
      <p:sp>
        <p:nvSpPr>
          <p:cNvPr id="6" name="CuadroTexto 5">
            <a:extLst>
              <a:ext uri="{FF2B5EF4-FFF2-40B4-BE49-F238E27FC236}">
                <a16:creationId xmlns:a16="http://schemas.microsoft.com/office/drawing/2014/main" id="{3EA5CF03-C1A0-B395-70AB-F9D5A8E8B43A}"/>
              </a:ext>
            </a:extLst>
          </p:cNvPr>
          <p:cNvSpPr txBox="1"/>
          <p:nvPr/>
        </p:nvSpPr>
        <p:spPr>
          <a:xfrm>
            <a:off x="1496448" y="2620486"/>
            <a:ext cx="971621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400" dirty="0">
                <a:latin typeface="Söhne"/>
              </a:rPr>
              <a:t>P</a:t>
            </a:r>
            <a:r>
              <a:rPr lang="es-ES" sz="2400" b="0" i="0" dirty="0">
                <a:effectLst/>
                <a:latin typeface="Söhne"/>
              </a:rPr>
              <a:t>ermite combinar dos o más dependencias funcionales en una nueva dependencia funcional más general. Esta propiedad es útil para simplificar y consolidar las dependencias funcionales en el diseño de una base de datos.</a:t>
            </a:r>
            <a:endParaRPr lang="es-ES" sz="2400" dirty="0">
              <a:cs typeface="Calibri" panose="020F0502020204030204"/>
            </a:endParaRPr>
          </a:p>
        </p:txBody>
      </p:sp>
      <p:sp>
        <p:nvSpPr>
          <p:cNvPr id="9" name="Rectángulo: esquinas redondeadas 8">
            <a:extLst>
              <a:ext uri="{FF2B5EF4-FFF2-40B4-BE49-F238E27FC236}">
                <a16:creationId xmlns:a16="http://schemas.microsoft.com/office/drawing/2014/main" id="{50001A14-3CCF-B8D4-25F1-FBAB2E8472E5}"/>
              </a:ext>
            </a:extLst>
          </p:cNvPr>
          <p:cNvSpPr/>
          <p:nvPr/>
        </p:nvSpPr>
        <p:spPr>
          <a:xfrm>
            <a:off x="2958284" y="4994695"/>
            <a:ext cx="2645433" cy="805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cs typeface="Calibri"/>
              </a:rPr>
              <a:t>DEFINICIÓN</a:t>
            </a:r>
            <a:endParaRPr lang="es-ES" sz="2000" b="1" dirty="0"/>
          </a:p>
        </p:txBody>
      </p:sp>
      <p:sp>
        <p:nvSpPr>
          <p:cNvPr id="11" name="Bocadillo: rectángulo 10">
            <a:extLst>
              <a:ext uri="{FF2B5EF4-FFF2-40B4-BE49-F238E27FC236}">
                <a16:creationId xmlns:a16="http://schemas.microsoft.com/office/drawing/2014/main" id="{2709AFDF-1DF8-D480-BC47-04BC0FA6978C}"/>
              </a:ext>
            </a:extLst>
          </p:cNvPr>
          <p:cNvSpPr/>
          <p:nvPr/>
        </p:nvSpPr>
        <p:spPr>
          <a:xfrm>
            <a:off x="1286539" y="2261190"/>
            <a:ext cx="10136037" cy="2079901"/>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608285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E11DF01-0990-4472-A7BB-269155E737F6}"/>
              </a:ext>
            </a:extLst>
          </p:cNvPr>
          <p:cNvPicPr>
            <a:picLocks noChangeAspect="1"/>
          </p:cNvPicPr>
          <p:nvPr/>
        </p:nvPicPr>
        <p:blipFill>
          <a:blip r:embed="rId2"/>
          <a:stretch>
            <a:fillRect/>
          </a:stretch>
        </p:blipFill>
        <p:spPr>
          <a:xfrm>
            <a:off x="0" y="0"/>
            <a:ext cx="12192000" cy="6858000"/>
          </a:xfrm>
          <a:prstGeom prst="rect">
            <a:avLst/>
          </a:prstGeom>
        </p:spPr>
      </p:pic>
      <p:sp>
        <p:nvSpPr>
          <p:cNvPr id="5" name="CuadroTexto 4">
            <a:extLst>
              <a:ext uri="{FF2B5EF4-FFF2-40B4-BE49-F238E27FC236}">
                <a16:creationId xmlns:a16="http://schemas.microsoft.com/office/drawing/2014/main" id="{220A1DC5-90C5-5428-D444-1B6A7FB0059D}"/>
              </a:ext>
            </a:extLst>
          </p:cNvPr>
          <p:cNvSpPr txBox="1"/>
          <p:nvPr/>
        </p:nvSpPr>
        <p:spPr>
          <a:xfrm>
            <a:off x="-5750" y="1460739"/>
            <a:ext cx="1220350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latin typeface="Century Gothic"/>
              </a:rPr>
              <a:t>Ejemplo - Unión</a:t>
            </a:r>
            <a:endParaRPr lang="es-ES" sz="2800" dirty="0" err="1"/>
          </a:p>
        </p:txBody>
      </p:sp>
      <p:sp>
        <p:nvSpPr>
          <p:cNvPr id="6" name="CuadroTexto 5">
            <a:extLst>
              <a:ext uri="{FF2B5EF4-FFF2-40B4-BE49-F238E27FC236}">
                <a16:creationId xmlns:a16="http://schemas.microsoft.com/office/drawing/2014/main" id="{3EA5CF03-C1A0-B395-70AB-F9D5A8E8B43A}"/>
              </a:ext>
            </a:extLst>
          </p:cNvPr>
          <p:cNvSpPr txBox="1"/>
          <p:nvPr/>
        </p:nvSpPr>
        <p:spPr>
          <a:xfrm>
            <a:off x="1496448" y="2620486"/>
            <a:ext cx="971621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2400" dirty="0">
                <a:cs typeface="Calibri" panose="020F0502020204030204"/>
              </a:rPr>
              <a:t>Si “X” es a “Y”  y “X” es a “Z” entonces “X” es a “YZ”</a:t>
            </a:r>
          </a:p>
          <a:p>
            <a:pPr algn="ctr"/>
            <a:endParaRPr lang="es-ES" sz="2400" dirty="0">
              <a:cs typeface="Calibri" panose="020F0502020204030204"/>
            </a:endParaRPr>
          </a:p>
          <a:p>
            <a:pPr algn="just"/>
            <a:r>
              <a:rPr lang="es-ES" sz="2400" dirty="0">
                <a:cs typeface="Calibri" panose="020F0502020204030204"/>
              </a:rPr>
              <a:t>Placa es a modelo y también placa es a marca, entonces Placa es a marca y modelo.</a:t>
            </a:r>
          </a:p>
        </p:txBody>
      </p:sp>
      <p:sp>
        <p:nvSpPr>
          <p:cNvPr id="11" name="Bocadillo: rectángulo 10">
            <a:extLst>
              <a:ext uri="{FF2B5EF4-FFF2-40B4-BE49-F238E27FC236}">
                <a16:creationId xmlns:a16="http://schemas.microsoft.com/office/drawing/2014/main" id="{2709AFDF-1DF8-D480-BC47-04BC0FA6978C}"/>
              </a:ext>
            </a:extLst>
          </p:cNvPr>
          <p:cNvSpPr/>
          <p:nvPr/>
        </p:nvSpPr>
        <p:spPr>
          <a:xfrm>
            <a:off x="1286539" y="2261190"/>
            <a:ext cx="10136037" cy="2079901"/>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372599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E11DF01-0990-4472-A7BB-269155E737F6}"/>
              </a:ext>
            </a:extLst>
          </p:cNvPr>
          <p:cNvPicPr>
            <a:picLocks noChangeAspect="1"/>
          </p:cNvPicPr>
          <p:nvPr/>
        </p:nvPicPr>
        <p:blipFill>
          <a:blip r:embed="rId2"/>
          <a:stretch>
            <a:fillRect/>
          </a:stretch>
        </p:blipFill>
        <p:spPr>
          <a:xfrm>
            <a:off x="0" y="0"/>
            <a:ext cx="12192000" cy="6858000"/>
          </a:xfrm>
          <a:prstGeom prst="rect">
            <a:avLst/>
          </a:prstGeom>
        </p:spPr>
      </p:pic>
      <p:sp>
        <p:nvSpPr>
          <p:cNvPr id="5" name="CuadroTexto 4">
            <a:extLst>
              <a:ext uri="{FF2B5EF4-FFF2-40B4-BE49-F238E27FC236}">
                <a16:creationId xmlns:a16="http://schemas.microsoft.com/office/drawing/2014/main" id="{220A1DC5-90C5-5428-D444-1B6A7FB0059D}"/>
              </a:ext>
            </a:extLst>
          </p:cNvPr>
          <p:cNvSpPr txBox="1"/>
          <p:nvPr/>
        </p:nvSpPr>
        <p:spPr>
          <a:xfrm>
            <a:off x="-5750" y="1460739"/>
            <a:ext cx="1220350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err="1">
                <a:latin typeface="Century Gothic"/>
              </a:rPr>
              <a:t>Pseudotransitividad</a:t>
            </a:r>
            <a:endParaRPr lang="es-ES" sz="2800" dirty="0" err="1"/>
          </a:p>
        </p:txBody>
      </p:sp>
      <p:sp>
        <p:nvSpPr>
          <p:cNvPr id="6" name="CuadroTexto 5">
            <a:extLst>
              <a:ext uri="{FF2B5EF4-FFF2-40B4-BE49-F238E27FC236}">
                <a16:creationId xmlns:a16="http://schemas.microsoft.com/office/drawing/2014/main" id="{3EA5CF03-C1A0-B395-70AB-F9D5A8E8B43A}"/>
              </a:ext>
            </a:extLst>
          </p:cNvPr>
          <p:cNvSpPr txBox="1"/>
          <p:nvPr/>
        </p:nvSpPr>
        <p:spPr>
          <a:xfrm>
            <a:off x="1496448" y="2620486"/>
            <a:ext cx="971621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400" dirty="0">
                <a:latin typeface="Söhne"/>
              </a:rPr>
              <a:t>P</a:t>
            </a:r>
            <a:r>
              <a:rPr lang="es-ES" sz="2400" b="0" i="0" dirty="0">
                <a:effectLst/>
                <a:latin typeface="Söhne"/>
              </a:rPr>
              <a:t>uede ocurrir en una base de datos cuando se cumplen ciertas dependencias funcionales, pero la transitividad no se cumple de manera directa.</a:t>
            </a:r>
          </a:p>
          <a:p>
            <a:pPr algn="just"/>
            <a:endParaRPr lang="es-ES" sz="2400" dirty="0">
              <a:latin typeface="Söhne"/>
              <a:cs typeface="Calibri" panose="020F0502020204030204"/>
            </a:endParaRPr>
          </a:p>
          <a:p>
            <a:pPr algn="just"/>
            <a:r>
              <a:rPr lang="es-ES" sz="2400" dirty="0">
                <a:latin typeface="Söhne"/>
                <a:cs typeface="Calibri" panose="020F0502020204030204"/>
              </a:rPr>
              <a:t>Si “A” es a “B” y “CB” es a “D”, entonces “AC” es a “D”</a:t>
            </a:r>
            <a:endParaRPr lang="es-ES" sz="2400" dirty="0">
              <a:cs typeface="Calibri" panose="020F0502020204030204"/>
            </a:endParaRPr>
          </a:p>
        </p:txBody>
      </p:sp>
      <p:sp>
        <p:nvSpPr>
          <p:cNvPr id="9" name="Rectángulo: esquinas redondeadas 8">
            <a:extLst>
              <a:ext uri="{FF2B5EF4-FFF2-40B4-BE49-F238E27FC236}">
                <a16:creationId xmlns:a16="http://schemas.microsoft.com/office/drawing/2014/main" id="{50001A14-3CCF-B8D4-25F1-FBAB2E8472E5}"/>
              </a:ext>
            </a:extLst>
          </p:cNvPr>
          <p:cNvSpPr/>
          <p:nvPr/>
        </p:nvSpPr>
        <p:spPr>
          <a:xfrm>
            <a:off x="2931780" y="5127216"/>
            <a:ext cx="2645433" cy="805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cs typeface="Calibri"/>
              </a:rPr>
              <a:t>DEFINICIÓN</a:t>
            </a:r>
            <a:endParaRPr lang="es-ES" sz="2000" b="1" dirty="0"/>
          </a:p>
        </p:txBody>
      </p:sp>
      <p:sp>
        <p:nvSpPr>
          <p:cNvPr id="11" name="Bocadillo: rectángulo 10">
            <a:extLst>
              <a:ext uri="{FF2B5EF4-FFF2-40B4-BE49-F238E27FC236}">
                <a16:creationId xmlns:a16="http://schemas.microsoft.com/office/drawing/2014/main" id="{2709AFDF-1DF8-D480-BC47-04BC0FA6978C}"/>
              </a:ext>
            </a:extLst>
          </p:cNvPr>
          <p:cNvSpPr/>
          <p:nvPr/>
        </p:nvSpPr>
        <p:spPr>
          <a:xfrm>
            <a:off x="1286539" y="2261190"/>
            <a:ext cx="10136037" cy="2324061"/>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645828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E11DF01-0990-4472-A7BB-269155E737F6}"/>
              </a:ext>
            </a:extLst>
          </p:cNvPr>
          <p:cNvPicPr>
            <a:picLocks noChangeAspect="1"/>
          </p:cNvPicPr>
          <p:nvPr/>
        </p:nvPicPr>
        <p:blipFill>
          <a:blip r:embed="rId2"/>
          <a:stretch>
            <a:fillRect/>
          </a:stretch>
        </p:blipFill>
        <p:spPr>
          <a:xfrm>
            <a:off x="0" y="0"/>
            <a:ext cx="12192000" cy="6858000"/>
          </a:xfrm>
          <a:prstGeom prst="rect">
            <a:avLst/>
          </a:prstGeom>
        </p:spPr>
      </p:pic>
      <p:sp>
        <p:nvSpPr>
          <p:cNvPr id="5" name="CuadroTexto 4">
            <a:extLst>
              <a:ext uri="{FF2B5EF4-FFF2-40B4-BE49-F238E27FC236}">
                <a16:creationId xmlns:a16="http://schemas.microsoft.com/office/drawing/2014/main" id="{220A1DC5-90C5-5428-D444-1B6A7FB0059D}"/>
              </a:ext>
            </a:extLst>
          </p:cNvPr>
          <p:cNvSpPr txBox="1"/>
          <p:nvPr/>
        </p:nvSpPr>
        <p:spPr>
          <a:xfrm>
            <a:off x="-5750" y="1460739"/>
            <a:ext cx="1220350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err="1">
                <a:latin typeface="Century Gothic"/>
              </a:rPr>
              <a:t>Irrelevancia</a:t>
            </a:r>
            <a:endParaRPr lang="es-ES" sz="2800" dirty="0" err="1"/>
          </a:p>
        </p:txBody>
      </p:sp>
      <p:sp>
        <p:nvSpPr>
          <p:cNvPr id="6" name="CuadroTexto 5">
            <a:extLst>
              <a:ext uri="{FF2B5EF4-FFF2-40B4-BE49-F238E27FC236}">
                <a16:creationId xmlns:a16="http://schemas.microsoft.com/office/drawing/2014/main" id="{3EA5CF03-C1A0-B395-70AB-F9D5A8E8B43A}"/>
              </a:ext>
            </a:extLst>
          </p:cNvPr>
          <p:cNvSpPr txBox="1"/>
          <p:nvPr/>
        </p:nvSpPr>
        <p:spPr>
          <a:xfrm>
            <a:off x="1496448" y="2620486"/>
            <a:ext cx="971621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400" dirty="0">
                <a:latin typeface="Söhne"/>
              </a:rPr>
              <a:t>S</a:t>
            </a:r>
            <a:r>
              <a:rPr lang="es-ES" sz="2400" b="0" i="0" dirty="0">
                <a:effectLst/>
                <a:latin typeface="Söhne"/>
              </a:rPr>
              <a:t>e refiere a la indiferencia de ciertos atributos en una dependencia funcional. Indica que agregar atributos adicionales a los determinantes de una dependencia funcional no altera la dependencia entre los atributos relevantes.</a:t>
            </a:r>
            <a:endParaRPr lang="es-ES" sz="2400" dirty="0">
              <a:cs typeface="Calibri" panose="020F0502020204030204"/>
            </a:endParaRPr>
          </a:p>
        </p:txBody>
      </p:sp>
      <p:sp>
        <p:nvSpPr>
          <p:cNvPr id="9" name="Rectángulo: esquinas redondeadas 8">
            <a:extLst>
              <a:ext uri="{FF2B5EF4-FFF2-40B4-BE49-F238E27FC236}">
                <a16:creationId xmlns:a16="http://schemas.microsoft.com/office/drawing/2014/main" id="{50001A14-3CCF-B8D4-25F1-FBAB2E8472E5}"/>
              </a:ext>
            </a:extLst>
          </p:cNvPr>
          <p:cNvSpPr/>
          <p:nvPr/>
        </p:nvSpPr>
        <p:spPr>
          <a:xfrm>
            <a:off x="2931780" y="5127216"/>
            <a:ext cx="2645433" cy="805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cs typeface="Calibri"/>
              </a:rPr>
              <a:t>DEFINICIÓN</a:t>
            </a:r>
            <a:endParaRPr lang="es-ES" sz="2000" b="1" dirty="0"/>
          </a:p>
        </p:txBody>
      </p:sp>
      <p:sp>
        <p:nvSpPr>
          <p:cNvPr id="11" name="Bocadillo: rectángulo 10">
            <a:extLst>
              <a:ext uri="{FF2B5EF4-FFF2-40B4-BE49-F238E27FC236}">
                <a16:creationId xmlns:a16="http://schemas.microsoft.com/office/drawing/2014/main" id="{2709AFDF-1DF8-D480-BC47-04BC0FA6978C}"/>
              </a:ext>
            </a:extLst>
          </p:cNvPr>
          <p:cNvSpPr/>
          <p:nvPr/>
        </p:nvSpPr>
        <p:spPr>
          <a:xfrm>
            <a:off x="1286539" y="2261190"/>
            <a:ext cx="10136037" cy="2324061"/>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108287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E11DF01-0990-4472-A7BB-269155E737F6}"/>
              </a:ext>
            </a:extLst>
          </p:cNvPr>
          <p:cNvPicPr>
            <a:picLocks noChangeAspect="1"/>
          </p:cNvPicPr>
          <p:nvPr/>
        </p:nvPicPr>
        <p:blipFill>
          <a:blip r:embed="rId2"/>
          <a:stretch>
            <a:fillRect/>
          </a:stretch>
        </p:blipFill>
        <p:spPr>
          <a:xfrm>
            <a:off x="0" y="0"/>
            <a:ext cx="12192000" cy="6858000"/>
          </a:xfrm>
          <a:prstGeom prst="rect">
            <a:avLst/>
          </a:prstGeom>
        </p:spPr>
      </p:pic>
      <p:sp>
        <p:nvSpPr>
          <p:cNvPr id="5" name="CuadroTexto 4">
            <a:extLst>
              <a:ext uri="{FF2B5EF4-FFF2-40B4-BE49-F238E27FC236}">
                <a16:creationId xmlns:a16="http://schemas.microsoft.com/office/drawing/2014/main" id="{220A1DC5-90C5-5428-D444-1B6A7FB0059D}"/>
              </a:ext>
            </a:extLst>
          </p:cNvPr>
          <p:cNvSpPr txBox="1"/>
          <p:nvPr/>
        </p:nvSpPr>
        <p:spPr>
          <a:xfrm>
            <a:off x="-5750" y="1460739"/>
            <a:ext cx="1220350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latin typeface="Century Gothic"/>
              </a:rPr>
              <a:t>Ejemplo - </a:t>
            </a:r>
            <a:r>
              <a:rPr lang="en-US" sz="2800" b="1" dirty="0" err="1">
                <a:latin typeface="Century Gothic"/>
              </a:rPr>
              <a:t>Irrelevancia</a:t>
            </a:r>
            <a:endParaRPr lang="es-ES" sz="2800" dirty="0" err="1"/>
          </a:p>
        </p:txBody>
      </p:sp>
      <p:sp>
        <p:nvSpPr>
          <p:cNvPr id="6" name="CuadroTexto 5">
            <a:extLst>
              <a:ext uri="{FF2B5EF4-FFF2-40B4-BE49-F238E27FC236}">
                <a16:creationId xmlns:a16="http://schemas.microsoft.com/office/drawing/2014/main" id="{3EA5CF03-C1A0-B395-70AB-F9D5A8E8B43A}"/>
              </a:ext>
            </a:extLst>
          </p:cNvPr>
          <p:cNvSpPr txBox="1"/>
          <p:nvPr/>
        </p:nvSpPr>
        <p:spPr>
          <a:xfrm>
            <a:off x="1496448" y="2620486"/>
            <a:ext cx="971621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400" dirty="0">
                <a:cs typeface="Calibri" panose="020F0502020204030204"/>
              </a:rPr>
              <a:t>Si se tiene la dependencia funcional “A” es a “B” y se agrega un conjunto de atributos “X” al elemento “A”, la dependencia “A” es a “B” se mantiene sin cambios. </a:t>
            </a:r>
          </a:p>
        </p:txBody>
      </p:sp>
      <p:sp>
        <p:nvSpPr>
          <p:cNvPr id="11" name="Bocadillo: rectángulo 10">
            <a:extLst>
              <a:ext uri="{FF2B5EF4-FFF2-40B4-BE49-F238E27FC236}">
                <a16:creationId xmlns:a16="http://schemas.microsoft.com/office/drawing/2014/main" id="{2709AFDF-1DF8-D480-BC47-04BC0FA6978C}"/>
              </a:ext>
            </a:extLst>
          </p:cNvPr>
          <p:cNvSpPr/>
          <p:nvPr/>
        </p:nvSpPr>
        <p:spPr>
          <a:xfrm>
            <a:off x="1286539" y="2261190"/>
            <a:ext cx="10136037" cy="2079901"/>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021399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E11DF01-0990-4472-A7BB-269155E737F6}"/>
              </a:ext>
            </a:extLst>
          </p:cNvPr>
          <p:cNvPicPr>
            <a:picLocks noChangeAspect="1"/>
          </p:cNvPicPr>
          <p:nvPr/>
        </p:nvPicPr>
        <p:blipFill>
          <a:blip r:embed="rId2"/>
          <a:stretch>
            <a:fillRect/>
          </a:stretch>
        </p:blipFill>
        <p:spPr>
          <a:xfrm>
            <a:off x="0" y="0"/>
            <a:ext cx="12192000" cy="6858000"/>
          </a:xfrm>
          <a:prstGeom prst="rect">
            <a:avLst/>
          </a:prstGeom>
        </p:spPr>
      </p:pic>
      <p:sp>
        <p:nvSpPr>
          <p:cNvPr id="5" name="CuadroTexto 4">
            <a:extLst>
              <a:ext uri="{FF2B5EF4-FFF2-40B4-BE49-F238E27FC236}">
                <a16:creationId xmlns:a16="http://schemas.microsoft.com/office/drawing/2014/main" id="{220A1DC5-90C5-5428-D444-1B6A7FB0059D}"/>
              </a:ext>
            </a:extLst>
          </p:cNvPr>
          <p:cNvSpPr txBox="1"/>
          <p:nvPr/>
        </p:nvSpPr>
        <p:spPr>
          <a:xfrm>
            <a:off x="-5750" y="1460739"/>
            <a:ext cx="1220350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err="1">
                <a:latin typeface="Century Gothic"/>
              </a:rPr>
              <a:t>Cobertura</a:t>
            </a:r>
            <a:endParaRPr lang="es-ES" sz="2800" dirty="0" err="1"/>
          </a:p>
        </p:txBody>
      </p:sp>
      <p:sp>
        <p:nvSpPr>
          <p:cNvPr id="6" name="CuadroTexto 5">
            <a:extLst>
              <a:ext uri="{FF2B5EF4-FFF2-40B4-BE49-F238E27FC236}">
                <a16:creationId xmlns:a16="http://schemas.microsoft.com/office/drawing/2014/main" id="{3EA5CF03-C1A0-B395-70AB-F9D5A8E8B43A}"/>
              </a:ext>
            </a:extLst>
          </p:cNvPr>
          <p:cNvSpPr txBox="1"/>
          <p:nvPr/>
        </p:nvSpPr>
        <p:spPr>
          <a:xfrm>
            <a:off x="1496448" y="2620486"/>
            <a:ext cx="971621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400" b="0" i="0" dirty="0">
                <a:effectLst/>
                <a:latin typeface="Söhne"/>
              </a:rPr>
              <a:t>La dependencia funcional por cobertura se refiere a la relación de inclusión entre dos dependencias funcionales, donde una dependencia funcional abarca completamente a la otra. Esto proporciona información valiosa para el diseño y la normalización de la base de datos.</a:t>
            </a:r>
            <a:endParaRPr lang="es-ES" sz="2400" dirty="0">
              <a:cs typeface="Calibri" panose="020F0502020204030204"/>
            </a:endParaRPr>
          </a:p>
        </p:txBody>
      </p:sp>
      <p:sp>
        <p:nvSpPr>
          <p:cNvPr id="9" name="Rectángulo: esquinas redondeadas 8">
            <a:extLst>
              <a:ext uri="{FF2B5EF4-FFF2-40B4-BE49-F238E27FC236}">
                <a16:creationId xmlns:a16="http://schemas.microsoft.com/office/drawing/2014/main" id="{50001A14-3CCF-B8D4-25F1-FBAB2E8472E5}"/>
              </a:ext>
            </a:extLst>
          </p:cNvPr>
          <p:cNvSpPr/>
          <p:nvPr/>
        </p:nvSpPr>
        <p:spPr>
          <a:xfrm>
            <a:off x="2931780" y="5127216"/>
            <a:ext cx="2645433" cy="805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cs typeface="Calibri"/>
              </a:rPr>
              <a:t>DEFINICIÓN</a:t>
            </a:r>
            <a:endParaRPr lang="es-ES" sz="2000" b="1" dirty="0"/>
          </a:p>
        </p:txBody>
      </p:sp>
      <p:sp>
        <p:nvSpPr>
          <p:cNvPr id="11" name="Bocadillo: rectángulo 10">
            <a:extLst>
              <a:ext uri="{FF2B5EF4-FFF2-40B4-BE49-F238E27FC236}">
                <a16:creationId xmlns:a16="http://schemas.microsoft.com/office/drawing/2014/main" id="{2709AFDF-1DF8-D480-BC47-04BC0FA6978C}"/>
              </a:ext>
            </a:extLst>
          </p:cNvPr>
          <p:cNvSpPr/>
          <p:nvPr/>
        </p:nvSpPr>
        <p:spPr>
          <a:xfrm>
            <a:off x="1286539" y="2261190"/>
            <a:ext cx="10136037" cy="2324061"/>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1569979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E11DF01-0990-4472-A7BB-269155E737F6}"/>
              </a:ext>
            </a:extLst>
          </p:cNvPr>
          <p:cNvPicPr>
            <a:picLocks noChangeAspect="1"/>
          </p:cNvPicPr>
          <p:nvPr/>
        </p:nvPicPr>
        <p:blipFill>
          <a:blip r:embed="rId2"/>
          <a:stretch>
            <a:fillRect/>
          </a:stretch>
        </p:blipFill>
        <p:spPr>
          <a:xfrm>
            <a:off x="0" y="0"/>
            <a:ext cx="12192000" cy="6858000"/>
          </a:xfrm>
          <a:prstGeom prst="rect">
            <a:avLst/>
          </a:prstGeom>
        </p:spPr>
      </p:pic>
      <p:sp>
        <p:nvSpPr>
          <p:cNvPr id="5" name="CuadroTexto 4">
            <a:extLst>
              <a:ext uri="{FF2B5EF4-FFF2-40B4-BE49-F238E27FC236}">
                <a16:creationId xmlns:a16="http://schemas.microsoft.com/office/drawing/2014/main" id="{220A1DC5-90C5-5428-D444-1B6A7FB0059D}"/>
              </a:ext>
            </a:extLst>
          </p:cNvPr>
          <p:cNvSpPr txBox="1"/>
          <p:nvPr/>
        </p:nvSpPr>
        <p:spPr>
          <a:xfrm>
            <a:off x="-5750" y="1460739"/>
            <a:ext cx="1220350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err="1">
                <a:latin typeface="Century Gothic"/>
              </a:rPr>
              <a:t>Normalización</a:t>
            </a:r>
            <a:endParaRPr lang="es-ES" sz="2800" dirty="0" err="1"/>
          </a:p>
        </p:txBody>
      </p:sp>
      <p:sp>
        <p:nvSpPr>
          <p:cNvPr id="6" name="CuadroTexto 5">
            <a:extLst>
              <a:ext uri="{FF2B5EF4-FFF2-40B4-BE49-F238E27FC236}">
                <a16:creationId xmlns:a16="http://schemas.microsoft.com/office/drawing/2014/main" id="{3EA5CF03-C1A0-B395-70AB-F9D5A8E8B43A}"/>
              </a:ext>
            </a:extLst>
          </p:cNvPr>
          <p:cNvSpPr txBox="1"/>
          <p:nvPr/>
        </p:nvSpPr>
        <p:spPr>
          <a:xfrm>
            <a:off x="1286537" y="2433330"/>
            <a:ext cx="971621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400" dirty="0">
                <a:latin typeface="Söhne"/>
              </a:rPr>
              <a:t>E</a:t>
            </a:r>
            <a:r>
              <a:rPr lang="es-ES" sz="2400" b="0" i="0" dirty="0">
                <a:effectLst/>
                <a:latin typeface="Söhne"/>
              </a:rPr>
              <a:t>s un proceso de diseño que se utiliza para organizar y estructurar las tablas de una base de datos de manera eficiente, minimizando redundancias y asegurando la integridad de los datos. El objetivo principal de la normalización es eliminar anomalías de actualización, inserción y eliminación, y garantizar que los datos estén correctamente almacenados y relacionados.</a:t>
            </a:r>
            <a:endParaRPr lang="es-ES" sz="2400" dirty="0">
              <a:cs typeface="Calibri" panose="020F0502020204030204"/>
            </a:endParaRPr>
          </a:p>
        </p:txBody>
      </p:sp>
      <p:sp>
        <p:nvSpPr>
          <p:cNvPr id="9" name="Rectángulo: esquinas redondeadas 8">
            <a:extLst>
              <a:ext uri="{FF2B5EF4-FFF2-40B4-BE49-F238E27FC236}">
                <a16:creationId xmlns:a16="http://schemas.microsoft.com/office/drawing/2014/main" id="{50001A14-3CCF-B8D4-25F1-FBAB2E8472E5}"/>
              </a:ext>
            </a:extLst>
          </p:cNvPr>
          <p:cNvSpPr/>
          <p:nvPr/>
        </p:nvSpPr>
        <p:spPr>
          <a:xfrm>
            <a:off x="2772754" y="5397261"/>
            <a:ext cx="2645433" cy="805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cs typeface="Calibri"/>
              </a:rPr>
              <a:t>DEFINICIÓN</a:t>
            </a:r>
            <a:endParaRPr lang="es-ES" sz="2000" b="1" dirty="0"/>
          </a:p>
        </p:txBody>
      </p:sp>
      <p:sp>
        <p:nvSpPr>
          <p:cNvPr id="11" name="Bocadillo: rectángulo 10">
            <a:extLst>
              <a:ext uri="{FF2B5EF4-FFF2-40B4-BE49-F238E27FC236}">
                <a16:creationId xmlns:a16="http://schemas.microsoft.com/office/drawing/2014/main" id="{2709AFDF-1DF8-D480-BC47-04BC0FA6978C}"/>
              </a:ext>
            </a:extLst>
          </p:cNvPr>
          <p:cNvSpPr/>
          <p:nvPr/>
        </p:nvSpPr>
        <p:spPr>
          <a:xfrm>
            <a:off x="1076628" y="2261190"/>
            <a:ext cx="10136037" cy="2612852"/>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9462665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E11DF01-0990-4472-A7BB-269155E737F6}"/>
              </a:ext>
            </a:extLst>
          </p:cNvPr>
          <p:cNvPicPr>
            <a:picLocks noChangeAspect="1"/>
          </p:cNvPicPr>
          <p:nvPr/>
        </p:nvPicPr>
        <p:blipFill>
          <a:blip r:embed="rId2"/>
          <a:stretch>
            <a:fillRect/>
          </a:stretch>
        </p:blipFill>
        <p:spPr>
          <a:xfrm>
            <a:off x="0" y="0"/>
            <a:ext cx="12192000" cy="6858000"/>
          </a:xfrm>
          <a:prstGeom prst="rect">
            <a:avLst/>
          </a:prstGeom>
        </p:spPr>
      </p:pic>
      <p:sp>
        <p:nvSpPr>
          <p:cNvPr id="5" name="CuadroTexto 4">
            <a:extLst>
              <a:ext uri="{FF2B5EF4-FFF2-40B4-BE49-F238E27FC236}">
                <a16:creationId xmlns:a16="http://schemas.microsoft.com/office/drawing/2014/main" id="{220A1DC5-90C5-5428-D444-1B6A7FB0059D}"/>
              </a:ext>
            </a:extLst>
          </p:cNvPr>
          <p:cNvSpPr txBox="1"/>
          <p:nvPr/>
        </p:nvSpPr>
        <p:spPr>
          <a:xfrm>
            <a:off x="-5751" y="983661"/>
            <a:ext cx="1220350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err="1">
                <a:latin typeface="Century Gothic"/>
              </a:rPr>
              <a:t>Niveles</a:t>
            </a:r>
            <a:r>
              <a:rPr lang="en-US" sz="2800" b="1" dirty="0">
                <a:latin typeface="Century Gothic"/>
              </a:rPr>
              <a:t> de </a:t>
            </a:r>
            <a:r>
              <a:rPr lang="en-US" sz="2800" b="1" dirty="0" err="1">
                <a:latin typeface="Century Gothic"/>
              </a:rPr>
              <a:t>Normalización</a:t>
            </a:r>
            <a:endParaRPr lang="es-ES" sz="2800" dirty="0" err="1"/>
          </a:p>
        </p:txBody>
      </p:sp>
      <p:pic>
        <p:nvPicPr>
          <p:cNvPr id="2" name="Imagen 1">
            <a:extLst>
              <a:ext uri="{FF2B5EF4-FFF2-40B4-BE49-F238E27FC236}">
                <a16:creationId xmlns:a16="http://schemas.microsoft.com/office/drawing/2014/main" id="{06DC86BC-1973-4369-B638-ED3700D38C3D}"/>
              </a:ext>
            </a:extLst>
          </p:cNvPr>
          <p:cNvPicPr>
            <a:picLocks noChangeAspect="1"/>
          </p:cNvPicPr>
          <p:nvPr/>
        </p:nvPicPr>
        <p:blipFill>
          <a:blip r:embed="rId3"/>
          <a:stretch>
            <a:fillRect/>
          </a:stretch>
        </p:blipFill>
        <p:spPr>
          <a:xfrm>
            <a:off x="3074503" y="1649896"/>
            <a:ext cx="6042991" cy="4532243"/>
          </a:xfrm>
          <a:prstGeom prst="rect">
            <a:avLst/>
          </a:prstGeom>
        </p:spPr>
      </p:pic>
    </p:spTree>
    <p:extLst>
      <p:ext uri="{BB962C8B-B14F-4D97-AF65-F5344CB8AC3E}">
        <p14:creationId xmlns:p14="http://schemas.microsoft.com/office/powerpoint/2010/main" val="758171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C8FD6D0-B723-4CC7-8FE3-4C35CE5EC6F9}"/>
              </a:ext>
            </a:extLst>
          </p:cNvPr>
          <p:cNvPicPr>
            <a:picLocks noChangeAspect="1"/>
          </p:cNvPicPr>
          <p:nvPr/>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E2FDAD83-BB93-4ECE-B54F-F358B846CB1C}"/>
              </a:ext>
            </a:extLst>
          </p:cNvPr>
          <p:cNvSpPr>
            <a:spLocks noGrp="1"/>
          </p:cNvSpPr>
          <p:nvPr>
            <p:ph type="ctrTitle"/>
          </p:nvPr>
        </p:nvSpPr>
        <p:spPr>
          <a:xfrm>
            <a:off x="1524000" y="1122363"/>
            <a:ext cx="9144000" cy="1303337"/>
          </a:xfrm>
        </p:spPr>
        <p:txBody>
          <a:bodyPr>
            <a:normAutofit fontScale="90000"/>
          </a:bodyPr>
          <a:lstStyle/>
          <a:p>
            <a:r>
              <a:rPr lang="en-US" b="1" dirty="0" err="1">
                <a:latin typeface="Century Gothic" charset="0"/>
                <a:ea typeface="Century Gothic" charset="0"/>
                <a:cs typeface="Century Gothic" charset="0"/>
              </a:rPr>
              <a:t>Actividad</a:t>
            </a:r>
            <a:r>
              <a:rPr lang="en-US" b="1" dirty="0">
                <a:latin typeface="Century Gothic" charset="0"/>
                <a:ea typeface="Century Gothic" charset="0"/>
                <a:cs typeface="Century Gothic" charset="0"/>
              </a:rPr>
              <a:t> de </a:t>
            </a:r>
            <a:r>
              <a:rPr lang="en-US" b="1" dirty="0" err="1">
                <a:latin typeface="Century Gothic" charset="0"/>
                <a:ea typeface="Century Gothic" charset="0"/>
                <a:cs typeface="Century Gothic" charset="0"/>
              </a:rPr>
              <a:t>diagnóstico</a:t>
            </a:r>
            <a:r>
              <a:rPr lang="en-US" b="1" dirty="0">
                <a:latin typeface="Century Gothic" charset="0"/>
                <a:ea typeface="Century Gothic" charset="0"/>
                <a:cs typeface="Century Gothic" charset="0"/>
              </a:rPr>
              <a:t>  </a:t>
            </a:r>
            <a:endParaRPr lang="en-US" dirty="0"/>
          </a:p>
        </p:txBody>
      </p:sp>
      <p:sp>
        <p:nvSpPr>
          <p:cNvPr id="3" name="Subtítulo 2">
            <a:extLst>
              <a:ext uri="{FF2B5EF4-FFF2-40B4-BE49-F238E27FC236}">
                <a16:creationId xmlns:a16="http://schemas.microsoft.com/office/drawing/2014/main" id="{21D5C3D3-3680-45C9-9A49-41B49F2911AD}"/>
              </a:ext>
            </a:extLst>
          </p:cNvPr>
          <p:cNvSpPr>
            <a:spLocks noGrp="1"/>
          </p:cNvSpPr>
          <p:nvPr>
            <p:ph type="subTitle" idx="1"/>
          </p:nvPr>
        </p:nvSpPr>
        <p:spPr>
          <a:xfrm>
            <a:off x="1524000" y="2425700"/>
            <a:ext cx="9144000" cy="3035300"/>
          </a:xfrm>
        </p:spPr>
        <p:txBody>
          <a:bodyPr vert="horz" lIns="91440" tIns="45720" rIns="91440" bIns="45720" rtlCol="0" anchor="t">
            <a:normAutofit/>
          </a:bodyPr>
          <a:lstStyle/>
          <a:p>
            <a:endParaRPr lang="en-US" dirty="0"/>
          </a:p>
          <a:p>
            <a:endParaRPr lang="en-US" dirty="0"/>
          </a:p>
          <a:p>
            <a:r>
              <a:rPr lang="en-US" sz="3200" b="1" dirty="0"/>
              <a:t>¿</a:t>
            </a:r>
            <a:r>
              <a:rPr lang="en-US" sz="3200" b="1" dirty="0" err="1"/>
              <a:t>Cuáles</a:t>
            </a:r>
            <a:r>
              <a:rPr lang="en-US" sz="3200" b="1" dirty="0"/>
              <a:t> son los </a:t>
            </a:r>
            <a:r>
              <a:rPr lang="en-US" sz="3200" b="1" dirty="0" err="1"/>
              <a:t>principales</a:t>
            </a:r>
            <a:r>
              <a:rPr lang="en-US" sz="3200" b="1" dirty="0"/>
              <a:t> </a:t>
            </a:r>
            <a:r>
              <a:rPr lang="en-US" sz="3200" b="1" dirty="0" err="1"/>
              <a:t>elementos</a:t>
            </a:r>
            <a:r>
              <a:rPr lang="en-US" sz="3200" b="1" dirty="0"/>
              <a:t> del </a:t>
            </a:r>
          </a:p>
          <a:p>
            <a:r>
              <a:rPr lang="en-US" sz="3200" b="1" dirty="0" err="1"/>
              <a:t>Modelo</a:t>
            </a:r>
            <a:r>
              <a:rPr lang="en-US" sz="3200" b="1" dirty="0"/>
              <a:t> </a:t>
            </a:r>
            <a:r>
              <a:rPr lang="en-US" sz="3200" b="1" dirty="0" err="1"/>
              <a:t>Entidad</a:t>
            </a:r>
            <a:r>
              <a:rPr lang="en-US" sz="3200" b="1" dirty="0"/>
              <a:t> </a:t>
            </a:r>
            <a:r>
              <a:rPr lang="en-US" sz="3200" b="1" dirty="0" err="1"/>
              <a:t>Relación</a:t>
            </a:r>
            <a:r>
              <a:rPr lang="en-US" sz="3200" b="1" dirty="0"/>
              <a:t>?</a:t>
            </a:r>
            <a:endParaRPr lang="en-US" sz="3200" b="1" dirty="0">
              <a:cs typeface="Calibri"/>
            </a:endParaRPr>
          </a:p>
        </p:txBody>
      </p:sp>
    </p:spTree>
    <p:extLst>
      <p:ext uri="{BB962C8B-B14F-4D97-AF65-F5344CB8AC3E}">
        <p14:creationId xmlns:p14="http://schemas.microsoft.com/office/powerpoint/2010/main" val="12902580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E11DF01-0990-4472-A7BB-269155E737F6}"/>
              </a:ext>
            </a:extLst>
          </p:cNvPr>
          <p:cNvPicPr>
            <a:picLocks noChangeAspect="1"/>
          </p:cNvPicPr>
          <p:nvPr/>
        </p:nvPicPr>
        <p:blipFill>
          <a:blip r:embed="rId2"/>
          <a:stretch>
            <a:fillRect/>
          </a:stretch>
        </p:blipFill>
        <p:spPr>
          <a:xfrm>
            <a:off x="0" y="0"/>
            <a:ext cx="12192000" cy="6858000"/>
          </a:xfrm>
          <a:prstGeom prst="rect">
            <a:avLst/>
          </a:prstGeom>
        </p:spPr>
      </p:pic>
      <p:sp>
        <p:nvSpPr>
          <p:cNvPr id="5" name="CuadroTexto 4">
            <a:extLst>
              <a:ext uri="{FF2B5EF4-FFF2-40B4-BE49-F238E27FC236}">
                <a16:creationId xmlns:a16="http://schemas.microsoft.com/office/drawing/2014/main" id="{220A1DC5-90C5-5428-D444-1B6A7FB0059D}"/>
              </a:ext>
            </a:extLst>
          </p:cNvPr>
          <p:cNvSpPr txBox="1"/>
          <p:nvPr/>
        </p:nvSpPr>
        <p:spPr>
          <a:xfrm>
            <a:off x="-5750" y="1460739"/>
            <a:ext cx="1220350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latin typeface="Century Gothic"/>
              </a:rPr>
              <a:t>Primera Forma Normal (1NF)</a:t>
            </a:r>
            <a:endParaRPr lang="es-ES" sz="2800" dirty="0" err="1"/>
          </a:p>
        </p:txBody>
      </p:sp>
      <p:sp>
        <p:nvSpPr>
          <p:cNvPr id="6" name="CuadroTexto 5">
            <a:extLst>
              <a:ext uri="{FF2B5EF4-FFF2-40B4-BE49-F238E27FC236}">
                <a16:creationId xmlns:a16="http://schemas.microsoft.com/office/drawing/2014/main" id="{3EA5CF03-C1A0-B395-70AB-F9D5A8E8B43A}"/>
              </a:ext>
            </a:extLst>
          </p:cNvPr>
          <p:cNvSpPr txBox="1"/>
          <p:nvPr/>
        </p:nvSpPr>
        <p:spPr>
          <a:xfrm>
            <a:off x="1286537" y="2433330"/>
            <a:ext cx="971621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400" b="0" i="0" dirty="0">
                <a:effectLst/>
                <a:latin typeface="Söhne"/>
              </a:rPr>
              <a:t>Requiere que cada atributo de una tabla contenga un solo valor y que no existan repeticiones o grupos de valores.</a:t>
            </a:r>
            <a:endParaRPr lang="es-ES" sz="2400" dirty="0">
              <a:cs typeface="Calibri" panose="020F0502020204030204"/>
            </a:endParaRPr>
          </a:p>
        </p:txBody>
      </p:sp>
      <p:sp>
        <p:nvSpPr>
          <p:cNvPr id="9" name="Rectángulo: esquinas redondeadas 8">
            <a:extLst>
              <a:ext uri="{FF2B5EF4-FFF2-40B4-BE49-F238E27FC236}">
                <a16:creationId xmlns:a16="http://schemas.microsoft.com/office/drawing/2014/main" id="{50001A14-3CCF-B8D4-25F1-FBAB2E8472E5}"/>
              </a:ext>
            </a:extLst>
          </p:cNvPr>
          <p:cNvSpPr/>
          <p:nvPr/>
        </p:nvSpPr>
        <p:spPr>
          <a:xfrm>
            <a:off x="2732997" y="3990467"/>
            <a:ext cx="2645433" cy="805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cs typeface="Calibri"/>
              </a:rPr>
              <a:t>DEFINICIÓN</a:t>
            </a:r>
            <a:endParaRPr lang="es-ES" sz="2000" b="1" dirty="0"/>
          </a:p>
        </p:txBody>
      </p:sp>
      <p:sp>
        <p:nvSpPr>
          <p:cNvPr id="11" name="Bocadillo: rectángulo 10">
            <a:extLst>
              <a:ext uri="{FF2B5EF4-FFF2-40B4-BE49-F238E27FC236}">
                <a16:creationId xmlns:a16="http://schemas.microsoft.com/office/drawing/2014/main" id="{2709AFDF-1DF8-D480-BC47-04BC0FA6978C}"/>
              </a:ext>
            </a:extLst>
          </p:cNvPr>
          <p:cNvSpPr/>
          <p:nvPr/>
        </p:nvSpPr>
        <p:spPr>
          <a:xfrm>
            <a:off x="1076628" y="2261190"/>
            <a:ext cx="10136037" cy="1277140"/>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3391041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E11DF01-0990-4472-A7BB-269155E737F6}"/>
              </a:ext>
            </a:extLst>
          </p:cNvPr>
          <p:cNvPicPr>
            <a:picLocks noChangeAspect="1"/>
          </p:cNvPicPr>
          <p:nvPr/>
        </p:nvPicPr>
        <p:blipFill>
          <a:blip r:embed="rId2"/>
          <a:stretch>
            <a:fillRect/>
          </a:stretch>
        </p:blipFill>
        <p:spPr>
          <a:xfrm>
            <a:off x="0" y="0"/>
            <a:ext cx="12192000" cy="6858000"/>
          </a:xfrm>
          <a:prstGeom prst="rect">
            <a:avLst/>
          </a:prstGeom>
        </p:spPr>
      </p:pic>
      <p:sp>
        <p:nvSpPr>
          <p:cNvPr id="5" name="CuadroTexto 4">
            <a:extLst>
              <a:ext uri="{FF2B5EF4-FFF2-40B4-BE49-F238E27FC236}">
                <a16:creationId xmlns:a16="http://schemas.microsoft.com/office/drawing/2014/main" id="{220A1DC5-90C5-5428-D444-1B6A7FB0059D}"/>
              </a:ext>
            </a:extLst>
          </p:cNvPr>
          <p:cNvSpPr txBox="1"/>
          <p:nvPr/>
        </p:nvSpPr>
        <p:spPr>
          <a:xfrm>
            <a:off x="-5750" y="1460739"/>
            <a:ext cx="1220350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latin typeface="Century Gothic"/>
              </a:rPr>
              <a:t>Segunda Forma Normal (2NF)</a:t>
            </a:r>
            <a:endParaRPr lang="es-ES" sz="2800" dirty="0" err="1"/>
          </a:p>
        </p:txBody>
      </p:sp>
      <p:sp>
        <p:nvSpPr>
          <p:cNvPr id="6" name="CuadroTexto 5">
            <a:extLst>
              <a:ext uri="{FF2B5EF4-FFF2-40B4-BE49-F238E27FC236}">
                <a16:creationId xmlns:a16="http://schemas.microsoft.com/office/drawing/2014/main" id="{3EA5CF03-C1A0-B395-70AB-F9D5A8E8B43A}"/>
              </a:ext>
            </a:extLst>
          </p:cNvPr>
          <p:cNvSpPr txBox="1"/>
          <p:nvPr/>
        </p:nvSpPr>
        <p:spPr>
          <a:xfrm>
            <a:off x="1286537" y="2433330"/>
            <a:ext cx="971621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400" b="0" i="0" dirty="0">
                <a:effectLst/>
                <a:latin typeface="Söhne"/>
              </a:rPr>
              <a:t>Debe estar en 1NF, además, exige que no haya dependencias funcionales parciales, es decir, que todos los atributos no clave de una tabla dependan completamente de la clave primaria.</a:t>
            </a:r>
            <a:endParaRPr lang="es-ES" sz="2400" dirty="0">
              <a:cs typeface="Calibri" panose="020F0502020204030204"/>
            </a:endParaRPr>
          </a:p>
        </p:txBody>
      </p:sp>
      <p:sp>
        <p:nvSpPr>
          <p:cNvPr id="9" name="Rectángulo: esquinas redondeadas 8">
            <a:extLst>
              <a:ext uri="{FF2B5EF4-FFF2-40B4-BE49-F238E27FC236}">
                <a16:creationId xmlns:a16="http://schemas.microsoft.com/office/drawing/2014/main" id="{50001A14-3CCF-B8D4-25F1-FBAB2E8472E5}"/>
              </a:ext>
            </a:extLst>
          </p:cNvPr>
          <p:cNvSpPr/>
          <p:nvPr/>
        </p:nvSpPr>
        <p:spPr>
          <a:xfrm>
            <a:off x="2746249" y="4393033"/>
            <a:ext cx="2645433" cy="805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cs typeface="Calibri"/>
              </a:rPr>
              <a:t>DEFINICIÓN</a:t>
            </a:r>
            <a:endParaRPr lang="es-ES" sz="2000" b="1" dirty="0"/>
          </a:p>
        </p:txBody>
      </p:sp>
      <p:sp>
        <p:nvSpPr>
          <p:cNvPr id="11" name="Bocadillo: rectángulo 10">
            <a:extLst>
              <a:ext uri="{FF2B5EF4-FFF2-40B4-BE49-F238E27FC236}">
                <a16:creationId xmlns:a16="http://schemas.microsoft.com/office/drawing/2014/main" id="{2709AFDF-1DF8-D480-BC47-04BC0FA6978C}"/>
              </a:ext>
            </a:extLst>
          </p:cNvPr>
          <p:cNvSpPr/>
          <p:nvPr/>
        </p:nvSpPr>
        <p:spPr>
          <a:xfrm>
            <a:off x="1076628" y="2261189"/>
            <a:ext cx="10136037" cy="1661453"/>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6435887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E11DF01-0990-4472-A7BB-269155E737F6}"/>
              </a:ext>
            </a:extLst>
          </p:cNvPr>
          <p:cNvPicPr>
            <a:picLocks noChangeAspect="1"/>
          </p:cNvPicPr>
          <p:nvPr/>
        </p:nvPicPr>
        <p:blipFill>
          <a:blip r:embed="rId2"/>
          <a:stretch>
            <a:fillRect/>
          </a:stretch>
        </p:blipFill>
        <p:spPr>
          <a:xfrm>
            <a:off x="0" y="0"/>
            <a:ext cx="12192000" cy="6858000"/>
          </a:xfrm>
          <a:prstGeom prst="rect">
            <a:avLst/>
          </a:prstGeom>
        </p:spPr>
      </p:pic>
      <p:sp>
        <p:nvSpPr>
          <p:cNvPr id="5" name="CuadroTexto 4">
            <a:extLst>
              <a:ext uri="{FF2B5EF4-FFF2-40B4-BE49-F238E27FC236}">
                <a16:creationId xmlns:a16="http://schemas.microsoft.com/office/drawing/2014/main" id="{220A1DC5-90C5-5428-D444-1B6A7FB0059D}"/>
              </a:ext>
            </a:extLst>
          </p:cNvPr>
          <p:cNvSpPr txBox="1"/>
          <p:nvPr/>
        </p:nvSpPr>
        <p:spPr>
          <a:xfrm>
            <a:off x="-5750" y="1460739"/>
            <a:ext cx="1220350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err="1">
                <a:latin typeface="Century Gothic"/>
              </a:rPr>
              <a:t>Tercera</a:t>
            </a:r>
            <a:r>
              <a:rPr lang="en-US" sz="2800" b="1" dirty="0">
                <a:latin typeface="Century Gothic"/>
              </a:rPr>
              <a:t> Forma Normal (3NF)</a:t>
            </a:r>
            <a:endParaRPr lang="es-ES" sz="2800" dirty="0" err="1"/>
          </a:p>
        </p:txBody>
      </p:sp>
      <p:sp>
        <p:nvSpPr>
          <p:cNvPr id="6" name="CuadroTexto 5">
            <a:extLst>
              <a:ext uri="{FF2B5EF4-FFF2-40B4-BE49-F238E27FC236}">
                <a16:creationId xmlns:a16="http://schemas.microsoft.com/office/drawing/2014/main" id="{3EA5CF03-C1A0-B395-70AB-F9D5A8E8B43A}"/>
              </a:ext>
            </a:extLst>
          </p:cNvPr>
          <p:cNvSpPr txBox="1"/>
          <p:nvPr/>
        </p:nvSpPr>
        <p:spPr>
          <a:xfrm>
            <a:off x="1286537" y="2433330"/>
            <a:ext cx="971621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400" dirty="0">
                <a:latin typeface="Söhne"/>
              </a:rPr>
              <a:t>Debe estar en</a:t>
            </a:r>
            <a:r>
              <a:rPr lang="es-ES" sz="2400" b="0" i="0" dirty="0">
                <a:effectLst/>
                <a:latin typeface="Söhne"/>
              </a:rPr>
              <a:t> 2NF, además, requiere que no existan dependencias transitivas, lo que implica que no debe haber atributos no clave que dependan funcionalmente de otros atributos no clave.</a:t>
            </a:r>
            <a:endParaRPr lang="es-ES" sz="2400" dirty="0">
              <a:cs typeface="Calibri" panose="020F0502020204030204"/>
            </a:endParaRPr>
          </a:p>
        </p:txBody>
      </p:sp>
      <p:sp>
        <p:nvSpPr>
          <p:cNvPr id="9" name="Rectángulo: esquinas redondeadas 8">
            <a:extLst>
              <a:ext uri="{FF2B5EF4-FFF2-40B4-BE49-F238E27FC236}">
                <a16:creationId xmlns:a16="http://schemas.microsoft.com/office/drawing/2014/main" id="{50001A14-3CCF-B8D4-25F1-FBAB2E8472E5}"/>
              </a:ext>
            </a:extLst>
          </p:cNvPr>
          <p:cNvSpPr/>
          <p:nvPr/>
        </p:nvSpPr>
        <p:spPr>
          <a:xfrm>
            <a:off x="2746249" y="4393033"/>
            <a:ext cx="2645433" cy="805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cs typeface="Calibri"/>
              </a:rPr>
              <a:t>DEFINICIÓN</a:t>
            </a:r>
            <a:endParaRPr lang="es-ES" sz="2000" b="1" dirty="0"/>
          </a:p>
        </p:txBody>
      </p:sp>
      <p:sp>
        <p:nvSpPr>
          <p:cNvPr id="11" name="Bocadillo: rectángulo 10">
            <a:extLst>
              <a:ext uri="{FF2B5EF4-FFF2-40B4-BE49-F238E27FC236}">
                <a16:creationId xmlns:a16="http://schemas.microsoft.com/office/drawing/2014/main" id="{2709AFDF-1DF8-D480-BC47-04BC0FA6978C}"/>
              </a:ext>
            </a:extLst>
          </p:cNvPr>
          <p:cNvSpPr/>
          <p:nvPr/>
        </p:nvSpPr>
        <p:spPr>
          <a:xfrm>
            <a:off x="1076628" y="2261189"/>
            <a:ext cx="10136037" cy="1661453"/>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496749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E11DF01-0990-4472-A7BB-269155E737F6}"/>
              </a:ext>
            </a:extLst>
          </p:cNvPr>
          <p:cNvPicPr>
            <a:picLocks noChangeAspect="1"/>
          </p:cNvPicPr>
          <p:nvPr/>
        </p:nvPicPr>
        <p:blipFill>
          <a:blip r:embed="rId2"/>
          <a:stretch>
            <a:fillRect/>
          </a:stretch>
        </p:blipFill>
        <p:spPr>
          <a:xfrm>
            <a:off x="0" y="0"/>
            <a:ext cx="12192000" cy="6858000"/>
          </a:xfrm>
          <a:prstGeom prst="rect">
            <a:avLst/>
          </a:prstGeom>
        </p:spPr>
      </p:pic>
      <p:sp>
        <p:nvSpPr>
          <p:cNvPr id="5" name="CuadroTexto 4">
            <a:extLst>
              <a:ext uri="{FF2B5EF4-FFF2-40B4-BE49-F238E27FC236}">
                <a16:creationId xmlns:a16="http://schemas.microsoft.com/office/drawing/2014/main" id="{220A1DC5-90C5-5428-D444-1B6A7FB0059D}"/>
              </a:ext>
            </a:extLst>
          </p:cNvPr>
          <p:cNvSpPr txBox="1"/>
          <p:nvPr/>
        </p:nvSpPr>
        <p:spPr>
          <a:xfrm>
            <a:off x="0" y="837887"/>
            <a:ext cx="1220350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err="1">
                <a:latin typeface="Century Gothic"/>
              </a:rPr>
              <a:t>Considerar</a:t>
            </a:r>
            <a:endParaRPr lang="es-ES" sz="2800" dirty="0" err="1"/>
          </a:p>
        </p:txBody>
      </p:sp>
      <p:sp>
        <p:nvSpPr>
          <p:cNvPr id="6" name="CuadroTexto 5">
            <a:extLst>
              <a:ext uri="{FF2B5EF4-FFF2-40B4-BE49-F238E27FC236}">
                <a16:creationId xmlns:a16="http://schemas.microsoft.com/office/drawing/2014/main" id="{3EA5CF03-C1A0-B395-70AB-F9D5A8E8B43A}"/>
              </a:ext>
            </a:extLst>
          </p:cNvPr>
          <p:cNvSpPr txBox="1"/>
          <p:nvPr/>
        </p:nvSpPr>
        <p:spPr>
          <a:xfrm>
            <a:off x="1237891" y="1599646"/>
            <a:ext cx="9716217"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panose="020B0604020202020204" pitchFamily="34" charset="0"/>
              <a:buChar char="•"/>
            </a:pPr>
            <a:r>
              <a:rPr lang="es-ES" sz="2400" b="0" i="0" dirty="0">
                <a:effectLst/>
                <a:latin typeface="Söhne"/>
              </a:rPr>
              <a:t>El proceso de normalización implica analizar las dependencias funcionales entre los atributos y reorganizar las tablas según las formas normales aplicables. Esto puede requerir dividir tablas en múltiples tablas más pequeñas, crear relaciones entre las tablas a través de claves primarias y externas, y asegurar que los datos estén estructurados de manera coherente y eficiente.</a:t>
            </a:r>
          </a:p>
          <a:p>
            <a:pPr marL="342900" indent="-342900" algn="just">
              <a:buFont typeface="Arial" panose="020B0604020202020204" pitchFamily="34" charset="0"/>
              <a:buChar char="•"/>
            </a:pPr>
            <a:endParaRPr lang="es-ES" sz="2400" b="0" i="0" dirty="0">
              <a:effectLst/>
              <a:latin typeface="Söhne"/>
            </a:endParaRPr>
          </a:p>
          <a:p>
            <a:pPr marL="342900" indent="-342900" algn="just">
              <a:buFont typeface="Arial" panose="020B0604020202020204" pitchFamily="34" charset="0"/>
              <a:buChar char="•"/>
            </a:pPr>
            <a:r>
              <a:rPr lang="es-ES" sz="2400" b="0" i="0" dirty="0">
                <a:effectLst/>
                <a:latin typeface="Söhne"/>
              </a:rPr>
              <a:t>Es importante tener en cuenta que la normalización no es un proceso único y absoluto, sino que depende del contexto y los requisitos específicos de cada base de datos. Se busca alcanzar un equilibrio entre la normalización y el rendimiento eficiente de las consultas y operaciones en la base de datos.</a:t>
            </a:r>
          </a:p>
        </p:txBody>
      </p:sp>
    </p:spTree>
    <p:extLst>
      <p:ext uri="{BB962C8B-B14F-4D97-AF65-F5344CB8AC3E}">
        <p14:creationId xmlns:p14="http://schemas.microsoft.com/office/powerpoint/2010/main" val="31097749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E11DF01-0990-4472-A7BB-269155E737F6}"/>
              </a:ext>
            </a:extLst>
          </p:cNvPr>
          <p:cNvPicPr>
            <a:picLocks noChangeAspect="1"/>
          </p:cNvPicPr>
          <p:nvPr/>
        </p:nvPicPr>
        <p:blipFill>
          <a:blip r:embed="rId2"/>
          <a:stretch>
            <a:fillRect/>
          </a:stretch>
        </p:blipFill>
        <p:spPr>
          <a:xfrm>
            <a:off x="0" y="0"/>
            <a:ext cx="12192000" cy="6858000"/>
          </a:xfrm>
          <a:prstGeom prst="rect">
            <a:avLst/>
          </a:prstGeom>
        </p:spPr>
      </p:pic>
      <p:sp>
        <p:nvSpPr>
          <p:cNvPr id="5" name="CuadroTexto 4">
            <a:extLst>
              <a:ext uri="{FF2B5EF4-FFF2-40B4-BE49-F238E27FC236}">
                <a16:creationId xmlns:a16="http://schemas.microsoft.com/office/drawing/2014/main" id="{220A1DC5-90C5-5428-D444-1B6A7FB0059D}"/>
              </a:ext>
            </a:extLst>
          </p:cNvPr>
          <p:cNvSpPr txBox="1"/>
          <p:nvPr/>
        </p:nvSpPr>
        <p:spPr>
          <a:xfrm>
            <a:off x="0" y="1394478"/>
            <a:ext cx="1220350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err="1">
                <a:latin typeface="Century Gothic"/>
              </a:rPr>
              <a:t>Ejercicio</a:t>
            </a:r>
            <a:r>
              <a:rPr lang="en-US" sz="2800" b="1" dirty="0">
                <a:latin typeface="Century Gothic"/>
              </a:rPr>
              <a:t> de </a:t>
            </a:r>
            <a:r>
              <a:rPr lang="en-US" sz="2800" b="1" dirty="0" err="1">
                <a:latin typeface="Century Gothic"/>
              </a:rPr>
              <a:t>Normalización</a:t>
            </a:r>
            <a:endParaRPr lang="es-ES" sz="2800" dirty="0" err="1"/>
          </a:p>
        </p:txBody>
      </p:sp>
      <p:sp>
        <p:nvSpPr>
          <p:cNvPr id="6" name="CuadroTexto 5">
            <a:extLst>
              <a:ext uri="{FF2B5EF4-FFF2-40B4-BE49-F238E27FC236}">
                <a16:creationId xmlns:a16="http://schemas.microsoft.com/office/drawing/2014/main" id="{3EA5CF03-C1A0-B395-70AB-F9D5A8E8B43A}"/>
              </a:ext>
            </a:extLst>
          </p:cNvPr>
          <p:cNvSpPr txBox="1"/>
          <p:nvPr/>
        </p:nvSpPr>
        <p:spPr>
          <a:xfrm>
            <a:off x="1237891" y="2631979"/>
            <a:ext cx="971621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400" b="0" i="0" dirty="0">
                <a:solidFill>
                  <a:srgbClr val="222222"/>
                </a:solidFill>
                <a:effectLst/>
                <a:latin typeface="Poppins" panose="020B0502040204020203" pitchFamily="2" charset="0"/>
              </a:rPr>
              <a:t>En este ejercicio vamos a suponer que queremos crear una tabla con la información de usuarios de una empresa, y las columnas para almacenar la información son:</a:t>
            </a:r>
            <a:r>
              <a:rPr lang="es-ES" sz="2400" b="1" i="0" dirty="0">
                <a:solidFill>
                  <a:srgbClr val="222222"/>
                </a:solidFill>
                <a:effectLst/>
                <a:latin typeface="Poppins" panose="020B0502040204020203" pitchFamily="2" charset="0"/>
              </a:rPr>
              <a:t> nombre, la empresa, la dirección, e-mail, o bien URL</a:t>
            </a:r>
            <a:r>
              <a:rPr lang="es-ES" sz="2400" b="0" i="0" dirty="0">
                <a:solidFill>
                  <a:srgbClr val="222222"/>
                </a:solidFill>
                <a:effectLst/>
                <a:latin typeface="Poppins" panose="020B0502040204020203" pitchFamily="2" charset="0"/>
              </a:rPr>
              <a:t>. Por lo tanto, en primera instancia comenzaríamos definiendo la siguiente estructura de tabla.</a:t>
            </a:r>
            <a:endParaRPr lang="es-ES" sz="2400" b="0" i="0" dirty="0">
              <a:effectLst/>
              <a:latin typeface="Söhne"/>
            </a:endParaRPr>
          </a:p>
        </p:txBody>
      </p:sp>
    </p:spTree>
    <p:extLst>
      <p:ext uri="{BB962C8B-B14F-4D97-AF65-F5344CB8AC3E}">
        <p14:creationId xmlns:p14="http://schemas.microsoft.com/office/powerpoint/2010/main" val="3323752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E11DF01-0990-4472-A7BB-269155E737F6}"/>
              </a:ext>
            </a:extLst>
          </p:cNvPr>
          <p:cNvPicPr>
            <a:picLocks noChangeAspect="1"/>
          </p:cNvPicPr>
          <p:nvPr/>
        </p:nvPicPr>
        <p:blipFill>
          <a:blip r:embed="rId2"/>
          <a:stretch>
            <a:fillRect/>
          </a:stretch>
        </p:blipFill>
        <p:spPr>
          <a:xfrm>
            <a:off x="0" y="0"/>
            <a:ext cx="12192000" cy="6858000"/>
          </a:xfrm>
          <a:prstGeom prst="rect">
            <a:avLst/>
          </a:prstGeom>
        </p:spPr>
      </p:pic>
      <p:sp>
        <p:nvSpPr>
          <p:cNvPr id="5" name="CuadroTexto 4">
            <a:extLst>
              <a:ext uri="{FF2B5EF4-FFF2-40B4-BE49-F238E27FC236}">
                <a16:creationId xmlns:a16="http://schemas.microsoft.com/office/drawing/2014/main" id="{220A1DC5-90C5-5428-D444-1B6A7FB0059D}"/>
              </a:ext>
            </a:extLst>
          </p:cNvPr>
          <p:cNvSpPr txBox="1"/>
          <p:nvPr/>
        </p:nvSpPr>
        <p:spPr>
          <a:xfrm>
            <a:off x="0" y="1394478"/>
            <a:ext cx="1220350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err="1">
                <a:latin typeface="Century Gothic"/>
              </a:rPr>
              <a:t>Formalización</a:t>
            </a:r>
            <a:r>
              <a:rPr lang="en-US" sz="2800" b="1" dirty="0">
                <a:latin typeface="Century Gothic"/>
              </a:rPr>
              <a:t> CERO</a:t>
            </a:r>
            <a:endParaRPr lang="es-ES" sz="2800" dirty="0" err="1"/>
          </a:p>
        </p:txBody>
      </p:sp>
      <p:sp>
        <p:nvSpPr>
          <p:cNvPr id="6" name="CuadroTexto 5">
            <a:extLst>
              <a:ext uri="{FF2B5EF4-FFF2-40B4-BE49-F238E27FC236}">
                <a16:creationId xmlns:a16="http://schemas.microsoft.com/office/drawing/2014/main" id="{3EA5CF03-C1A0-B395-70AB-F9D5A8E8B43A}"/>
              </a:ext>
            </a:extLst>
          </p:cNvPr>
          <p:cNvSpPr txBox="1"/>
          <p:nvPr/>
        </p:nvSpPr>
        <p:spPr>
          <a:xfrm>
            <a:off x="1237891" y="2203745"/>
            <a:ext cx="971621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400" b="0" i="0" dirty="0">
                <a:solidFill>
                  <a:srgbClr val="222222"/>
                </a:solidFill>
                <a:effectLst/>
                <a:latin typeface="Poppins" panose="00000500000000000000" pitchFamily="2" charset="0"/>
              </a:rPr>
              <a:t>Es el proceso de formalización de una tabla que contiene varios datos sin ninguna regla o especificación técnica de normalización.</a:t>
            </a:r>
            <a:endParaRPr lang="es-ES" sz="2400" b="0" i="0" dirty="0">
              <a:effectLst/>
              <a:latin typeface="Söhne"/>
            </a:endParaRPr>
          </a:p>
        </p:txBody>
      </p:sp>
      <p:pic>
        <p:nvPicPr>
          <p:cNvPr id="2" name="Imagen 1">
            <a:extLst>
              <a:ext uri="{FF2B5EF4-FFF2-40B4-BE49-F238E27FC236}">
                <a16:creationId xmlns:a16="http://schemas.microsoft.com/office/drawing/2014/main" id="{4E4FC111-0848-4C22-929C-DD15B895CB26}"/>
              </a:ext>
            </a:extLst>
          </p:cNvPr>
          <p:cNvPicPr>
            <a:picLocks noChangeAspect="1"/>
          </p:cNvPicPr>
          <p:nvPr/>
        </p:nvPicPr>
        <p:blipFill rotWithShape="1">
          <a:blip r:embed="rId3"/>
          <a:srcRect l="2667" t="23323" r="2030" b="5497"/>
          <a:stretch/>
        </p:blipFill>
        <p:spPr>
          <a:xfrm>
            <a:off x="1237891" y="3760304"/>
            <a:ext cx="9950173" cy="2034522"/>
          </a:xfrm>
          <a:prstGeom prst="rect">
            <a:avLst/>
          </a:prstGeom>
        </p:spPr>
      </p:pic>
    </p:spTree>
    <p:extLst>
      <p:ext uri="{BB962C8B-B14F-4D97-AF65-F5344CB8AC3E}">
        <p14:creationId xmlns:p14="http://schemas.microsoft.com/office/powerpoint/2010/main" val="953022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E11DF01-0990-4472-A7BB-269155E737F6}"/>
              </a:ext>
            </a:extLst>
          </p:cNvPr>
          <p:cNvPicPr>
            <a:picLocks noChangeAspect="1"/>
          </p:cNvPicPr>
          <p:nvPr/>
        </p:nvPicPr>
        <p:blipFill>
          <a:blip r:embed="rId2"/>
          <a:stretch>
            <a:fillRect/>
          </a:stretch>
        </p:blipFill>
        <p:spPr>
          <a:xfrm>
            <a:off x="0" y="0"/>
            <a:ext cx="12192000" cy="6858000"/>
          </a:xfrm>
          <a:prstGeom prst="rect">
            <a:avLst/>
          </a:prstGeom>
        </p:spPr>
      </p:pic>
      <p:sp>
        <p:nvSpPr>
          <p:cNvPr id="5" name="CuadroTexto 4">
            <a:extLst>
              <a:ext uri="{FF2B5EF4-FFF2-40B4-BE49-F238E27FC236}">
                <a16:creationId xmlns:a16="http://schemas.microsoft.com/office/drawing/2014/main" id="{220A1DC5-90C5-5428-D444-1B6A7FB0059D}"/>
              </a:ext>
            </a:extLst>
          </p:cNvPr>
          <p:cNvSpPr txBox="1"/>
          <p:nvPr/>
        </p:nvSpPr>
        <p:spPr>
          <a:xfrm>
            <a:off x="0" y="1394478"/>
            <a:ext cx="1220350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latin typeface="Century Gothic"/>
              </a:rPr>
              <a:t>¿</a:t>
            </a:r>
            <a:r>
              <a:rPr lang="en-US" sz="2800" b="1" dirty="0" err="1">
                <a:latin typeface="Century Gothic"/>
              </a:rPr>
              <a:t>Qué</a:t>
            </a:r>
            <a:r>
              <a:rPr lang="en-US" sz="2800" b="1" dirty="0">
                <a:latin typeface="Century Gothic"/>
              </a:rPr>
              <a:t> </a:t>
            </a:r>
            <a:r>
              <a:rPr lang="en-US" sz="2800" b="1" dirty="0" err="1">
                <a:latin typeface="Century Gothic"/>
              </a:rPr>
              <a:t>errores</a:t>
            </a:r>
            <a:r>
              <a:rPr lang="en-US" sz="2800" b="1" dirty="0">
                <a:latin typeface="Century Gothic"/>
              </a:rPr>
              <a:t> se </a:t>
            </a:r>
            <a:r>
              <a:rPr lang="en-US" sz="2800" b="1" dirty="0" err="1">
                <a:latin typeface="Century Gothic"/>
              </a:rPr>
              <a:t>encuentra</a:t>
            </a:r>
            <a:r>
              <a:rPr lang="en-US" sz="2800" b="1" dirty="0">
                <a:latin typeface="Century Gothic"/>
              </a:rPr>
              <a:t> </a:t>
            </a:r>
            <a:r>
              <a:rPr lang="en-US" sz="2800" b="1" dirty="0" err="1">
                <a:latin typeface="Century Gothic"/>
              </a:rPr>
              <a:t>en</a:t>
            </a:r>
            <a:r>
              <a:rPr lang="en-US" sz="2800" b="1" dirty="0">
                <a:latin typeface="Century Gothic"/>
              </a:rPr>
              <a:t> la </a:t>
            </a:r>
            <a:r>
              <a:rPr lang="en-US" sz="2800" b="1" dirty="0" err="1">
                <a:latin typeface="Century Gothic"/>
              </a:rPr>
              <a:t>tabla</a:t>
            </a:r>
            <a:r>
              <a:rPr lang="en-US" sz="2800" b="1" dirty="0">
                <a:latin typeface="Century Gothic"/>
              </a:rPr>
              <a:t>?</a:t>
            </a:r>
            <a:endParaRPr lang="es-ES" sz="2800" dirty="0" err="1"/>
          </a:p>
        </p:txBody>
      </p:sp>
      <p:pic>
        <p:nvPicPr>
          <p:cNvPr id="2" name="Imagen 1">
            <a:extLst>
              <a:ext uri="{FF2B5EF4-FFF2-40B4-BE49-F238E27FC236}">
                <a16:creationId xmlns:a16="http://schemas.microsoft.com/office/drawing/2014/main" id="{4E4FC111-0848-4C22-929C-DD15B895CB26}"/>
              </a:ext>
            </a:extLst>
          </p:cNvPr>
          <p:cNvPicPr>
            <a:picLocks noChangeAspect="1"/>
          </p:cNvPicPr>
          <p:nvPr/>
        </p:nvPicPr>
        <p:blipFill rotWithShape="1">
          <a:blip r:embed="rId3"/>
          <a:srcRect l="2667" t="23323" r="2030" b="5497"/>
          <a:stretch/>
        </p:blipFill>
        <p:spPr>
          <a:xfrm>
            <a:off x="2096562" y="2024269"/>
            <a:ext cx="7998875" cy="1635538"/>
          </a:xfrm>
          <a:prstGeom prst="rect">
            <a:avLst/>
          </a:prstGeom>
        </p:spPr>
      </p:pic>
      <p:sp>
        <p:nvSpPr>
          <p:cNvPr id="7" name="CuadroTexto 6">
            <a:extLst>
              <a:ext uri="{FF2B5EF4-FFF2-40B4-BE49-F238E27FC236}">
                <a16:creationId xmlns:a16="http://schemas.microsoft.com/office/drawing/2014/main" id="{99DE9FDB-9A51-41FF-B281-C94406F6D716}"/>
              </a:ext>
            </a:extLst>
          </p:cNvPr>
          <p:cNvSpPr txBox="1"/>
          <p:nvPr/>
        </p:nvSpPr>
        <p:spPr>
          <a:xfrm>
            <a:off x="1237890" y="3889564"/>
            <a:ext cx="971621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400" b="0" i="0" dirty="0">
                <a:solidFill>
                  <a:srgbClr val="222222"/>
                </a:solidFill>
                <a:effectLst/>
                <a:latin typeface="Poppins" panose="00000500000000000000" pitchFamily="2" charset="0"/>
              </a:rPr>
              <a:t>Observe el campo “url1” y “url2” </a:t>
            </a:r>
            <a:r>
              <a:rPr lang="es-ES" sz="2400" b="1" i="0" dirty="0">
                <a:solidFill>
                  <a:srgbClr val="222222"/>
                </a:solidFill>
                <a:effectLst/>
                <a:latin typeface="Poppins" panose="00000500000000000000" pitchFamily="2" charset="0"/>
              </a:rPr>
              <a:t>¿Qué pasaría si se requiere añadir 3 o más </a:t>
            </a:r>
            <a:r>
              <a:rPr lang="es-ES" sz="2400" b="1" i="0" dirty="0" err="1">
                <a:solidFill>
                  <a:srgbClr val="222222"/>
                </a:solidFill>
                <a:effectLst/>
                <a:latin typeface="Poppins" panose="00000500000000000000" pitchFamily="2" charset="0"/>
              </a:rPr>
              <a:t>url</a:t>
            </a:r>
            <a:r>
              <a:rPr lang="es-ES" sz="2400" b="1" i="0" dirty="0">
                <a:solidFill>
                  <a:srgbClr val="222222"/>
                </a:solidFill>
                <a:effectLst/>
                <a:latin typeface="Poppins" panose="00000500000000000000" pitchFamily="2" charset="0"/>
              </a:rPr>
              <a:t>?</a:t>
            </a:r>
            <a:endParaRPr lang="es-ES" sz="2400" b="1" i="0" dirty="0">
              <a:effectLst/>
              <a:latin typeface="Söhne"/>
            </a:endParaRPr>
          </a:p>
        </p:txBody>
      </p:sp>
    </p:spTree>
    <p:extLst>
      <p:ext uri="{BB962C8B-B14F-4D97-AF65-F5344CB8AC3E}">
        <p14:creationId xmlns:p14="http://schemas.microsoft.com/office/powerpoint/2010/main" val="5852546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E11DF01-0990-4472-A7BB-269155E737F6}"/>
              </a:ext>
            </a:extLst>
          </p:cNvPr>
          <p:cNvPicPr>
            <a:picLocks noChangeAspect="1"/>
          </p:cNvPicPr>
          <p:nvPr/>
        </p:nvPicPr>
        <p:blipFill>
          <a:blip r:embed="rId2"/>
          <a:stretch>
            <a:fillRect/>
          </a:stretch>
        </p:blipFill>
        <p:spPr>
          <a:xfrm>
            <a:off x="0" y="0"/>
            <a:ext cx="12192000" cy="6858000"/>
          </a:xfrm>
          <a:prstGeom prst="rect">
            <a:avLst/>
          </a:prstGeom>
        </p:spPr>
      </p:pic>
      <p:sp>
        <p:nvSpPr>
          <p:cNvPr id="5" name="CuadroTexto 4">
            <a:extLst>
              <a:ext uri="{FF2B5EF4-FFF2-40B4-BE49-F238E27FC236}">
                <a16:creationId xmlns:a16="http://schemas.microsoft.com/office/drawing/2014/main" id="{220A1DC5-90C5-5428-D444-1B6A7FB0059D}"/>
              </a:ext>
            </a:extLst>
          </p:cNvPr>
          <p:cNvSpPr txBox="1"/>
          <p:nvPr/>
        </p:nvSpPr>
        <p:spPr>
          <a:xfrm>
            <a:off x="0" y="1394478"/>
            <a:ext cx="1220350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err="1">
                <a:latin typeface="Century Gothic"/>
              </a:rPr>
              <a:t>Aplicando</a:t>
            </a:r>
            <a:r>
              <a:rPr lang="en-US" sz="2800" b="1" dirty="0">
                <a:latin typeface="Century Gothic"/>
              </a:rPr>
              <a:t> </a:t>
            </a:r>
            <a:r>
              <a:rPr lang="en-US" sz="2800" b="1" dirty="0" err="1">
                <a:latin typeface="Century Gothic"/>
              </a:rPr>
              <a:t>Normalización</a:t>
            </a:r>
            <a:r>
              <a:rPr lang="en-US" sz="2800" b="1" dirty="0">
                <a:latin typeface="Century Gothic"/>
              </a:rPr>
              <a:t> de base de </a:t>
            </a:r>
            <a:r>
              <a:rPr lang="en-US" sz="2800" b="1" dirty="0" err="1">
                <a:latin typeface="Century Gothic"/>
              </a:rPr>
              <a:t>datos</a:t>
            </a:r>
            <a:endParaRPr lang="es-ES" sz="2800" dirty="0" err="1"/>
          </a:p>
        </p:txBody>
      </p:sp>
      <p:sp>
        <p:nvSpPr>
          <p:cNvPr id="8" name="CuadroTexto 7">
            <a:extLst>
              <a:ext uri="{FF2B5EF4-FFF2-40B4-BE49-F238E27FC236}">
                <a16:creationId xmlns:a16="http://schemas.microsoft.com/office/drawing/2014/main" id="{4D01A855-B11A-405D-A21C-758008C46E6E}"/>
              </a:ext>
            </a:extLst>
          </p:cNvPr>
          <p:cNvSpPr txBox="1"/>
          <p:nvPr/>
        </p:nvSpPr>
        <p:spPr>
          <a:xfrm>
            <a:off x="1838739" y="2182742"/>
            <a:ext cx="8514521" cy="3477875"/>
          </a:xfrm>
          <a:prstGeom prst="rect">
            <a:avLst/>
          </a:prstGeom>
          <a:noFill/>
        </p:spPr>
        <p:txBody>
          <a:bodyPr wrap="square">
            <a:spAutoFit/>
          </a:bodyPr>
          <a:lstStyle/>
          <a:p>
            <a:pPr algn="l"/>
            <a:r>
              <a:rPr lang="es-ES" sz="2000" b="1" i="0" dirty="0">
                <a:solidFill>
                  <a:srgbClr val="222222"/>
                </a:solidFill>
                <a:effectLst/>
              </a:rPr>
              <a:t>Primer nivel de Formalización/Normalización.</a:t>
            </a:r>
          </a:p>
          <a:p>
            <a:pPr algn="l">
              <a:buFont typeface="+mj-lt"/>
              <a:buAutoNum type="arabicPeriod"/>
            </a:pPr>
            <a:r>
              <a:rPr lang="es-ES" sz="2000" i="0" dirty="0">
                <a:solidFill>
                  <a:srgbClr val="222222"/>
                </a:solidFill>
                <a:effectLst/>
              </a:rPr>
              <a:t>Eliminar</a:t>
            </a:r>
            <a:r>
              <a:rPr lang="es-ES" sz="2000" b="0" i="0" dirty="0">
                <a:solidFill>
                  <a:srgbClr val="222222"/>
                </a:solidFill>
                <a:effectLst/>
              </a:rPr>
              <a:t> los campos repetitivos de las tablas individuales.</a:t>
            </a:r>
          </a:p>
          <a:p>
            <a:pPr algn="l">
              <a:buFont typeface="+mj-lt"/>
              <a:buAutoNum type="arabicPeriod"/>
            </a:pPr>
            <a:r>
              <a:rPr lang="es-ES" sz="2000" i="0" dirty="0">
                <a:solidFill>
                  <a:srgbClr val="222222"/>
                </a:solidFill>
                <a:effectLst/>
              </a:rPr>
              <a:t>Generar</a:t>
            </a:r>
            <a:r>
              <a:rPr lang="es-ES" sz="2000" b="0" i="0" dirty="0">
                <a:solidFill>
                  <a:srgbClr val="222222"/>
                </a:solidFill>
                <a:effectLst/>
              </a:rPr>
              <a:t> una tabla separada por cada campo de datos relacionados.</a:t>
            </a:r>
          </a:p>
          <a:p>
            <a:pPr algn="l">
              <a:buFont typeface="+mj-lt"/>
              <a:buAutoNum type="arabicPeriod"/>
            </a:pPr>
            <a:r>
              <a:rPr lang="es-ES" sz="2000" i="0" dirty="0">
                <a:solidFill>
                  <a:srgbClr val="222222"/>
                </a:solidFill>
                <a:effectLst/>
              </a:rPr>
              <a:t>Identificar </a:t>
            </a:r>
            <a:r>
              <a:rPr lang="es-ES" sz="2000" b="0" i="0" dirty="0">
                <a:solidFill>
                  <a:srgbClr val="222222"/>
                </a:solidFill>
                <a:effectLst/>
              </a:rPr>
              <a:t>cada campo de datos relacionados con una clave primaria.</a:t>
            </a:r>
          </a:p>
          <a:p>
            <a:pPr algn="l">
              <a:buFont typeface="+mj-lt"/>
              <a:buAutoNum type="arabicPeriod"/>
            </a:pPr>
            <a:endParaRPr lang="es-ES" sz="2000" b="0" i="0" dirty="0">
              <a:solidFill>
                <a:srgbClr val="222222"/>
              </a:solidFill>
              <a:effectLst/>
            </a:endParaRPr>
          </a:p>
          <a:p>
            <a:pPr algn="l"/>
            <a:r>
              <a:rPr lang="es-ES" sz="2000" b="1" i="0" dirty="0">
                <a:solidFill>
                  <a:srgbClr val="222222"/>
                </a:solidFill>
                <a:effectLst/>
              </a:rPr>
              <a:t>Segundo nivel de Formalización / Normalización</a:t>
            </a:r>
          </a:p>
          <a:p>
            <a:pPr algn="l">
              <a:buFont typeface="+mj-lt"/>
              <a:buAutoNum type="arabicPeriod"/>
            </a:pPr>
            <a:r>
              <a:rPr lang="es-ES" sz="2000" b="0" i="0" dirty="0">
                <a:solidFill>
                  <a:srgbClr val="222222"/>
                </a:solidFill>
                <a:effectLst/>
              </a:rPr>
              <a:t>Crear tablas separadas para aquellos campos que se aplican a varios registros.</a:t>
            </a:r>
          </a:p>
          <a:p>
            <a:pPr algn="l">
              <a:buFont typeface="+mj-lt"/>
              <a:buAutoNum type="arabicPeriod"/>
            </a:pPr>
            <a:r>
              <a:rPr lang="es-ES" sz="2000" b="0" i="0" dirty="0">
                <a:solidFill>
                  <a:srgbClr val="222222"/>
                </a:solidFill>
                <a:effectLst/>
              </a:rPr>
              <a:t>Relacionar estas tablas mediante una clave foránea.</a:t>
            </a:r>
          </a:p>
          <a:p>
            <a:pPr algn="l">
              <a:buFont typeface="+mj-lt"/>
              <a:buAutoNum type="arabicPeriod"/>
            </a:pPr>
            <a:endParaRPr lang="es-ES" sz="2000" b="0" i="0" dirty="0">
              <a:solidFill>
                <a:srgbClr val="222222"/>
              </a:solidFill>
              <a:effectLst/>
            </a:endParaRPr>
          </a:p>
          <a:p>
            <a:pPr algn="l"/>
            <a:r>
              <a:rPr lang="es-ES" sz="2000" b="1" i="0" dirty="0">
                <a:solidFill>
                  <a:srgbClr val="222222"/>
                </a:solidFill>
                <a:effectLst/>
              </a:rPr>
              <a:t>Tercer nivel de Formalización / Normalización</a:t>
            </a:r>
          </a:p>
          <a:p>
            <a:pPr algn="l">
              <a:buFont typeface="+mj-lt"/>
              <a:buAutoNum type="arabicPeriod"/>
            </a:pPr>
            <a:r>
              <a:rPr lang="es-ES" sz="2000" b="0" i="0" dirty="0">
                <a:solidFill>
                  <a:srgbClr val="222222"/>
                </a:solidFill>
                <a:effectLst/>
              </a:rPr>
              <a:t>Eliminar aquellos campos que no dependan de la clave.</a:t>
            </a:r>
          </a:p>
        </p:txBody>
      </p:sp>
    </p:spTree>
    <p:extLst>
      <p:ext uri="{BB962C8B-B14F-4D97-AF65-F5344CB8AC3E}">
        <p14:creationId xmlns:p14="http://schemas.microsoft.com/office/powerpoint/2010/main" val="29460655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E11DF01-0990-4472-A7BB-269155E737F6}"/>
              </a:ext>
            </a:extLst>
          </p:cNvPr>
          <p:cNvPicPr>
            <a:picLocks noChangeAspect="1"/>
          </p:cNvPicPr>
          <p:nvPr/>
        </p:nvPicPr>
        <p:blipFill>
          <a:blip r:embed="rId2"/>
          <a:stretch>
            <a:fillRect/>
          </a:stretch>
        </p:blipFill>
        <p:spPr>
          <a:xfrm>
            <a:off x="0" y="0"/>
            <a:ext cx="12192000" cy="6858000"/>
          </a:xfrm>
          <a:prstGeom prst="rect">
            <a:avLst/>
          </a:prstGeom>
        </p:spPr>
      </p:pic>
      <p:sp>
        <p:nvSpPr>
          <p:cNvPr id="5" name="CuadroTexto 4">
            <a:extLst>
              <a:ext uri="{FF2B5EF4-FFF2-40B4-BE49-F238E27FC236}">
                <a16:creationId xmlns:a16="http://schemas.microsoft.com/office/drawing/2014/main" id="{220A1DC5-90C5-5428-D444-1B6A7FB0059D}"/>
              </a:ext>
            </a:extLst>
          </p:cNvPr>
          <p:cNvSpPr txBox="1"/>
          <p:nvPr/>
        </p:nvSpPr>
        <p:spPr>
          <a:xfrm>
            <a:off x="0" y="1394478"/>
            <a:ext cx="1220350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err="1">
                <a:latin typeface="Century Gothic"/>
              </a:rPr>
              <a:t>Aplicando</a:t>
            </a:r>
            <a:r>
              <a:rPr lang="en-US" sz="2800" b="1" dirty="0">
                <a:latin typeface="Century Gothic"/>
              </a:rPr>
              <a:t> </a:t>
            </a:r>
            <a:r>
              <a:rPr lang="en-US" sz="2800" b="1" dirty="0" err="1">
                <a:latin typeface="Century Gothic"/>
              </a:rPr>
              <a:t>Normalización</a:t>
            </a:r>
            <a:r>
              <a:rPr lang="en-US" sz="2800" b="1" dirty="0">
                <a:latin typeface="Century Gothic"/>
              </a:rPr>
              <a:t> de base de </a:t>
            </a:r>
            <a:r>
              <a:rPr lang="en-US" sz="2800" b="1" dirty="0" err="1">
                <a:latin typeface="Century Gothic"/>
              </a:rPr>
              <a:t>datos</a:t>
            </a:r>
            <a:endParaRPr lang="es-ES" sz="2800" dirty="0" err="1"/>
          </a:p>
        </p:txBody>
      </p:sp>
      <p:pic>
        <p:nvPicPr>
          <p:cNvPr id="2" name="Imagen 1">
            <a:extLst>
              <a:ext uri="{FF2B5EF4-FFF2-40B4-BE49-F238E27FC236}">
                <a16:creationId xmlns:a16="http://schemas.microsoft.com/office/drawing/2014/main" id="{1BA83527-EDB6-427A-9B52-6BC59CF78A24}"/>
              </a:ext>
            </a:extLst>
          </p:cNvPr>
          <p:cNvPicPr>
            <a:picLocks noChangeAspect="1"/>
          </p:cNvPicPr>
          <p:nvPr/>
        </p:nvPicPr>
        <p:blipFill rotWithShape="1">
          <a:blip r:embed="rId3"/>
          <a:srcRect l="14087" r="8920"/>
          <a:stretch/>
        </p:blipFill>
        <p:spPr>
          <a:xfrm>
            <a:off x="4121426" y="2034449"/>
            <a:ext cx="3949148" cy="4127224"/>
          </a:xfrm>
          <a:prstGeom prst="rect">
            <a:avLst/>
          </a:prstGeom>
        </p:spPr>
      </p:pic>
    </p:spTree>
    <p:extLst>
      <p:ext uri="{BB962C8B-B14F-4D97-AF65-F5344CB8AC3E}">
        <p14:creationId xmlns:p14="http://schemas.microsoft.com/office/powerpoint/2010/main" val="10012321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E11DF01-0990-4472-A7BB-269155E737F6}"/>
              </a:ext>
            </a:extLst>
          </p:cNvPr>
          <p:cNvPicPr>
            <a:picLocks noChangeAspect="1"/>
          </p:cNvPicPr>
          <p:nvPr/>
        </p:nvPicPr>
        <p:blipFill>
          <a:blip r:embed="rId2"/>
          <a:stretch>
            <a:fillRect/>
          </a:stretch>
        </p:blipFill>
        <p:spPr>
          <a:xfrm>
            <a:off x="0" y="0"/>
            <a:ext cx="12192000" cy="6858000"/>
          </a:xfrm>
          <a:prstGeom prst="rect">
            <a:avLst/>
          </a:prstGeom>
        </p:spPr>
      </p:pic>
      <p:sp>
        <p:nvSpPr>
          <p:cNvPr id="5" name="CuadroTexto 4">
            <a:extLst>
              <a:ext uri="{FF2B5EF4-FFF2-40B4-BE49-F238E27FC236}">
                <a16:creationId xmlns:a16="http://schemas.microsoft.com/office/drawing/2014/main" id="{220A1DC5-90C5-5428-D444-1B6A7FB0059D}"/>
              </a:ext>
            </a:extLst>
          </p:cNvPr>
          <p:cNvSpPr txBox="1"/>
          <p:nvPr/>
        </p:nvSpPr>
        <p:spPr>
          <a:xfrm>
            <a:off x="0" y="1394478"/>
            <a:ext cx="1220350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err="1">
                <a:latin typeface="Century Gothic"/>
              </a:rPr>
              <a:t>Ejercicio</a:t>
            </a:r>
            <a:r>
              <a:rPr lang="en-US" sz="2800" b="1" dirty="0">
                <a:latin typeface="Century Gothic"/>
              </a:rPr>
              <a:t> </a:t>
            </a:r>
            <a:r>
              <a:rPr lang="en-US" sz="2800" b="1" dirty="0" err="1">
                <a:latin typeface="Century Gothic"/>
              </a:rPr>
              <a:t>curso</a:t>
            </a:r>
            <a:endParaRPr lang="es-ES" sz="2800" dirty="0" err="1"/>
          </a:p>
        </p:txBody>
      </p:sp>
      <p:pic>
        <p:nvPicPr>
          <p:cNvPr id="2050" name="Picture 2">
            <a:extLst>
              <a:ext uri="{FF2B5EF4-FFF2-40B4-BE49-F238E27FC236}">
                <a16:creationId xmlns:a16="http://schemas.microsoft.com/office/drawing/2014/main" id="{5958B1AC-EEAB-4157-9175-AD96251ED9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278" r="9366" b="6522"/>
          <a:stretch/>
        </p:blipFill>
        <p:spPr bwMode="auto">
          <a:xfrm>
            <a:off x="1990811" y="2657181"/>
            <a:ext cx="8210377" cy="1543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91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C8FD6D0-B723-4CC7-8FE3-4C35CE5EC6F9}"/>
              </a:ext>
            </a:extLst>
          </p:cNvPr>
          <p:cNvPicPr>
            <a:picLocks noChangeAspect="1"/>
          </p:cNvPicPr>
          <p:nvPr/>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E2FDAD83-BB93-4ECE-B54F-F358B846CB1C}"/>
              </a:ext>
            </a:extLst>
          </p:cNvPr>
          <p:cNvSpPr>
            <a:spLocks noGrp="1"/>
          </p:cNvSpPr>
          <p:nvPr>
            <p:ph type="ctrTitle"/>
          </p:nvPr>
        </p:nvSpPr>
        <p:spPr>
          <a:xfrm>
            <a:off x="1524000" y="1122363"/>
            <a:ext cx="9144000" cy="1303337"/>
          </a:xfrm>
        </p:spPr>
        <p:txBody>
          <a:bodyPr>
            <a:normAutofit/>
          </a:bodyPr>
          <a:lstStyle/>
          <a:p>
            <a:r>
              <a:rPr lang="en-US" b="1" dirty="0" err="1">
                <a:latin typeface="Century Gothic" charset="0"/>
                <a:ea typeface="Century Gothic" charset="0"/>
                <a:cs typeface="Century Gothic" charset="0"/>
              </a:rPr>
              <a:t>Introducción</a:t>
            </a:r>
            <a:r>
              <a:rPr lang="en-US" b="1" dirty="0">
                <a:latin typeface="Century Gothic" charset="0"/>
                <a:ea typeface="Century Gothic" charset="0"/>
                <a:cs typeface="Century Gothic" charset="0"/>
              </a:rPr>
              <a:t> a la </a:t>
            </a:r>
            <a:r>
              <a:rPr lang="en-US" b="1" dirty="0" err="1">
                <a:latin typeface="Century Gothic" charset="0"/>
                <a:ea typeface="Century Gothic" charset="0"/>
                <a:cs typeface="Century Gothic" charset="0"/>
              </a:rPr>
              <a:t>clase</a:t>
            </a:r>
            <a:r>
              <a:rPr lang="en-US" b="1" dirty="0">
                <a:latin typeface="Century Gothic" charset="0"/>
                <a:ea typeface="Century Gothic" charset="0"/>
                <a:cs typeface="Century Gothic" charset="0"/>
              </a:rPr>
              <a:t>  </a:t>
            </a:r>
            <a:endParaRPr lang="en-US" dirty="0"/>
          </a:p>
        </p:txBody>
      </p:sp>
      <p:graphicFrame>
        <p:nvGraphicFramePr>
          <p:cNvPr id="7" name="Tabla 4">
            <a:extLst>
              <a:ext uri="{FF2B5EF4-FFF2-40B4-BE49-F238E27FC236}">
                <a16:creationId xmlns:a16="http://schemas.microsoft.com/office/drawing/2014/main" id="{A38DAF4B-984A-4096-A194-71147C3CA58E}"/>
              </a:ext>
            </a:extLst>
          </p:cNvPr>
          <p:cNvGraphicFramePr>
            <a:graphicFrameLocks noGrp="1"/>
          </p:cNvGraphicFramePr>
          <p:nvPr>
            <p:extLst>
              <p:ext uri="{D42A27DB-BD31-4B8C-83A1-F6EECF244321}">
                <p14:modId xmlns:p14="http://schemas.microsoft.com/office/powerpoint/2010/main" val="926635534"/>
              </p:ext>
            </p:extLst>
          </p:nvPr>
        </p:nvGraphicFramePr>
        <p:xfrm>
          <a:off x="3449781" y="2789817"/>
          <a:ext cx="5292438" cy="2966720"/>
        </p:xfrm>
        <a:graphic>
          <a:graphicData uri="http://schemas.openxmlformats.org/drawingml/2006/table">
            <a:tbl>
              <a:tblPr firstRow="1" bandRow="1">
                <a:tableStyleId>{5C22544A-7EE6-4342-B048-85BDC9FD1C3A}</a:tableStyleId>
              </a:tblPr>
              <a:tblGrid>
                <a:gridCol w="5292438">
                  <a:extLst>
                    <a:ext uri="{9D8B030D-6E8A-4147-A177-3AD203B41FA5}">
                      <a16:colId xmlns:a16="http://schemas.microsoft.com/office/drawing/2014/main" val="1226169251"/>
                    </a:ext>
                  </a:extLst>
                </a:gridCol>
              </a:tblGrid>
              <a:tr h="370840">
                <a:tc>
                  <a:txBody>
                    <a:bodyPr/>
                    <a:lstStyle/>
                    <a:p>
                      <a:pPr algn="ctr"/>
                      <a:r>
                        <a:rPr lang="es-EC" dirty="0"/>
                        <a:t>Temas a tratar</a:t>
                      </a:r>
                    </a:p>
                  </a:txBody>
                  <a:tcPr/>
                </a:tc>
                <a:extLst>
                  <a:ext uri="{0D108BD9-81ED-4DB2-BD59-A6C34878D82A}">
                    <a16:rowId xmlns:a16="http://schemas.microsoft.com/office/drawing/2014/main" val="4239561317"/>
                  </a:ext>
                </a:extLst>
              </a:tr>
              <a:tr h="370840">
                <a:tc>
                  <a:txBody>
                    <a:bodyPr/>
                    <a:lstStyle/>
                    <a:p>
                      <a:pPr algn="ctr"/>
                      <a:r>
                        <a:rPr lang="es-EC" b="1" dirty="0"/>
                        <a:t>Diseño Lógico</a:t>
                      </a:r>
                    </a:p>
                  </a:txBody>
                  <a:tcPr/>
                </a:tc>
                <a:extLst>
                  <a:ext uri="{0D108BD9-81ED-4DB2-BD59-A6C34878D82A}">
                    <a16:rowId xmlns:a16="http://schemas.microsoft.com/office/drawing/2014/main" val="1094874403"/>
                  </a:ext>
                </a:extLst>
              </a:tr>
              <a:tr h="370840">
                <a:tc>
                  <a:txBody>
                    <a:bodyPr/>
                    <a:lstStyle/>
                    <a:p>
                      <a:pPr algn="ctr"/>
                      <a:r>
                        <a:rPr lang="es-EC" b="1" dirty="0"/>
                        <a:t>Dependencias funcionales</a:t>
                      </a:r>
                    </a:p>
                  </a:txBody>
                  <a:tcPr/>
                </a:tc>
                <a:extLst>
                  <a:ext uri="{0D108BD9-81ED-4DB2-BD59-A6C34878D82A}">
                    <a16:rowId xmlns:a16="http://schemas.microsoft.com/office/drawing/2014/main" val="98584045"/>
                  </a:ext>
                </a:extLst>
              </a:tr>
              <a:tr h="370840">
                <a:tc>
                  <a:txBody>
                    <a:bodyPr/>
                    <a:lstStyle/>
                    <a:p>
                      <a:pPr algn="ctr"/>
                      <a:r>
                        <a:rPr lang="es-EC" b="1" dirty="0"/>
                        <a:t>Propiedades de la dependencia funcional</a:t>
                      </a:r>
                    </a:p>
                  </a:txBody>
                  <a:tcPr/>
                </a:tc>
                <a:extLst>
                  <a:ext uri="{0D108BD9-81ED-4DB2-BD59-A6C34878D82A}">
                    <a16:rowId xmlns:a16="http://schemas.microsoft.com/office/drawing/2014/main" val="2384539840"/>
                  </a:ext>
                </a:extLst>
              </a:tr>
              <a:tr h="370840">
                <a:tc>
                  <a:txBody>
                    <a:bodyPr/>
                    <a:lstStyle/>
                    <a:p>
                      <a:pPr algn="ctr"/>
                      <a:r>
                        <a:rPr lang="es-EC" b="1" dirty="0"/>
                        <a:t>Dependencia funcional reflexiva</a:t>
                      </a:r>
                    </a:p>
                  </a:txBody>
                  <a:tcPr/>
                </a:tc>
                <a:extLst>
                  <a:ext uri="{0D108BD9-81ED-4DB2-BD59-A6C34878D82A}">
                    <a16:rowId xmlns:a16="http://schemas.microsoft.com/office/drawing/2014/main" val="1577239336"/>
                  </a:ext>
                </a:extLst>
              </a:tr>
              <a:tr h="370840">
                <a:tc>
                  <a:txBody>
                    <a:bodyPr/>
                    <a:lstStyle/>
                    <a:p>
                      <a:pPr algn="ctr"/>
                      <a:r>
                        <a:rPr lang="es-EC" b="1" dirty="0"/>
                        <a:t>Dependencia funcional transitiva</a:t>
                      </a:r>
                    </a:p>
                  </a:txBody>
                  <a:tcPr/>
                </a:tc>
                <a:extLst>
                  <a:ext uri="{0D108BD9-81ED-4DB2-BD59-A6C34878D82A}">
                    <a16:rowId xmlns:a16="http://schemas.microsoft.com/office/drawing/2014/main" val="3472287579"/>
                  </a:ext>
                </a:extLst>
              </a:tr>
              <a:tr h="370840">
                <a:tc>
                  <a:txBody>
                    <a:bodyPr/>
                    <a:lstStyle/>
                    <a:p>
                      <a:pPr algn="ctr"/>
                      <a:r>
                        <a:rPr lang="es-EC" b="1" dirty="0"/>
                        <a:t>Normalización</a:t>
                      </a:r>
                    </a:p>
                  </a:txBody>
                  <a:tcPr/>
                </a:tc>
                <a:extLst>
                  <a:ext uri="{0D108BD9-81ED-4DB2-BD59-A6C34878D82A}">
                    <a16:rowId xmlns:a16="http://schemas.microsoft.com/office/drawing/2014/main" val="3838730549"/>
                  </a:ext>
                </a:extLst>
              </a:tr>
              <a:tr h="370840">
                <a:tc>
                  <a:txBody>
                    <a:bodyPr/>
                    <a:lstStyle/>
                    <a:p>
                      <a:pPr algn="ctr"/>
                      <a:r>
                        <a:rPr lang="es-EC" b="1" dirty="0"/>
                        <a:t>Resolución de ejercicios prácticos</a:t>
                      </a:r>
                    </a:p>
                  </a:txBody>
                  <a:tcPr/>
                </a:tc>
                <a:extLst>
                  <a:ext uri="{0D108BD9-81ED-4DB2-BD59-A6C34878D82A}">
                    <a16:rowId xmlns:a16="http://schemas.microsoft.com/office/drawing/2014/main" val="2113455521"/>
                  </a:ext>
                </a:extLst>
              </a:tr>
            </a:tbl>
          </a:graphicData>
        </a:graphic>
      </p:graphicFrame>
    </p:spTree>
    <p:extLst>
      <p:ext uri="{BB962C8B-B14F-4D97-AF65-F5344CB8AC3E}">
        <p14:creationId xmlns:p14="http://schemas.microsoft.com/office/powerpoint/2010/main" val="25801733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E11DF01-0990-4472-A7BB-269155E737F6}"/>
              </a:ext>
            </a:extLst>
          </p:cNvPr>
          <p:cNvPicPr>
            <a:picLocks noChangeAspect="1"/>
          </p:cNvPicPr>
          <p:nvPr/>
        </p:nvPicPr>
        <p:blipFill>
          <a:blip r:embed="rId2"/>
          <a:stretch>
            <a:fillRect/>
          </a:stretch>
        </p:blipFill>
        <p:spPr>
          <a:xfrm>
            <a:off x="0" y="0"/>
            <a:ext cx="12192000" cy="6858000"/>
          </a:xfrm>
          <a:prstGeom prst="rect">
            <a:avLst/>
          </a:prstGeom>
        </p:spPr>
      </p:pic>
      <p:sp>
        <p:nvSpPr>
          <p:cNvPr id="5" name="CuadroTexto 4">
            <a:extLst>
              <a:ext uri="{FF2B5EF4-FFF2-40B4-BE49-F238E27FC236}">
                <a16:creationId xmlns:a16="http://schemas.microsoft.com/office/drawing/2014/main" id="{220A1DC5-90C5-5428-D444-1B6A7FB0059D}"/>
              </a:ext>
            </a:extLst>
          </p:cNvPr>
          <p:cNvSpPr txBox="1"/>
          <p:nvPr/>
        </p:nvSpPr>
        <p:spPr>
          <a:xfrm>
            <a:off x="0" y="1394478"/>
            <a:ext cx="1220350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err="1">
                <a:latin typeface="Century Gothic"/>
              </a:rPr>
              <a:t>Ejercicio</a:t>
            </a:r>
            <a:r>
              <a:rPr lang="en-US" sz="2800" b="1" dirty="0">
                <a:latin typeface="Century Gothic"/>
              </a:rPr>
              <a:t> </a:t>
            </a:r>
            <a:r>
              <a:rPr lang="en-US" sz="2800" b="1" dirty="0" err="1">
                <a:latin typeface="Century Gothic"/>
              </a:rPr>
              <a:t>curso</a:t>
            </a:r>
            <a:endParaRPr lang="es-ES" sz="2800" dirty="0" err="1"/>
          </a:p>
        </p:txBody>
      </p:sp>
      <p:pic>
        <p:nvPicPr>
          <p:cNvPr id="4098" name="Picture 2" descr="Normalizar una base de datos: Tabla Cursos">
            <a:extLst>
              <a:ext uri="{FF2B5EF4-FFF2-40B4-BE49-F238E27FC236}">
                <a16:creationId xmlns:a16="http://schemas.microsoft.com/office/drawing/2014/main" id="{C1F4BCA7-4911-4F4D-97F2-2BB0A575D3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627" y="2091325"/>
            <a:ext cx="4559989" cy="153070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Normalizar una base de datos: Tabla Docentes">
            <a:extLst>
              <a:ext uri="{FF2B5EF4-FFF2-40B4-BE49-F238E27FC236}">
                <a16:creationId xmlns:a16="http://schemas.microsoft.com/office/drawing/2014/main" id="{9436E363-5B0D-4FDC-AF24-15516949F0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8942" y="2091325"/>
            <a:ext cx="4812931" cy="1517001"/>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725CE769-5CCB-4E62-9ADD-B51C7962010C}"/>
              </a:ext>
            </a:extLst>
          </p:cNvPr>
          <p:cNvPicPr>
            <a:picLocks noChangeAspect="1"/>
          </p:cNvPicPr>
          <p:nvPr/>
        </p:nvPicPr>
        <p:blipFill>
          <a:blip r:embed="rId5"/>
          <a:stretch>
            <a:fillRect/>
          </a:stretch>
        </p:blipFill>
        <p:spPr>
          <a:xfrm>
            <a:off x="4014995" y="4055025"/>
            <a:ext cx="3790950" cy="1381125"/>
          </a:xfrm>
          <a:prstGeom prst="rect">
            <a:avLst/>
          </a:prstGeom>
        </p:spPr>
      </p:pic>
    </p:spTree>
    <p:extLst>
      <p:ext uri="{BB962C8B-B14F-4D97-AF65-F5344CB8AC3E}">
        <p14:creationId xmlns:p14="http://schemas.microsoft.com/office/powerpoint/2010/main" val="13910267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E11DF01-0990-4472-A7BB-269155E737F6}"/>
              </a:ext>
            </a:extLst>
          </p:cNvPr>
          <p:cNvPicPr>
            <a:picLocks noChangeAspect="1"/>
          </p:cNvPicPr>
          <p:nvPr/>
        </p:nvPicPr>
        <p:blipFill>
          <a:blip r:embed="rId2"/>
          <a:stretch>
            <a:fillRect/>
          </a:stretch>
        </p:blipFill>
        <p:spPr>
          <a:xfrm>
            <a:off x="0" y="0"/>
            <a:ext cx="12192000" cy="6858000"/>
          </a:xfrm>
          <a:prstGeom prst="rect">
            <a:avLst/>
          </a:prstGeom>
        </p:spPr>
      </p:pic>
      <p:sp>
        <p:nvSpPr>
          <p:cNvPr id="3" name="CuadroTexto 2">
            <a:extLst>
              <a:ext uri="{FF2B5EF4-FFF2-40B4-BE49-F238E27FC236}">
                <a16:creationId xmlns:a16="http://schemas.microsoft.com/office/drawing/2014/main" id="{485A2B6B-B870-CC4C-B599-AFBDBC08ECC2}"/>
              </a:ext>
            </a:extLst>
          </p:cNvPr>
          <p:cNvSpPr txBox="1"/>
          <p:nvPr/>
        </p:nvSpPr>
        <p:spPr>
          <a:xfrm>
            <a:off x="-5750" y="1460740"/>
            <a:ext cx="1220350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err="1">
                <a:latin typeface="Century Gothic"/>
              </a:rPr>
              <a:t>Logros</a:t>
            </a:r>
            <a:r>
              <a:rPr lang="en-US" sz="2800" b="1" dirty="0">
                <a:latin typeface="Century Gothic"/>
              </a:rPr>
              <a:t> </a:t>
            </a:r>
            <a:r>
              <a:rPr lang="en-US" sz="2800" b="1" dirty="0" err="1">
                <a:latin typeface="Century Gothic"/>
              </a:rPr>
              <a:t>alcanzados</a:t>
            </a:r>
            <a:endParaRPr lang="en-US" sz="2800" b="1" dirty="0">
              <a:latin typeface="Century Gothic"/>
            </a:endParaRPr>
          </a:p>
        </p:txBody>
      </p:sp>
      <p:sp>
        <p:nvSpPr>
          <p:cNvPr id="5" name="CuadroTexto 4">
            <a:extLst>
              <a:ext uri="{FF2B5EF4-FFF2-40B4-BE49-F238E27FC236}">
                <a16:creationId xmlns:a16="http://schemas.microsoft.com/office/drawing/2014/main" id="{FA101152-50F4-45E8-B4A6-C8401328EEE5}"/>
              </a:ext>
            </a:extLst>
          </p:cNvPr>
          <p:cNvSpPr txBox="1"/>
          <p:nvPr/>
        </p:nvSpPr>
        <p:spPr>
          <a:xfrm>
            <a:off x="941470" y="2326900"/>
            <a:ext cx="1048577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lgn="l">
              <a:buFont typeface="Wingdings" panose="05000000000000000000" pitchFamily="2" charset="2"/>
              <a:buChar char="ü"/>
            </a:pPr>
            <a:r>
              <a:rPr lang="es-EC" sz="2800" dirty="0"/>
              <a:t>Diseñar base de datos utilizando el modelo lógico.</a:t>
            </a:r>
          </a:p>
          <a:p>
            <a:pPr marL="571500" indent="-571500" algn="l">
              <a:buFont typeface="Wingdings" panose="05000000000000000000" pitchFamily="2" charset="2"/>
              <a:buChar char="ü"/>
            </a:pPr>
            <a:endParaRPr lang="es-EC" sz="2800" dirty="0"/>
          </a:p>
          <a:p>
            <a:pPr marL="571500" indent="-571500" algn="l">
              <a:buFont typeface="Wingdings" panose="05000000000000000000" pitchFamily="2" charset="2"/>
              <a:buChar char="ü"/>
            </a:pPr>
            <a:r>
              <a:rPr lang="es-EC" sz="2800" dirty="0"/>
              <a:t>Analizar dependencias funcionales para construir bases de datos relacionales  robustas y de alta eficiencia, aplicando las reglas de normalización para garantizar la integridad y buen manejo de la información. </a:t>
            </a:r>
            <a:endParaRPr lang="es-EC" sz="2800" dirty="0">
              <a:cs typeface="Calibri"/>
            </a:endParaRPr>
          </a:p>
        </p:txBody>
      </p:sp>
    </p:spTree>
    <p:extLst>
      <p:ext uri="{BB962C8B-B14F-4D97-AF65-F5344CB8AC3E}">
        <p14:creationId xmlns:p14="http://schemas.microsoft.com/office/powerpoint/2010/main" val="35039714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2D5CEFF-8190-4DA8-91E6-A3B133CC5BF8}"/>
              </a:ext>
            </a:extLst>
          </p:cNvPr>
          <p:cNvPicPr>
            <a:picLocks noChangeAspect="1"/>
          </p:cNvPicPr>
          <p:nvPr/>
        </p:nvPicPr>
        <p:blipFill>
          <a:blip r:embed="rId2"/>
          <a:stretch>
            <a:fillRect/>
          </a:stretch>
        </p:blipFill>
        <p:spPr>
          <a:xfrm>
            <a:off x="0" y="0"/>
            <a:ext cx="12192000" cy="6858000"/>
          </a:xfrm>
          <a:prstGeom prst="rect">
            <a:avLst/>
          </a:prstGeom>
        </p:spPr>
      </p:pic>
      <p:sp>
        <p:nvSpPr>
          <p:cNvPr id="3" name="Subtítulo 2">
            <a:extLst>
              <a:ext uri="{FF2B5EF4-FFF2-40B4-BE49-F238E27FC236}">
                <a16:creationId xmlns:a16="http://schemas.microsoft.com/office/drawing/2014/main" id="{B56BEB43-83D6-4ACF-9C7D-B3C66B6A072D}"/>
              </a:ext>
            </a:extLst>
          </p:cNvPr>
          <p:cNvSpPr>
            <a:spLocks noGrp="1"/>
          </p:cNvSpPr>
          <p:nvPr>
            <p:ph type="subTitle" idx="1"/>
          </p:nvPr>
        </p:nvSpPr>
        <p:spPr/>
        <p:txBody>
          <a:bodyPr>
            <a:normAutofit fontScale="92500" lnSpcReduction="10000"/>
          </a:bodyPr>
          <a:lstStyle/>
          <a:p>
            <a:endParaRPr lang="en-US" sz="6000" dirty="0">
              <a:latin typeface="Elephant" panose="02020904090505020303" pitchFamily="18" charset="0"/>
            </a:endParaRPr>
          </a:p>
          <a:p>
            <a:r>
              <a:rPr lang="en-US" sz="6000" b="1" dirty="0">
                <a:latin typeface="Century Gothic" panose="020B0502020202020204" pitchFamily="34" charset="0"/>
              </a:rPr>
              <a:t>GRACIAS</a:t>
            </a:r>
            <a:r>
              <a:rPr lang="en-US" sz="6000" dirty="0">
                <a:latin typeface="Elephant" panose="02020904090505020303" pitchFamily="18" charset="0"/>
              </a:rPr>
              <a:t> </a:t>
            </a:r>
          </a:p>
        </p:txBody>
      </p:sp>
    </p:spTree>
    <p:extLst>
      <p:ext uri="{BB962C8B-B14F-4D97-AF65-F5344CB8AC3E}">
        <p14:creationId xmlns:p14="http://schemas.microsoft.com/office/powerpoint/2010/main" val="3334959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C8FD6D0-B723-4CC7-8FE3-4C35CE5EC6F9}"/>
              </a:ext>
            </a:extLst>
          </p:cNvPr>
          <p:cNvPicPr>
            <a:picLocks noChangeAspect="1"/>
          </p:cNvPicPr>
          <p:nvPr/>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E2FDAD83-BB93-4ECE-B54F-F358B846CB1C}"/>
              </a:ext>
            </a:extLst>
          </p:cNvPr>
          <p:cNvSpPr>
            <a:spLocks noGrp="1"/>
          </p:cNvSpPr>
          <p:nvPr>
            <p:ph type="ctrTitle"/>
          </p:nvPr>
        </p:nvSpPr>
        <p:spPr>
          <a:xfrm>
            <a:off x="1524000" y="1122363"/>
            <a:ext cx="9144000" cy="1303337"/>
          </a:xfrm>
        </p:spPr>
        <p:txBody>
          <a:bodyPr/>
          <a:lstStyle/>
          <a:p>
            <a:r>
              <a:rPr lang="en-US" b="1" dirty="0" err="1">
                <a:latin typeface="Century Gothic" charset="0"/>
                <a:ea typeface="Century Gothic" charset="0"/>
                <a:cs typeface="Century Gothic" charset="0"/>
              </a:rPr>
              <a:t>Tutoría</a:t>
            </a:r>
            <a:r>
              <a:rPr lang="en-US" b="1" dirty="0">
                <a:latin typeface="Century Gothic" charset="0"/>
                <a:ea typeface="Century Gothic" charset="0"/>
                <a:cs typeface="Century Gothic" charset="0"/>
              </a:rPr>
              <a:t> No. 5</a:t>
            </a:r>
            <a:endParaRPr lang="en-US" dirty="0"/>
          </a:p>
        </p:txBody>
      </p:sp>
      <p:sp>
        <p:nvSpPr>
          <p:cNvPr id="3" name="Subtítulo 2">
            <a:extLst>
              <a:ext uri="{FF2B5EF4-FFF2-40B4-BE49-F238E27FC236}">
                <a16:creationId xmlns:a16="http://schemas.microsoft.com/office/drawing/2014/main" id="{21D5C3D3-3680-45C9-9A49-41B49F2911AD}"/>
              </a:ext>
            </a:extLst>
          </p:cNvPr>
          <p:cNvSpPr>
            <a:spLocks noGrp="1"/>
          </p:cNvSpPr>
          <p:nvPr>
            <p:ph type="subTitle" idx="1"/>
          </p:nvPr>
        </p:nvSpPr>
        <p:spPr>
          <a:xfrm>
            <a:off x="1524000" y="2425700"/>
            <a:ext cx="9144000" cy="3035300"/>
          </a:xfrm>
        </p:spPr>
        <p:txBody>
          <a:bodyPr vert="horz" lIns="91440" tIns="45720" rIns="91440" bIns="45720" rtlCol="0" anchor="t">
            <a:normAutofit/>
          </a:bodyPr>
          <a:lstStyle/>
          <a:p>
            <a:pPr marL="0" indent="0" algn="l">
              <a:buNone/>
            </a:pPr>
            <a:r>
              <a:rPr lang="en-US" sz="2800" b="1" dirty="0">
                <a:latin typeface="Century Gothic"/>
                <a:ea typeface="Century Gothic" charset="0"/>
                <a:cs typeface="Century Gothic" charset="0"/>
              </a:rPr>
              <a:t>Resultados del </a:t>
            </a:r>
            <a:r>
              <a:rPr lang="en-US" sz="2800" b="1" dirty="0" err="1">
                <a:latin typeface="Century Gothic"/>
                <a:ea typeface="Century Gothic" charset="0"/>
                <a:cs typeface="Century Gothic" charset="0"/>
              </a:rPr>
              <a:t>Aprendizaje</a:t>
            </a:r>
            <a:r>
              <a:rPr lang="en-US" sz="2800" b="1" dirty="0">
                <a:latin typeface="Century Gothic"/>
                <a:ea typeface="Century Gothic" charset="0"/>
                <a:cs typeface="Century Gothic" charset="0"/>
              </a:rPr>
              <a:t> (RDA):</a:t>
            </a:r>
          </a:p>
          <a:p>
            <a:pPr marL="0" indent="0" algn="l">
              <a:buNone/>
            </a:pPr>
            <a:endParaRPr lang="en-US" sz="2800" b="1" dirty="0">
              <a:latin typeface="Century Gothic"/>
              <a:ea typeface="Century Gothic" charset="0"/>
              <a:cs typeface="Century Gothic" charset="0"/>
            </a:endParaRPr>
          </a:p>
          <a:p>
            <a:pPr marL="457200" indent="-457200" algn="l">
              <a:buFont typeface="+mj-lt"/>
              <a:buAutoNum type="arabicPeriod"/>
            </a:pPr>
            <a:r>
              <a:rPr lang="es-EC" dirty="0"/>
              <a:t>Diseña base de datos utilizando el modelo lógico.</a:t>
            </a:r>
          </a:p>
          <a:p>
            <a:pPr marL="457200" indent="-457200" algn="l">
              <a:buFont typeface="+mj-lt"/>
              <a:buAutoNum type="arabicPeriod"/>
            </a:pPr>
            <a:r>
              <a:rPr lang="es-EC" dirty="0"/>
              <a:t>Analiza dependencias funcionales para construir bases de datos relacionales robustas y de alta eficiencia.</a:t>
            </a:r>
          </a:p>
          <a:p>
            <a:pPr marL="457200" indent="-457200" algn="l">
              <a:buFont typeface="+mj-lt"/>
              <a:buAutoNum type="arabicPeriod"/>
            </a:pPr>
            <a:r>
              <a:rPr lang="es-EC" dirty="0"/>
              <a:t>Aplica normalización de base de datos para garantizar la integridad de los datos.</a:t>
            </a:r>
          </a:p>
          <a:p>
            <a:pPr marL="457200" indent="-457200" algn="l">
              <a:buFont typeface="+mj-lt"/>
              <a:buAutoNum type="arabicPeriod"/>
            </a:pPr>
            <a:endParaRPr lang="es-EC" dirty="0"/>
          </a:p>
          <a:p>
            <a:pPr marL="457200" indent="-457200" algn="l">
              <a:buFont typeface="+mj-lt"/>
              <a:buAutoNum type="arabicPeriod"/>
            </a:pPr>
            <a:endParaRPr lang="es-EC" sz="2400" dirty="0">
              <a:cs typeface="Calibri"/>
            </a:endParaRPr>
          </a:p>
          <a:p>
            <a:pPr marL="457200" indent="-457200" algn="l">
              <a:buFont typeface="+mj-lt"/>
              <a:buAutoNum type="arabicPeriod"/>
            </a:pPr>
            <a:endParaRPr lang="es-EC" sz="2400" dirty="0">
              <a:latin typeface="Calibri"/>
              <a:ea typeface="Century Gothic" charset="0"/>
              <a:cs typeface="Calibri"/>
            </a:endParaRPr>
          </a:p>
          <a:p>
            <a:endParaRPr lang="en-US" dirty="0"/>
          </a:p>
        </p:txBody>
      </p:sp>
    </p:spTree>
    <p:extLst>
      <p:ext uri="{BB962C8B-B14F-4D97-AF65-F5344CB8AC3E}">
        <p14:creationId xmlns:p14="http://schemas.microsoft.com/office/powerpoint/2010/main" val="1352341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C8FD6D0-B723-4CC7-8FE3-4C35CE5EC6F9}"/>
              </a:ext>
            </a:extLst>
          </p:cNvPr>
          <p:cNvPicPr>
            <a:picLocks noChangeAspect="1"/>
          </p:cNvPicPr>
          <p:nvPr/>
        </p:nvPicPr>
        <p:blipFill>
          <a:blip r:embed="rId2"/>
          <a:stretch>
            <a:fillRect/>
          </a:stretch>
        </p:blipFill>
        <p:spPr>
          <a:xfrm>
            <a:off x="0" y="0"/>
            <a:ext cx="12192000" cy="6858000"/>
          </a:xfrm>
          <a:prstGeom prst="rect">
            <a:avLst/>
          </a:prstGeom>
        </p:spPr>
      </p:pic>
      <p:sp>
        <p:nvSpPr>
          <p:cNvPr id="3" name="Subtítulo 2">
            <a:extLst>
              <a:ext uri="{FF2B5EF4-FFF2-40B4-BE49-F238E27FC236}">
                <a16:creationId xmlns:a16="http://schemas.microsoft.com/office/drawing/2014/main" id="{21D5C3D3-3680-45C9-9A49-41B49F2911AD}"/>
              </a:ext>
            </a:extLst>
          </p:cNvPr>
          <p:cNvSpPr>
            <a:spLocks noGrp="1"/>
          </p:cNvSpPr>
          <p:nvPr>
            <p:ph type="subTitle" idx="1"/>
          </p:nvPr>
        </p:nvSpPr>
        <p:spPr>
          <a:xfrm>
            <a:off x="1524000" y="1911350"/>
            <a:ext cx="9144000" cy="3035300"/>
          </a:xfrm>
        </p:spPr>
        <p:txBody>
          <a:bodyPr vert="horz" lIns="91440" tIns="45720" rIns="91440" bIns="45720" rtlCol="0" anchor="t">
            <a:normAutofit/>
          </a:bodyPr>
          <a:lstStyle/>
          <a:p>
            <a:pPr marL="0" indent="0" algn="l">
              <a:buNone/>
            </a:pPr>
            <a:r>
              <a:rPr lang="en-US" sz="2800" b="1" dirty="0" err="1">
                <a:latin typeface="Century Gothic" charset="0"/>
                <a:ea typeface="Century Gothic" charset="0"/>
                <a:cs typeface="Century Gothic" charset="0"/>
              </a:rPr>
              <a:t>Objetivos</a:t>
            </a:r>
            <a:r>
              <a:rPr lang="en-US" sz="2800" b="1" dirty="0">
                <a:latin typeface="Century Gothic" charset="0"/>
                <a:ea typeface="Century Gothic" charset="0"/>
                <a:cs typeface="Century Gothic" charset="0"/>
              </a:rPr>
              <a:t> de la </a:t>
            </a:r>
            <a:r>
              <a:rPr lang="en-US" sz="2800" b="1" dirty="0" err="1">
                <a:latin typeface="Century Gothic" charset="0"/>
                <a:ea typeface="Century Gothic" charset="0"/>
                <a:cs typeface="Century Gothic" charset="0"/>
              </a:rPr>
              <a:t>clase</a:t>
            </a:r>
            <a:r>
              <a:rPr lang="en-US" sz="2800" b="1" dirty="0">
                <a:latin typeface="Century Gothic" charset="0"/>
                <a:ea typeface="Century Gothic" charset="0"/>
                <a:cs typeface="Century Gothic" charset="0"/>
              </a:rPr>
              <a:t>:</a:t>
            </a:r>
          </a:p>
          <a:p>
            <a:pPr marL="0" indent="0" algn="l">
              <a:buNone/>
            </a:pPr>
            <a:endParaRPr lang="en-US" sz="2800" b="1" dirty="0">
              <a:latin typeface="Century Gothic" charset="0"/>
              <a:ea typeface="Century Gothic" charset="0"/>
              <a:cs typeface="Century Gothic" charset="0"/>
            </a:endParaRPr>
          </a:p>
          <a:p>
            <a:pPr marL="457200" indent="-457200" algn="l">
              <a:buFont typeface="+mj-lt"/>
              <a:buAutoNum type="arabicPeriod"/>
            </a:pPr>
            <a:r>
              <a:rPr lang="es-EC" dirty="0"/>
              <a:t>Diseñar base de datos utilizando el modelo lógico.</a:t>
            </a:r>
          </a:p>
          <a:p>
            <a:pPr marL="457200" indent="-457200" algn="l">
              <a:buFont typeface="+mj-lt"/>
              <a:buAutoNum type="arabicPeriod"/>
            </a:pPr>
            <a:r>
              <a:rPr lang="es-EC" dirty="0"/>
              <a:t>Analizar dependencias funcionales para construir bases de datos relacionales  robustas y de alta eficiencia, aplicando las reglas de normalización para garantizar la integridad y buen manejo de la información. </a:t>
            </a:r>
            <a:endParaRPr lang="es-EC" dirty="0">
              <a:cs typeface="Calibri"/>
            </a:endParaRPr>
          </a:p>
          <a:p>
            <a:pPr algn="l"/>
            <a:endParaRPr lang="en-US" sz="2400" dirty="0">
              <a:latin typeface="Century Gothic" charset="0"/>
              <a:ea typeface="Century Gothic" charset="0"/>
              <a:cs typeface="Century Gothic" charset="0"/>
            </a:endParaRPr>
          </a:p>
          <a:p>
            <a:endParaRPr lang="en-US" dirty="0"/>
          </a:p>
        </p:txBody>
      </p:sp>
    </p:spTree>
    <p:extLst>
      <p:ext uri="{BB962C8B-B14F-4D97-AF65-F5344CB8AC3E}">
        <p14:creationId xmlns:p14="http://schemas.microsoft.com/office/powerpoint/2010/main" val="2284144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E11DF01-0990-4472-A7BB-269155E737F6}"/>
              </a:ext>
            </a:extLst>
          </p:cNvPr>
          <p:cNvPicPr>
            <a:picLocks noChangeAspect="1"/>
          </p:cNvPicPr>
          <p:nvPr/>
        </p:nvPicPr>
        <p:blipFill>
          <a:blip r:embed="rId2"/>
          <a:stretch>
            <a:fillRect/>
          </a:stretch>
        </p:blipFill>
        <p:spPr>
          <a:xfrm>
            <a:off x="0" y="0"/>
            <a:ext cx="12192000" cy="6858000"/>
          </a:xfrm>
          <a:prstGeom prst="rect">
            <a:avLst/>
          </a:prstGeom>
        </p:spPr>
      </p:pic>
      <p:sp>
        <p:nvSpPr>
          <p:cNvPr id="5" name="CuadroTexto 4">
            <a:extLst>
              <a:ext uri="{FF2B5EF4-FFF2-40B4-BE49-F238E27FC236}">
                <a16:creationId xmlns:a16="http://schemas.microsoft.com/office/drawing/2014/main" id="{220A1DC5-90C5-5428-D444-1B6A7FB0059D}"/>
              </a:ext>
            </a:extLst>
          </p:cNvPr>
          <p:cNvSpPr txBox="1"/>
          <p:nvPr/>
        </p:nvSpPr>
        <p:spPr>
          <a:xfrm>
            <a:off x="-5750" y="1460739"/>
            <a:ext cx="1220350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err="1">
                <a:latin typeface="Century Gothic"/>
              </a:rPr>
              <a:t>Diseño</a:t>
            </a:r>
            <a:r>
              <a:rPr lang="en-US" sz="2800" b="1" dirty="0">
                <a:latin typeface="Century Gothic"/>
              </a:rPr>
              <a:t> </a:t>
            </a:r>
            <a:r>
              <a:rPr lang="en-US" sz="2800" b="1" dirty="0" err="1">
                <a:latin typeface="Century Gothic"/>
              </a:rPr>
              <a:t>lógico</a:t>
            </a:r>
            <a:endParaRPr lang="es-ES" sz="2800" dirty="0" err="1"/>
          </a:p>
        </p:txBody>
      </p:sp>
      <p:sp>
        <p:nvSpPr>
          <p:cNvPr id="6" name="CuadroTexto 5">
            <a:extLst>
              <a:ext uri="{FF2B5EF4-FFF2-40B4-BE49-F238E27FC236}">
                <a16:creationId xmlns:a16="http://schemas.microsoft.com/office/drawing/2014/main" id="{3EA5CF03-C1A0-B395-70AB-F9D5A8E8B43A}"/>
              </a:ext>
            </a:extLst>
          </p:cNvPr>
          <p:cNvSpPr txBox="1"/>
          <p:nvPr/>
        </p:nvSpPr>
        <p:spPr>
          <a:xfrm>
            <a:off x="1496448" y="2620486"/>
            <a:ext cx="971621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400" b="0" i="0" dirty="0">
                <a:effectLst/>
                <a:latin typeface="Söhne"/>
              </a:rPr>
              <a:t>El diseño lógico de una base de datos implica la creación de un modelo conceptual que describe la estructura y las relaciones entre los datos almacenados en la base de datos. </a:t>
            </a:r>
            <a:endParaRPr lang="es-ES" sz="2400" dirty="0">
              <a:cs typeface="Calibri" panose="020F0502020204030204"/>
            </a:endParaRPr>
          </a:p>
        </p:txBody>
      </p:sp>
      <p:sp>
        <p:nvSpPr>
          <p:cNvPr id="9" name="Rectángulo: esquinas redondeadas 8">
            <a:extLst>
              <a:ext uri="{FF2B5EF4-FFF2-40B4-BE49-F238E27FC236}">
                <a16:creationId xmlns:a16="http://schemas.microsoft.com/office/drawing/2014/main" id="{50001A14-3CCF-B8D4-25F1-FBAB2E8472E5}"/>
              </a:ext>
            </a:extLst>
          </p:cNvPr>
          <p:cNvSpPr/>
          <p:nvPr/>
        </p:nvSpPr>
        <p:spPr>
          <a:xfrm>
            <a:off x="2958284" y="4994695"/>
            <a:ext cx="2645433" cy="805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cs typeface="Calibri"/>
              </a:rPr>
              <a:t>DEFINICIÓN</a:t>
            </a:r>
            <a:endParaRPr lang="es-ES" sz="2000" b="1" dirty="0"/>
          </a:p>
        </p:txBody>
      </p:sp>
      <p:sp>
        <p:nvSpPr>
          <p:cNvPr id="11" name="Bocadillo: rectángulo 10">
            <a:extLst>
              <a:ext uri="{FF2B5EF4-FFF2-40B4-BE49-F238E27FC236}">
                <a16:creationId xmlns:a16="http://schemas.microsoft.com/office/drawing/2014/main" id="{2709AFDF-1DF8-D480-BC47-04BC0FA6978C}"/>
              </a:ext>
            </a:extLst>
          </p:cNvPr>
          <p:cNvSpPr/>
          <p:nvPr/>
        </p:nvSpPr>
        <p:spPr>
          <a:xfrm>
            <a:off x="1286539" y="2261190"/>
            <a:ext cx="10136037" cy="2079901"/>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292488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E11DF01-0990-4472-A7BB-269155E737F6}"/>
              </a:ext>
            </a:extLst>
          </p:cNvPr>
          <p:cNvPicPr>
            <a:picLocks noChangeAspect="1"/>
          </p:cNvPicPr>
          <p:nvPr/>
        </p:nvPicPr>
        <p:blipFill>
          <a:blip r:embed="rId2"/>
          <a:stretch>
            <a:fillRect/>
          </a:stretch>
        </p:blipFill>
        <p:spPr>
          <a:xfrm>
            <a:off x="0" y="0"/>
            <a:ext cx="12192000" cy="6858000"/>
          </a:xfrm>
          <a:prstGeom prst="rect">
            <a:avLst/>
          </a:prstGeom>
        </p:spPr>
      </p:pic>
      <p:sp>
        <p:nvSpPr>
          <p:cNvPr id="5" name="CuadroTexto 4">
            <a:extLst>
              <a:ext uri="{FF2B5EF4-FFF2-40B4-BE49-F238E27FC236}">
                <a16:creationId xmlns:a16="http://schemas.microsoft.com/office/drawing/2014/main" id="{220A1DC5-90C5-5428-D444-1B6A7FB0059D}"/>
              </a:ext>
            </a:extLst>
          </p:cNvPr>
          <p:cNvSpPr txBox="1"/>
          <p:nvPr/>
        </p:nvSpPr>
        <p:spPr>
          <a:xfrm>
            <a:off x="-5750" y="1460739"/>
            <a:ext cx="1220350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err="1">
                <a:latin typeface="Century Gothic"/>
              </a:rPr>
              <a:t>Etapas</a:t>
            </a:r>
            <a:r>
              <a:rPr lang="en-US" sz="2800" b="1" dirty="0">
                <a:latin typeface="Century Gothic"/>
              </a:rPr>
              <a:t> para </a:t>
            </a:r>
            <a:r>
              <a:rPr lang="en-US" sz="2800" b="1" dirty="0" err="1">
                <a:latin typeface="Century Gothic"/>
              </a:rPr>
              <a:t>el</a:t>
            </a:r>
            <a:r>
              <a:rPr lang="en-US" sz="2800" b="1" dirty="0">
                <a:latin typeface="Century Gothic"/>
              </a:rPr>
              <a:t> </a:t>
            </a:r>
            <a:r>
              <a:rPr lang="en-US" sz="2800" b="1" dirty="0" err="1">
                <a:latin typeface="Century Gothic"/>
              </a:rPr>
              <a:t>diseño</a:t>
            </a:r>
            <a:r>
              <a:rPr lang="en-US" sz="2800" b="1" dirty="0">
                <a:latin typeface="Century Gothic"/>
              </a:rPr>
              <a:t> </a:t>
            </a:r>
            <a:r>
              <a:rPr lang="en-US" sz="2800" b="1" dirty="0" err="1">
                <a:latin typeface="Century Gothic"/>
              </a:rPr>
              <a:t>lógico</a:t>
            </a:r>
            <a:endParaRPr lang="es-ES" sz="2800" dirty="0" err="1"/>
          </a:p>
        </p:txBody>
      </p:sp>
      <p:sp>
        <p:nvSpPr>
          <p:cNvPr id="6" name="CuadroTexto 5">
            <a:extLst>
              <a:ext uri="{FF2B5EF4-FFF2-40B4-BE49-F238E27FC236}">
                <a16:creationId xmlns:a16="http://schemas.microsoft.com/office/drawing/2014/main" id="{3EA5CF03-C1A0-B395-70AB-F9D5A8E8B43A}"/>
              </a:ext>
            </a:extLst>
          </p:cNvPr>
          <p:cNvSpPr txBox="1"/>
          <p:nvPr/>
        </p:nvSpPr>
        <p:spPr>
          <a:xfrm>
            <a:off x="3749841" y="2565718"/>
            <a:ext cx="4692317"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panose="05000000000000000000" pitchFamily="2" charset="2"/>
              <a:buChar char="ü"/>
            </a:pPr>
            <a:r>
              <a:rPr lang="es-ES" sz="2400" dirty="0">
                <a:cs typeface="Calibri" panose="020F0502020204030204"/>
              </a:rPr>
              <a:t>Requisitos del sistema.</a:t>
            </a:r>
          </a:p>
          <a:p>
            <a:pPr marL="342900" indent="-342900" algn="just">
              <a:buFont typeface="Wingdings" panose="05000000000000000000" pitchFamily="2" charset="2"/>
              <a:buChar char="ü"/>
            </a:pPr>
            <a:r>
              <a:rPr lang="es-ES" sz="2400" dirty="0">
                <a:cs typeface="Calibri" panose="020F0502020204030204"/>
              </a:rPr>
              <a:t>Modelo Entidad -  Relación (ER).</a:t>
            </a:r>
          </a:p>
          <a:p>
            <a:pPr marL="342900" indent="-342900" algn="just">
              <a:buFont typeface="Wingdings" panose="05000000000000000000" pitchFamily="2" charset="2"/>
              <a:buChar char="ü"/>
            </a:pPr>
            <a:r>
              <a:rPr lang="es-ES" sz="2400" dirty="0">
                <a:cs typeface="Calibri" panose="020F0502020204030204"/>
              </a:rPr>
              <a:t>Normalización</a:t>
            </a:r>
          </a:p>
          <a:p>
            <a:pPr marL="342900" indent="-342900" algn="just">
              <a:buFont typeface="Wingdings" panose="05000000000000000000" pitchFamily="2" charset="2"/>
              <a:buChar char="ü"/>
            </a:pPr>
            <a:r>
              <a:rPr lang="es-ES" sz="2400" dirty="0">
                <a:cs typeface="Calibri" panose="020F0502020204030204"/>
              </a:rPr>
              <a:t>Restricciones de integridad </a:t>
            </a:r>
          </a:p>
          <a:p>
            <a:pPr marL="342900" indent="-342900" algn="just">
              <a:buFont typeface="Wingdings" panose="05000000000000000000" pitchFamily="2" charset="2"/>
              <a:buChar char="ü"/>
            </a:pPr>
            <a:r>
              <a:rPr lang="es-ES" sz="2400" dirty="0">
                <a:cs typeface="Calibri" panose="020F0502020204030204"/>
              </a:rPr>
              <a:t>Documentación</a:t>
            </a:r>
          </a:p>
          <a:p>
            <a:pPr marL="342900" indent="-342900" algn="just">
              <a:buFont typeface="Wingdings" panose="05000000000000000000" pitchFamily="2" charset="2"/>
              <a:buChar char="ü"/>
            </a:pPr>
            <a:endParaRPr lang="es-ES" sz="2400" dirty="0">
              <a:cs typeface="Calibri" panose="020F0502020204030204"/>
            </a:endParaRPr>
          </a:p>
          <a:p>
            <a:pPr marL="342900" indent="-342900" algn="just">
              <a:buFont typeface="Wingdings" panose="05000000000000000000" pitchFamily="2" charset="2"/>
              <a:buChar char="ü"/>
            </a:pPr>
            <a:endParaRPr lang="es-ES" sz="2400" dirty="0">
              <a:cs typeface="Calibri" panose="020F0502020204030204"/>
            </a:endParaRPr>
          </a:p>
        </p:txBody>
      </p:sp>
    </p:spTree>
    <p:extLst>
      <p:ext uri="{BB962C8B-B14F-4D97-AF65-F5344CB8AC3E}">
        <p14:creationId xmlns:p14="http://schemas.microsoft.com/office/powerpoint/2010/main" val="1931147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E11DF01-0990-4472-A7BB-269155E737F6}"/>
              </a:ext>
            </a:extLst>
          </p:cNvPr>
          <p:cNvPicPr>
            <a:picLocks noChangeAspect="1"/>
          </p:cNvPicPr>
          <p:nvPr/>
        </p:nvPicPr>
        <p:blipFill>
          <a:blip r:embed="rId2"/>
          <a:stretch>
            <a:fillRect/>
          </a:stretch>
        </p:blipFill>
        <p:spPr>
          <a:xfrm>
            <a:off x="0" y="0"/>
            <a:ext cx="12192000" cy="6858000"/>
          </a:xfrm>
          <a:prstGeom prst="rect">
            <a:avLst/>
          </a:prstGeom>
        </p:spPr>
      </p:pic>
      <p:sp>
        <p:nvSpPr>
          <p:cNvPr id="5" name="CuadroTexto 4">
            <a:extLst>
              <a:ext uri="{FF2B5EF4-FFF2-40B4-BE49-F238E27FC236}">
                <a16:creationId xmlns:a16="http://schemas.microsoft.com/office/drawing/2014/main" id="{220A1DC5-90C5-5428-D444-1B6A7FB0059D}"/>
              </a:ext>
            </a:extLst>
          </p:cNvPr>
          <p:cNvSpPr txBox="1"/>
          <p:nvPr/>
        </p:nvSpPr>
        <p:spPr>
          <a:xfrm>
            <a:off x="-5750" y="1460739"/>
            <a:ext cx="1220350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err="1">
                <a:latin typeface="Century Gothic"/>
              </a:rPr>
              <a:t>Requisitos</a:t>
            </a:r>
            <a:r>
              <a:rPr lang="en-US" sz="2800" b="1" dirty="0">
                <a:latin typeface="Century Gothic"/>
              </a:rPr>
              <a:t> del </a:t>
            </a:r>
            <a:r>
              <a:rPr lang="en-US" sz="2800" b="1" dirty="0" err="1">
                <a:latin typeface="Century Gothic"/>
              </a:rPr>
              <a:t>sistema</a:t>
            </a:r>
            <a:endParaRPr lang="es-ES" sz="2800" dirty="0" err="1"/>
          </a:p>
        </p:txBody>
      </p:sp>
      <p:sp>
        <p:nvSpPr>
          <p:cNvPr id="6" name="CuadroTexto 5">
            <a:extLst>
              <a:ext uri="{FF2B5EF4-FFF2-40B4-BE49-F238E27FC236}">
                <a16:creationId xmlns:a16="http://schemas.microsoft.com/office/drawing/2014/main" id="{3EA5CF03-C1A0-B395-70AB-F9D5A8E8B43A}"/>
              </a:ext>
            </a:extLst>
          </p:cNvPr>
          <p:cNvSpPr txBox="1"/>
          <p:nvPr/>
        </p:nvSpPr>
        <p:spPr>
          <a:xfrm>
            <a:off x="1496448" y="2620486"/>
            <a:ext cx="971621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400" b="0" i="0" dirty="0">
                <a:effectLst/>
                <a:latin typeface="Söhne"/>
              </a:rPr>
              <a:t>Comprender los requisitos del sistema y las necesidades de los usuarios es el primer paso. Identificar los objetos principales que deben representarse en la base de datos y determinar las relaciones entre ellos.</a:t>
            </a:r>
            <a:endParaRPr lang="es-ES" sz="2400" dirty="0">
              <a:cs typeface="Calibri" panose="020F0502020204030204"/>
            </a:endParaRPr>
          </a:p>
        </p:txBody>
      </p:sp>
      <p:sp>
        <p:nvSpPr>
          <p:cNvPr id="9" name="Rectángulo: esquinas redondeadas 8">
            <a:extLst>
              <a:ext uri="{FF2B5EF4-FFF2-40B4-BE49-F238E27FC236}">
                <a16:creationId xmlns:a16="http://schemas.microsoft.com/office/drawing/2014/main" id="{50001A14-3CCF-B8D4-25F1-FBAB2E8472E5}"/>
              </a:ext>
            </a:extLst>
          </p:cNvPr>
          <p:cNvSpPr/>
          <p:nvPr/>
        </p:nvSpPr>
        <p:spPr>
          <a:xfrm>
            <a:off x="2958284" y="4994695"/>
            <a:ext cx="2645433" cy="805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cs typeface="Calibri"/>
              </a:rPr>
              <a:t>DEFINICIÓN</a:t>
            </a:r>
            <a:endParaRPr lang="es-ES" sz="2000" b="1" dirty="0"/>
          </a:p>
        </p:txBody>
      </p:sp>
      <p:sp>
        <p:nvSpPr>
          <p:cNvPr id="11" name="Bocadillo: rectángulo 10">
            <a:extLst>
              <a:ext uri="{FF2B5EF4-FFF2-40B4-BE49-F238E27FC236}">
                <a16:creationId xmlns:a16="http://schemas.microsoft.com/office/drawing/2014/main" id="{2709AFDF-1DF8-D480-BC47-04BC0FA6978C}"/>
              </a:ext>
            </a:extLst>
          </p:cNvPr>
          <p:cNvSpPr/>
          <p:nvPr/>
        </p:nvSpPr>
        <p:spPr>
          <a:xfrm>
            <a:off x="1286539" y="2261190"/>
            <a:ext cx="10136037" cy="2079901"/>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76369460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804</TotalTime>
  <Words>1589</Words>
  <Application>Microsoft Office PowerPoint</Application>
  <PresentationFormat>Panorámica</PresentationFormat>
  <Paragraphs>147</Paragraphs>
  <Slides>42</Slides>
  <Notes>0</Notes>
  <HiddenSlides>0</HiddenSlides>
  <MMClips>0</MMClips>
  <ScaleCrop>false</ScaleCrop>
  <HeadingPairs>
    <vt:vector size="4" baseType="variant">
      <vt:variant>
        <vt:lpstr>Tema</vt:lpstr>
      </vt:variant>
      <vt:variant>
        <vt:i4>1</vt:i4>
      </vt:variant>
      <vt:variant>
        <vt:lpstr>Títulos de diapositiva</vt:lpstr>
      </vt:variant>
      <vt:variant>
        <vt:i4>42</vt:i4>
      </vt:variant>
    </vt:vector>
  </HeadingPairs>
  <TitlesOfParts>
    <vt:vector size="43" baseType="lpstr">
      <vt:lpstr>Tema de Office</vt:lpstr>
      <vt:lpstr>Presentación de PowerPoint</vt:lpstr>
      <vt:lpstr>BASE DE DATOS I  </vt:lpstr>
      <vt:lpstr>Actividad de diagnóstico  </vt:lpstr>
      <vt:lpstr>Introducción a la clase  </vt:lpstr>
      <vt:lpstr>Tutoría No. 5</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Tamayo</dc:creator>
  <cp:lastModifiedBy>SALAZAR GUAÑA CARLOS EDUARDO</cp:lastModifiedBy>
  <cp:revision>291</cp:revision>
  <dcterms:created xsi:type="dcterms:W3CDTF">2021-11-06T17:54:04Z</dcterms:created>
  <dcterms:modified xsi:type="dcterms:W3CDTF">2023-05-29T12:11:36Z</dcterms:modified>
</cp:coreProperties>
</file>