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55" r:id="rId4"/>
    <p:sldId id="259" r:id="rId5"/>
    <p:sldId id="264" r:id="rId6"/>
    <p:sldId id="265" r:id="rId7"/>
    <p:sldId id="262" r:id="rId8"/>
    <p:sldId id="356" r:id="rId9"/>
    <p:sldId id="357" r:id="rId10"/>
    <p:sldId id="358" r:id="rId11"/>
    <p:sldId id="359" r:id="rId12"/>
    <p:sldId id="360" r:id="rId13"/>
    <p:sldId id="361" r:id="rId14"/>
    <p:sldId id="363" r:id="rId15"/>
    <p:sldId id="364" r:id="rId16"/>
    <p:sldId id="365" r:id="rId17"/>
    <p:sldId id="368" r:id="rId18"/>
    <p:sldId id="366" r:id="rId19"/>
    <p:sldId id="369" r:id="rId20"/>
    <p:sldId id="367" r:id="rId21"/>
    <p:sldId id="370" r:id="rId22"/>
    <p:sldId id="311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889A-8291-4947-B6E6-BF00256F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E51F2-4887-4D4A-90C7-AC1AF7FC6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AE492-5770-446D-BEC2-A9F68EC3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9A9B1-870A-4CB9-80BE-81048BF0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B3D6F-142C-4C30-8186-D171F9DA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95B22-A56E-4DB9-94A2-F94C26EC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2CE1C-7FCE-4F8E-96A7-D63A3DA3C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6EB46-2C63-4A36-B8E0-89224B98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50255-62C6-4191-BF30-ECB53E9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C8392-B344-4E0C-93E6-F8EEE7E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9114DF-0788-453B-84C2-16C9A937E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F5B5A-F767-4367-986A-C0D6E0E4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27DA0-01DE-4DA5-A936-6970F4AC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1EC7C-2264-46EC-BC6A-D981279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B0635-979A-4D70-B99A-EF40DDE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2217-3363-4718-9FCD-7D8B0F28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C5D1E-92D4-4A4F-BEDB-58C498C0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B39AC-FA8D-4D05-BFDE-26CC20CC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A2BA0-12BA-4EE8-BD63-B8A0C6AB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0B37E-F41B-4441-8369-29D43839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5F7FE-4C02-4882-BAEC-E309D133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96DC66-B4E4-4E05-8C85-18CE1D98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1B7AA-5B27-4FA3-9467-DF40380B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A7257-1C8B-4BF0-8EF5-EBBC6367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64E94-4455-4917-98C9-B2B0CF60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0AF9C-C101-478A-9697-52A0F141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741A6-39CE-41E9-9BE3-03AB8C7E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88505-21FE-45EA-8BAD-2D68724AA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80CBA-0FE0-4AFF-B263-D82BCC4E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32596-F0AE-4B1B-B09A-A4C2DE0E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031504-2200-4FC9-8921-4BB1DC7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53C12-B0D9-4A06-AEAE-D6519227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5B7B43-2C61-4477-B844-4EA3E2F4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3BE188-0AE1-494E-B786-B7461F94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9CA1D5-FFBD-4ED8-A463-B8699274B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A3BEE9-2F69-4C09-A7FD-88EAC3F44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292C47-78CA-4F6F-82D2-3ECD333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9CE4DA-68E4-4883-BBC0-7F56E3FD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2582F2-6170-4EE2-8A06-D054288F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ED080-2A0E-4354-BDDD-248FE8CF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BC896-2F88-4074-BA71-8D48922E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4699E-FC13-4DC2-BAD8-A49380A3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50EA68-6C4D-4034-B5AF-44BA660D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53F469-D346-4D4A-85C9-518F2F5A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90B75-90A6-4E59-AA21-741F8B9B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55DE04-64FD-4B39-8E2C-741A351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AF502-61A1-4A7E-A67F-1ADB00E4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88C0E-9A12-4034-90F4-47D06F1A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D9955C-A062-4B7B-B0E1-1010E98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76444-8F79-4C1B-853E-9552BA27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E14AD-345D-48CF-8D9E-1B211F5F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E42E9-CF88-45AC-A465-00D3830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E2184-D2A2-452A-B704-F901D279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9B850A-070F-4D91-8102-D02E7746E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544DC5-35B2-4E93-A42A-EDD5C9BF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9A2E4-3ED1-4F61-9324-997530EE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CD8C62-51B3-4C35-BD10-23AB06ED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A2F1E-9A31-4E44-9711-0DAE916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82F648-E82B-4783-9BC0-4F59560B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C2B33-5A9B-4733-8B81-6753F766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AB427-C279-4B16-8E1C-840CDDC85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9D96-21CC-4558-896D-EB6077A82BBC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D88FC-93C2-4CA3-B720-17A312F7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CEAC4-12C9-4C7C-B1AF-BC873088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7BE50-31BD-499A-819C-1B0389BE37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99BE77-6C37-4690-BF66-58AF19B6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INSERT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Esta sentencia se utiliza para insertar nuevos registros en una tabla. Se especifica el nombre de la tabla y se proporcionan los valores para las columnas en las que se desea insertar datos.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INSERT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INTO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400" b="0" i="0" dirty="0">
                <a:effectLst/>
                <a:latin typeface="Söhne Mono"/>
              </a:rPr>
              <a:t>tabla (columna1, columna2)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400" b="0" i="0" dirty="0">
                <a:effectLst/>
                <a:latin typeface="Söhne Mono"/>
              </a:rPr>
              <a:t>(valor1, valor2);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7" y="5097948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9"/>
            <a:ext cx="10136037" cy="2471899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3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UPDATE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Esta sentencia se utiliza para actualizar registros existentes en una tabla. Se especifica el nombre de la tabla, se establecen los nuevos valores para las columnas y se pueden aplicar condiciones para actualizar solo los registros que cumplan ciertas condiciones.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UPDATE</a:t>
            </a:r>
            <a:r>
              <a:rPr lang="es-ES" sz="2400" b="0" i="0" dirty="0">
                <a:effectLst/>
                <a:latin typeface="Söhne Mono"/>
              </a:rPr>
              <a:t> tabla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SET</a:t>
            </a:r>
            <a:r>
              <a:rPr lang="es-ES" sz="2400" b="0" i="0" dirty="0">
                <a:effectLst/>
                <a:latin typeface="Söhne Mono"/>
              </a:rPr>
              <a:t> columna1 = </a:t>
            </a:r>
            <a:r>
              <a:rPr lang="es-ES" sz="2400" b="0" i="0" dirty="0" err="1">
                <a:effectLst/>
                <a:latin typeface="Söhne Mono"/>
              </a:rPr>
              <a:t>nuevo_valor</a:t>
            </a:r>
            <a:r>
              <a:rPr lang="es-ES" sz="2400" b="0" i="0" dirty="0">
                <a:effectLst/>
                <a:latin typeface="Söhne Mono"/>
              </a:rPr>
              <a:t>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s-ES" sz="2400" b="0" i="0" dirty="0">
                <a:effectLst/>
                <a:latin typeface="Söhne Mono"/>
              </a:rPr>
              <a:t> </a:t>
            </a:r>
            <a:r>
              <a:rPr lang="es-ES" sz="2400" b="0" i="0" dirty="0" err="1">
                <a:effectLst/>
                <a:latin typeface="Söhne Mono"/>
              </a:rPr>
              <a:t>condicion</a:t>
            </a:r>
            <a:r>
              <a:rPr lang="es-ES" sz="2400" b="0" i="0" dirty="0">
                <a:effectLst/>
                <a:latin typeface="Söhne Mono"/>
              </a:rPr>
              <a:t>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7" y="5124452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9"/>
            <a:ext cx="10136037" cy="2498403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51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DELETE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Esta sentencia se utiliza para eliminar registros de una tabla. Se especifica el nombre de la tabla y se pueden aplicar condiciones para eliminar solo los registros que cumplan ciertas condiciones.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DELETE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condicion</a:t>
            </a:r>
            <a:r>
              <a:rPr lang="en-US" sz="2400" b="0" i="0" dirty="0">
                <a:effectLst/>
                <a:latin typeface="Söhne Mono"/>
              </a:rPr>
              <a:t>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878771" y="5199790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8"/>
            <a:ext cx="10136037" cy="2445395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9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DISTINCT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latin typeface="Söhne"/>
              </a:rPr>
              <a:t>S</a:t>
            </a:r>
            <a:r>
              <a:rPr lang="es-ES" sz="2400" b="0" i="0" dirty="0">
                <a:effectLst/>
                <a:latin typeface="Söhne"/>
              </a:rPr>
              <a:t>e utiliza para seleccionar registros únicos de una consulta. Permite eliminar los duplicados de los resultados de una consulta y devuelve solo los valores distintos.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DISTINCT</a:t>
            </a:r>
            <a:r>
              <a:rPr lang="en-US" sz="2400" b="0" i="0" dirty="0">
                <a:effectLst/>
                <a:latin typeface="Söhne Mono"/>
              </a:rPr>
              <a:t> columna1, columna2, ...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effectLst/>
                <a:latin typeface="Söhne Mono"/>
              </a:rPr>
              <a:t>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892023" y="5281242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9"/>
            <a:ext cx="10136037" cy="2511655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33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1" y="791441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ORDER BY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4" y="1692960"/>
            <a:ext cx="97162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solidFill>
                  <a:srgbClr val="374151"/>
                </a:solidFill>
                <a:latin typeface="Söhne"/>
              </a:rPr>
              <a:t>S</a:t>
            </a:r>
            <a:r>
              <a:rPr lang="es-ES" sz="2400" b="0" i="0" dirty="0">
                <a:solidFill>
                  <a:srgbClr val="374151"/>
                </a:solidFill>
                <a:effectLst/>
                <a:latin typeface="Söhne"/>
              </a:rPr>
              <a:t>e utiliza para ordenar los resultados de una consulta de acuerdo a uno o más criterios específicos. Permite ordenar los registros en un orden ascendente (de menor a mayor) o descendente (de mayor a menor) en función de los valores de una o varias columnas.</a:t>
            </a:r>
          </a:p>
          <a:p>
            <a:pPr algn="just"/>
            <a:endParaRPr lang="es-ES" sz="2400" dirty="0">
              <a:solidFill>
                <a:srgbClr val="374151"/>
              </a:solidFill>
              <a:latin typeface="Söhne"/>
              <a:cs typeface="Calibri" panose="020F0502020204030204"/>
            </a:endParaRPr>
          </a:p>
          <a:p>
            <a:pPr algn="just"/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columna1, columna2, ...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C" sz="2400" b="0" i="0" dirty="0">
                <a:effectLst/>
                <a:latin typeface="Söhne Mono"/>
              </a:rPr>
              <a:t> tabla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ORDER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BY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columna1 [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ASC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|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DESC</a:t>
            </a:r>
            <a:r>
              <a:rPr lang="es-EC" sz="2400" b="0" i="0" dirty="0">
                <a:effectLst/>
                <a:latin typeface="Söhne Mono"/>
              </a:rPr>
              <a:t>], columna2 [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ASC</a:t>
            </a:r>
            <a:r>
              <a:rPr lang="es-EC" sz="2400" b="0" i="0" dirty="0">
                <a:effectLst/>
                <a:latin typeface="Söhne Mono"/>
              </a:rPr>
              <a:t> |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DESC</a:t>
            </a:r>
            <a:r>
              <a:rPr lang="es-EC" sz="2400" b="0" i="0" dirty="0">
                <a:effectLst/>
                <a:latin typeface="Söhne Mono"/>
              </a:rPr>
              <a:t>], ...;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45032" y="5165040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5" y="1526943"/>
            <a:ext cx="10136037" cy="3065185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60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872017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GROUP BY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4" y="1824502"/>
            <a:ext cx="971621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dirty="0">
                <a:latin typeface="Söhne"/>
              </a:rPr>
              <a:t>S</a:t>
            </a:r>
            <a:r>
              <a:rPr lang="es-ES" sz="2400" b="0" i="0" dirty="0">
                <a:effectLst/>
                <a:latin typeface="Söhne"/>
              </a:rPr>
              <a:t>e utiliza para agrupar filas en una consulta según los valores de una o varias columnas. Permite realizar operaciones de agregación, como sumas, promedios, conteos, etc., en conjuntos de filas que comparten los mismos valores en las columnas especificadas.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S" sz="2400" b="0" i="0" dirty="0">
                <a:effectLst/>
                <a:latin typeface="Söhne Mono"/>
              </a:rPr>
              <a:t> columna1, columna2, ..., </a:t>
            </a:r>
            <a:r>
              <a:rPr lang="es-ES" sz="2400" b="0" i="0" dirty="0" err="1">
                <a:effectLst/>
                <a:latin typeface="Söhne Mono"/>
              </a:rPr>
              <a:t>función_agregación</a:t>
            </a:r>
            <a:r>
              <a:rPr lang="es-ES" sz="2400" b="0" i="0" dirty="0">
                <a:effectLst/>
                <a:latin typeface="Söhne Mono"/>
              </a:rPr>
              <a:t>(columna)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S" sz="2400" b="0" i="0" dirty="0">
                <a:effectLst/>
                <a:latin typeface="Söhne Mono"/>
              </a:rPr>
              <a:t> tabla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GROUP</a:t>
            </a:r>
            <a:r>
              <a:rPr lang="es-E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S" sz="2400" b="0" i="0" dirty="0">
                <a:solidFill>
                  <a:srgbClr val="2E95D3"/>
                </a:solidFill>
                <a:effectLst/>
                <a:latin typeface="Söhne Mono"/>
              </a:rPr>
              <a:t>BY</a:t>
            </a:r>
            <a:r>
              <a:rPr lang="es-ES" sz="2400" b="0" i="0" dirty="0">
                <a:effectLst/>
                <a:latin typeface="Söhne Mono"/>
              </a:rPr>
              <a:t> columna1, columna2, ...;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8" y="5250355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5" y="1607645"/>
            <a:ext cx="10136037" cy="30571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03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11501" y="1496980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Lógicos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2" y="2822712"/>
            <a:ext cx="971621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En SQL, los operadores lógicos se utilizan para combinar condiciones en las cláusulas "WHERE" y "HAVING" de una consulta. Los operadores lógicos permiten evaluar múltiples condiciones y determinar si se cumplen o no.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8" y="4825554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3" y="2501851"/>
            <a:ext cx="10136037" cy="184205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83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1260551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Lógicos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0" y="2413337"/>
            <a:ext cx="97162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000" b="0" i="0" dirty="0">
                <a:effectLst/>
                <a:latin typeface="Söhne Mono"/>
              </a:rPr>
              <a:t> columna1, columna2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tabla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000" b="0" i="0" dirty="0">
                <a:effectLst/>
                <a:latin typeface="Söhne Mono"/>
              </a:rPr>
              <a:t> condicion1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AND</a:t>
            </a:r>
            <a:r>
              <a:rPr lang="en-US" sz="2000" b="0" i="0" dirty="0">
                <a:effectLst/>
                <a:latin typeface="Söhne Mono"/>
              </a:rPr>
              <a:t> condicion2;</a:t>
            </a:r>
          </a:p>
          <a:p>
            <a:pPr algn="just"/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000" b="0" i="0" dirty="0">
                <a:effectLst/>
                <a:latin typeface="Söhne Mono"/>
              </a:rPr>
              <a:t> columna1, columna2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tabla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000" b="0" i="0" dirty="0">
                <a:effectLst/>
                <a:latin typeface="Söhne Mono"/>
              </a:rPr>
              <a:t> condicion1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OR</a:t>
            </a:r>
            <a:r>
              <a:rPr lang="en-US" sz="2000" b="0" i="0" dirty="0">
                <a:effectLst/>
                <a:latin typeface="Söhne Mono"/>
              </a:rPr>
              <a:t> condicion2;</a:t>
            </a:r>
          </a:p>
          <a:p>
            <a:pPr algn="just"/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000" b="0" i="0" dirty="0">
                <a:effectLst/>
                <a:latin typeface="Söhne Mono"/>
              </a:rPr>
              <a:t> columna1, columna2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tabla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NOT</a:t>
            </a:r>
            <a:r>
              <a:rPr lang="en-US" sz="2000" b="0" i="0" dirty="0">
                <a:effectLst/>
                <a:latin typeface="Söhne Mono"/>
              </a:rPr>
              <a:t> </a:t>
            </a:r>
            <a:r>
              <a:rPr lang="en-US" sz="2000" b="0" i="0" dirty="0" err="1">
                <a:effectLst/>
                <a:latin typeface="Söhne Mono"/>
              </a:rPr>
              <a:t>condicion</a:t>
            </a:r>
            <a:r>
              <a:rPr lang="en-US" sz="2000" b="0" i="0" dirty="0">
                <a:effectLst/>
                <a:latin typeface="Söhne Mono"/>
              </a:rPr>
              <a:t>;</a:t>
            </a:r>
            <a:endParaRPr lang="es-ES" sz="20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3064302" y="4056728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EJEMPLOS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1" y="2238319"/>
            <a:ext cx="10136037" cy="1432533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43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1274142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Aritméticos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4" y="2351375"/>
            <a:ext cx="97162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En SQL, los operadores aritméticos se utilizan para realizar operaciones matemáticas en los datos de una consulta. Estos operadores se aplican a columnas numéricas y pueden combinarse con valores literales para realizar cálculos.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8" y="4445223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5" y="2267253"/>
            <a:ext cx="10136037" cy="1761407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61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1274142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Aritméticos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4" y="2351375"/>
            <a:ext cx="97162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columna1 + columna2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s-EC" sz="2400" b="0" i="0" dirty="0">
                <a:effectLst/>
                <a:latin typeface="Söhne Mono"/>
              </a:rPr>
              <a:t> suma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C" sz="2400" b="0" i="0" dirty="0">
                <a:effectLst/>
                <a:latin typeface="Söhne Mono"/>
              </a:rPr>
              <a:t> tabla;</a:t>
            </a:r>
          </a:p>
          <a:p>
            <a:pPr algn="just"/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C" sz="2400" b="0" i="0" dirty="0">
                <a:effectLst/>
                <a:latin typeface="Söhne Mono"/>
              </a:rPr>
              <a:t> columna1 - columna2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resta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tabla;</a:t>
            </a:r>
            <a:endParaRPr lang="es-EC" sz="2400" dirty="0">
              <a:latin typeface="Söhne Mono"/>
            </a:endParaRPr>
          </a:p>
          <a:p>
            <a:pPr algn="just"/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columna1 * columna2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 err="1">
                <a:effectLst/>
                <a:latin typeface="Söhne Mono"/>
              </a:rPr>
              <a:t>multiplicacion</a:t>
            </a:r>
            <a:r>
              <a:rPr lang="es-EC" sz="2400" b="0" i="0" dirty="0">
                <a:effectLst/>
                <a:latin typeface="Söhne Mono"/>
              </a:rPr>
              <a:t>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tabla;</a:t>
            </a: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/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division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effectLst/>
                <a:latin typeface="Söhne Mono"/>
              </a:rPr>
              <a:t>;</a:t>
            </a:r>
            <a:endParaRPr lang="es-EC" sz="2400" dirty="0">
              <a:latin typeface="Söhne Mono"/>
            </a:endParaRPr>
          </a:p>
          <a:p>
            <a:pPr algn="just"/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columna1 % columna2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modulo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s-EC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s-EC" sz="2400" b="0" i="0" dirty="0">
                <a:effectLst/>
                <a:latin typeface="Söhne Mono"/>
              </a:rPr>
              <a:t>tabla;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892023" y="5040764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EJEMPLOS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5" y="2093843"/>
            <a:ext cx="10136037" cy="24118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9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AAC96F-4CB5-45C4-9969-6CADB2CC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EFBEE1-8C67-4083-8160-44BE3FE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50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entury Gothic"/>
                <a:ea typeface="Century Gothic" charset="0"/>
                <a:cs typeface="Century Gothic" charset="0"/>
              </a:rPr>
              <a:t>BASE DE DATOS I</a:t>
            </a:r>
            <a:br>
              <a:rPr lang="en-US" sz="6000" b="1" dirty="0"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n-US" sz="60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dirty="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F69404-5238-4D88-98BA-15B28DE0A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 dirty="0">
                <a:latin typeface="Century Gothic"/>
                <a:ea typeface="Century Gothic" charset="0"/>
                <a:cs typeface="Century Gothic" charset="0"/>
              </a:rPr>
              <a:t>Docente: Ing. Carlos Salazar Ms. </a:t>
            </a:r>
            <a:endParaRPr lang="en-US" dirty="0"/>
          </a:p>
        </p:txBody>
      </p:sp>
      <p:cxnSp>
        <p:nvCxnSpPr>
          <p:cNvPr id="5" name="Straight Connector 21">
            <a:extLst>
              <a:ext uri="{FF2B5EF4-FFF2-40B4-BE49-F238E27FC236}">
                <a16:creationId xmlns:a16="http://schemas.microsoft.com/office/drawing/2014/main" id="{736753A0-F9B7-4CCC-9F08-D6500816C7B6}"/>
              </a:ext>
            </a:extLst>
          </p:cNvPr>
          <p:cNvCxnSpPr/>
          <p:nvPr/>
        </p:nvCxnSpPr>
        <p:spPr>
          <a:xfrm>
            <a:off x="2064696" y="4419836"/>
            <a:ext cx="833096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2">
            <a:extLst>
              <a:ext uri="{FF2B5EF4-FFF2-40B4-BE49-F238E27FC236}">
                <a16:creationId xmlns:a16="http://schemas.microsoft.com/office/drawing/2014/main" id="{329073D3-CF6D-40F9-95B1-7F27E43F04F4}"/>
              </a:ext>
            </a:extLst>
          </p:cNvPr>
          <p:cNvCxnSpPr/>
          <p:nvPr/>
        </p:nvCxnSpPr>
        <p:spPr>
          <a:xfrm>
            <a:off x="2064696" y="3812617"/>
            <a:ext cx="833096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5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1651304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Relacionales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0" y="2807119"/>
            <a:ext cx="97162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En SQL, los operadores relacionales se utilizan para comparar valores y establecer relaciones entre ellos en las condiciones de una consulta. Estos operadores devuelven un valor booleano (verdadero o falso) según se cumpla o no la relación establecida. 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8" y="5080298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1" y="2638621"/>
            <a:ext cx="10136037" cy="2036703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99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0" y="1335404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Operadores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Relacionales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0" y="2367001"/>
            <a:ext cx="97162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= columna2;</a:t>
            </a: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!= columna2;</a:t>
            </a:r>
            <a:endParaRPr lang="en-US" sz="2400" dirty="0">
              <a:latin typeface="Söhne Mono"/>
            </a:endParaRP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&gt; columna2;</a:t>
            </a: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&lt; columna2;</a:t>
            </a:r>
            <a:endParaRPr lang="en-US" sz="2400" dirty="0">
              <a:latin typeface="Söhne Mono"/>
            </a:endParaRP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&gt;= columna2;</a:t>
            </a:r>
          </a:p>
          <a:p>
            <a:pPr algn="just"/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columna1, columna2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effectLst/>
                <a:latin typeface="Söhne Mono"/>
              </a:rPr>
              <a:t>tabla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solidFill>
                  <a:srgbClr val="2E95D3"/>
                </a:solidFill>
                <a:effectLst/>
                <a:latin typeface="Söhne Mono"/>
              </a:rPr>
              <a:t>WHERE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400" b="0" i="0" dirty="0">
                <a:effectLst/>
                <a:latin typeface="Söhne Mono"/>
              </a:rPr>
              <a:t>columna1 &lt;= columna2;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31780" y="5364096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EJEMPLOS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1" y="2133600"/>
            <a:ext cx="10136037" cy="275645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456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5A2B6B-B870-CC4C-B599-AFBDBC08ECC2}"/>
              </a:ext>
            </a:extLst>
          </p:cNvPr>
          <p:cNvSpPr txBox="1"/>
          <p:nvPr/>
        </p:nvSpPr>
        <p:spPr>
          <a:xfrm>
            <a:off x="-5750" y="1460740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Logros</a:t>
            </a:r>
            <a:r>
              <a:rPr lang="en-US" sz="2800" b="1" dirty="0">
                <a:latin typeface="Century Gothic"/>
              </a:rPr>
              <a:t> </a:t>
            </a:r>
            <a:r>
              <a:rPr lang="en-US" sz="2800" b="1" dirty="0" err="1">
                <a:latin typeface="Century Gothic"/>
              </a:rPr>
              <a:t>alcanzados</a:t>
            </a:r>
            <a:endParaRPr lang="en-US" sz="2800" b="1" dirty="0">
              <a:latin typeface="Century Gothic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101152-50F4-45E8-B4A6-C8401328EEE5}"/>
              </a:ext>
            </a:extLst>
          </p:cNvPr>
          <p:cNvSpPr txBox="1"/>
          <p:nvPr/>
        </p:nvSpPr>
        <p:spPr>
          <a:xfrm>
            <a:off x="941470" y="2326900"/>
            <a:ext cx="104857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EC" sz="2800" dirty="0">
                <a:cs typeface="Calibri"/>
              </a:rPr>
              <a:t>Gestionar la data almacenada en una base de datos relacional valiéndose de cláusulas DML específicas para diferentes tipos de procesamiento a realizar.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s-EC" sz="2800" dirty="0">
                <a:cs typeface="Calibri"/>
              </a:rPr>
              <a:t>Utilizar operadores aritméticos, relacionales y lógicos en consultas SQL para el manejo de la data.</a:t>
            </a:r>
          </a:p>
        </p:txBody>
      </p:sp>
    </p:spTree>
    <p:extLst>
      <p:ext uri="{BB962C8B-B14F-4D97-AF65-F5344CB8AC3E}">
        <p14:creationId xmlns:p14="http://schemas.microsoft.com/office/powerpoint/2010/main" val="350397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D5CEFF-8190-4DA8-91E6-A3B133CC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56BEB43-83D6-4ACF-9C7D-B3C66B6A0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6000" dirty="0">
              <a:latin typeface="Elephant" panose="02020904090505020303" pitchFamily="18" charset="0"/>
            </a:endParaRPr>
          </a:p>
          <a:p>
            <a:r>
              <a:rPr lang="en-US" sz="6000" b="1" dirty="0">
                <a:latin typeface="Century Gothic" panose="020B0502020202020204" pitchFamily="34" charset="0"/>
              </a:rPr>
              <a:t>GRACIAS</a:t>
            </a:r>
            <a:r>
              <a:rPr lang="en-US" sz="6000" dirty="0">
                <a:latin typeface="Elephant" panose="0202090409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8FD6D0-B723-4CC7-8FE3-4C35CE5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FDAD83-BB93-4ECE-B54F-F358B846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337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Actividad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 de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diagnóstico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 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5C3D3-3680-45C9-9A49-41B49F29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700"/>
            <a:ext cx="9144000" cy="30353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¿Para </a:t>
            </a:r>
            <a:r>
              <a:rPr lang="en-US" sz="3200" b="1" dirty="0" err="1"/>
              <a:t>qué</a:t>
            </a:r>
            <a:r>
              <a:rPr lang="en-US" sz="3200" b="1" dirty="0"/>
              <a:t> se </a:t>
            </a:r>
            <a:r>
              <a:rPr lang="en-US" sz="3200" b="1" dirty="0" err="1"/>
              <a:t>utilizan</a:t>
            </a:r>
            <a:r>
              <a:rPr lang="en-US" sz="3200" b="1" dirty="0"/>
              <a:t> las </a:t>
            </a:r>
            <a:r>
              <a:rPr lang="en-US" sz="3200" b="1" dirty="0" err="1"/>
              <a:t>cláusulas</a:t>
            </a:r>
            <a:r>
              <a:rPr lang="en-US" sz="3200" b="1" dirty="0"/>
              <a:t> DDL?</a:t>
            </a:r>
            <a:endParaRPr lang="en-US" sz="32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2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8FD6D0-B723-4CC7-8FE3-4C35CE5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FDAD83-BB93-4ECE-B54F-F358B846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33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Introducción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 a la 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clase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  </a:t>
            </a:r>
            <a:endParaRPr lang="en-US" dirty="0"/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A38DAF4B-984A-4096-A194-71147C3CA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49327"/>
              </p:ext>
            </p:extLst>
          </p:nvPr>
        </p:nvGraphicFramePr>
        <p:xfrm>
          <a:off x="3449781" y="2687320"/>
          <a:ext cx="52924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438">
                  <a:extLst>
                    <a:ext uri="{9D8B030D-6E8A-4147-A177-3AD203B41FA5}">
                      <a16:colId xmlns:a16="http://schemas.microsoft.com/office/drawing/2014/main" val="1226169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Temas a tratar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6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b="1" dirty="0"/>
                        <a:t>Lenguaje de Manipulación de Datos (DML)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7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b="1" dirty="0" err="1"/>
                        <a:t>Insert</a:t>
                      </a:r>
                      <a:r>
                        <a:rPr lang="es-EC" b="1" dirty="0"/>
                        <a:t>, </a:t>
                      </a:r>
                      <a:r>
                        <a:rPr lang="es-EC" b="1" dirty="0" err="1"/>
                        <a:t>Select</a:t>
                      </a:r>
                      <a:r>
                        <a:rPr lang="es-EC" b="1" dirty="0"/>
                        <a:t>, </a:t>
                      </a:r>
                      <a:r>
                        <a:rPr lang="es-EC" b="1" dirty="0" err="1"/>
                        <a:t>Update</a:t>
                      </a:r>
                      <a:r>
                        <a:rPr lang="es-EC" b="1" dirty="0"/>
                        <a:t>, </a:t>
                      </a:r>
                      <a:r>
                        <a:rPr lang="es-EC" b="1" dirty="0" err="1"/>
                        <a:t>Delete</a:t>
                      </a:r>
                      <a:endParaRPr lang="es-EC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0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b="1" dirty="0" err="1"/>
                        <a:t>Distinct</a:t>
                      </a:r>
                      <a:r>
                        <a:rPr lang="es-EC" b="1" dirty="0"/>
                        <a:t>, </a:t>
                      </a:r>
                      <a:r>
                        <a:rPr lang="es-EC" b="1" dirty="0" err="1"/>
                        <a:t>Order</a:t>
                      </a:r>
                      <a:r>
                        <a:rPr lang="es-EC" b="1" dirty="0"/>
                        <a:t> </a:t>
                      </a:r>
                      <a:r>
                        <a:rPr lang="es-EC" b="1" dirty="0" err="1"/>
                        <a:t>by</a:t>
                      </a:r>
                      <a:r>
                        <a:rPr lang="es-EC" b="1" dirty="0"/>
                        <a:t>, </a:t>
                      </a:r>
                      <a:r>
                        <a:rPr lang="es-EC" b="1" dirty="0" err="1"/>
                        <a:t>Group</a:t>
                      </a:r>
                      <a:r>
                        <a:rPr lang="es-EC" b="1" dirty="0"/>
                        <a:t> </a:t>
                      </a:r>
                      <a:r>
                        <a:rPr lang="es-EC" b="1" dirty="0" err="1"/>
                        <a:t>by</a:t>
                      </a:r>
                      <a:endParaRPr lang="es-EC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9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b="1" dirty="0"/>
                        <a:t>Operadores lógicos, aritméticos y relacionales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1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17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8FD6D0-B723-4CC7-8FE3-4C35CE5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FDAD83-BB93-4ECE-B54F-F358B846C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3337"/>
          </a:xfrm>
        </p:spPr>
        <p:txBody>
          <a:bodyPr/>
          <a:lstStyle/>
          <a:p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Tutoría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 No. 9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D5C3D3-3680-45C9-9A49-41B49F29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700"/>
            <a:ext cx="9144000" cy="303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800" b="1" dirty="0">
                <a:latin typeface="Century Gothic"/>
                <a:ea typeface="Century Gothic" charset="0"/>
                <a:cs typeface="Century Gothic" charset="0"/>
              </a:rPr>
              <a:t>Resultados del </a:t>
            </a:r>
            <a:r>
              <a:rPr lang="en-US" sz="2800" b="1" dirty="0" err="1">
                <a:latin typeface="Century Gothic"/>
                <a:ea typeface="Century Gothic" charset="0"/>
                <a:cs typeface="Century Gothic" charset="0"/>
              </a:rPr>
              <a:t>Aprendizaje</a:t>
            </a:r>
            <a:r>
              <a:rPr lang="en-US" sz="2800" b="1" dirty="0">
                <a:latin typeface="Century Gothic"/>
                <a:ea typeface="Century Gothic" charset="0"/>
                <a:cs typeface="Century Gothic" charset="0"/>
              </a:rPr>
              <a:t> (RDA):</a:t>
            </a:r>
          </a:p>
          <a:p>
            <a:pPr marL="0" indent="0" algn="l">
              <a:buNone/>
            </a:pPr>
            <a:endParaRPr lang="en-US" sz="2800" b="1" dirty="0">
              <a:latin typeface="Century Gothic"/>
              <a:ea typeface="Century Gothic" charset="0"/>
              <a:cs typeface="Century Gothic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EC" dirty="0"/>
              <a:t>Conoce los principales conceptos sobre el lenguaje DML y su importancia en el tratamiento de la Data en una DB relacional.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C" dirty="0"/>
              <a:t>Utiliza cláusulas para manejar los datos en una DB relacional.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C" dirty="0"/>
              <a:t>Aplica operadores aritméticos, relacionales y lógicos en consultas DML.</a:t>
            </a:r>
          </a:p>
          <a:p>
            <a:pPr marL="457200" indent="-457200" algn="l">
              <a:buFont typeface="+mj-lt"/>
              <a:buAutoNum type="arabicPeriod"/>
            </a:pPr>
            <a:endParaRPr lang="es-EC" dirty="0"/>
          </a:p>
          <a:p>
            <a:pPr marL="457200" indent="-457200" algn="l">
              <a:buFont typeface="+mj-lt"/>
              <a:buAutoNum type="arabicPeriod"/>
            </a:pPr>
            <a:endParaRPr lang="es-EC" dirty="0"/>
          </a:p>
          <a:p>
            <a:pPr marL="457200" indent="-457200" algn="l">
              <a:buFont typeface="+mj-lt"/>
              <a:buAutoNum type="arabicPeriod"/>
            </a:pPr>
            <a:endParaRPr lang="es-EC" dirty="0"/>
          </a:p>
          <a:p>
            <a:pPr marL="457200" indent="-457200" algn="l">
              <a:buFont typeface="+mj-lt"/>
              <a:buAutoNum type="arabicPeriod"/>
            </a:pPr>
            <a:endParaRPr lang="es-EC" sz="2400" dirty="0">
              <a:cs typeface="Calibri"/>
            </a:endParaRPr>
          </a:p>
          <a:p>
            <a:pPr marL="457200" indent="-457200" algn="l">
              <a:buFont typeface="+mj-lt"/>
              <a:buAutoNum type="arabicPeriod"/>
            </a:pPr>
            <a:endParaRPr lang="es-EC" sz="2400" dirty="0">
              <a:latin typeface="Calibri"/>
              <a:ea typeface="Century Gothic" charset="0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8FD6D0-B723-4CC7-8FE3-4C35CE5E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1D5C3D3-3680-45C9-9A49-41B49F29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1350"/>
            <a:ext cx="9144000" cy="3035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800" b="1" dirty="0" err="1">
                <a:latin typeface="Century Gothic" charset="0"/>
                <a:ea typeface="Century Gothic" charset="0"/>
                <a:cs typeface="Century Gothic" charset="0"/>
              </a:rPr>
              <a:t>Objetivos</a:t>
            </a:r>
            <a:r>
              <a:rPr lang="en-US" sz="2800" b="1" dirty="0">
                <a:latin typeface="Century Gothic" charset="0"/>
                <a:ea typeface="Century Gothic" charset="0"/>
                <a:cs typeface="Century Gothic" charset="0"/>
              </a:rPr>
              <a:t> de la </a:t>
            </a:r>
            <a:r>
              <a:rPr lang="en-US" sz="2800" b="1" dirty="0" err="1">
                <a:latin typeface="Century Gothic" charset="0"/>
                <a:ea typeface="Century Gothic" charset="0"/>
                <a:cs typeface="Century Gothic" charset="0"/>
              </a:rPr>
              <a:t>clase</a:t>
            </a:r>
            <a:r>
              <a:rPr lang="en-US" sz="2800" b="1" dirty="0"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pPr marL="0" indent="0" algn="l">
              <a:buNone/>
            </a:pPr>
            <a:endParaRPr lang="en-US" sz="2800" b="1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EC" dirty="0">
                <a:cs typeface="Calibri"/>
              </a:rPr>
              <a:t>Gestionar la data almacenada en una base de datos relacional valiéndose de cláusulas DML específicas para diferentes tipos de procesamiento a realizar.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C" dirty="0">
                <a:cs typeface="Calibri"/>
              </a:rPr>
              <a:t>Utilizar operadores aritméticos, relacionales y lógicos en consultas SQL para el manejo de la data.</a:t>
            </a:r>
          </a:p>
          <a:p>
            <a:pPr algn="l"/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4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DML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DML es la sigla en inglés de Data </a:t>
            </a:r>
            <a:r>
              <a:rPr lang="es-ES" sz="2400" b="0" i="0" dirty="0" err="1">
                <a:effectLst/>
                <a:latin typeface="Söhne"/>
              </a:rPr>
              <a:t>Manipulation</a:t>
            </a:r>
            <a:r>
              <a:rPr lang="es-ES" sz="2400" b="0" i="0" dirty="0">
                <a:effectLst/>
                <a:latin typeface="Söhne"/>
              </a:rPr>
              <a:t> </a:t>
            </a:r>
            <a:r>
              <a:rPr lang="es-ES" sz="2400" b="0" i="0" dirty="0" err="1">
                <a:effectLst/>
                <a:latin typeface="Söhne"/>
              </a:rPr>
              <a:t>Language</a:t>
            </a:r>
            <a:r>
              <a:rPr lang="es-ES" sz="2400" b="0" i="0" dirty="0">
                <a:effectLst/>
                <a:latin typeface="Söhne"/>
              </a:rPr>
              <a:t>, que en español se traduce como Lenguaje de Manipulación de Datos. Es un subconjunto de SQL (</a:t>
            </a:r>
            <a:r>
              <a:rPr lang="es-ES" sz="2400" b="0" i="0" dirty="0" err="1">
                <a:effectLst/>
                <a:latin typeface="Söhne"/>
              </a:rPr>
              <a:t>Structured</a:t>
            </a:r>
            <a:r>
              <a:rPr lang="es-ES" sz="2400" b="0" i="0" dirty="0">
                <a:effectLst/>
                <a:latin typeface="Söhne"/>
              </a:rPr>
              <a:t> </a:t>
            </a:r>
            <a:r>
              <a:rPr lang="es-ES" sz="2400" b="0" i="0" dirty="0" err="1">
                <a:effectLst/>
                <a:latin typeface="Söhne"/>
              </a:rPr>
              <a:t>Query</a:t>
            </a:r>
            <a:r>
              <a:rPr lang="es-ES" sz="2400" b="0" i="0" dirty="0">
                <a:effectLst/>
                <a:latin typeface="Söhne"/>
              </a:rPr>
              <a:t> </a:t>
            </a:r>
            <a:r>
              <a:rPr lang="es-ES" sz="2400" b="0" i="0" dirty="0" err="1">
                <a:effectLst/>
                <a:latin typeface="Söhne"/>
              </a:rPr>
              <a:t>Language</a:t>
            </a:r>
            <a:r>
              <a:rPr lang="es-ES" sz="2400" b="0" i="0" dirty="0">
                <a:effectLst/>
                <a:latin typeface="Söhne"/>
              </a:rPr>
              <a:t>) que se utiliza para manipular y gestionar datos dentro de una base de datos. Las sentencias DML se utilizan para insertar, actualizar, eliminar y recuperar datos de las tablas de la base de datos.</a:t>
            </a:r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918527" y="5124453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9"/>
            <a:ext cx="10136037" cy="2487971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4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latin typeface="Century Gothic"/>
              </a:rPr>
              <a:t>Cláusulas</a:t>
            </a:r>
            <a:r>
              <a:rPr lang="en-US" sz="2800" b="1" dirty="0">
                <a:latin typeface="Century Gothic"/>
              </a:rPr>
              <a:t> DML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5081684" y="2359260"/>
            <a:ext cx="20286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b="0" i="0" dirty="0">
                <a:effectLst/>
                <a:latin typeface="Söhne"/>
              </a:rPr>
              <a:t>SELECT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Söhne"/>
                <a:cs typeface="Calibri" panose="020F0502020204030204"/>
              </a:rPr>
              <a:t>INSERT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Söhne"/>
                <a:cs typeface="Calibri" panose="020F0502020204030204"/>
              </a:rPr>
              <a:t>UPDATE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ES" sz="2400" dirty="0">
                <a:latin typeface="Söhne"/>
                <a:cs typeface="Calibri" panose="020F0502020204030204"/>
              </a:rPr>
              <a:t>DELETE</a:t>
            </a:r>
            <a:endParaRPr lang="es-E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536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11DF01-0990-4472-A7BB-269155E7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1DC5-90C5-5428-D444-1B6A7FB0059D}"/>
              </a:ext>
            </a:extLst>
          </p:cNvPr>
          <p:cNvSpPr txBox="1"/>
          <p:nvPr/>
        </p:nvSpPr>
        <p:spPr>
          <a:xfrm>
            <a:off x="-5750" y="1460739"/>
            <a:ext cx="1220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Century Gothic"/>
              </a:rPr>
              <a:t>SELECT</a:t>
            </a:r>
            <a:endParaRPr lang="es-ES" sz="2800" dirty="0" err="1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A5CF03-C1A0-B395-70AB-F9D5A8E8B43A}"/>
              </a:ext>
            </a:extLst>
          </p:cNvPr>
          <p:cNvSpPr txBox="1"/>
          <p:nvPr/>
        </p:nvSpPr>
        <p:spPr>
          <a:xfrm>
            <a:off x="1496446" y="2332756"/>
            <a:ext cx="97162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Esta sentencia se utiliza para recuperar datos de una o más tablas de la base de datos. Permite especificar las columnas que se desean recuperar y aplicar condiciones para filtrar los resultados.</a:t>
            </a:r>
          </a:p>
          <a:p>
            <a:pPr algn="just"/>
            <a:endParaRPr lang="es-ES" sz="2400" dirty="0">
              <a:latin typeface="Söhne"/>
              <a:cs typeface="Calibri" panose="020F0502020204030204"/>
            </a:endParaRPr>
          </a:p>
          <a:p>
            <a:pPr algn="just"/>
            <a:r>
              <a:rPr lang="en-US" sz="2400" b="1" dirty="0">
                <a:solidFill>
                  <a:schemeClr val="accent1"/>
                </a:solidFill>
                <a:cs typeface="Calibri" panose="020F0502020204030204"/>
              </a:rPr>
              <a:t>SELECT</a:t>
            </a:r>
            <a:r>
              <a:rPr lang="en-US" sz="2400" dirty="0">
                <a:cs typeface="Calibri" panose="020F0502020204030204"/>
              </a:rPr>
              <a:t> columna1, columna2 </a:t>
            </a:r>
            <a:r>
              <a:rPr lang="en-US" sz="2400" b="1" dirty="0">
                <a:solidFill>
                  <a:schemeClr val="accent1"/>
                </a:solidFill>
                <a:cs typeface="Calibri" panose="020F0502020204030204"/>
              </a:rPr>
              <a:t>FROM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tabla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b="1" dirty="0">
                <a:solidFill>
                  <a:schemeClr val="accent1"/>
                </a:solidFill>
                <a:cs typeface="Calibri" panose="020F0502020204030204"/>
              </a:rPr>
              <a:t>WHERE</a:t>
            </a:r>
            <a:r>
              <a:rPr lang="en-US" sz="2400" dirty="0">
                <a:cs typeface="Calibri" panose="020F0502020204030204"/>
              </a:rPr>
              <a:t> </a:t>
            </a:r>
            <a:r>
              <a:rPr lang="en-US" sz="2400" dirty="0" err="1">
                <a:cs typeface="Calibri" panose="020F0502020204030204"/>
              </a:rPr>
              <a:t>condicion</a:t>
            </a:r>
            <a:r>
              <a:rPr lang="en-US" sz="2400" dirty="0">
                <a:cs typeface="Calibri" panose="020F0502020204030204"/>
              </a:rPr>
              <a:t>;</a:t>
            </a:r>
          </a:p>
          <a:p>
            <a:pPr algn="just"/>
            <a:endParaRPr lang="es-ES" sz="2400" dirty="0">
              <a:cs typeface="Calibri" panose="020F0502020204030204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01A14-3CCF-B8D4-25F1-FBAB2E8472E5}"/>
              </a:ext>
            </a:extLst>
          </p:cNvPr>
          <p:cNvSpPr/>
          <p:nvPr/>
        </p:nvSpPr>
        <p:spPr>
          <a:xfrm>
            <a:off x="2878771" y="4994695"/>
            <a:ext cx="2645433" cy="80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cs typeface="Calibri"/>
              </a:rPr>
              <a:t>DEFINICIÓN</a:t>
            </a:r>
            <a:endParaRPr lang="es-ES" sz="2000" b="1" dirty="0"/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2709AFDF-1DF8-D480-BC47-04BC0FA6978C}"/>
              </a:ext>
            </a:extLst>
          </p:cNvPr>
          <p:cNvSpPr/>
          <p:nvPr/>
        </p:nvSpPr>
        <p:spPr>
          <a:xfrm>
            <a:off x="1286537" y="2153109"/>
            <a:ext cx="10136037" cy="2308323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803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941</Words>
  <Application>Microsoft Office PowerPoint</Application>
  <PresentationFormat>Panorámica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Elephant</vt:lpstr>
      <vt:lpstr>Söhne</vt:lpstr>
      <vt:lpstr>Söhne Mono</vt:lpstr>
      <vt:lpstr>Wingdings</vt:lpstr>
      <vt:lpstr>Tema de Office</vt:lpstr>
      <vt:lpstr>Presentación de PowerPoint</vt:lpstr>
      <vt:lpstr>BASE DE DATOS I  </vt:lpstr>
      <vt:lpstr>Actividad de diagnóstico  </vt:lpstr>
      <vt:lpstr>Introducción a la clase  </vt:lpstr>
      <vt:lpstr>Tutoría No. 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Tamayo</dc:creator>
  <cp:lastModifiedBy>SALAZAR GUAÑA CARLOS EDUARDO</cp:lastModifiedBy>
  <cp:revision>319</cp:revision>
  <dcterms:created xsi:type="dcterms:W3CDTF">2021-11-06T17:54:04Z</dcterms:created>
  <dcterms:modified xsi:type="dcterms:W3CDTF">2023-06-01T17:07:03Z</dcterms:modified>
</cp:coreProperties>
</file>