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89116"/>
  </p:normalViewPr>
  <p:slideViewPr>
    <p:cSldViewPr snapToGrid="0">
      <p:cViewPr>
        <p:scale>
          <a:sx n="199" d="100"/>
          <a:sy n="199" d="100"/>
        </p:scale>
        <p:origin x="-3488" y="-3416"/>
      </p:cViewPr>
      <p:guideLst/>
    </p:cSldViewPr>
  </p:slideViewPr>
  <p:notesTextViewPr>
    <p:cViewPr>
      <p:scale>
        <a:sx n="1" d="1"/>
        <a:sy n="1" d="1"/>
      </p:scale>
      <p:origin x="0" y="-7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BCC4-8123-2040-9B89-E0FE02284D2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4678F-B4FC-3F46-932B-C2BFDABC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5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happens </a:t>
            </a:r>
            <a:r>
              <a:rPr lang="en-US" dirty="0" err="1"/>
              <a:t>wi</a:t>
            </a:r>
            <a:r>
              <a:rPr lang="en-US" dirty="0"/>
              <a:t> </a:t>
            </a:r>
            <a:r>
              <a:rPr lang="en-US" dirty="0" err="1"/>
              <a:t>dss</a:t>
            </a:r>
            <a:r>
              <a:rPr lang="en-US" dirty="0"/>
              <a:t> over course of last 6 months during covid in </a:t>
            </a:r>
            <a:r>
              <a:rPr lang="en-US" dirty="0" err="1"/>
              <a:t>peru</a:t>
            </a:r>
            <a:r>
              <a:rPr lang="en-US" dirty="0"/>
              <a:t> </a:t>
            </a:r>
          </a:p>
          <a:p>
            <a:pPr marL="685800" lvl="1" indent="-228600">
              <a:buAutoNum type="arabicPeriod"/>
            </a:pPr>
            <a:r>
              <a:rPr lang="en-US" dirty="0"/>
              <a:t>We validated, stable across 6 months even </a:t>
            </a:r>
            <a:r>
              <a:rPr lang="en-US" dirty="0" err="1"/>
              <a:t>thogh</a:t>
            </a:r>
            <a:r>
              <a:rPr lang="en-US" dirty="0"/>
              <a:t> increase reliance (new measure)</a:t>
            </a:r>
          </a:p>
          <a:p>
            <a:pPr marL="228600" lvl="0" indent="-228600">
              <a:buAutoNum type="arabicPeriod"/>
            </a:pPr>
            <a:r>
              <a:rPr lang="en-US" dirty="0"/>
              <a:t>More </a:t>
            </a:r>
            <a:r>
              <a:rPr lang="en-US" dirty="0" err="1"/>
              <a:t>anx</a:t>
            </a:r>
            <a:r>
              <a:rPr lang="en-US" dirty="0"/>
              <a:t> </a:t>
            </a:r>
            <a:r>
              <a:rPr lang="en-US" dirty="0" err="1"/>
              <a:t>symp</a:t>
            </a:r>
            <a:r>
              <a:rPr lang="en-US" dirty="0"/>
              <a:t> at time 1 == more </a:t>
            </a:r>
            <a:r>
              <a:rPr lang="en-US" dirty="0" err="1"/>
              <a:t>dss</a:t>
            </a:r>
            <a:r>
              <a:rPr lang="en-US" dirty="0"/>
              <a:t> at time 2?</a:t>
            </a:r>
          </a:p>
          <a:p>
            <a:pPr marL="685800" lvl="1" indent="-228600">
              <a:buAutoNum type="arabicPeriod"/>
            </a:pPr>
            <a:r>
              <a:rPr lang="en-US" dirty="0"/>
              <a:t>Higher growth? Change in slopes</a:t>
            </a:r>
          </a:p>
          <a:p>
            <a:pPr marL="228600" lvl="0" indent="-228600">
              <a:buAutoNum type="arabicPeriod"/>
            </a:pPr>
            <a:r>
              <a:rPr lang="en-US" dirty="0"/>
              <a:t>More dep </a:t>
            </a:r>
            <a:r>
              <a:rPr lang="en-US" dirty="0" err="1"/>
              <a:t>symp</a:t>
            </a:r>
            <a:r>
              <a:rPr lang="en-US" dirty="0"/>
              <a:t> at time 1 == more </a:t>
            </a:r>
            <a:r>
              <a:rPr lang="en-US" dirty="0" err="1"/>
              <a:t>dss</a:t>
            </a:r>
            <a:r>
              <a:rPr lang="en-US" dirty="0"/>
              <a:t> at time 2?</a:t>
            </a:r>
          </a:p>
          <a:p>
            <a:pPr marL="685800" lvl="1" indent="-228600">
              <a:buAutoNum type="arabicPeriod"/>
            </a:pPr>
            <a:r>
              <a:rPr lang="en-US" dirty="0"/>
              <a:t>Higher growth? Change in slopes</a:t>
            </a:r>
          </a:p>
          <a:p>
            <a:pPr marL="685800" lvl="1" indent="-228600">
              <a:buAutoNum type="arabicPeriod"/>
            </a:pPr>
            <a:endParaRPr lang="en-US" dirty="0"/>
          </a:p>
          <a:p>
            <a:pPr marL="685800" lvl="1" indent="-228600">
              <a:buAutoNum type="arabicPeriod"/>
            </a:pP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Fixed – wave gender age </a:t>
            </a:r>
          </a:p>
          <a:p>
            <a:pPr marL="685800" lvl="1" indent="-228600">
              <a:buAutoNum type="arabicPeriod"/>
            </a:pPr>
            <a:r>
              <a:rPr lang="en-US" dirty="0"/>
              <a:t>Random – each individual starting point </a:t>
            </a:r>
            <a:r>
              <a:rPr lang="en-US"/>
              <a:t>(intercept)</a:t>
            </a:r>
          </a:p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4678F-B4FC-3F46-932B-C2BFDABC59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2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girls</a:t>
            </a:r>
            <a:br>
              <a:rPr lang="en-US" dirty="0"/>
            </a:br>
            <a:r>
              <a:rPr lang="en-US" dirty="0"/>
              <a:t>- higher approval anxiety, connection overload, FOMO, online vigilance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AS increase across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FOMO increase across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OV decrease over time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  <a:p>
            <a:r>
              <a:rPr lang="en-US" dirty="0"/>
              <a:t>For boys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Higher availability stress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AS decrease across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FOMO same across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OV decrease over time more than girls – why??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Boys and girls start at similar rates of OV, AS at time 1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Big difference at T2 (higher for girls)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AV, similar but higher for boys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AS decrease for both 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Age differences?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4678F-B4FC-3F46-932B-C2BFDABC59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7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Higher rates overall for those with severe anxiety </a:t>
            </a:r>
          </a:p>
          <a:p>
            <a:pPr marL="171450" indent="-171450">
              <a:buFontTx/>
              <a:buChar char="-"/>
            </a:pPr>
            <a:r>
              <a:rPr lang="en-US" dirty="0"/>
              <a:t>Mild increased AS – not expected?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Relatively stable across time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AS decrease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OV decrease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AA slight increase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 slight decrease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FOMO stable – makes sense?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Gender differences?</a:t>
            </a:r>
          </a:p>
          <a:p>
            <a:pPr marL="171450" indent="-171450">
              <a:buFontTx/>
              <a:buChar char="-"/>
            </a:pPr>
            <a:r>
              <a:rPr lang="en-US" dirty="0"/>
              <a:t>Age differences?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Run models with interaction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4678F-B4FC-3F46-932B-C2BFDABC59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5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NOTE: not looking at interactions between time and anxiety ranking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Significantly lower at time 2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Significant change in those with normal anxiety – makes sense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 significant difference at time 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Significantly higher for those with severe anxiety – makes sense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FOMO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 significant difference at time 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Significantly higher for those with moderate and severe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OV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Significantly lower at time 2 – driven by normal drop?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Significantly higher for those with normal – makes sense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Significantly higher for those with severe – makes sense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 significant difference at time 2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Significantly higher for those with normal – makes sense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Significantly higher for those with severe – makes sense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Interaction 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Looking at time 1 severity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Symptoms at time 1 predicting </a:t>
            </a:r>
            <a:r>
              <a:rPr lang="en-US" dirty="0" err="1"/>
              <a:t>dss</a:t>
            </a:r>
            <a:r>
              <a:rPr lang="en-US" dirty="0"/>
              <a:t> at time 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Mixed effect, not looking at anxiety time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4678F-B4FC-3F46-932B-C2BFDABC59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Higher rates overall for those with severe depression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 decrease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OV decrease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AA &amp; FOMO relatively stable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 slight decrease</a:t>
            </a:r>
          </a:p>
          <a:p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Gender differences?</a:t>
            </a:r>
          </a:p>
          <a:p>
            <a:pPr marL="171450" indent="-171450">
              <a:buFontTx/>
              <a:buChar char="-"/>
            </a:pPr>
            <a:r>
              <a:rPr lang="en-US" dirty="0"/>
              <a:t>Age differences?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4678F-B4FC-3F46-932B-C2BFDABC59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8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4678F-B4FC-3F46-932B-C2BFDABC59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B783-1264-CD87-D56B-7B9CA1ACB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2B7D9-73BA-05F5-BE9D-C6C0491AE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4B95D-A451-6288-3FDF-6335C16B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00B-74E8-684F-A54B-D19D7BC8C9F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E1D16-1E2B-A09F-AF49-245512F1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DC3C-E5D6-6559-8DE0-A24C5472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073-FE76-A74D-954E-4F18554E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9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0387-E3DA-DED0-665D-D98FA07C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BA5B1-8F4F-2B9B-7E1B-40EDB50F6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C333-F7B8-C679-EAE1-1AF04CF8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00B-74E8-684F-A54B-D19D7BC8C9F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6E079-1539-2557-7564-40B79361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A45A-AD81-47ED-8C7C-389BC425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073-FE76-A74D-954E-4F18554E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3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ACBE4-36CE-B85F-FD14-1D6B9CB8F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E4E2A-2388-43EE-01A6-B687DC63B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61D4C-AF2C-B470-8275-B5C0F87F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00B-74E8-684F-A54B-D19D7BC8C9F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FB20-7750-CA82-9D55-A5C052A9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CBFC-E272-9573-6A3E-2EB51E40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073-FE76-A74D-954E-4F18554E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5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A4E7-FAD8-DCAA-1431-F3BB83D6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EA17-1B4D-ED21-BC87-39BB8ED7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2CABA-FF34-72B1-9098-C2B7A267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00B-74E8-684F-A54B-D19D7BC8C9F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95746-CA73-C61B-6D65-6394931E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9B70-CA85-A041-07B5-3E7EE0B8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073-FE76-A74D-954E-4F18554E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4EBA-328D-F93D-EC57-0B32CBAA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28B83-86AF-2BEE-5953-51254061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E511E-24A9-F952-A691-C9A8A58B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00B-74E8-684F-A54B-D19D7BC8C9F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F9E8-266F-15AD-2DB8-B868733E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FDFC-ED61-8054-307A-0B771299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073-FE76-A74D-954E-4F18554E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8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5628-AAFB-95B4-A710-65920520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31DA5-4B3E-2394-8A17-33EA49F93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87352-DE8F-FF1A-1FED-81E847D9B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8333D-5EA7-A90C-4B5E-EA448AE2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00B-74E8-684F-A54B-D19D7BC8C9F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4374A-FE3F-2A00-D819-28864471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CB17-AE50-33C6-8D9F-68D9FEBD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073-FE76-A74D-954E-4F18554E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4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A111-1578-94E9-86DD-E6A0CAA9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1401-61FE-F09A-62A8-50E52D674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C54AF-206C-6F1A-D78E-EB8838C02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5000-E8F8-3407-0B79-B557D8668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B7ACE-73F4-2CCA-EB6A-2B3823207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399D2-40C6-9C23-2966-7776EAF9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00B-74E8-684F-A54B-D19D7BC8C9F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0E36B-5150-50BB-3961-8E7139AF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3FF55-4842-0219-8B25-C65B6B15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073-FE76-A74D-954E-4F18554E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A1C-8BEE-A57D-A447-B03D4F9E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8F19A-A2BE-33B9-E0F3-1A072821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00B-74E8-684F-A54B-D19D7BC8C9F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1FB52-B252-611A-DE15-244F9C3B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74A1A-D96C-6130-E293-B145204A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073-FE76-A74D-954E-4F18554E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8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BBAE8-0814-C80B-1680-A6D739AA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00B-74E8-684F-A54B-D19D7BC8C9F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951CA-B924-01D8-4E05-0B0DE681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65D64-0E84-72DF-57F9-4014E199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073-FE76-A74D-954E-4F18554E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989D-D74D-FFB7-72A0-D303455A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CEF7-4DA1-DF32-886C-B51E6631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3AD65-F6B4-8996-1593-3F4E1AA7B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CEC68-6ACE-98E8-0B66-007F7329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00B-74E8-684F-A54B-D19D7BC8C9F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5F90D-EBC5-878F-9051-7D480E69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AA70E-2418-B092-C92F-927312C1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073-FE76-A74D-954E-4F18554E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2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1A4B-24DF-49C9-1E82-5456FEDE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8A7F4-B7BA-BE26-2FBF-CC897E5FB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EB832-7FB6-BBA4-D32A-08C6DDBE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8695-EC1C-45FD-BF54-7B063AE9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00B-74E8-684F-A54B-D19D7BC8C9F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B90E7-60ED-7144-30CF-D9A1604D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7A856-D3A8-B926-D789-1A76093D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073-FE76-A74D-954E-4F18554E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C8160-A4CF-3020-3891-24C1F548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5765-1E60-F158-9F97-9D4A0985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C81C-88ED-D39D-29B3-FACCE57F7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95500B-74E8-684F-A54B-D19D7BC8C9F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1801-36E4-A1D0-C845-C5D09010C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EA3C-1B77-D232-98A6-DA2FBBB3B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E7073-FE76-A74D-954E-4F18554E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2693-7AD9-1462-1A3C-D49AB9950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Peru 5 &amp; 6</a:t>
            </a:r>
            <a:br>
              <a:rPr lang="en-US" dirty="0"/>
            </a:br>
            <a:r>
              <a:rPr lang="en-US" dirty="0"/>
              <a:t>DSS, PROMIS Anxiety &amp; Depression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C96CC-5696-85E0-EC6B-825CFBA37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time point&#10;&#10;Description automatically generated with medium confidence">
            <a:extLst>
              <a:ext uri="{FF2B5EF4-FFF2-40B4-BE49-F238E27FC236}">
                <a16:creationId xmlns:a16="http://schemas.microsoft.com/office/drawing/2014/main" id="{E6C72CFF-3ED5-7B4A-88D2-2DEAB539C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54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6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hart of different levels of stress&#10;&#10;Description automatically generated with medium confidence">
            <a:extLst>
              <a:ext uri="{FF2B5EF4-FFF2-40B4-BE49-F238E27FC236}">
                <a16:creationId xmlns:a16="http://schemas.microsoft.com/office/drawing/2014/main" id="{E5B6A092-FB26-739B-9875-53F8809DC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896" b="318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8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4DD8D29E-3B0C-4EB0-3022-CC7211653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4273"/>
          <a:stretch/>
        </p:blipFill>
        <p:spPr>
          <a:xfrm>
            <a:off x="20" y="330251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3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3D17D3CA-642B-FBB9-31A6-62F406BA9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26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55A024B4-8A9E-FB14-27E2-359325058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4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9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786967BFE0E542B31E06A6C81507BB" ma:contentTypeVersion="15" ma:contentTypeDescription="Create a new document." ma:contentTypeScope="" ma:versionID="ba3e8c7d9bc05a9d50ff48a0ecb4c338">
  <xsd:schema xmlns:xsd="http://www.w3.org/2001/XMLSchema" xmlns:xs="http://www.w3.org/2001/XMLSchema" xmlns:p="http://schemas.microsoft.com/office/2006/metadata/properties" xmlns:ns2="9221a511-4e70-423c-a65f-f7acbffa4720" xmlns:ns3="9a00cf3f-4a45-42b5-85c0-c044ea390fd2" targetNamespace="http://schemas.microsoft.com/office/2006/metadata/properties" ma:root="true" ma:fieldsID="f92aea998d41c9e0b44caa692c5766e1" ns2:_="" ns3:_="">
    <xsd:import namespace="9221a511-4e70-423c-a65f-f7acbffa4720"/>
    <xsd:import namespace="9a00cf3f-4a45-42b5-85c0-c044ea390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21a511-4e70-423c-a65f-f7acbffa4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e20148b9-20a4-48a0-acba-ba52d68a3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0cf3f-4a45-42b5-85c0-c044ea390fd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f9d2822-0219-4d41-bca3-9cd115f3d5ea}" ma:internalName="TaxCatchAll" ma:showField="CatchAllData" ma:web="9a00cf3f-4a45-42b5-85c0-c044ea390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21a511-4e70-423c-a65f-f7acbffa4720">
      <Terms xmlns="http://schemas.microsoft.com/office/infopath/2007/PartnerControls"/>
    </lcf76f155ced4ddcb4097134ff3c332f>
    <TaxCatchAll xmlns="9a00cf3f-4a45-42b5-85c0-c044ea390fd2" xsi:nil="true"/>
  </documentManagement>
</p:properties>
</file>

<file path=customXml/itemProps1.xml><?xml version="1.0" encoding="utf-8"?>
<ds:datastoreItem xmlns:ds="http://schemas.openxmlformats.org/officeDocument/2006/customXml" ds:itemID="{1C925A7B-9E49-4C0F-B6D8-58697EE9E92A}"/>
</file>

<file path=customXml/itemProps2.xml><?xml version="1.0" encoding="utf-8"?>
<ds:datastoreItem xmlns:ds="http://schemas.openxmlformats.org/officeDocument/2006/customXml" ds:itemID="{A2A26F72-3A9D-45B1-B32E-B599EB7AB80C}"/>
</file>

<file path=customXml/itemProps3.xml><?xml version="1.0" encoding="utf-8"?>
<ds:datastoreItem xmlns:ds="http://schemas.openxmlformats.org/officeDocument/2006/customXml" ds:itemID="{F2CD6C5A-3EF8-4BD0-B609-998CC9102E9E}"/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395</Words>
  <Application>Microsoft Macintosh PowerPoint</Application>
  <PresentationFormat>Widescreen</PresentationFormat>
  <Paragraphs>91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Peru 5 &amp; 6 DSS, PROMIS Anxiety &amp; Depression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E. Munoz Lopez</dc:creator>
  <cp:lastModifiedBy>Daniela E. Munoz Lopez</cp:lastModifiedBy>
  <cp:revision>1</cp:revision>
  <dcterms:created xsi:type="dcterms:W3CDTF">2024-10-25T19:44:13Z</dcterms:created>
  <dcterms:modified xsi:type="dcterms:W3CDTF">2024-10-25T22:51:35Z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0x010100D7786967BFE0E542B31E06A6C81507BB</vt:lpwstr>
  </property>
</Properties>
</file>