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C2vXfeKrFqWq0vrsuVDhz3iz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5278692b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5278692b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9d8b1a99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99d8b1a99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9d2f312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9d2f312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690626" y="1010210"/>
            <a:ext cx="7667244" cy="60512"/>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690626" y="3224773"/>
            <a:ext cx="7667244" cy="60512"/>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690626" y="1113584"/>
            <a:ext cx="7667244" cy="20574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0"/>
          <p:cNvGrpSpPr/>
          <p:nvPr/>
        </p:nvGrpSpPr>
        <p:grpSpPr>
          <a:xfrm>
            <a:off x="7236911" y="3051692"/>
            <a:ext cx="810678" cy="810677"/>
            <a:chOff x="9685338" y="4460675"/>
            <a:chExt cx="1080904" cy="1080902"/>
          </a:xfrm>
        </p:grpSpPr>
        <p:sp>
          <p:nvSpPr>
            <p:cNvPr id="19" name="Google Shape;19;p1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
          <p:cNvSpPr txBox="1"/>
          <p:nvPr>
            <p:ph type="ctrTitle"/>
          </p:nvPr>
        </p:nvSpPr>
        <p:spPr>
          <a:xfrm>
            <a:off x="788670" y="1074167"/>
            <a:ext cx="7475220" cy="227685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Rockwell"/>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802386" y="3291840"/>
            <a:ext cx="5918454" cy="802386"/>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403"/>
              <a:buNone/>
              <a:defRPr sz="1650">
                <a:solidFill>
                  <a:schemeClr val="dk1"/>
                </a:solidFill>
              </a:defRPr>
            </a:lvl1pPr>
            <a:lvl2pPr lvl="1" algn="ctr">
              <a:lnSpc>
                <a:spcPct val="90000"/>
              </a:lnSpc>
              <a:spcBef>
                <a:spcPts val="300"/>
              </a:spcBef>
              <a:spcAft>
                <a:spcPts val="0"/>
              </a:spcAft>
              <a:buSzPts val="1403"/>
              <a:buNone/>
              <a:defRPr sz="1650"/>
            </a:lvl2pPr>
            <a:lvl3pPr lvl="2" algn="ctr">
              <a:lnSpc>
                <a:spcPct val="90000"/>
              </a:lnSpc>
              <a:spcBef>
                <a:spcPts val="300"/>
              </a:spcBef>
              <a:spcAft>
                <a:spcPts val="0"/>
              </a:spcAft>
              <a:buSzPts val="1403"/>
              <a:buNone/>
              <a:defRPr sz="1650"/>
            </a:lvl3pPr>
            <a:lvl4pPr lvl="3" algn="ctr">
              <a:lnSpc>
                <a:spcPct val="90000"/>
              </a:lnSpc>
              <a:spcBef>
                <a:spcPts val="300"/>
              </a:spcBef>
              <a:spcAft>
                <a:spcPts val="0"/>
              </a:spcAft>
              <a:buSzPts val="1275"/>
              <a:buNone/>
              <a:defRPr sz="1500"/>
            </a:lvl4pPr>
            <a:lvl5pPr lvl="4" algn="ctr">
              <a:lnSpc>
                <a:spcPct val="90000"/>
              </a:lnSpc>
              <a:spcBef>
                <a:spcPts val="300"/>
              </a:spcBef>
              <a:spcAft>
                <a:spcPts val="0"/>
              </a:spcAft>
              <a:buSzPts val="1275"/>
              <a:buNone/>
              <a:defRPr sz="1500"/>
            </a:lvl5pPr>
            <a:lvl6pPr lvl="5" algn="ctr">
              <a:lnSpc>
                <a:spcPct val="90000"/>
              </a:lnSpc>
              <a:spcBef>
                <a:spcPts val="300"/>
              </a:spcBef>
              <a:spcAft>
                <a:spcPts val="0"/>
              </a:spcAft>
              <a:buSzPts val="1275"/>
              <a:buNone/>
              <a:defRPr sz="1500"/>
            </a:lvl6pPr>
            <a:lvl7pPr lvl="6" algn="ctr">
              <a:lnSpc>
                <a:spcPct val="90000"/>
              </a:lnSpc>
              <a:spcBef>
                <a:spcPts val="300"/>
              </a:spcBef>
              <a:spcAft>
                <a:spcPts val="0"/>
              </a:spcAft>
              <a:buSzPts val="1275"/>
              <a:buNone/>
              <a:defRPr sz="1500"/>
            </a:lvl7pPr>
            <a:lvl8pPr lvl="7" algn="ctr">
              <a:lnSpc>
                <a:spcPct val="90000"/>
              </a:lnSpc>
              <a:spcBef>
                <a:spcPts val="300"/>
              </a:spcBef>
              <a:spcAft>
                <a:spcPts val="0"/>
              </a:spcAft>
              <a:buSzPts val="1275"/>
              <a:buNone/>
              <a:defRPr sz="1500"/>
            </a:lvl8pPr>
            <a:lvl9pPr lvl="8" algn="ctr">
              <a:lnSpc>
                <a:spcPct val="90000"/>
              </a:lnSpc>
              <a:spcBef>
                <a:spcPts val="300"/>
              </a:spcBef>
              <a:spcAft>
                <a:spcPts val="150"/>
              </a:spcAft>
              <a:buSzPts val="1275"/>
              <a:buNone/>
              <a:defRPr sz="1500"/>
            </a:lvl9pPr>
          </a:lstStyle>
          <a:p/>
        </p:txBody>
      </p:sp>
      <p:sp>
        <p:nvSpPr>
          <p:cNvPr id="23" name="Google Shape;23;p10"/>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2" type="sldNum"/>
          </p:nvPr>
        </p:nvSpPr>
        <p:spPr>
          <a:xfrm>
            <a:off x="7194550" y="3217001"/>
            <a:ext cx="895401" cy="4800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19"/>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9"/>
          <p:cNvSpPr txBox="1"/>
          <p:nvPr>
            <p:ph idx="1" type="body"/>
          </p:nvPr>
        </p:nvSpPr>
        <p:spPr>
          <a:xfrm>
            <a:off x="628650" y="514350"/>
            <a:ext cx="5033772" cy="3765042"/>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78" name="Google Shape;78;p19"/>
          <p:cNvSpPr txBox="1"/>
          <p:nvPr>
            <p:ph idx="2"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79" name="Google Shape;79;p19"/>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1" name="Google Shape;81;p19"/>
          <p:cNvGrpSpPr/>
          <p:nvPr/>
        </p:nvGrpSpPr>
        <p:grpSpPr>
          <a:xfrm>
            <a:off x="8551294" y="4672261"/>
            <a:ext cx="342900" cy="342900"/>
            <a:chOff x="11361456" y="6195813"/>
            <a:chExt cx="548640" cy="548640"/>
          </a:xfrm>
        </p:grpSpPr>
        <p:sp>
          <p:nvSpPr>
            <p:cNvPr id="82" name="Google Shape;82;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9"/>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0"/>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0"/>
          <p:cNvSpPr/>
          <p:nvPr>
            <p:ph idx="2" type="pic"/>
          </p:nvPr>
        </p:nvSpPr>
        <p:spPr>
          <a:xfrm>
            <a:off x="0" y="0"/>
            <a:ext cx="6227805" cy="5143500"/>
          </a:xfrm>
          <a:prstGeom prst="rect">
            <a:avLst/>
          </a:prstGeom>
          <a:solidFill>
            <a:srgbClr val="E1DFDF"/>
          </a:solidFill>
          <a:ln>
            <a:noFill/>
          </a:ln>
        </p:spPr>
      </p:sp>
      <p:sp>
        <p:nvSpPr>
          <p:cNvPr id="89" name="Google Shape;89;p20"/>
          <p:cNvSpPr txBox="1"/>
          <p:nvPr>
            <p:ph idx="1"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90" name="Google Shape;90;p20"/>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1" name="Google Shape;91;p20"/>
          <p:cNvGrpSpPr/>
          <p:nvPr/>
        </p:nvGrpSpPr>
        <p:grpSpPr>
          <a:xfrm>
            <a:off x="8551294" y="4672261"/>
            <a:ext cx="342900" cy="342900"/>
            <a:chOff x="11361456" y="6195813"/>
            <a:chExt cx="548640" cy="548640"/>
          </a:xfrm>
        </p:grpSpPr>
        <p:sp>
          <p:nvSpPr>
            <p:cNvPr id="92" name="Google Shape;92;p2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0"/>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21"/>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1"/>
          <p:cNvSpPr txBox="1"/>
          <p:nvPr>
            <p:ph idx="1" type="body"/>
          </p:nvPr>
        </p:nvSpPr>
        <p:spPr>
          <a:xfrm rot="5400000">
            <a:off x="3055239" y="-661797"/>
            <a:ext cx="3038094" cy="75438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98" name="Google Shape;98;p21"/>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1"/>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22"/>
          <p:cNvSpPr txBox="1"/>
          <p:nvPr>
            <p:ph type="title"/>
          </p:nvPr>
        </p:nvSpPr>
        <p:spPr>
          <a:xfrm rot="5400000">
            <a:off x="5386388" y="1557338"/>
            <a:ext cx="4229100"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2"/>
          <p:cNvSpPr txBox="1"/>
          <p:nvPr>
            <p:ph idx="1" type="body"/>
          </p:nvPr>
        </p:nvSpPr>
        <p:spPr>
          <a:xfrm rot="5400000">
            <a:off x="1500188" y="-300037"/>
            <a:ext cx="4229100" cy="562927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104" name="Google Shape;104;p22"/>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2"/>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2"/>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Font typeface="Rockwel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800"/>
              <a:buFont typeface="Rockwel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32" name="Google Shape;3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3"/>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36" name="Google Shape;36;p13"/>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9" name="Shape 39"/>
        <p:cNvGrpSpPr/>
        <p:nvPr/>
      </p:nvGrpSpPr>
      <p:grpSpPr>
        <a:xfrm>
          <a:off x="0" y="0"/>
          <a:ext cx="0" cy="0"/>
          <a:chOff x="0" y="0"/>
          <a:chExt cx="0" cy="0"/>
        </a:xfrm>
      </p:grpSpPr>
      <p:sp>
        <p:nvSpPr>
          <p:cNvPr id="40" name="Google Shape;40;p14"/>
          <p:cNvSpPr/>
          <p:nvPr/>
        </p:nvSpPr>
        <p:spPr>
          <a:xfrm>
            <a:off x="0" y="3688492"/>
            <a:ext cx="9144000" cy="1455008"/>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4"/>
          <p:cNvSpPr txBox="1"/>
          <p:nvPr>
            <p:ph type="title"/>
          </p:nvPr>
        </p:nvSpPr>
        <p:spPr>
          <a:xfrm>
            <a:off x="1625346" y="918972"/>
            <a:ext cx="6960870" cy="264033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6000"/>
              <a:buFont typeface="Rockwell"/>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1624331" y="3765042"/>
            <a:ext cx="6789420"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275"/>
              <a:buNone/>
              <a:defRPr sz="1500">
                <a:solidFill>
                  <a:schemeClr val="dk1"/>
                </a:solidFill>
              </a:defRPr>
            </a:lvl1pPr>
            <a:lvl2pPr indent="-228600" lvl="1" marL="914400" algn="l">
              <a:lnSpc>
                <a:spcPct val="90000"/>
              </a:lnSpc>
              <a:spcBef>
                <a:spcPts val="300"/>
              </a:spcBef>
              <a:spcAft>
                <a:spcPts val="0"/>
              </a:spcAft>
              <a:buSzPts val="1148"/>
              <a:buNone/>
              <a:defRPr sz="1350">
                <a:solidFill>
                  <a:srgbClr val="888888"/>
                </a:solidFill>
              </a:defRPr>
            </a:lvl2pPr>
            <a:lvl3pPr indent="-228600" lvl="2" marL="1371600" algn="l">
              <a:lnSpc>
                <a:spcPct val="90000"/>
              </a:lnSpc>
              <a:spcBef>
                <a:spcPts val="300"/>
              </a:spcBef>
              <a:spcAft>
                <a:spcPts val="0"/>
              </a:spcAft>
              <a:buSzPts val="1020"/>
              <a:buNone/>
              <a:defRPr sz="1200">
                <a:solidFill>
                  <a:srgbClr val="888888"/>
                </a:solidFill>
              </a:defRPr>
            </a:lvl3pPr>
            <a:lvl4pPr indent="-228600" lvl="3" marL="1828800" algn="l">
              <a:lnSpc>
                <a:spcPct val="90000"/>
              </a:lnSpc>
              <a:spcBef>
                <a:spcPts val="300"/>
              </a:spcBef>
              <a:spcAft>
                <a:spcPts val="0"/>
              </a:spcAft>
              <a:buSzPts val="893"/>
              <a:buNone/>
              <a:defRPr sz="1050">
                <a:solidFill>
                  <a:srgbClr val="888888"/>
                </a:solidFill>
              </a:defRPr>
            </a:lvl4pPr>
            <a:lvl5pPr indent="-228600" lvl="4" marL="2286000" algn="l">
              <a:lnSpc>
                <a:spcPct val="90000"/>
              </a:lnSpc>
              <a:spcBef>
                <a:spcPts val="300"/>
              </a:spcBef>
              <a:spcAft>
                <a:spcPts val="0"/>
              </a:spcAft>
              <a:buSzPts val="893"/>
              <a:buNone/>
              <a:defRPr sz="1050">
                <a:solidFill>
                  <a:srgbClr val="888888"/>
                </a:solidFill>
              </a:defRPr>
            </a:lvl5pPr>
            <a:lvl6pPr indent="-228600" lvl="5" marL="2743200" algn="l">
              <a:lnSpc>
                <a:spcPct val="90000"/>
              </a:lnSpc>
              <a:spcBef>
                <a:spcPts val="300"/>
              </a:spcBef>
              <a:spcAft>
                <a:spcPts val="0"/>
              </a:spcAft>
              <a:buSzPts val="893"/>
              <a:buNone/>
              <a:defRPr sz="1050">
                <a:solidFill>
                  <a:srgbClr val="888888"/>
                </a:solidFill>
              </a:defRPr>
            </a:lvl6pPr>
            <a:lvl7pPr indent="-228600" lvl="6" marL="3200400" algn="l">
              <a:lnSpc>
                <a:spcPct val="90000"/>
              </a:lnSpc>
              <a:spcBef>
                <a:spcPts val="300"/>
              </a:spcBef>
              <a:spcAft>
                <a:spcPts val="0"/>
              </a:spcAft>
              <a:buSzPts val="893"/>
              <a:buNone/>
              <a:defRPr sz="1050">
                <a:solidFill>
                  <a:srgbClr val="888888"/>
                </a:solidFill>
              </a:defRPr>
            </a:lvl7pPr>
            <a:lvl8pPr indent="-228600" lvl="7" marL="3657600" algn="l">
              <a:lnSpc>
                <a:spcPct val="90000"/>
              </a:lnSpc>
              <a:spcBef>
                <a:spcPts val="300"/>
              </a:spcBef>
              <a:spcAft>
                <a:spcPts val="0"/>
              </a:spcAft>
              <a:buSzPts val="893"/>
              <a:buNone/>
              <a:defRPr sz="1050">
                <a:solidFill>
                  <a:srgbClr val="888888"/>
                </a:solidFill>
              </a:defRPr>
            </a:lvl8pPr>
            <a:lvl9pPr indent="-228600" lvl="8" marL="4114800" algn="l">
              <a:lnSpc>
                <a:spcPct val="90000"/>
              </a:lnSpc>
              <a:spcBef>
                <a:spcPts val="300"/>
              </a:spcBef>
              <a:spcAft>
                <a:spcPts val="150"/>
              </a:spcAft>
              <a:buSzPts val="893"/>
              <a:buNone/>
              <a:defRPr sz="1050">
                <a:solidFill>
                  <a:srgbClr val="888888"/>
                </a:solidFill>
              </a:defRPr>
            </a:lvl9pPr>
          </a:lstStyle>
          <a:p/>
        </p:txBody>
      </p:sp>
      <p:sp>
        <p:nvSpPr>
          <p:cNvPr id="43" name="Google Shape;43;p14"/>
          <p:cNvSpPr txBox="1"/>
          <p:nvPr>
            <p:ph idx="10" type="dt"/>
          </p:nvPr>
        </p:nvSpPr>
        <p:spPr>
          <a:xfrm>
            <a:off x="6445251" y="4704588"/>
            <a:ext cx="198323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1637031"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 name="Google Shape;45;p14"/>
          <p:cNvGrpSpPr/>
          <p:nvPr/>
        </p:nvGrpSpPr>
        <p:grpSpPr>
          <a:xfrm>
            <a:off x="673049" y="1744386"/>
            <a:ext cx="810678" cy="810677"/>
            <a:chOff x="9685338" y="4460675"/>
            <a:chExt cx="1080904" cy="1080902"/>
          </a:xfrm>
        </p:grpSpPr>
        <p:sp>
          <p:nvSpPr>
            <p:cNvPr id="46" name="Google Shape;46;p1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14"/>
          <p:cNvSpPr txBox="1"/>
          <p:nvPr>
            <p:ph idx="12" type="sldNum"/>
          </p:nvPr>
        </p:nvSpPr>
        <p:spPr>
          <a:xfrm>
            <a:off x="632776" y="1879600"/>
            <a:ext cx="891224" cy="54024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5"/>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 type="body"/>
          </p:nvPr>
        </p:nvSpPr>
        <p:spPr>
          <a:xfrm>
            <a:off x="802386"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52" name="Google Shape;52;p15"/>
          <p:cNvSpPr txBox="1"/>
          <p:nvPr>
            <p:ph idx="2" type="body"/>
          </p:nvPr>
        </p:nvSpPr>
        <p:spPr>
          <a:xfrm>
            <a:off x="4773168"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53" name="Google Shape;53;p15"/>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6"/>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 type="body"/>
          </p:nvPr>
        </p:nvSpPr>
        <p:spPr>
          <a:xfrm>
            <a:off x="800100"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59" name="Google Shape;59;p16"/>
          <p:cNvSpPr txBox="1"/>
          <p:nvPr>
            <p:ph idx="2" type="body"/>
          </p:nvPr>
        </p:nvSpPr>
        <p:spPr>
          <a:xfrm>
            <a:off x="802386"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0" name="Google Shape;60;p16"/>
          <p:cNvSpPr txBox="1"/>
          <p:nvPr>
            <p:ph idx="3" type="body"/>
          </p:nvPr>
        </p:nvSpPr>
        <p:spPr>
          <a:xfrm>
            <a:off x="4773168"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61" name="Google Shape;61;p16"/>
          <p:cNvSpPr txBox="1"/>
          <p:nvPr>
            <p:ph idx="4" type="body"/>
          </p:nvPr>
        </p:nvSpPr>
        <p:spPr>
          <a:xfrm>
            <a:off x="4773168"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2" name="Google Shape;62;p16"/>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7"/>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8"/>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050"/>
              <a:buFont typeface="Rockwell"/>
              <a:buNone/>
              <a:defRPr b="0" i="0" sz="405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09562" lvl="0" marL="457200" marR="0" rtl="0" algn="l">
              <a:lnSpc>
                <a:spcPct val="90000"/>
              </a:lnSpc>
              <a:spcBef>
                <a:spcPts val="900"/>
              </a:spcBef>
              <a:spcAft>
                <a:spcPts val="0"/>
              </a:spcAft>
              <a:buClr>
                <a:srgbClr val="9E3611"/>
              </a:buClr>
              <a:buSzPts val="1275"/>
              <a:buFont typeface="Noto Sans Symbols"/>
              <a:buChar char="▪"/>
              <a:defRPr b="0" i="0" sz="1500" u="none" cap="none" strike="noStrike">
                <a:solidFill>
                  <a:schemeClr val="dk1"/>
                </a:solidFill>
                <a:latin typeface="Rockwell"/>
                <a:ea typeface="Rockwell"/>
                <a:cs typeface="Rockwell"/>
                <a:sym typeface="Rockwell"/>
              </a:defRPr>
            </a:lvl1pPr>
            <a:lvl2pPr indent="-301466" lvl="1" marL="914400" marR="0" rtl="0" algn="l">
              <a:lnSpc>
                <a:spcPct val="90000"/>
              </a:lnSpc>
              <a:spcBef>
                <a:spcPts val="300"/>
              </a:spcBef>
              <a:spcAft>
                <a:spcPts val="0"/>
              </a:spcAft>
              <a:buClr>
                <a:srgbClr val="9E3611"/>
              </a:buClr>
              <a:buSzPts val="1148"/>
              <a:buFont typeface="Noto Sans Symbols"/>
              <a:buChar char="▪"/>
              <a:defRPr b="0" i="0" sz="1350" u="none" cap="none" strike="noStrike">
                <a:solidFill>
                  <a:schemeClr val="dk1"/>
                </a:solidFill>
                <a:latin typeface="Rockwell"/>
                <a:ea typeface="Rockwell"/>
                <a:cs typeface="Rockwell"/>
                <a:sym typeface="Rockwell"/>
              </a:defRPr>
            </a:lvl2pPr>
            <a:lvl3pPr indent="-293369" lvl="2" marL="1371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3pPr>
            <a:lvl4pPr indent="-293369" lvl="3" marL="18288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4pPr>
            <a:lvl5pPr indent="-293370" lvl="4" marL="22860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5pPr>
            <a:lvl6pPr indent="-293370" lvl="5" marL="27432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6pPr>
            <a:lvl7pPr indent="-293370" lvl="6" marL="32004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7pPr>
            <a:lvl8pPr indent="-293370" lvl="7" marL="3657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8pPr>
            <a:lvl9pPr indent="-293370" lvl="8" marL="4114800" marR="0" rtl="0" algn="l">
              <a:lnSpc>
                <a:spcPct val="90000"/>
              </a:lnSpc>
              <a:spcBef>
                <a:spcPts val="300"/>
              </a:spcBef>
              <a:spcAft>
                <a:spcPts val="15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9"/>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825"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9"/>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25"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grpSp>
        <p:nvGrpSpPr>
          <p:cNvPr id="10" name="Google Shape;10;p9"/>
          <p:cNvGrpSpPr/>
          <p:nvPr/>
        </p:nvGrpSpPr>
        <p:grpSpPr>
          <a:xfrm>
            <a:off x="8551294" y="4672261"/>
            <a:ext cx="342900" cy="342900"/>
            <a:chOff x="11361456" y="6195813"/>
            <a:chExt cx="548640" cy="548640"/>
          </a:xfrm>
        </p:grpSpPr>
        <p:sp>
          <p:nvSpPr>
            <p:cNvPr id="11" name="Google Shape;11;p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9"/>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s://github.com/dannynday/group-project-1/blob/main/DashingCryptoNotebook1.ipynb" TargetMode="External"/><Relationship Id="rId5" Type="http://schemas.openxmlformats.org/officeDocument/2006/relationships/hyperlink" Target="https://github.com/dannynday/group-project-1/blob/main/DCN2.ipynb" TargetMode="External"/><Relationship Id="rId6" Type="http://schemas.openxmlformats.org/officeDocument/2006/relationships/hyperlink" Target="https://github.com/dannynday/group-project-1/blob/main/README.md" TargetMode="External"/><Relationship Id="rId7" Type="http://schemas.openxmlformats.org/officeDocument/2006/relationships/hyperlink" Target="https://github.com/dannynday/group-projec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ypi.org/project/QuantStats/" TargetMode="External"/><Relationship Id="rId4" Type="http://schemas.openxmlformats.org/officeDocument/2006/relationships/hyperlink" Target="https://alpaca.markets/" TargetMode="External"/><Relationship Id="rId5" Type="http://schemas.openxmlformats.org/officeDocument/2006/relationships/hyperlink" Target="https://alpaca.markets/" TargetMode="Externa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ranaroussi/quantstats/issues/226"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788675" y="644800"/>
            <a:ext cx="7475100" cy="27063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7200"/>
              <a:buFont typeface="Rockwell"/>
              <a:buNone/>
            </a:pPr>
            <a:r>
              <a:rPr lang="en" sz="6700"/>
              <a:t>DASHING THROUGH the CRYPTO SNOW</a:t>
            </a:r>
            <a:endParaRPr sz="6700"/>
          </a:p>
        </p:txBody>
      </p:sp>
      <p:sp>
        <p:nvSpPr>
          <p:cNvPr id="112" name="Google Shape;112;p1"/>
          <p:cNvSpPr txBox="1"/>
          <p:nvPr>
            <p:ph idx="1" type="subTitle"/>
          </p:nvPr>
        </p:nvSpPr>
        <p:spPr>
          <a:xfrm>
            <a:off x="802386" y="3291840"/>
            <a:ext cx="5918454" cy="802386"/>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360"/>
              <a:buNone/>
            </a:pPr>
            <a:r>
              <a:rPr lang="en">
                <a:highlight>
                  <a:srgbClr val="FFFF00"/>
                </a:highlight>
              </a:rPr>
              <a:t>By: Ethan, Danny and Yen</a:t>
            </a:r>
            <a:endParaRPr>
              <a:highlight>
                <a:srgbClr val="FFFF00"/>
              </a:highlight>
            </a:endParaRPr>
          </a:p>
        </p:txBody>
      </p:sp>
      <p:pic>
        <p:nvPicPr>
          <p:cNvPr id="113" name="Google Shape;113;p1"/>
          <p:cNvPicPr preferRelativeResize="0"/>
          <p:nvPr/>
        </p:nvPicPr>
        <p:blipFill rotWithShape="1">
          <a:blip r:embed="rId3">
            <a:alphaModFix/>
          </a:blip>
          <a:srcRect b="0" l="0" r="0" t="0"/>
          <a:stretch/>
        </p:blipFill>
        <p:spPr>
          <a:xfrm>
            <a:off x="5201050" y="3104100"/>
            <a:ext cx="3152825" cy="179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536600" y="280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NEXT STEPS</a:t>
            </a:r>
            <a:endParaRPr/>
          </a:p>
        </p:txBody>
      </p:sp>
      <p:pic>
        <p:nvPicPr>
          <p:cNvPr id="173" name="Google Shape;173;p7"/>
          <p:cNvPicPr preferRelativeResize="0"/>
          <p:nvPr/>
        </p:nvPicPr>
        <p:blipFill>
          <a:blip r:embed="rId3">
            <a:alphaModFix/>
          </a:blip>
          <a:stretch>
            <a:fillRect/>
          </a:stretch>
        </p:blipFill>
        <p:spPr>
          <a:xfrm>
            <a:off x="311700" y="3389000"/>
            <a:ext cx="8745499" cy="1754500"/>
          </a:xfrm>
          <a:prstGeom prst="rect">
            <a:avLst/>
          </a:prstGeom>
          <a:noFill/>
          <a:ln>
            <a:noFill/>
          </a:ln>
        </p:spPr>
      </p:pic>
      <p:sp>
        <p:nvSpPr>
          <p:cNvPr id="174" name="Google Shape;174;p7"/>
          <p:cNvSpPr txBox="1"/>
          <p:nvPr>
            <p:ph idx="1" type="body"/>
          </p:nvPr>
        </p:nvSpPr>
        <p:spPr>
          <a:xfrm>
            <a:off x="386675" y="1081025"/>
            <a:ext cx="8175900" cy="3781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Additional questions that surfaced</a:t>
            </a:r>
            <a:endParaRPr/>
          </a:p>
          <a:p>
            <a:pPr indent="-317500" lvl="1" marL="914400" rtl="0" algn="l">
              <a:lnSpc>
                <a:spcPct val="90000"/>
              </a:lnSpc>
              <a:spcBef>
                <a:spcPts val="0"/>
              </a:spcBef>
              <a:spcAft>
                <a:spcPts val="0"/>
              </a:spcAft>
              <a:buSzPts val="1400"/>
              <a:buChar char="○"/>
            </a:pPr>
            <a:r>
              <a:rPr lang="en"/>
              <a:t>Are there crypto coins,sectors and/or industries that are outperforming S&amp;P 500?</a:t>
            </a:r>
            <a:endParaRPr/>
          </a:p>
          <a:p>
            <a:pPr indent="-317500" lvl="1" marL="914400" rtl="0" algn="l">
              <a:lnSpc>
                <a:spcPct val="90000"/>
              </a:lnSpc>
              <a:spcBef>
                <a:spcPts val="0"/>
              </a:spcBef>
              <a:spcAft>
                <a:spcPts val="0"/>
              </a:spcAft>
              <a:buSzPts val="1400"/>
              <a:buChar char="○"/>
            </a:pPr>
            <a:r>
              <a:rPr lang="en"/>
              <a:t>If so, are they more volatile in the bull/bear/neutral market?</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Additional topics to research</a:t>
            </a:r>
            <a:endParaRPr/>
          </a:p>
          <a:p>
            <a:pPr indent="-342900" lvl="1" marL="914400" rtl="0" algn="l">
              <a:lnSpc>
                <a:spcPct val="90000"/>
              </a:lnSpc>
              <a:spcBef>
                <a:spcPts val="0"/>
              </a:spcBef>
              <a:spcAft>
                <a:spcPts val="0"/>
              </a:spcAft>
              <a:buSzPts val="1800"/>
              <a:buChar char="○"/>
            </a:pPr>
            <a:r>
              <a:rPr lang="en"/>
              <a:t>Integration with other technical indicators such moneyflow, rsi, candlestick pattern bullish/bearish breakaway</a:t>
            </a:r>
            <a:endParaRPr/>
          </a:p>
          <a:p>
            <a:pPr indent="-317500" lvl="1" marL="914400" rtl="0" algn="l">
              <a:lnSpc>
                <a:spcPct val="90000"/>
              </a:lnSpc>
              <a:spcBef>
                <a:spcPts val="0"/>
              </a:spcBef>
              <a:spcAft>
                <a:spcPts val="0"/>
              </a:spcAft>
              <a:buSzPts val="1400"/>
              <a:buChar char="○"/>
            </a:pPr>
            <a:r>
              <a:rPr lang="en"/>
              <a:t>How to track liquidity of markets and how its influx influences the price</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Plan for future development</a:t>
            </a:r>
            <a:endParaRPr/>
          </a:p>
          <a:p>
            <a:pPr indent="-317500" lvl="1" marL="914400" rtl="0" algn="l">
              <a:lnSpc>
                <a:spcPct val="90000"/>
              </a:lnSpc>
              <a:spcBef>
                <a:spcPts val="0"/>
              </a:spcBef>
              <a:spcAft>
                <a:spcPts val="0"/>
              </a:spcAft>
              <a:buSzPts val="1400"/>
              <a:buChar char="○"/>
            </a:pPr>
            <a:r>
              <a:rPr lang="en"/>
              <a:t>Create algo-trading bot which incorporates our analysis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8"/>
          <p:cNvPicPr preferRelativeResize="0"/>
          <p:nvPr/>
        </p:nvPicPr>
        <p:blipFill>
          <a:blip r:embed="rId3">
            <a:alphaModFix/>
          </a:blip>
          <a:stretch>
            <a:fillRect/>
          </a:stretch>
        </p:blipFill>
        <p:spPr>
          <a:xfrm>
            <a:off x="311700" y="2759200"/>
            <a:ext cx="8745499" cy="2384300"/>
          </a:xfrm>
          <a:prstGeom prst="rect">
            <a:avLst/>
          </a:prstGeom>
          <a:noFill/>
          <a:ln>
            <a:noFill/>
          </a:ln>
        </p:spPr>
      </p:pic>
      <p:sp>
        <p:nvSpPr>
          <p:cNvPr id="180" name="Google Shape;180;p8"/>
          <p:cNvSpPr txBox="1"/>
          <p:nvPr>
            <p:ph type="title"/>
          </p:nvPr>
        </p:nvSpPr>
        <p:spPr>
          <a:xfrm>
            <a:off x="311688" y="218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LINKS</a:t>
            </a:r>
            <a:endParaRPr/>
          </a:p>
        </p:txBody>
      </p:sp>
      <p:sp>
        <p:nvSpPr>
          <p:cNvPr id="181" name="Google Shape;181;p8"/>
          <p:cNvSpPr txBox="1"/>
          <p:nvPr>
            <p:ph idx="1" type="body"/>
          </p:nvPr>
        </p:nvSpPr>
        <p:spPr>
          <a:xfrm>
            <a:off x="236725" y="11208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Deployed application:</a:t>
            </a:r>
            <a:endParaRPr/>
          </a:p>
          <a:p>
            <a:pPr indent="-342900" lvl="1" marL="914400" rtl="0" algn="l">
              <a:lnSpc>
                <a:spcPct val="90000"/>
              </a:lnSpc>
              <a:spcBef>
                <a:spcPts val="0"/>
              </a:spcBef>
              <a:spcAft>
                <a:spcPts val="0"/>
              </a:spcAft>
              <a:buSzPts val="1800"/>
              <a:buChar char="●"/>
            </a:pPr>
            <a:r>
              <a:rPr lang="en"/>
              <a:t>Notebook #1: </a:t>
            </a:r>
            <a:r>
              <a:rPr lang="en" u="sng">
                <a:solidFill>
                  <a:schemeClr val="hlink"/>
                </a:solidFill>
                <a:hlinkClick r:id="rId4"/>
              </a:rPr>
              <a:t>https://github.com/dannynday/group-project-1/blob/main/DashingCryptoNotebook1.ipynb</a:t>
            </a:r>
            <a:endParaRPr/>
          </a:p>
          <a:p>
            <a:pPr indent="-342900" lvl="1" marL="914400" rtl="0" algn="l">
              <a:lnSpc>
                <a:spcPct val="90000"/>
              </a:lnSpc>
              <a:spcBef>
                <a:spcPts val="0"/>
              </a:spcBef>
              <a:spcAft>
                <a:spcPts val="0"/>
              </a:spcAft>
              <a:buSzPts val="1800"/>
              <a:buChar char="●"/>
            </a:pPr>
            <a:r>
              <a:rPr lang="en"/>
              <a:t>Notebook #2: </a:t>
            </a:r>
            <a:r>
              <a:rPr lang="en" u="sng">
                <a:solidFill>
                  <a:schemeClr val="hlink"/>
                </a:solidFill>
                <a:hlinkClick r:id="rId5"/>
              </a:rPr>
              <a:t>https://github.com/dannynday/group-project-1/blob/main/DCN2.ipynb</a:t>
            </a:r>
            <a:endParaRPr/>
          </a:p>
          <a:p>
            <a:pPr indent="-317500" lvl="1" marL="914400" rtl="0" algn="l">
              <a:lnSpc>
                <a:spcPct val="90000"/>
              </a:lnSpc>
              <a:spcBef>
                <a:spcPts val="0"/>
              </a:spcBef>
              <a:spcAft>
                <a:spcPts val="0"/>
              </a:spcAft>
              <a:buSzPts val="1400"/>
              <a:buChar char="●"/>
            </a:pPr>
            <a:r>
              <a:rPr lang="en"/>
              <a:t>Readme: </a:t>
            </a:r>
            <a:r>
              <a:rPr lang="en" u="sng">
                <a:solidFill>
                  <a:schemeClr val="hlink"/>
                </a:solidFill>
                <a:hlinkClick r:id="rId6"/>
              </a:rPr>
              <a:t>https://github.com/dannynday/group-project-1/blob/main/README.md</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GitHub repo: </a:t>
            </a:r>
            <a:r>
              <a:rPr lang="en" u="sng">
                <a:solidFill>
                  <a:schemeClr val="hlink"/>
                </a:solidFill>
                <a:hlinkClick r:id="rId7"/>
              </a:rPr>
              <a:t>https://github.com/dannynday/group-project-1</a:t>
            </a:r>
            <a:endParaRPr/>
          </a:p>
          <a:p>
            <a:pPr indent="-228600" lvl="0" marL="457200" rtl="0" algn="l">
              <a:lnSpc>
                <a:spcPct val="90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95278692bc_3_5"/>
          <p:cNvPicPr preferRelativeResize="0"/>
          <p:nvPr/>
        </p:nvPicPr>
        <p:blipFill>
          <a:blip r:embed="rId3">
            <a:alphaModFix/>
          </a:blip>
          <a:stretch>
            <a:fillRect/>
          </a:stretch>
        </p:blipFill>
        <p:spPr>
          <a:xfrm>
            <a:off x="149950" y="143300"/>
            <a:ext cx="8745525" cy="5000200"/>
          </a:xfrm>
          <a:prstGeom prst="rect">
            <a:avLst/>
          </a:prstGeom>
          <a:noFill/>
          <a:ln>
            <a:noFill/>
          </a:ln>
        </p:spPr>
      </p:pic>
      <p:sp>
        <p:nvSpPr>
          <p:cNvPr id="119" name="Google Shape;119;g195278692bc_3_5"/>
          <p:cNvSpPr txBox="1"/>
          <p:nvPr/>
        </p:nvSpPr>
        <p:spPr>
          <a:xfrm>
            <a:off x="311700" y="1184650"/>
            <a:ext cx="63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sp>
        <p:nvSpPr>
          <p:cNvPr id="120" name="Google Shape;120;g195278692bc_3_5"/>
          <p:cNvSpPr txBox="1"/>
          <p:nvPr/>
        </p:nvSpPr>
        <p:spPr>
          <a:xfrm>
            <a:off x="275700" y="2309350"/>
            <a:ext cx="8592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Concept</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Data Techniques</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Approach</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Demo</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Conclusion</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Summary</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Next Steps</a:t>
            </a:r>
            <a:endParaRPr sz="1800">
              <a:latin typeface="Rockwell"/>
              <a:ea typeface="Rockwell"/>
              <a:cs typeface="Rockwell"/>
              <a:sym typeface="Rockwell"/>
            </a:endParaRPr>
          </a:p>
        </p:txBody>
      </p:sp>
      <p:sp>
        <p:nvSpPr>
          <p:cNvPr id="121" name="Google Shape;121;g195278692bc_3_5"/>
          <p:cNvSpPr txBox="1"/>
          <p:nvPr>
            <p:ph type="title"/>
          </p:nvPr>
        </p:nvSpPr>
        <p:spPr>
          <a:xfrm>
            <a:off x="623400" y="1467550"/>
            <a:ext cx="8520600" cy="841800"/>
          </a:xfrm>
          <a:prstGeom prst="rect">
            <a:avLst/>
          </a:prstGeom>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311700" y="100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CONCEPT</a:t>
            </a:r>
            <a:endParaRPr/>
          </a:p>
        </p:txBody>
      </p:sp>
      <p:sp>
        <p:nvSpPr>
          <p:cNvPr id="127" name="Google Shape;127;p3"/>
          <p:cNvSpPr txBox="1"/>
          <p:nvPr>
            <p:ph idx="1" type="body"/>
          </p:nvPr>
        </p:nvSpPr>
        <p:spPr>
          <a:xfrm>
            <a:off x="311700" y="1107500"/>
            <a:ext cx="8100900" cy="3721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Problem Statement: </a:t>
            </a:r>
            <a:endParaRPr/>
          </a:p>
          <a:p>
            <a:pPr indent="-342900" lvl="1" marL="914400" rtl="0" algn="l">
              <a:lnSpc>
                <a:spcPct val="90000"/>
              </a:lnSpc>
              <a:spcBef>
                <a:spcPts val="0"/>
              </a:spcBef>
              <a:spcAft>
                <a:spcPts val="0"/>
              </a:spcAft>
              <a:buSzPts val="1800"/>
              <a:buChar char="●"/>
            </a:pPr>
            <a:r>
              <a:rPr lang="en"/>
              <a:t>Can we outperform the S&amp;P 500 with our strategy of utilizing more volatile assets?</a:t>
            </a:r>
            <a:endParaRPr/>
          </a:p>
          <a:p>
            <a:pPr indent="-317500" lvl="1" marL="914400" rtl="0" algn="l">
              <a:lnSpc>
                <a:spcPct val="90000"/>
              </a:lnSpc>
              <a:spcBef>
                <a:spcPts val="0"/>
              </a:spcBef>
              <a:spcAft>
                <a:spcPts val="0"/>
              </a:spcAft>
              <a:buSzPts val="1400"/>
              <a:buChar char="●"/>
            </a:pPr>
            <a:r>
              <a:rPr lang="en"/>
              <a:t>What is the strategy performance over the past year?</a:t>
            </a:r>
            <a:endParaRPr sz="1350"/>
          </a:p>
          <a:p>
            <a:pPr indent="-317500" lvl="1" marL="914400" rtl="0" algn="l">
              <a:lnSpc>
                <a:spcPct val="90000"/>
              </a:lnSpc>
              <a:spcBef>
                <a:spcPts val="0"/>
              </a:spcBef>
              <a:spcAft>
                <a:spcPts val="0"/>
              </a:spcAft>
              <a:buSzPts val="1400"/>
              <a:buChar char="●"/>
            </a:pPr>
            <a:r>
              <a:rPr lang="en"/>
              <a:t>Is it always better to buy more volatile assets?</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Motivation for development?</a:t>
            </a:r>
            <a:endParaRPr/>
          </a:p>
          <a:p>
            <a:pPr indent="-317500" lvl="1" marL="914400" rtl="0" algn="l">
              <a:lnSpc>
                <a:spcPct val="90000"/>
              </a:lnSpc>
              <a:spcBef>
                <a:spcPts val="0"/>
              </a:spcBef>
              <a:spcAft>
                <a:spcPts val="0"/>
              </a:spcAft>
              <a:buSzPts val="1400"/>
              <a:buChar char="●"/>
            </a:pPr>
            <a:r>
              <a:rPr lang="en"/>
              <a:t>Identify a strategy to make money in the current market</a:t>
            </a:r>
            <a:endParaRPr/>
          </a:p>
          <a:p>
            <a:pPr indent="-317500" lvl="1" marL="914400" rtl="0" algn="l">
              <a:lnSpc>
                <a:spcPct val="90000"/>
              </a:lnSpc>
              <a:spcBef>
                <a:spcPts val="0"/>
              </a:spcBef>
              <a:spcAft>
                <a:spcPts val="0"/>
              </a:spcAft>
              <a:buSzPts val="1400"/>
              <a:buChar char="●"/>
            </a:pPr>
            <a:r>
              <a:rPr lang="en"/>
              <a:t>Apply the tools and concepts we learned in class in our own </a:t>
            </a:r>
            <a:r>
              <a:rPr lang="en"/>
              <a:t>portfolio</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User stories: </a:t>
            </a:r>
            <a:endParaRPr/>
          </a:p>
          <a:p>
            <a:pPr indent="-342900" lvl="1" marL="914400" rtl="0" algn="l">
              <a:lnSpc>
                <a:spcPct val="90000"/>
              </a:lnSpc>
              <a:spcBef>
                <a:spcPts val="0"/>
              </a:spcBef>
              <a:spcAft>
                <a:spcPts val="0"/>
              </a:spcAft>
              <a:buSzPts val="1800"/>
              <a:buChar char="●"/>
            </a:pPr>
            <a:r>
              <a:rPr lang="en"/>
              <a:t>Utilize Quant library to build Dashboard</a:t>
            </a:r>
            <a:endParaRPr/>
          </a:p>
          <a:p>
            <a:pPr indent="-342900" lvl="1" marL="914400" rtl="0" algn="l">
              <a:lnSpc>
                <a:spcPct val="90000"/>
              </a:lnSpc>
              <a:spcBef>
                <a:spcPts val="0"/>
              </a:spcBef>
              <a:spcAft>
                <a:spcPts val="0"/>
              </a:spcAft>
              <a:buSzPts val="1800"/>
              <a:buChar char="●"/>
            </a:pPr>
            <a:r>
              <a:rPr lang="en"/>
              <a:t>Validate Quant library results using Alpaca API and the concepts we learned in class</a:t>
            </a:r>
            <a:endParaRPr/>
          </a:p>
          <a:p>
            <a:pPr indent="-342900" lvl="1" marL="914400" rtl="0" algn="l">
              <a:lnSpc>
                <a:spcPct val="90000"/>
              </a:lnSpc>
              <a:spcBef>
                <a:spcPts val="0"/>
              </a:spcBef>
              <a:spcAft>
                <a:spcPts val="0"/>
              </a:spcAft>
              <a:buSzPts val="1800"/>
              <a:buChar char="●"/>
            </a:pPr>
            <a:r>
              <a:rPr lang="en"/>
              <a:t>Create Quant Dashboard</a:t>
            </a:r>
            <a:endParaRPr/>
          </a:p>
          <a:p>
            <a:pPr indent="-342900" lvl="1" marL="914400" rtl="0" algn="l">
              <a:lnSpc>
                <a:spcPct val="90000"/>
              </a:lnSpc>
              <a:spcBef>
                <a:spcPts val="0"/>
              </a:spcBef>
              <a:spcAft>
                <a:spcPts val="0"/>
              </a:spcAft>
              <a:buSzPts val="1800"/>
              <a:buChar char="●"/>
            </a:pPr>
            <a:r>
              <a:rPr lang="en"/>
              <a:t>Create Our Strategy Dashboard</a:t>
            </a:r>
            <a:endParaRPr/>
          </a:p>
          <a:p>
            <a:pPr indent="-228600" lvl="1" marL="914400" rtl="0" algn="l">
              <a:lnSpc>
                <a:spcPct val="90000"/>
              </a:lnSpc>
              <a:spcBef>
                <a:spcPts val="0"/>
              </a:spcBef>
              <a:spcAft>
                <a:spcPts val="0"/>
              </a:spcAft>
              <a:buSzPts val="1800"/>
              <a:buNone/>
            </a:pPr>
            <a:r>
              <a:t/>
            </a:r>
            <a:endParaRPr/>
          </a:p>
        </p:txBody>
      </p:sp>
      <p:pic>
        <p:nvPicPr>
          <p:cNvPr id="128" name="Google Shape;128;p3"/>
          <p:cNvPicPr preferRelativeResize="0"/>
          <p:nvPr/>
        </p:nvPicPr>
        <p:blipFill>
          <a:blip r:embed="rId3">
            <a:alphaModFix/>
          </a:blip>
          <a:stretch>
            <a:fillRect/>
          </a:stretch>
        </p:blipFill>
        <p:spPr>
          <a:xfrm>
            <a:off x="6725400" y="0"/>
            <a:ext cx="2418601" cy="135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DATA TECHNIQUES</a:t>
            </a:r>
            <a:endParaRPr/>
          </a:p>
        </p:txBody>
      </p:sp>
      <p:sp>
        <p:nvSpPr>
          <p:cNvPr id="134" name="Google Shape;134;p4"/>
          <p:cNvSpPr txBox="1"/>
          <p:nvPr>
            <p:ph idx="1" type="body"/>
          </p:nvPr>
        </p:nvSpPr>
        <p:spPr>
          <a:xfrm>
            <a:off x="439050" y="1317600"/>
            <a:ext cx="8265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Description of data source:</a:t>
            </a:r>
            <a:endParaRPr/>
          </a:p>
          <a:p>
            <a:pPr indent="-342900" lvl="1" marL="914400" rtl="0" algn="l">
              <a:lnSpc>
                <a:spcPct val="90000"/>
              </a:lnSpc>
              <a:spcBef>
                <a:spcPts val="0"/>
              </a:spcBef>
              <a:spcAft>
                <a:spcPts val="0"/>
              </a:spcAft>
              <a:buSzPts val="1800"/>
              <a:buChar char="●"/>
            </a:pPr>
            <a:r>
              <a:rPr lang="en" u="sng">
                <a:solidFill>
                  <a:schemeClr val="hlink"/>
                </a:solidFill>
                <a:hlinkClick r:id="rId3"/>
              </a:rPr>
              <a:t>QuantStat Portfolio Library </a:t>
            </a:r>
            <a:r>
              <a:rPr lang="en"/>
              <a:t>– have a built in API to extract data from Yahoo! Finance. Offer visual analysis to use in portfolio management with little coding</a:t>
            </a:r>
            <a:endParaRPr/>
          </a:p>
          <a:p>
            <a:pPr indent="-342900" lvl="1" marL="914400" rtl="0" algn="l">
              <a:lnSpc>
                <a:spcPct val="90000"/>
              </a:lnSpc>
              <a:spcBef>
                <a:spcPts val="0"/>
              </a:spcBef>
              <a:spcAft>
                <a:spcPts val="0"/>
              </a:spcAft>
              <a:buSzPts val="1800"/>
              <a:buChar char="●"/>
            </a:pPr>
            <a:r>
              <a:rPr lang="en" u="sng">
                <a:solidFill>
                  <a:schemeClr val="hlink"/>
                </a:solidFill>
                <a:hlinkClick r:id="rId4"/>
              </a:rPr>
              <a:t>A</a:t>
            </a:r>
            <a:r>
              <a:rPr lang="en" u="sng">
                <a:solidFill>
                  <a:schemeClr val="hlink"/>
                </a:solidFill>
                <a:hlinkClick r:id="rId5"/>
              </a:rPr>
              <a:t>lpaca Markets API </a:t>
            </a:r>
            <a:r>
              <a:rPr lang="en"/>
              <a:t>– to extract cryptos and stocks data</a:t>
            </a:r>
            <a:endParaRPr/>
          </a:p>
          <a:p>
            <a:pPr indent="-342900" lvl="0" marL="457200" rtl="0" algn="l">
              <a:lnSpc>
                <a:spcPct val="90000"/>
              </a:lnSpc>
              <a:spcBef>
                <a:spcPts val="0"/>
              </a:spcBef>
              <a:spcAft>
                <a:spcPts val="0"/>
              </a:spcAft>
              <a:buSzPts val="1800"/>
              <a:buChar char="●"/>
            </a:pPr>
            <a:r>
              <a:rPr lang="en"/>
              <a:t>Reasoning for data selection:</a:t>
            </a:r>
            <a:endParaRPr/>
          </a:p>
          <a:p>
            <a:pPr indent="-317500" lvl="1" marL="914400" rtl="0" algn="l">
              <a:lnSpc>
                <a:spcPct val="90000"/>
              </a:lnSpc>
              <a:spcBef>
                <a:spcPts val="0"/>
              </a:spcBef>
              <a:spcAft>
                <a:spcPts val="0"/>
              </a:spcAft>
              <a:buSzPts val="1400"/>
              <a:buChar char="●"/>
            </a:pPr>
            <a:r>
              <a:rPr lang="en"/>
              <a:t>Selected BTC, ETH, TRX, TSLA, and GME because of its volatility</a:t>
            </a:r>
            <a:endParaRPr/>
          </a:p>
          <a:p>
            <a:pPr indent="-317500" lvl="1" marL="914400" rtl="0" algn="l">
              <a:lnSpc>
                <a:spcPct val="90000"/>
              </a:lnSpc>
              <a:spcBef>
                <a:spcPts val="0"/>
              </a:spcBef>
              <a:spcAft>
                <a:spcPts val="0"/>
              </a:spcAft>
              <a:buSzPts val="1400"/>
              <a:buChar char="●"/>
            </a:pPr>
            <a:r>
              <a:rPr lang="en"/>
              <a:t>Plotted </a:t>
            </a:r>
            <a:r>
              <a:rPr lang="en"/>
              <a:t>volatility</a:t>
            </a:r>
            <a:r>
              <a:rPr lang="en"/>
              <a:t> of BTC, ETH, TRX, TSLA and GME against SP500 to show that the selected assets are more volatile</a:t>
            </a:r>
            <a:endParaRPr/>
          </a:p>
          <a:p>
            <a:pPr indent="-342900" lvl="0" marL="457200" rtl="0" algn="l">
              <a:spcBef>
                <a:spcPts val="0"/>
              </a:spcBef>
              <a:spcAft>
                <a:spcPts val="0"/>
              </a:spcAft>
              <a:buSzPts val="1800"/>
              <a:buChar char="●"/>
            </a:pPr>
            <a:r>
              <a:rPr lang="en" sz="1500"/>
              <a:t>Collection, exploration and cleaning process.</a:t>
            </a:r>
            <a:endParaRPr sz="1500"/>
          </a:p>
          <a:p>
            <a:pPr indent="-317500" lvl="1" marL="914400" rtl="0" algn="l">
              <a:spcBef>
                <a:spcPts val="0"/>
              </a:spcBef>
              <a:spcAft>
                <a:spcPts val="0"/>
              </a:spcAft>
              <a:buSzPts val="1400"/>
              <a:buChar char="●"/>
            </a:pPr>
            <a:r>
              <a:rPr lang="en" sz="1350"/>
              <a:t>Researched and selected FinTech Python Library (Quantstat)</a:t>
            </a:r>
            <a:endParaRPr sz="1350"/>
          </a:p>
          <a:p>
            <a:pPr indent="-317500" lvl="1" marL="914400" rtl="0" algn="l">
              <a:spcBef>
                <a:spcPts val="0"/>
              </a:spcBef>
              <a:spcAft>
                <a:spcPts val="0"/>
              </a:spcAft>
              <a:buSzPts val="1400"/>
              <a:buChar char="●"/>
            </a:pPr>
            <a:r>
              <a:rPr lang="en" sz="1350"/>
              <a:t>Utilized Alpaca Markets API to retrieve asset data by using the get function and storing it in Pandas Dataframe</a:t>
            </a:r>
            <a:endParaRPr sz="1350"/>
          </a:p>
          <a:p>
            <a:pPr indent="-317500" lvl="1" marL="914400" rtl="0" algn="l">
              <a:spcBef>
                <a:spcPts val="0"/>
              </a:spcBef>
              <a:spcAft>
                <a:spcPts val="0"/>
              </a:spcAft>
              <a:buSzPts val="1400"/>
              <a:buChar char="●"/>
            </a:pPr>
            <a:r>
              <a:rPr lang="en" sz="1350"/>
              <a:t>Scrubbed data sets using dropna(), drop columns, reindex to date, pct_change(), std(), sharpe ratios(), corr(), etc.</a:t>
            </a:r>
            <a:endParaRPr/>
          </a:p>
        </p:txBody>
      </p:sp>
      <p:pic>
        <p:nvPicPr>
          <p:cNvPr id="135" name="Google Shape;135;p4"/>
          <p:cNvPicPr preferRelativeResize="0"/>
          <p:nvPr/>
        </p:nvPicPr>
        <p:blipFill>
          <a:blip r:embed="rId6">
            <a:alphaModFix/>
          </a:blip>
          <a:stretch>
            <a:fillRect/>
          </a:stretch>
        </p:blipFill>
        <p:spPr>
          <a:xfrm>
            <a:off x="6897975" y="151577"/>
            <a:ext cx="2054375" cy="127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5"/>
          <p:cNvPicPr preferRelativeResize="0"/>
          <p:nvPr/>
        </p:nvPicPr>
        <p:blipFill>
          <a:blip r:embed="rId3">
            <a:alphaModFix/>
          </a:blip>
          <a:stretch>
            <a:fillRect/>
          </a:stretch>
        </p:blipFill>
        <p:spPr>
          <a:xfrm>
            <a:off x="311700" y="3703925"/>
            <a:ext cx="8745499" cy="1439575"/>
          </a:xfrm>
          <a:prstGeom prst="rect">
            <a:avLst/>
          </a:prstGeom>
          <a:noFill/>
          <a:ln>
            <a:noFill/>
          </a:ln>
        </p:spPr>
      </p:pic>
      <p:sp>
        <p:nvSpPr>
          <p:cNvPr id="141" name="Google Shape;141;p5"/>
          <p:cNvSpPr txBox="1"/>
          <p:nvPr>
            <p:ph idx="1" type="body"/>
          </p:nvPr>
        </p:nvSpPr>
        <p:spPr>
          <a:xfrm>
            <a:off x="455700" y="884700"/>
            <a:ext cx="8232600" cy="33741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Technologies used</a:t>
            </a:r>
            <a:endParaRPr/>
          </a:p>
          <a:p>
            <a:pPr indent="-317500" lvl="1" marL="914400" rtl="0" algn="l">
              <a:lnSpc>
                <a:spcPct val="90000"/>
              </a:lnSpc>
              <a:spcBef>
                <a:spcPts val="0"/>
              </a:spcBef>
              <a:spcAft>
                <a:spcPts val="0"/>
              </a:spcAft>
              <a:buSzPts val="1400"/>
              <a:buChar char="○"/>
            </a:pPr>
            <a:r>
              <a:rPr lang="en"/>
              <a:t>GitHub/Jupyter Lab/VS Code</a:t>
            </a:r>
            <a:endParaRPr/>
          </a:p>
          <a:p>
            <a:pPr indent="-317500" lvl="1" marL="914400" rtl="0" algn="l">
              <a:lnSpc>
                <a:spcPct val="90000"/>
              </a:lnSpc>
              <a:spcBef>
                <a:spcPts val="0"/>
              </a:spcBef>
              <a:spcAft>
                <a:spcPts val="0"/>
              </a:spcAft>
              <a:buSzPts val="1400"/>
              <a:buChar char="○"/>
            </a:pPr>
            <a:r>
              <a:rPr lang="en"/>
              <a:t>Alpaca Markets and Yahoo! Finance APIs</a:t>
            </a:r>
            <a:endParaRPr/>
          </a:p>
          <a:p>
            <a:pPr indent="-317500" lvl="1" marL="914400" rtl="0" algn="l">
              <a:lnSpc>
                <a:spcPct val="90000"/>
              </a:lnSpc>
              <a:spcBef>
                <a:spcPts val="0"/>
              </a:spcBef>
              <a:spcAft>
                <a:spcPts val="0"/>
              </a:spcAft>
              <a:buSzPts val="1400"/>
              <a:buChar char="○"/>
            </a:pPr>
            <a:r>
              <a:rPr lang="en"/>
              <a:t>HvPlot, Seaborn, dotenv, and Quantstat Library</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Breakdown of tasks and roles:</a:t>
            </a:r>
            <a:endParaRPr/>
          </a:p>
          <a:p>
            <a:pPr indent="-317500" lvl="1" marL="914400" rtl="0" algn="l">
              <a:lnSpc>
                <a:spcPct val="90000"/>
              </a:lnSpc>
              <a:spcBef>
                <a:spcPts val="0"/>
              </a:spcBef>
              <a:spcAft>
                <a:spcPts val="0"/>
              </a:spcAft>
              <a:buSzPts val="1400"/>
              <a:buChar char="○"/>
            </a:pPr>
            <a:r>
              <a:rPr lang="en"/>
              <a:t>Identify Problem Statement - Danny, Ethan and Yen</a:t>
            </a:r>
            <a:endParaRPr/>
          </a:p>
          <a:p>
            <a:pPr indent="-317500" lvl="1" marL="914400" rtl="0" algn="l">
              <a:lnSpc>
                <a:spcPct val="90000"/>
              </a:lnSpc>
              <a:spcBef>
                <a:spcPts val="0"/>
              </a:spcBef>
              <a:spcAft>
                <a:spcPts val="0"/>
              </a:spcAft>
              <a:buSzPts val="1400"/>
              <a:buChar char="○"/>
            </a:pPr>
            <a:r>
              <a:rPr lang="en"/>
              <a:t>Identify and select Library - Yen</a:t>
            </a:r>
            <a:endParaRPr/>
          </a:p>
          <a:p>
            <a:pPr indent="-317500" lvl="1" marL="914400" rtl="0" algn="l">
              <a:lnSpc>
                <a:spcPct val="90000"/>
              </a:lnSpc>
              <a:spcBef>
                <a:spcPts val="0"/>
              </a:spcBef>
              <a:spcAft>
                <a:spcPts val="0"/>
              </a:spcAft>
              <a:buSzPts val="1400"/>
              <a:buChar char="○"/>
            </a:pPr>
            <a:r>
              <a:rPr lang="en"/>
              <a:t>Create a rough draft of the code - Ethan</a:t>
            </a:r>
            <a:endParaRPr/>
          </a:p>
          <a:p>
            <a:pPr indent="-317500" lvl="1" marL="914400" rtl="0" algn="l">
              <a:lnSpc>
                <a:spcPct val="90000"/>
              </a:lnSpc>
              <a:spcBef>
                <a:spcPts val="0"/>
              </a:spcBef>
              <a:spcAft>
                <a:spcPts val="0"/>
              </a:spcAft>
              <a:buSzPts val="1400"/>
              <a:buChar char="○"/>
            </a:pPr>
            <a:r>
              <a:rPr lang="en"/>
              <a:t>Import project-specific data - Yen</a:t>
            </a:r>
            <a:endParaRPr/>
          </a:p>
          <a:p>
            <a:pPr indent="-317500" lvl="1" marL="914400" rtl="0" algn="l">
              <a:lnSpc>
                <a:spcPct val="90000"/>
              </a:lnSpc>
              <a:spcBef>
                <a:spcPts val="0"/>
              </a:spcBef>
              <a:spcAft>
                <a:spcPts val="0"/>
              </a:spcAft>
              <a:buSzPts val="1400"/>
              <a:buChar char="○"/>
            </a:pPr>
            <a:r>
              <a:rPr lang="en"/>
              <a:t>Clean up codes for Notebook #1- Yen &amp; Danny</a:t>
            </a:r>
            <a:endParaRPr/>
          </a:p>
          <a:p>
            <a:pPr indent="-317500" lvl="1" marL="914400" rtl="0" algn="l">
              <a:lnSpc>
                <a:spcPct val="90000"/>
              </a:lnSpc>
              <a:spcBef>
                <a:spcPts val="0"/>
              </a:spcBef>
              <a:spcAft>
                <a:spcPts val="0"/>
              </a:spcAft>
              <a:buSzPts val="1400"/>
              <a:buChar char="○"/>
            </a:pPr>
            <a:r>
              <a:rPr lang="en"/>
              <a:t>Write new formulas in Notebook #1 - Yen</a:t>
            </a:r>
            <a:endParaRPr/>
          </a:p>
          <a:p>
            <a:pPr indent="-317500" lvl="1" marL="914400" rtl="0" algn="l">
              <a:lnSpc>
                <a:spcPct val="90000"/>
              </a:lnSpc>
              <a:spcBef>
                <a:spcPts val="0"/>
              </a:spcBef>
              <a:spcAft>
                <a:spcPts val="0"/>
              </a:spcAft>
              <a:buSzPts val="1400"/>
              <a:buChar char="○"/>
            </a:pPr>
            <a:r>
              <a:rPr lang="en"/>
              <a:t>Create Notebook#2 with logic and reasoning - Ethan</a:t>
            </a:r>
            <a:endParaRPr/>
          </a:p>
          <a:p>
            <a:pPr indent="-317500" lvl="1" marL="914400" rtl="0" algn="l">
              <a:lnSpc>
                <a:spcPct val="90000"/>
              </a:lnSpc>
              <a:spcBef>
                <a:spcPts val="0"/>
              </a:spcBef>
              <a:spcAft>
                <a:spcPts val="0"/>
              </a:spcAft>
              <a:buSzPts val="1400"/>
              <a:buChar char="○"/>
            </a:pPr>
            <a:r>
              <a:rPr lang="en"/>
              <a:t>Create README. Md file - Ethan &amp; Yen</a:t>
            </a:r>
            <a:endParaRPr/>
          </a:p>
          <a:p>
            <a:pPr indent="-317500" lvl="1" marL="914400" rtl="0" algn="l">
              <a:lnSpc>
                <a:spcPct val="90000"/>
              </a:lnSpc>
              <a:spcBef>
                <a:spcPts val="0"/>
              </a:spcBef>
              <a:spcAft>
                <a:spcPts val="0"/>
              </a:spcAft>
              <a:buSzPts val="1400"/>
              <a:buChar char="○"/>
            </a:pPr>
            <a:r>
              <a:rPr lang="en"/>
              <a:t>Create Google presentation - Danny, Ethan, and Yen</a:t>
            </a:r>
            <a:endParaRPr/>
          </a:p>
          <a:p>
            <a:pPr indent="0" lvl="0" marL="914400" rtl="0" algn="l">
              <a:lnSpc>
                <a:spcPct val="90000"/>
              </a:lnSpc>
              <a:spcBef>
                <a:spcPts val="0"/>
              </a:spcBef>
              <a:spcAft>
                <a:spcPts val="0"/>
              </a:spcAft>
              <a:buNone/>
            </a:pPr>
            <a:r>
              <a:t/>
            </a:r>
            <a:endParaRPr/>
          </a:p>
        </p:txBody>
      </p:sp>
      <p:sp>
        <p:nvSpPr>
          <p:cNvPr id="142" name="Google Shape;142;p5"/>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9d8b1a99e_0_4"/>
          <p:cNvSpPr txBox="1"/>
          <p:nvPr>
            <p:ph idx="1" type="body"/>
          </p:nvPr>
        </p:nvSpPr>
        <p:spPr>
          <a:xfrm>
            <a:off x="431750" y="974700"/>
            <a:ext cx="7895100" cy="348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Challenges</a:t>
            </a:r>
            <a:endParaRPr/>
          </a:p>
          <a:p>
            <a:pPr indent="-317500" lvl="1" marL="914400" rtl="0" algn="l">
              <a:lnSpc>
                <a:spcPct val="90000"/>
              </a:lnSpc>
              <a:spcBef>
                <a:spcPts val="0"/>
              </a:spcBef>
              <a:spcAft>
                <a:spcPts val="0"/>
              </a:spcAft>
              <a:buSzPts val="1400"/>
              <a:buChar char="○"/>
            </a:pPr>
            <a:r>
              <a:rPr lang="en"/>
              <a:t>Utilization of Github and merging capability</a:t>
            </a:r>
            <a:endParaRPr/>
          </a:p>
          <a:p>
            <a:pPr indent="-317500" lvl="1" marL="914400" rtl="0" algn="l">
              <a:lnSpc>
                <a:spcPct val="90000"/>
              </a:lnSpc>
              <a:spcBef>
                <a:spcPts val="0"/>
              </a:spcBef>
              <a:spcAft>
                <a:spcPts val="0"/>
              </a:spcAft>
              <a:buSzPts val="1400"/>
              <a:buChar char="○"/>
            </a:pPr>
            <a:r>
              <a:rPr lang="en"/>
              <a:t>Utilization of QuantStat - </a:t>
            </a:r>
            <a:r>
              <a:rPr lang="en" u="sng">
                <a:solidFill>
                  <a:schemeClr val="hlink"/>
                </a:solidFill>
                <a:hlinkClick r:id="rId3"/>
              </a:rPr>
              <a:t>existing bug</a:t>
            </a:r>
            <a:r>
              <a:rPr lang="en"/>
              <a:t> in the reports functionality(TypeError: Cannot compare dtypes datetime64[ns, America/New_York] and datetime64[ns])</a:t>
            </a:r>
            <a:endParaRPr/>
          </a:p>
          <a:p>
            <a:pPr indent="-317500" lvl="1" marL="914400" rtl="0" algn="l">
              <a:lnSpc>
                <a:spcPct val="90000"/>
              </a:lnSpc>
              <a:spcBef>
                <a:spcPts val="0"/>
              </a:spcBef>
              <a:spcAft>
                <a:spcPts val="0"/>
              </a:spcAft>
              <a:buSzPts val="1400"/>
              <a:buChar char="○"/>
            </a:pPr>
            <a:r>
              <a:rPr lang="en"/>
              <a:t>Aggregation of timestamps </a:t>
            </a:r>
            <a:endParaRPr/>
          </a:p>
          <a:p>
            <a:pPr indent="-317500" lvl="1" marL="914400" rtl="0" algn="l">
              <a:lnSpc>
                <a:spcPct val="90000"/>
              </a:lnSpc>
              <a:spcBef>
                <a:spcPts val="0"/>
              </a:spcBef>
              <a:spcAft>
                <a:spcPts val="0"/>
              </a:spcAft>
              <a:buSzPts val="1400"/>
              <a:buChar char="○"/>
            </a:pPr>
            <a:r>
              <a:rPr lang="en"/>
              <a:t>Creation of </a:t>
            </a:r>
            <a:r>
              <a:rPr lang="en"/>
              <a:t>annotated</a:t>
            </a:r>
            <a:r>
              <a:rPr lang="en"/>
              <a:t> heatmap</a:t>
            </a:r>
            <a:endParaRPr/>
          </a:p>
          <a:p>
            <a:pPr indent="-317500" lvl="1" marL="914400" rtl="0" algn="l">
              <a:lnSpc>
                <a:spcPct val="90000"/>
              </a:lnSpc>
              <a:spcBef>
                <a:spcPts val="0"/>
              </a:spcBef>
              <a:spcAft>
                <a:spcPts val="0"/>
              </a:spcAft>
              <a:buSzPts val="1400"/>
              <a:buChar char="○"/>
            </a:pPr>
            <a:r>
              <a:rPr lang="en"/>
              <a:t>Coordination among team members</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Successes</a:t>
            </a:r>
            <a:endParaRPr/>
          </a:p>
          <a:p>
            <a:pPr indent="-317500" lvl="1" marL="914400" rtl="0" algn="l">
              <a:lnSpc>
                <a:spcPct val="90000"/>
              </a:lnSpc>
              <a:spcBef>
                <a:spcPts val="0"/>
              </a:spcBef>
              <a:spcAft>
                <a:spcPts val="0"/>
              </a:spcAft>
              <a:buSzPts val="1400"/>
              <a:buChar char="○"/>
            </a:pPr>
            <a:r>
              <a:rPr lang="en"/>
              <a:t>Utilization  of MVP concept to build our dashboard</a:t>
            </a:r>
            <a:endParaRPr/>
          </a:p>
          <a:p>
            <a:pPr indent="-317500" lvl="1" marL="914400" rtl="0" algn="l">
              <a:lnSpc>
                <a:spcPct val="90000"/>
              </a:lnSpc>
              <a:spcBef>
                <a:spcPts val="0"/>
              </a:spcBef>
              <a:spcAft>
                <a:spcPts val="0"/>
              </a:spcAft>
              <a:buSzPts val="1400"/>
              <a:buChar char="○"/>
            </a:pPr>
            <a:r>
              <a:rPr lang="en"/>
              <a:t>Collaboration to complete our deliverables at the end</a:t>
            </a:r>
            <a:endParaRPr/>
          </a:p>
          <a:p>
            <a:pPr indent="-317500" lvl="1" marL="914400" rtl="0" algn="l">
              <a:lnSpc>
                <a:spcPct val="90000"/>
              </a:lnSpc>
              <a:spcBef>
                <a:spcPts val="0"/>
              </a:spcBef>
              <a:spcAft>
                <a:spcPts val="0"/>
              </a:spcAft>
              <a:buSzPts val="1400"/>
              <a:buChar char="○"/>
            </a:pPr>
            <a:r>
              <a:rPr lang="en"/>
              <a:t>Working codes</a:t>
            </a:r>
            <a:endParaRPr/>
          </a:p>
        </p:txBody>
      </p:sp>
      <p:sp>
        <p:nvSpPr>
          <p:cNvPr id="148" name="Google Shape;148;g199d8b1a99e_0_4"/>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APPROACH</a:t>
            </a:r>
            <a:endParaRPr/>
          </a:p>
        </p:txBody>
      </p:sp>
      <p:pic>
        <p:nvPicPr>
          <p:cNvPr id="149" name="Google Shape;149;g199d8b1a99e_0_4"/>
          <p:cNvPicPr preferRelativeResize="0"/>
          <p:nvPr/>
        </p:nvPicPr>
        <p:blipFill>
          <a:blip r:embed="rId4">
            <a:alphaModFix/>
          </a:blip>
          <a:stretch>
            <a:fillRect/>
          </a:stretch>
        </p:blipFill>
        <p:spPr>
          <a:xfrm>
            <a:off x="311700" y="3703925"/>
            <a:ext cx="8745499" cy="14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280878" y="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Font typeface="Rockwell"/>
              <a:buNone/>
            </a:pPr>
            <a:r>
              <a:rPr lang="en"/>
              <a:t>DEMO</a:t>
            </a:r>
            <a:endParaRPr/>
          </a:p>
        </p:txBody>
      </p:sp>
      <p:pic>
        <p:nvPicPr>
          <p:cNvPr id="155" name="Google Shape;155;p6"/>
          <p:cNvPicPr preferRelativeResize="0"/>
          <p:nvPr/>
        </p:nvPicPr>
        <p:blipFill>
          <a:blip r:embed="rId3">
            <a:alphaModFix/>
          </a:blip>
          <a:stretch>
            <a:fillRect/>
          </a:stretch>
        </p:blipFill>
        <p:spPr>
          <a:xfrm>
            <a:off x="749675" y="739275"/>
            <a:ext cx="7583008" cy="399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2137586" y="10497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Font typeface="Rockwell"/>
              <a:buNone/>
            </a:pPr>
            <a:r>
              <a:rPr lang="en"/>
              <a:t>CONCLUSION</a:t>
            </a:r>
            <a:endParaRPr/>
          </a:p>
        </p:txBody>
      </p:sp>
      <p:sp>
        <p:nvSpPr>
          <p:cNvPr id="161" name="Google Shape;161;p2"/>
          <p:cNvSpPr txBox="1"/>
          <p:nvPr/>
        </p:nvSpPr>
        <p:spPr>
          <a:xfrm>
            <a:off x="103350" y="841800"/>
            <a:ext cx="8937300" cy="3980400"/>
          </a:xfrm>
          <a:prstGeom prst="rect">
            <a:avLst/>
          </a:prstGeom>
          <a:noFill/>
          <a:ln>
            <a:noFill/>
          </a:ln>
        </p:spPr>
        <p:txBody>
          <a:bodyPr anchorCtr="0" anchor="t" bIns="91425" lIns="91425" spcFirstLastPara="1" rIns="91425" wrap="square" tIns="91425">
            <a:spAutoFit/>
          </a:bodyPr>
          <a:lstStyle/>
          <a:p>
            <a:pPr indent="-342900" lvl="1" marL="914400" rtl="0" algn="l">
              <a:lnSpc>
                <a:spcPct val="90000"/>
              </a:lnSpc>
              <a:spcBef>
                <a:spcPts val="0"/>
              </a:spcBef>
              <a:spcAft>
                <a:spcPts val="0"/>
              </a:spcAft>
              <a:buClr>
                <a:srgbClr val="9E3611"/>
              </a:buClr>
              <a:buSzPts val="1800"/>
              <a:buFont typeface="Noto Sans Symbols"/>
              <a:buChar char="●"/>
            </a:pPr>
            <a:r>
              <a:rPr lang="en" sz="1350">
                <a:solidFill>
                  <a:schemeClr val="dk1"/>
                </a:solidFill>
                <a:latin typeface="Rockwell"/>
                <a:ea typeface="Rockwell"/>
                <a:cs typeface="Rockwell"/>
                <a:sym typeface="Rockwell"/>
              </a:rPr>
              <a:t>Can we outperform the S&amp;P 500 with our strategy of utilizing more volatile assets?</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highlight>
                  <a:srgbClr val="FFFFFF"/>
                </a:highlight>
                <a:latin typeface="Rockwell"/>
                <a:ea typeface="Rockwell"/>
                <a:cs typeface="Rockwell"/>
                <a:sym typeface="Rockwell"/>
              </a:rPr>
              <a:t>We created a portfolio that had a high probability to outperform the SPY, however due to market condition we did not.</a:t>
            </a:r>
            <a:r>
              <a:rPr lang="en" sz="1500">
                <a:solidFill>
                  <a:schemeClr val="dk1"/>
                </a:solidFill>
                <a:latin typeface="Rockwell"/>
                <a:ea typeface="Rockwell"/>
                <a:cs typeface="Rockwell"/>
                <a:sym typeface="Rockwell"/>
              </a:rPr>
              <a:t> We did choose assets with lower liquidity, because of less participation in the assets than the SPY, the asset movement was greater than the SPY</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t/>
            </a:r>
            <a:endParaRPr sz="1500">
              <a:solidFill>
                <a:schemeClr val="dk1"/>
              </a:solidFill>
              <a:latin typeface="Rockwell"/>
              <a:ea typeface="Rockwell"/>
              <a:cs typeface="Rockwell"/>
              <a:sym typeface="Rockwell"/>
            </a:endParaRPr>
          </a:p>
          <a:p>
            <a:pPr indent="-317500" lvl="1" marL="914400" rtl="0" algn="l">
              <a:lnSpc>
                <a:spcPct val="90000"/>
              </a:lnSpc>
              <a:spcBef>
                <a:spcPts val="0"/>
              </a:spcBef>
              <a:spcAft>
                <a:spcPts val="0"/>
              </a:spcAft>
              <a:buClr>
                <a:srgbClr val="9E3611"/>
              </a:buClr>
              <a:buSzPts val="1400"/>
              <a:buFont typeface="Noto Sans Symbols"/>
              <a:buChar char="●"/>
            </a:pPr>
            <a:r>
              <a:rPr lang="en" sz="1350">
                <a:solidFill>
                  <a:schemeClr val="dk1"/>
                </a:solidFill>
                <a:latin typeface="Rockwell"/>
                <a:ea typeface="Rockwell"/>
                <a:cs typeface="Rockwell"/>
                <a:sym typeface="Rockwell"/>
              </a:rPr>
              <a:t>What is the strategy performance over the past year?</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latin typeface="Rockwell"/>
                <a:ea typeface="Rockwell"/>
                <a:cs typeface="Rockwell"/>
                <a:sym typeface="Rockwell"/>
              </a:rPr>
              <a:t>Our strategy was to compare the performance of SPY with other assets </a:t>
            </a:r>
            <a:r>
              <a:rPr lang="en" sz="1350">
                <a:solidFill>
                  <a:schemeClr val="dk1"/>
                </a:solidFill>
                <a:highlight>
                  <a:srgbClr val="FFFFFF"/>
                </a:highlight>
                <a:latin typeface="Rockwell"/>
                <a:ea typeface="Rockwell"/>
                <a:cs typeface="Rockwell"/>
                <a:sym typeface="Rockwell"/>
              </a:rPr>
              <a:t>that have lower liquidity and high volatility than the SPY. We did use </a:t>
            </a:r>
            <a:r>
              <a:rPr lang="en" sz="1350">
                <a:solidFill>
                  <a:schemeClr val="dk1"/>
                </a:solidFill>
                <a:latin typeface="Rockwell"/>
                <a:ea typeface="Rockwell"/>
                <a:cs typeface="Rockwell"/>
                <a:sym typeface="Rockwell"/>
              </a:rPr>
              <a:t>different type of indicators(tools) in our strategy.</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latin typeface="Rockwell"/>
                <a:ea typeface="Rockwell"/>
                <a:cs typeface="Rockwell"/>
                <a:sym typeface="Rockwell"/>
              </a:rPr>
              <a:t>It is </a:t>
            </a:r>
            <a:r>
              <a:rPr lang="en" sz="1350">
                <a:solidFill>
                  <a:schemeClr val="dk1"/>
                </a:solidFill>
                <a:latin typeface="Rockwell"/>
                <a:ea typeface="Rockwell"/>
                <a:cs typeface="Rockwell"/>
                <a:sym typeface="Rockwell"/>
              </a:rPr>
              <a:t>important to have a prediction of the market movement that can help us determine if we can handle the ups and downs of the portfolio. In our case, we decide to hold it for a long period.</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t/>
            </a:r>
            <a:endParaRPr sz="1350">
              <a:solidFill>
                <a:schemeClr val="dk1"/>
              </a:solidFill>
              <a:latin typeface="Rockwell"/>
              <a:ea typeface="Rockwell"/>
              <a:cs typeface="Rockwell"/>
              <a:sym typeface="Rockwell"/>
            </a:endParaRPr>
          </a:p>
          <a:p>
            <a:pPr indent="-317500" lvl="1" marL="914400" rtl="0" algn="l">
              <a:lnSpc>
                <a:spcPct val="90000"/>
              </a:lnSpc>
              <a:spcBef>
                <a:spcPts val="0"/>
              </a:spcBef>
              <a:spcAft>
                <a:spcPts val="0"/>
              </a:spcAft>
              <a:buClr>
                <a:srgbClr val="9E3611"/>
              </a:buClr>
              <a:buSzPts val="1400"/>
              <a:buFont typeface="Noto Sans Symbols"/>
              <a:buChar char="●"/>
            </a:pPr>
            <a:r>
              <a:rPr lang="en" sz="1350">
                <a:solidFill>
                  <a:schemeClr val="dk1"/>
                </a:solidFill>
                <a:latin typeface="Rockwell"/>
                <a:ea typeface="Rockwell"/>
                <a:cs typeface="Rockwell"/>
                <a:sym typeface="Rockwell"/>
              </a:rPr>
              <a:t>Is it always better to buy more volatile assets?</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500">
                <a:solidFill>
                  <a:schemeClr val="dk1"/>
                </a:solidFill>
                <a:latin typeface="Rockwell"/>
                <a:ea typeface="Rockwell"/>
                <a:cs typeface="Rockwell"/>
                <a:sym typeface="Rockwell"/>
              </a:rPr>
              <a:t>Investing is a risky game and the volatility of an asset can carry a high risk but also high reward. Our strategy is to buy the high volatile assets but we expose </a:t>
            </a:r>
            <a:r>
              <a:rPr lang="en" sz="1500">
                <a:solidFill>
                  <a:schemeClr val="dk1"/>
                </a:solidFill>
                <a:latin typeface="Rockwell"/>
                <a:ea typeface="Rockwell"/>
                <a:cs typeface="Rockwell"/>
                <a:sym typeface="Rockwell"/>
              </a:rPr>
              <a:t>ourselves to high risk. We can conclude that it is better to buy assets that have </a:t>
            </a:r>
            <a:r>
              <a:rPr lang="en" sz="1500">
                <a:solidFill>
                  <a:schemeClr val="dk1"/>
                </a:solidFill>
                <a:latin typeface="Rockwell"/>
                <a:ea typeface="Rockwell"/>
                <a:cs typeface="Rockwell"/>
                <a:sym typeface="Rockwell"/>
              </a:rPr>
              <a:t>high reward probability but invest money that you can afford to lose.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99d2f312c8_0_4"/>
          <p:cNvSpPr txBox="1"/>
          <p:nvPr>
            <p:ph type="title"/>
          </p:nvPr>
        </p:nvSpPr>
        <p:spPr>
          <a:xfrm>
            <a:off x="-2352250" y="-1747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67" name="Google Shape;167;g199d2f312c8_0_4"/>
          <p:cNvSpPr txBox="1"/>
          <p:nvPr/>
        </p:nvSpPr>
        <p:spPr>
          <a:xfrm>
            <a:off x="301400" y="302925"/>
            <a:ext cx="8207400" cy="49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Rockwell"/>
                <a:ea typeface="Rockwell"/>
                <a:cs typeface="Rockwell"/>
                <a:sym typeface="Rockwell"/>
              </a:rPr>
              <a:t>According to our findings, it is not always better to buy the more volatile assets. When we sample data from the past year, we can see that volatile assets have greater exposure to the down side than the S&amp;P 500. In the past year, many economists would classify risk-on assets as being in a bear market. One could conclude that when markets are in turmoil, assets that can move more quickly will move more quickly to the down side than less volatile assets. This is due to the available liquidity. The S&amp;P 500 is one of the most traded and widely available assets in the world while TRX is not well-known and only available certain places. This leads to S&amp;P500 having a lot of trust and TRX not so much, people with lots of money feel comfortable putting and most importantly keeping large sums of money into very trusty and very liquid assets. Since S&amp;P 500 has more liquidity than TRX, it takes billions of more dollars to push the price down 60% in a day where TRX it could only be millions of dollars. You have some of the largest corporations like Vanguard and BlackRock offering S&amp;P 500 ETF versus cryptic internet addresses offering TRX through (de)centralized exchanges.</a:t>
            </a:r>
            <a:endParaRPr sz="1350">
              <a:solidFill>
                <a:schemeClr val="dk1"/>
              </a:solidFill>
              <a:latin typeface="Rockwell"/>
              <a:ea typeface="Rockwell"/>
              <a:cs typeface="Rockwell"/>
              <a:sym typeface="Rockwell"/>
            </a:endParaRPr>
          </a:p>
          <a:p>
            <a:pPr indent="0" lvl="0" marL="0" rtl="0" algn="l">
              <a:spcBef>
                <a:spcPts val="0"/>
              </a:spcBef>
              <a:spcAft>
                <a:spcPts val="0"/>
              </a:spcAft>
              <a:buNone/>
            </a:pPr>
            <a:r>
              <a:t/>
            </a:r>
            <a:endParaRPr sz="1350">
              <a:solidFill>
                <a:schemeClr val="dk1"/>
              </a:solidFill>
              <a:latin typeface="Rockwell"/>
              <a:ea typeface="Rockwell"/>
              <a:cs typeface="Rockwell"/>
              <a:sym typeface="Rockwell"/>
            </a:endParaRPr>
          </a:p>
          <a:p>
            <a:pPr indent="0" lvl="0" marL="0" rtl="0" algn="l">
              <a:spcBef>
                <a:spcPts val="0"/>
              </a:spcBef>
              <a:spcAft>
                <a:spcPts val="0"/>
              </a:spcAft>
              <a:buNone/>
            </a:pPr>
            <a:r>
              <a:rPr lang="en" sz="1350">
                <a:solidFill>
                  <a:schemeClr val="dk1"/>
                </a:solidFill>
                <a:latin typeface="Rockwell"/>
                <a:ea typeface="Rockwell"/>
                <a:cs typeface="Rockwell"/>
                <a:sym typeface="Rockwell"/>
              </a:rPr>
              <a:t>In essence, we had a good idea on what would allow us to outperform the SPY Benchmark, however due to current state of markets and recent turmoil, our strategy backfired. Outperforming the SPY means taking on extra risk in order to do so. We wanted to pick assets with lower liquidity than the SPY so that way when the markets are going up, our assets require less capital to move than the S&amp;P 500. This thought-process however, applies in both directions. In accordance with our findings, our more volatile assets moved to the downside faster and easier than the SPY. Given the past year and its data, it would have simply been best to stay in cash and rebuy in lower or to allocate more of a percentage of our portfolio to less risky assets like the SPY (if we were possibly worried about missing a future buying opportunity). We created a portfolio to outperform the SPY, however over the past year, like many other hedge funds and portfolio managers, we did not.</a:t>
            </a:r>
            <a:endParaRPr sz="1350">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