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9" r:id="rId3"/>
    <p:sldId id="260" r:id="rId4"/>
    <p:sldId id="266" r:id="rId5"/>
    <p:sldId id="273" r:id="rId6"/>
    <p:sldId id="261" r:id="rId7"/>
    <p:sldId id="284" r:id="rId8"/>
    <p:sldId id="279" r:id="rId9"/>
    <p:sldId id="285" r:id="rId10"/>
    <p:sldId id="280" r:id="rId11"/>
    <p:sldId id="281" r:id="rId12"/>
    <p:sldId id="286" r:id="rId13"/>
    <p:sldId id="258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9" r:id="rId26"/>
    <p:sldId id="300" r:id="rId27"/>
    <p:sldId id="301" r:id="rId28"/>
    <p:sldId id="304" r:id="rId29"/>
    <p:sldId id="305" r:id="rId30"/>
    <p:sldId id="306" r:id="rId31"/>
    <p:sldId id="303" r:id="rId32"/>
    <p:sldId id="307" r:id="rId33"/>
    <p:sldId id="308" r:id="rId34"/>
    <p:sldId id="302" r:id="rId35"/>
    <p:sldId id="267" r:id="rId36"/>
  </p:sldIdLst>
  <p:sldSz cx="12192000" cy="6858000"/>
  <p:notesSz cx="6858000" cy="9144000"/>
  <p:embeddedFontLst>
    <p:embeddedFont>
      <p:font typeface="Malgun Gothic" panose="020B0503020000020004" pitchFamily="34" charset="-127"/>
      <p:regular r:id="rId37"/>
      <p:bold r:id="rId38"/>
    </p:embeddedFont>
    <p:embeddedFont>
      <p:font typeface="나눔바른고딕" panose="020B0604020202020204" charset="-127"/>
      <p:regular r:id="rId39"/>
      <p:bold r:id="rId40"/>
    </p:embeddedFont>
    <p:embeddedFont>
      <p:font typeface="Bahnschrift Condensed" panose="020B0502040204020203" pitchFamily="34" charset="0"/>
      <p:regular r:id="rId41"/>
      <p:bold r:id="rId42"/>
    </p:embeddedFont>
    <p:embeddedFont>
      <p:font typeface="Bodoni MT" panose="02070603080606020203" pitchFamily="18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BED"/>
    <a:srgbClr val="5AA4DC"/>
    <a:srgbClr val="1F6091"/>
    <a:srgbClr val="97C6E9"/>
    <a:srgbClr val="3DADE4"/>
    <a:srgbClr val="60A9DE"/>
    <a:srgbClr val="B5E0F5"/>
    <a:srgbClr val="F2F2F2"/>
    <a:srgbClr val="FFFFFF"/>
    <a:srgbClr val="EDD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9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1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2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8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6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0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0507-5985-4FA5-9FE9-15DA040FED7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5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ugasakhir.dannynurdin.com/dashboard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í¸ì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7" r="178" b="3959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10354" y="6596390"/>
            <a:ext cx="2281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by. </a:t>
            </a:r>
            <a:r>
              <a:rPr lang="ko-KR" altLang="en-US" sz="10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심에뜨</a:t>
            </a:r>
            <a:endParaRPr lang="ko-KR" altLang="en-US" sz="10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E8B21-8E11-4DE2-BB6B-225A1937B2F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59695" y="-1"/>
            <a:ext cx="1932305" cy="1799590"/>
          </a:xfrm>
          <a:prstGeom prst="flowChartConnector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B2671F-B991-4C90-9219-DD2552E8B8AE}"/>
              </a:ext>
            </a:extLst>
          </p:cNvPr>
          <p:cNvSpPr/>
          <p:nvPr/>
        </p:nvSpPr>
        <p:spPr>
          <a:xfrm>
            <a:off x="4250028" y="1799589"/>
            <a:ext cx="3503054" cy="3236050"/>
          </a:xfrm>
          <a:prstGeom prst="rect">
            <a:avLst/>
          </a:prstGeom>
          <a:solidFill>
            <a:srgbClr val="51A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3442A1-5DF3-4039-9AF9-B01F028D7153}"/>
              </a:ext>
            </a:extLst>
          </p:cNvPr>
          <p:cNvGrpSpPr/>
          <p:nvPr/>
        </p:nvGrpSpPr>
        <p:grpSpPr>
          <a:xfrm>
            <a:off x="-888503" y="5035639"/>
            <a:ext cx="9100457" cy="1234346"/>
            <a:chOff x="399552" y="3767924"/>
            <a:chExt cx="9100457" cy="12343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BE1AC1-9471-45D6-89AC-E6E50920D8BF}"/>
                </a:ext>
              </a:extLst>
            </p:cNvPr>
            <p:cNvSpPr txBox="1"/>
            <p:nvPr/>
          </p:nvSpPr>
          <p:spPr>
            <a:xfrm>
              <a:off x="399552" y="3767924"/>
              <a:ext cx="9100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Danny </a:t>
              </a:r>
              <a:r>
                <a:rPr lang="en-US" altLang="ko-KR" sz="3600" dirty="0" err="1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Fachrul</a:t>
              </a:r>
              <a:r>
                <a:rPr lang="en-US" altLang="ko-KR" sz="3600" dirty="0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 </a:t>
              </a:r>
              <a:r>
                <a:rPr lang="en-US" altLang="ko-KR" sz="3600" dirty="0" err="1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Aliansyah</a:t>
              </a:r>
              <a:r>
                <a:rPr lang="en-US" altLang="ko-KR" sz="3600" dirty="0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 Nurdin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77E003-1987-4770-8B69-4B1051086304}"/>
                </a:ext>
              </a:extLst>
            </p:cNvPr>
            <p:cNvSpPr txBox="1"/>
            <p:nvPr/>
          </p:nvSpPr>
          <p:spPr>
            <a:xfrm>
              <a:off x="399552" y="4355939"/>
              <a:ext cx="9100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14517408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32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663301" y="173084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Batasan </a:t>
            </a:r>
            <a:r>
              <a:rPr lang="en-US" sz="2400" dirty="0" err="1">
                <a:solidFill>
                  <a:srgbClr val="5AA4DC"/>
                </a:solidFill>
              </a:rPr>
              <a:t>Masalah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0E482-65DE-4A0A-A350-EF8E0DCEE9B3}"/>
              </a:ext>
            </a:extLst>
          </p:cNvPr>
          <p:cNvSpPr txBox="1"/>
          <p:nvPr/>
        </p:nvSpPr>
        <p:spPr>
          <a:xfrm>
            <a:off x="2497080" y="1664414"/>
            <a:ext cx="8652681" cy="352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absen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memperhitungkan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database.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137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663301" y="173084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Batasan </a:t>
            </a:r>
            <a:r>
              <a:rPr lang="en-US" sz="2400" dirty="0" err="1">
                <a:solidFill>
                  <a:srgbClr val="5AA4DC"/>
                </a:solidFill>
              </a:rPr>
              <a:t>Masalah</a:t>
            </a:r>
            <a:r>
              <a:rPr lang="en-US" sz="2400" dirty="0">
                <a:solidFill>
                  <a:srgbClr val="5AA4DC"/>
                </a:solidFill>
              </a:rPr>
              <a:t> (</a:t>
            </a:r>
            <a:r>
              <a:rPr lang="en-US" sz="2400" dirty="0" err="1">
                <a:solidFill>
                  <a:srgbClr val="5AA4DC"/>
                </a:solidFill>
              </a:rPr>
              <a:t>Lanjutan</a:t>
            </a:r>
            <a:r>
              <a:rPr lang="en-US" sz="2400" dirty="0">
                <a:solidFill>
                  <a:srgbClr val="5AA4DC"/>
                </a:solidFill>
              </a:rPr>
              <a:t>)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0E482-65DE-4A0A-A350-EF8E0DCEE9B3}"/>
              </a:ext>
            </a:extLst>
          </p:cNvPr>
          <p:cNvSpPr txBox="1"/>
          <p:nvPr/>
        </p:nvSpPr>
        <p:spPr>
          <a:xfrm>
            <a:off x="2497080" y="1664414"/>
            <a:ext cx="8652681" cy="4267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apapun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pdf/csv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absensi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dan proses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otomastis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Amazon Web Service.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809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88284"/>
            <a:ext cx="5957521" cy="1277154"/>
            <a:chOff x="3029446" y="2483289"/>
            <a:chExt cx="5957521" cy="1277154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986967" y="2502455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48300" y="2687678"/>
              <a:ext cx="5805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TUJUAN PENELITIAN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01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6149" y="168337"/>
            <a:ext cx="2139519" cy="6538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 flipH="1">
            <a:off x="9430071" y="5974886"/>
            <a:ext cx="577049" cy="355108"/>
          </a:xfrm>
          <a:prstGeom prst="triangle">
            <a:avLst>
              <a:gd name="adj" fmla="val 511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96148" y="2359163"/>
            <a:ext cx="213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60A9DE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Tujuan</a:t>
            </a:r>
            <a:r>
              <a:rPr lang="en-US" altLang="ko-KR" sz="2400" dirty="0">
                <a:solidFill>
                  <a:srgbClr val="60A9DE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solidFill>
                  <a:srgbClr val="60A9DE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Penelitian</a:t>
            </a:r>
            <a:endParaRPr lang="ko-KR" altLang="en-US" sz="2400" dirty="0">
              <a:solidFill>
                <a:srgbClr val="60A9DE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085036" y="2831741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085036" y="3228850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085036" y="3625959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085036" y="3987301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85036" y="4383526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60BEC0-08D9-4077-BC0E-467B3047C017}"/>
              </a:ext>
            </a:extLst>
          </p:cNvPr>
          <p:cNvSpPr txBox="1"/>
          <p:nvPr/>
        </p:nvSpPr>
        <p:spPr>
          <a:xfrm>
            <a:off x="559558" y="1582340"/>
            <a:ext cx="8981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sistem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absensi</a:t>
            </a:r>
            <a:r>
              <a:rPr lang="en-US" sz="2400" dirty="0">
                <a:solidFill>
                  <a:schemeClr val="bg1"/>
                </a:solidFill>
              </a:rPr>
              <a:t> online yang </a:t>
            </a:r>
            <a:r>
              <a:rPr lang="en-US" sz="2400" dirty="0" err="1">
                <a:solidFill>
                  <a:schemeClr val="bg1"/>
                </a:solidFill>
              </a:rPr>
              <a:t>mampu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mengenali</a:t>
            </a: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wajah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sebagai</a:t>
            </a:r>
            <a:r>
              <a:rPr lang="en-US" sz="2400" dirty="0">
                <a:solidFill>
                  <a:schemeClr val="bg1"/>
                </a:solidFill>
              </a:rPr>
              <a:t> media </a:t>
            </a:r>
            <a:r>
              <a:rPr lang="en-US" sz="2400" dirty="0" err="1">
                <a:solidFill>
                  <a:schemeClr val="bg1"/>
                </a:solidFill>
              </a:rPr>
              <a:t>verifikasinya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sehingga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karyawan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memiliki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mobilitas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tinggi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melakukan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absensi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dimanapun</a:t>
            </a:r>
            <a:r>
              <a:rPr lang="en-US" sz="2400" dirty="0">
                <a:solidFill>
                  <a:schemeClr val="bg1"/>
                </a:solidFill>
              </a:rPr>
              <a:t> dan </a:t>
            </a:r>
            <a:r>
              <a:rPr lang="en-US" sz="2400" dirty="0" err="1">
                <a:solidFill>
                  <a:schemeClr val="bg1"/>
                </a:solidFill>
              </a:rPr>
              <a:t>menerapkan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protokol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kesehatan</a:t>
            </a: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baik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lingkungan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menerapkan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protokol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kesehatan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baik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karena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mengurangi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interaksi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karyawan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106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88284"/>
            <a:ext cx="5957521" cy="1277154"/>
            <a:chOff x="3029446" y="2483289"/>
            <a:chExt cx="5957521" cy="1277154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986967" y="2502455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48300" y="2687678"/>
              <a:ext cx="5805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LOKASI PENELITIAN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9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9CD826-6609-4E6A-AB67-4AE911CE9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573" y="2103216"/>
            <a:ext cx="2359075" cy="2216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FB28D9-9BB9-4766-9292-3202E9D1F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39" y="5168101"/>
            <a:ext cx="5153170" cy="9561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6DC88A-FF36-4C72-A92E-ACF8C32DF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74" y="2078806"/>
            <a:ext cx="3822371" cy="22052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BBEA18-2D1C-47BF-9A74-F207148A6F4A}"/>
              </a:ext>
            </a:extLst>
          </p:cNvPr>
          <p:cNvSpPr txBox="1"/>
          <p:nvPr/>
        </p:nvSpPr>
        <p:spPr>
          <a:xfrm>
            <a:off x="5541024" y="375580"/>
            <a:ext cx="296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RADAR CIREBON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25083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PERANCANGAN SISTEM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9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4564106" y="3232033"/>
            <a:ext cx="255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Flowchart </a:t>
            </a:r>
            <a:r>
              <a:rPr lang="en-US" sz="2400" dirty="0" err="1">
                <a:solidFill>
                  <a:srgbClr val="5AA4DC"/>
                </a:solidFill>
              </a:rPr>
              <a:t>Sistem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4FD32-0579-43E0-8442-4038D61B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09" y="66624"/>
            <a:ext cx="2192694" cy="67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Data Flow Diagram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FB0217-E48F-43FD-8B5C-0DD436E34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7" y="2181225"/>
            <a:ext cx="7258050" cy="2495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A7EFD7-37AF-4F32-BA7F-9EDCDAFBA1F5}"/>
              </a:ext>
            </a:extLst>
          </p:cNvPr>
          <p:cNvSpPr txBox="1"/>
          <p:nvPr/>
        </p:nvSpPr>
        <p:spPr>
          <a:xfrm>
            <a:off x="2999237" y="1719560"/>
            <a:ext cx="2572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Diagram </a:t>
            </a:r>
            <a:r>
              <a:rPr lang="en-US" sz="2400" dirty="0" err="1">
                <a:solidFill>
                  <a:srgbClr val="5AA4DC"/>
                </a:solidFill>
              </a:rPr>
              <a:t>Konteks</a:t>
            </a:r>
            <a:endParaRPr lang="en-ID" sz="2400" dirty="0">
              <a:solidFill>
                <a:srgbClr val="5AA4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4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Data Flow Diagram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0352A-50CC-4431-A828-EC3A4E5B3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6"/>
          <a:stretch/>
        </p:blipFill>
        <p:spPr>
          <a:xfrm>
            <a:off x="2999236" y="879229"/>
            <a:ext cx="5680739" cy="56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5772" y="1874729"/>
            <a:ext cx="9100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Bodoni MT" panose="02070603080606020203" pitchFamily="18" charset="0"/>
                <a:ea typeface="210 콤퓨타세탁 L" panose="02020603020101020101" pitchFamily="18" charset="-127"/>
              </a:rPr>
              <a:t>METODE LOCAL BINARY PATTERN HISTOGRAM (LBPH) PENGENALAN WAJAH PADA SISTEM ABSENSI ONLINE KARYAWAN RADAR CIREBON</a:t>
            </a:r>
          </a:p>
        </p:txBody>
      </p:sp>
    </p:spTree>
    <p:extLst>
      <p:ext uri="{BB962C8B-B14F-4D97-AF65-F5344CB8AC3E}">
        <p14:creationId xmlns:p14="http://schemas.microsoft.com/office/powerpoint/2010/main" val="200126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321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Pendaftaran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9DD8C-B1C0-4161-B358-2B3722C3F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7" y="1513687"/>
            <a:ext cx="7126620" cy="41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2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Login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FAE8C-6331-41F1-A915-1E39D516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7" y="1155669"/>
            <a:ext cx="6078571" cy="506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Absensi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97072-07CA-476F-93FC-27332BA7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505" y="648396"/>
            <a:ext cx="45815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9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Model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F0E7B-A2B5-42A7-8883-8489D3DD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67" y="879726"/>
            <a:ext cx="4581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9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METODE LBPH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18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EB2C22-5AEA-46DD-859B-CE70B98C5965}"/>
              </a:ext>
            </a:extLst>
          </p:cNvPr>
          <p:cNvSpPr txBox="1"/>
          <p:nvPr/>
        </p:nvSpPr>
        <p:spPr>
          <a:xfrm>
            <a:off x="2738776" y="2265960"/>
            <a:ext cx="8623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memahami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Local Binary Pattern Histogram     (LBPH)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memahami</a:t>
            </a:r>
            <a:r>
              <a:rPr lang="en-ID" sz="2400" dirty="0"/>
              <a:t> </a:t>
            </a:r>
            <a:r>
              <a:rPr lang="en-ID" sz="2400" dirty="0" err="1"/>
              <a:t>dahulu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Local Binary    Pattern (LBP) </a:t>
            </a:r>
            <a:r>
              <a:rPr lang="en-ID" sz="2400" dirty="0" err="1"/>
              <a:t>karena</a:t>
            </a:r>
            <a:r>
              <a:rPr lang="en-ID" sz="2400" dirty="0"/>
              <a:t> LBPH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gabungan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yang </a:t>
            </a:r>
            <a:r>
              <a:rPr lang="en-ID" sz="2400" dirty="0" err="1"/>
              <a:t>dihasilkan</a:t>
            </a:r>
            <a:r>
              <a:rPr lang="en-ID" sz="2400" dirty="0"/>
              <a:t> LBP operator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citra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. Operator LBP </a:t>
            </a:r>
            <a:r>
              <a:rPr lang="en-ID" sz="2400" dirty="0" err="1"/>
              <a:t>diterapkan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menggambarkan</a:t>
            </a:r>
            <a:r>
              <a:rPr lang="en-ID" sz="2400" dirty="0"/>
              <a:t> </a:t>
            </a:r>
            <a:r>
              <a:rPr lang="en-ID" sz="2400" dirty="0" err="1"/>
              <a:t>kontras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  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piksel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piksel</a:t>
            </a:r>
            <a:r>
              <a:rPr lang="en-ID" sz="2400" dirty="0"/>
              <a:t> </a:t>
            </a:r>
            <a:r>
              <a:rPr lang="en-ID" sz="2400" dirty="0" err="1"/>
              <a:t>tetangganya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59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A789061-6BA8-4AC2-B10E-9BA8EBD8DF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93828" y="793060"/>
            <a:ext cx="7142088" cy="4536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953D4-C075-4491-B7F1-1D80B99D7F88}"/>
              </a:ext>
            </a:extLst>
          </p:cNvPr>
          <p:cNvSpPr txBox="1"/>
          <p:nvPr/>
        </p:nvSpPr>
        <p:spPr>
          <a:xfrm>
            <a:off x="3493828" y="5357676"/>
            <a:ext cx="462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: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 Wang dan Ali Akbar Siddique, 2020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BF50B-AC55-47B3-9E2A-A0ADD9DD825C}"/>
              </a:ext>
            </a:extLst>
          </p:cNvPr>
          <p:cNvSpPr txBox="1"/>
          <p:nvPr/>
        </p:nvSpPr>
        <p:spPr>
          <a:xfrm>
            <a:off x="3493828" y="5750060"/>
            <a:ext cx="6033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 Lain: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Qadrisa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Mutiara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Detila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Prasetya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Wibowo</a:t>
            </a:r>
            <a:r>
              <a:rPr lang="id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endParaRPr lang="en-ID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C3B8DE-B03D-47FE-AB1A-847439D59D7F}"/>
              </a:ext>
            </a:extLst>
          </p:cNvPr>
          <p:cNvSpPr txBox="1"/>
          <p:nvPr/>
        </p:nvSpPr>
        <p:spPr>
          <a:xfrm>
            <a:off x="3493828" y="6119392"/>
            <a:ext cx="353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 Lain: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Aftab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hmed, et al</a:t>
            </a:r>
            <a:r>
              <a:rPr lang="id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109214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8AE6148-7504-4205-B910-9443F51CD3D8}"/>
              </a:ext>
            </a:extLst>
          </p:cNvPr>
          <p:cNvPicPr/>
          <p:nvPr/>
        </p:nvPicPr>
        <p:blipFill rotWithShape="1">
          <a:blip r:embed="rId2"/>
          <a:srcRect r="33020"/>
          <a:stretch/>
        </p:blipFill>
        <p:spPr bwMode="auto">
          <a:xfrm>
            <a:off x="3722428" y="1591117"/>
            <a:ext cx="6436893" cy="4418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4144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Pengujiian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26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798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Pengujian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Pertama</a:t>
            </a:r>
            <a:endParaRPr lang="en-ID" sz="2400" dirty="0">
              <a:solidFill>
                <a:srgbClr val="5AA4DC"/>
              </a:solidFill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92390AE8-5837-47D4-9BD1-72374C879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35439"/>
              </p:ext>
            </p:extLst>
          </p:nvPr>
        </p:nvGraphicFramePr>
        <p:xfrm>
          <a:off x="3165443" y="2085300"/>
          <a:ext cx="8347948" cy="258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974">
                  <a:extLst>
                    <a:ext uri="{9D8B030D-6E8A-4147-A177-3AD203B41FA5}">
                      <a16:colId xmlns:a16="http://schemas.microsoft.com/office/drawing/2014/main" val="811537603"/>
                    </a:ext>
                  </a:extLst>
                </a:gridCol>
                <a:gridCol w="4173974">
                  <a:extLst>
                    <a:ext uri="{9D8B030D-6E8A-4147-A177-3AD203B41FA5}">
                      <a16:colId xmlns:a16="http://schemas.microsoft.com/office/drawing/2014/main" val="3356917586"/>
                    </a:ext>
                  </a:extLst>
                </a:gridCol>
              </a:tblGrid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Durasi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Video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Jumlah Frame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460591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detik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444955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detik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5988634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detik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6922239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detik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258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CBFE45B-22F2-4576-B6A5-E8368C3CC3B6}"/>
              </a:ext>
            </a:extLst>
          </p:cNvPr>
          <p:cNvSpPr txBox="1"/>
          <p:nvPr/>
        </p:nvSpPr>
        <p:spPr>
          <a:xfrm>
            <a:off x="2999237" y="1159099"/>
            <a:ext cx="868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Pengujian</a:t>
            </a:r>
            <a:r>
              <a:rPr lang="en-US" dirty="0"/>
              <a:t> Video.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video yang ideal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juga </a:t>
            </a:r>
            <a:r>
              <a:rPr lang="en-US" dirty="0" err="1"/>
              <a:t>untuk</a:t>
            </a:r>
            <a:r>
              <a:rPr lang="en-US" dirty="0"/>
              <a:t> model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518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269412"/>
            <a:ext cx="12192000" cy="3588589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5474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0815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6156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6795" y="3495291"/>
            <a:ext cx="1725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Latar</a:t>
            </a:r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Belakang</a:t>
            </a:r>
            <a:endParaRPr lang="ko-KR" altLang="en-US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2136" y="3495291"/>
            <a:ext cx="172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Tujuan</a:t>
            </a:r>
            <a:endParaRPr lang="en-US" altLang="ko-KR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477" y="3495291"/>
            <a:ext cx="1725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Metode</a:t>
            </a:r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LBPH</a:t>
            </a:r>
            <a:endParaRPr lang="ko-KR" altLang="en-US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2" name="Picture 2" descr="í¸ì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8" y="2161876"/>
            <a:ext cx="1466191" cy="11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311496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42817" y="3495291"/>
            <a:ext cx="219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4198453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519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Pengujian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Kedua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FE45B-22F2-4576-B6A5-E8368C3CC3B6}"/>
              </a:ext>
            </a:extLst>
          </p:cNvPr>
          <p:cNvSpPr txBox="1"/>
          <p:nvPr/>
        </p:nvSpPr>
        <p:spPr>
          <a:xfrm>
            <a:off x="2973479" y="1136902"/>
            <a:ext cx="868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Pada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20x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mengenali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berekspresi</a:t>
            </a:r>
            <a:r>
              <a:rPr lang="en-US" sz="2400" dirty="0"/>
              <a:t> dan </a:t>
            </a:r>
          </a:p>
          <a:p>
            <a:pPr algn="just"/>
            <a:r>
              <a:rPr lang="en-US" sz="2400" dirty="0"/>
              <a:t>juga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senyum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059521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12C72E0-784A-4755-A2A3-7E5D470F5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7454"/>
              </p:ext>
            </p:extLst>
          </p:nvPr>
        </p:nvGraphicFramePr>
        <p:xfrm>
          <a:off x="4003884" y="2341746"/>
          <a:ext cx="677333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828817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152251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2798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80635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064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Pengguna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 Prediksi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Jarak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208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37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309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582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8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848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9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9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30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739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9715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E3CE507-A401-46F3-8D80-0EC89D25BE1A}"/>
              </a:ext>
            </a:extLst>
          </p:cNvPr>
          <p:cNvSpPr txBox="1"/>
          <p:nvPr/>
        </p:nvSpPr>
        <p:spPr>
          <a:xfrm>
            <a:off x="3050372" y="608868"/>
            <a:ext cx="868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Hasil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Senyum</a:t>
            </a:r>
            <a:r>
              <a:rPr lang="en-US" sz="2400" dirty="0"/>
              <a:t>,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14 </a:t>
            </a:r>
            <a:r>
              <a:rPr lang="en-US" sz="2400" dirty="0" err="1"/>
              <a:t>dari</a:t>
            </a:r>
            <a:r>
              <a:rPr lang="en-US" sz="2400" dirty="0"/>
              <a:t> 20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wajag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teridentidikasi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800207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12C72E0-784A-4755-A2A3-7E5D470F5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7795"/>
              </p:ext>
            </p:extLst>
          </p:nvPr>
        </p:nvGraphicFramePr>
        <p:xfrm>
          <a:off x="4109902" y="2341746"/>
          <a:ext cx="677333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828817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152251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2798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80635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064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Pengguna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 Prediksi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Jarak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208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37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309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582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8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848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9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9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30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739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9715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E3CE507-A401-46F3-8D80-0EC89D25BE1A}"/>
              </a:ext>
            </a:extLst>
          </p:cNvPr>
          <p:cNvSpPr txBox="1"/>
          <p:nvPr/>
        </p:nvSpPr>
        <p:spPr>
          <a:xfrm>
            <a:off x="3050372" y="608868"/>
            <a:ext cx="868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Hasil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,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17 </a:t>
            </a:r>
            <a:r>
              <a:rPr lang="en-US" sz="2400" dirty="0" err="1"/>
              <a:t>dari</a:t>
            </a:r>
            <a:r>
              <a:rPr lang="en-US" sz="2400" dirty="0"/>
              <a:t> 20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wajag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teridentidikasi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3207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Pengujian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Ketiga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FE45B-22F2-4576-B6A5-E8368C3CC3B6}"/>
              </a:ext>
            </a:extLst>
          </p:cNvPr>
          <p:cNvSpPr txBox="1"/>
          <p:nvPr/>
        </p:nvSpPr>
        <p:spPr>
          <a:xfrm>
            <a:off x="2973479" y="1136902"/>
            <a:ext cx="86803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Pada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50x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mengenali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acak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rincian</a:t>
            </a:r>
            <a:r>
              <a:rPr lang="en-US" sz="2400" dirty="0"/>
              <a:t> 36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yang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dilatih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pada model dan 14 </a:t>
            </a:r>
            <a:r>
              <a:rPr lang="en-US" sz="2400" dirty="0" err="1"/>
              <a:t>gambar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dilatih</a:t>
            </a:r>
            <a:r>
              <a:rPr lang="en-US" sz="2400" dirty="0"/>
              <a:t> pada model.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Dari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data 28 data yang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dari</a:t>
            </a:r>
            <a:r>
              <a:rPr lang="en-US" sz="2400" dirty="0"/>
              <a:t> 36 </a:t>
            </a:r>
            <a:r>
              <a:rPr lang="en-US" sz="2400" dirty="0" err="1"/>
              <a:t>wajah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dilatih</a:t>
            </a:r>
            <a:r>
              <a:rPr lang="en-US" sz="2400" dirty="0"/>
              <a:t> pada model </a:t>
            </a:r>
          </a:p>
          <a:p>
            <a:pPr algn="just"/>
            <a:r>
              <a:rPr lang="en-US" sz="2400" dirty="0"/>
              <a:t>dan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74,10 % </a:t>
            </a:r>
            <a:r>
              <a:rPr lang="en-US" sz="2400" dirty="0" err="1"/>
              <a:t>hingga</a:t>
            </a:r>
            <a:r>
              <a:rPr lang="en-US" sz="2400" dirty="0"/>
              <a:t> 78,22%.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442981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DEMO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FF2B8E-5961-40F9-9CE0-2BFB51DB9779}"/>
              </a:ext>
            </a:extLst>
          </p:cNvPr>
          <p:cNvSpPr txBox="1"/>
          <p:nvPr/>
        </p:nvSpPr>
        <p:spPr>
          <a:xfrm>
            <a:off x="6279364" y="3337570"/>
            <a:ext cx="499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Visit </a:t>
            </a:r>
            <a:r>
              <a:rPr lang="en-US" sz="1600" dirty="0">
                <a:hlinkClick r:id="rId2"/>
              </a:rPr>
              <a:t>https://tugasakhir.dannynurdin.com/dashboard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49920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5794" y="136413"/>
            <a:ext cx="11989783" cy="3077049"/>
            <a:chOff x="1864968" y="258792"/>
            <a:chExt cx="8470186" cy="2389516"/>
          </a:xfrm>
        </p:grpSpPr>
        <p:pic>
          <p:nvPicPr>
            <p:cNvPr id="3074" name="Picture 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2" b="16037"/>
            <a:stretch/>
          </p:blipFill>
          <p:spPr bwMode="auto">
            <a:xfrm>
              <a:off x="1864968" y="258792"/>
              <a:ext cx="8470186" cy="2389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864968" y="258792"/>
              <a:ext cx="8470186" cy="2389516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9048" y="2587513"/>
            <a:ext cx="270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Penutup</a:t>
            </a:r>
            <a:endParaRPr lang="ko-KR" altLang="en-US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67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0" r="34206"/>
          <a:stretch/>
        </p:blipFill>
        <p:spPr bwMode="auto">
          <a:xfrm>
            <a:off x="-16563" y="0"/>
            <a:ext cx="40285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-16563" y="0"/>
            <a:ext cx="4028536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915090" y="2760453"/>
            <a:ext cx="2242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15090" y="3766868"/>
            <a:ext cx="2242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9788" y="3002051"/>
            <a:ext cx="211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2568" y="994002"/>
            <a:ext cx="86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2440" y="2425986"/>
            <a:ext cx="10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1164" y="3857970"/>
            <a:ext cx="96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5675" y="5289955"/>
            <a:ext cx="94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00319" y="994002"/>
            <a:ext cx="3316633" cy="605965"/>
            <a:chOff x="4947472" y="985292"/>
            <a:chExt cx="3316633" cy="605965"/>
          </a:xfrm>
        </p:grpSpPr>
        <p:sp>
          <p:nvSpPr>
            <p:cNvPr id="13" name="TextBox 12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Latar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Belakang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43289" y="1329647"/>
              <a:ext cx="2439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Alasan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dilakukannya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Penelitian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400318" y="2425986"/>
            <a:ext cx="3316633" cy="775242"/>
            <a:chOff x="4947472" y="985292"/>
            <a:chExt cx="3316633" cy="775242"/>
          </a:xfrm>
        </p:grpSpPr>
        <p:sp>
          <p:nvSpPr>
            <p:cNvPr id="29" name="TextBox 28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Tujuan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Penelitian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43289" y="1329647"/>
              <a:ext cx="24398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Apa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yang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ingin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dicapai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dengan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penelitian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ini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400317" y="3857970"/>
            <a:ext cx="3316633" cy="605965"/>
            <a:chOff x="4947472" y="985292"/>
            <a:chExt cx="3316633" cy="605965"/>
          </a:xfrm>
        </p:grpSpPr>
        <p:sp>
          <p:nvSpPr>
            <p:cNvPr id="33" name="TextBox 32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Metode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LBPH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43289" y="1329647"/>
              <a:ext cx="2439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Penjelasan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apa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itu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LBPH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400316" y="5289954"/>
            <a:ext cx="3316633" cy="605965"/>
            <a:chOff x="4947472" y="985292"/>
            <a:chExt cx="3316633" cy="605965"/>
          </a:xfrm>
        </p:grpSpPr>
        <p:sp>
          <p:nvSpPr>
            <p:cNvPr id="37" name="TextBox 36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Penjelasan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Sistem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Absensi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43289" y="1329647"/>
              <a:ext cx="2439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Menjelaskan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Sistem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yang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dibuat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3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LATAR BELAKANG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9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Latar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Belakang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Virus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Covid-19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Pandemi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Kesehatan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33F13-A8E7-4866-B461-2549A0812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26" y="1995563"/>
            <a:ext cx="2994603" cy="2686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672C55-D95F-419F-8CFC-610C80F3509D}"/>
              </a:ext>
            </a:extLst>
          </p:cNvPr>
          <p:cNvSpPr txBox="1"/>
          <p:nvPr/>
        </p:nvSpPr>
        <p:spPr>
          <a:xfrm>
            <a:off x="7280473" y="1410788"/>
            <a:ext cx="3294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rgbClr val="5AA4DC"/>
                </a:solidFill>
              </a:rPr>
              <a:t>COVID - 19</a:t>
            </a:r>
            <a:endParaRPr lang="en-ID" sz="3200" b="1" spc="600" dirty="0">
              <a:solidFill>
                <a:srgbClr val="5AA4D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310C8E-C8AC-40E5-B791-A9A1D7A1C52B}"/>
              </a:ext>
            </a:extLst>
          </p:cNvPr>
          <p:cNvSpPr txBox="1"/>
          <p:nvPr/>
        </p:nvSpPr>
        <p:spPr>
          <a:xfrm>
            <a:off x="7280473" y="2803411"/>
            <a:ext cx="3294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rgbClr val="5AA4DC"/>
                </a:solidFill>
              </a:rPr>
              <a:t>PROTOKOL KESEHATAN</a:t>
            </a:r>
            <a:endParaRPr lang="en-ID" sz="3200" b="1" spc="600" dirty="0">
              <a:solidFill>
                <a:srgbClr val="5AA4D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2DB6E-959C-4C18-AC51-5F3D85CD634F}"/>
              </a:ext>
            </a:extLst>
          </p:cNvPr>
          <p:cNvSpPr txBox="1"/>
          <p:nvPr/>
        </p:nvSpPr>
        <p:spPr>
          <a:xfrm>
            <a:off x="7280473" y="4688477"/>
            <a:ext cx="3294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rgbClr val="5AA4DC"/>
                </a:solidFill>
              </a:rPr>
              <a:t>PPKM</a:t>
            </a:r>
            <a:endParaRPr lang="en-ID" sz="3200" b="1" spc="600" dirty="0">
              <a:solidFill>
                <a:srgbClr val="5AA4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7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IDENTIFIKASI MASALAH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53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663301" y="173084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Identifikasi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Masalah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0E482-65DE-4A0A-A350-EF8E0DCEE9B3}"/>
              </a:ext>
            </a:extLst>
          </p:cNvPr>
          <p:cNvSpPr txBox="1"/>
          <p:nvPr/>
        </p:nvSpPr>
        <p:spPr>
          <a:xfrm>
            <a:off x="2784143" y="2131214"/>
            <a:ext cx="86526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bekerja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diluar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wartawan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absensi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sidik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berada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kantor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pandemi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menempelkan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sidik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077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BATASAN MASALAH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48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699</Words>
  <Application>Microsoft Office PowerPoint</Application>
  <PresentationFormat>Widescreen</PresentationFormat>
  <Paragraphs>237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Bodoni MT</vt:lpstr>
      <vt:lpstr>Bahnschrift Condensed</vt:lpstr>
      <vt:lpstr>Arial</vt:lpstr>
      <vt:lpstr>Malgun Gothic</vt:lpstr>
      <vt:lpstr>Times New Roman</vt:lpstr>
      <vt:lpstr>나눔바른고딕</vt:lpstr>
      <vt:lpstr>Wingdings</vt:lpstr>
      <vt:lpstr>Calibri</vt:lpstr>
      <vt:lpstr>210 콤퓨타세탁 R</vt:lpstr>
      <vt:lpstr>210 맨발의청춘 B</vt:lpstr>
      <vt:lpstr>210 맨발의청춘 L</vt:lpstr>
      <vt:lpstr>210 콤퓨타세탁 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oreo0408@naver.com</dc:creator>
  <cp:lastModifiedBy>danny nurdin</cp:lastModifiedBy>
  <cp:revision>14</cp:revision>
  <dcterms:created xsi:type="dcterms:W3CDTF">2018-11-26T05:53:41Z</dcterms:created>
  <dcterms:modified xsi:type="dcterms:W3CDTF">2021-11-03T16:11:29Z</dcterms:modified>
</cp:coreProperties>
</file>