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c1212a54a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c1212a54a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c1212a54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c1212a5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must look at the logs of all the intercepted data and find the response in the first question. </a:t>
            </a:r>
            <a:endParaRPr/>
          </a:p>
          <a:p>
            <a:pPr indent="0" lvl="0" marL="0" rtl="0" algn="l">
              <a:spcBef>
                <a:spcPts val="0"/>
              </a:spcBef>
              <a:spcAft>
                <a:spcPts val="0"/>
              </a:spcAft>
              <a:buNone/>
            </a:pPr>
            <a:r>
              <a:rPr lang="en"/>
              <a:t>In the second question we have to look for the specific tag when liking a post.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c1212a54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c1212a54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c1212a54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c1212a54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assignment we grab the user and when we put it through the repeater we see that we can change our user type to admin without any requirements such as a password. </a:t>
            </a:r>
            <a:endParaRPr/>
          </a:p>
          <a:p>
            <a:pPr indent="0" lvl="0" marL="0" rtl="0" algn="l">
              <a:spcBef>
                <a:spcPts val="0"/>
              </a:spcBef>
              <a:spcAft>
                <a:spcPts val="0"/>
              </a:spcAft>
              <a:buNone/>
            </a:pPr>
            <a:r>
              <a:rPr lang="en"/>
              <a:t>The second we can see that the users are assigned to the odd numbers which allows us to guess that the user is the next odd number in the sequence.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c1212a54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c1212a54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bonus gives us the same user list, however the users now have encrypted numbers. Typically this would prevent the attack. Luckily I know that it’s using MD5 encryption so I can crack the code to find out the hidden user and access their account.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second assignment we want to try and go through the users until we find one that has the amount of money we need. So we put the refresh request in the repeater and change the account number until we find that account. Then when we grab the transfer fund request we see something we shouldn’t the sender account. Now we can change the sender to the desired account, change the </a:t>
            </a:r>
            <a:r>
              <a:rPr lang="en"/>
              <a:t>receiver</a:t>
            </a:r>
            <a:r>
              <a:rPr lang="en"/>
              <a:t> to or account and entire in the desired amount.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c1212a54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c1212a54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Insecure Direct Object Referencing is easy to exploit and to prevent, </a:t>
            </a:r>
            <a:r>
              <a:rPr lang="en"/>
              <a:t>its</a:t>
            </a:r>
            <a:r>
              <a:rPr lang="en"/>
              <a:t> effects can be rather </a:t>
            </a:r>
            <a:r>
              <a:rPr lang="en"/>
              <a:t>devastating</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Insecure Direct Object References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Danny Pires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Burp</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Burp allows users to intercept the  communication user’s computer and server  </a:t>
            </a:r>
            <a:endParaRPr/>
          </a:p>
          <a:p>
            <a:pPr indent="-311150" lvl="0" marL="457200" rtl="0" algn="l">
              <a:spcBef>
                <a:spcPts val="0"/>
              </a:spcBef>
              <a:spcAft>
                <a:spcPts val="0"/>
              </a:spcAft>
              <a:buSzPts val="1300"/>
              <a:buChar char="●"/>
            </a:pPr>
            <a:r>
              <a:rPr lang="en"/>
              <a:t>Uses:</a:t>
            </a:r>
            <a:endParaRPr/>
          </a:p>
          <a:p>
            <a:pPr indent="-298450" lvl="1" marL="914400" rtl="0" algn="l">
              <a:spcBef>
                <a:spcPts val="0"/>
              </a:spcBef>
              <a:spcAft>
                <a:spcPts val="0"/>
              </a:spcAft>
              <a:buSzPts val="1100"/>
              <a:buChar char="○"/>
            </a:pPr>
            <a:r>
              <a:rPr lang="en"/>
              <a:t>Decoder </a:t>
            </a:r>
            <a:endParaRPr/>
          </a:p>
          <a:p>
            <a:pPr indent="-298450" lvl="1" marL="914400" rtl="0" algn="l">
              <a:spcBef>
                <a:spcPts val="0"/>
              </a:spcBef>
              <a:spcAft>
                <a:spcPts val="0"/>
              </a:spcAft>
              <a:buSzPts val="1100"/>
              <a:buChar char="○"/>
            </a:pPr>
            <a:r>
              <a:rPr lang="en"/>
              <a:t>Repeater </a:t>
            </a:r>
            <a:endParaRPr/>
          </a:p>
          <a:p>
            <a:pPr indent="-298450" lvl="1" marL="914400" rtl="0" algn="l">
              <a:spcBef>
                <a:spcPts val="0"/>
              </a:spcBef>
              <a:spcAft>
                <a:spcPts val="0"/>
              </a:spcAft>
              <a:buSzPts val="1100"/>
              <a:buChar char="○"/>
            </a:pPr>
            <a:r>
              <a:rPr lang="en"/>
              <a:t>Proxy </a:t>
            </a:r>
            <a:endParaRPr/>
          </a:p>
          <a:p>
            <a:pPr indent="-298450" lvl="2" marL="1371600" rtl="0" algn="l">
              <a:spcBef>
                <a:spcPts val="0"/>
              </a:spcBef>
              <a:spcAft>
                <a:spcPts val="0"/>
              </a:spcAft>
              <a:buSzPts val="1100"/>
              <a:buChar char="■"/>
            </a:pPr>
            <a:r>
              <a:rPr lang="en"/>
              <a:t>Intercept </a:t>
            </a:r>
            <a:endParaRPr/>
          </a:p>
          <a:p>
            <a:pPr indent="-298450" lvl="2" marL="1371600" rtl="0" algn="l">
              <a:spcBef>
                <a:spcPts val="0"/>
              </a:spcBef>
              <a:spcAft>
                <a:spcPts val="0"/>
              </a:spcAft>
              <a:buSzPts val="1100"/>
              <a:buChar char="■"/>
            </a:pPr>
            <a:r>
              <a:rPr lang="en"/>
              <a:t>HTTP History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Headers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two assignments discuss the use of Burp’s HTTP History. </a:t>
            </a:r>
            <a:endParaRPr/>
          </a:p>
          <a:p>
            <a:pPr indent="-311150" lvl="0" marL="457200" rtl="0" algn="l">
              <a:spcBef>
                <a:spcPts val="1600"/>
              </a:spcBef>
              <a:spcAft>
                <a:spcPts val="0"/>
              </a:spcAft>
              <a:buSzPts val="1300"/>
              <a:buChar char="●"/>
            </a:pPr>
            <a:r>
              <a:rPr lang="en"/>
              <a:t>HTTP Headers</a:t>
            </a:r>
            <a:endParaRPr/>
          </a:p>
          <a:p>
            <a:pPr indent="-298450" lvl="1" marL="914400" rtl="0" algn="l">
              <a:spcBef>
                <a:spcPts val="0"/>
              </a:spcBef>
              <a:spcAft>
                <a:spcPts val="0"/>
              </a:spcAft>
              <a:buSzPts val="1100"/>
              <a:buChar char="○"/>
            </a:pPr>
            <a:r>
              <a:rPr lang="en"/>
              <a:t>Burpe basics </a:t>
            </a:r>
            <a:endParaRPr/>
          </a:p>
          <a:p>
            <a:pPr indent="-311150" lvl="0" marL="457200" rtl="0" algn="l">
              <a:spcBef>
                <a:spcPts val="0"/>
              </a:spcBef>
              <a:spcAft>
                <a:spcPts val="0"/>
              </a:spcAft>
              <a:buSzPts val="1300"/>
              <a:buChar char="●"/>
            </a:pPr>
            <a:r>
              <a:rPr lang="en"/>
              <a:t>Basic Routes </a:t>
            </a:r>
            <a:endParaRPr/>
          </a:p>
          <a:p>
            <a:pPr indent="-298450" lvl="1" marL="914400" rtl="0" algn="l">
              <a:spcBef>
                <a:spcPts val="0"/>
              </a:spcBef>
              <a:spcAft>
                <a:spcPts val="0"/>
              </a:spcAft>
              <a:buSzPts val="1100"/>
              <a:buChar char="○"/>
            </a:pPr>
            <a:r>
              <a:rPr lang="en"/>
              <a:t>Finding specific info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Insecure Direct Object Referencing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an application provides direct access based on user input, then this creates a vulnerability in which attackers can bypass security parameters and get direct access to resources in systems directly. </a:t>
            </a:r>
            <a:endParaRPr/>
          </a:p>
          <a:p>
            <a:pPr indent="-311150" lvl="0" marL="457200" rtl="0" algn="l">
              <a:spcBef>
                <a:spcPts val="0"/>
              </a:spcBef>
              <a:spcAft>
                <a:spcPts val="0"/>
              </a:spcAft>
              <a:buSzPts val="1300"/>
              <a:buChar char="●"/>
            </a:pPr>
            <a:r>
              <a:rPr lang="en"/>
              <a:t>Allows users to access to database records and files when they shouldn’t.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IDOR Assignments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the first IDOR assignment we see a regular user and some of their information. </a:t>
            </a:r>
            <a:endParaRPr/>
          </a:p>
          <a:p>
            <a:pPr indent="-298450" lvl="1" marL="914400" rtl="0" algn="l">
              <a:spcBef>
                <a:spcPts val="0"/>
              </a:spcBef>
              <a:spcAft>
                <a:spcPts val="0"/>
              </a:spcAft>
              <a:buSzPts val="1100"/>
              <a:buChar char="○"/>
            </a:pPr>
            <a:r>
              <a:rPr lang="en"/>
              <a:t>The purpose is to teach the user how the repeater.  </a:t>
            </a:r>
            <a:endParaRPr/>
          </a:p>
          <a:p>
            <a:pPr indent="0" lvl="0" marL="0" rtl="0" algn="l">
              <a:spcBef>
                <a:spcPts val="1600"/>
              </a:spcBef>
              <a:spcAft>
                <a:spcPts val="0"/>
              </a:spcAft>
              <a:buNone/>
            </a:pPr>
            <a:r>
              <a:rPr lang="en"/>
              <a:t> </a:t>
            </a:r>
            <a:endParaRPr/>
          </a:p>
          <a:p>
            <a:pPr indent="-311150" lvl="0" marL="457200" rtl="0" algn="l">
              <a:spcBef>
                <a:spcPts val="1600"/>
              </a:spcBef>
              <a:spcAft>
                <a:spcPts val="0"/>
              </a:spcAft>
              <a:buSzPts val="1300"/>
              <a:buChar char="●"/>
            </a:pPr>
            <a:r>
              <a:rPr lang="en"/>
              <a:t>In the second assignment we see a simple list of users.</a:t>
            </a:r>
            <a:endParaRPr/>
          </a:p>
          <a:p>
            <a:pPr indent="-298450" lvl="1" marL="914400" rtl="0" algn="l">
              <a:spcBef>
                <a:spcPts val="0"/>
              </a:spcBef>
              <a:spcAft>
                <a:spcPts val="0"/>
              </a:spcAft>
              <a:buSzPts val="1100"/>
              <a:buChar char="○"/>
            </a:pPr>
            <a:r>
              <a:rPr lang="en"/>
              <a:t>The purpose is to help us see patterns in the user numbers to find the hidden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the first bonus assignment we see one way that websites protect against the attack we did in the previous assignment. </a:t>
            </a:r>
            <a:endParaRPr/>
          </a:p>
          <a:p>
            <a:pPr indent="0" lvl="0" marL="0" rtl="0" algn="l">
              <a:spcBef>
                <a:spcPts val="1600"/>
              </a:spcBef>
              <a:spcAft>
                <a:spcPts val="0"/>
              </a:spcAft>
              <a:buNone/>
            </a:pPr>
            <a:r>
              <a:rPr lang="en"/>
              <a:t> </a:t>
            </a:r>
            <a:endParaRPr/>
          </a:p>
          <a:p>
            <a:pPr indent="-311150" lvl="0" marL="457200" rtl="0" algn="l">
              <a:spcBef>
                <a:spcPts val="1600"/>
              </a:spcBef>
              <a:spcAft>
                <a:spcPts val="0"/>
              </a:spcAft>
              <a:buSzPts val="1300"/>
              <a:buChar char="●"/>
            </a:pPr>
            <a:r>
              <a:rPr lang="en"/>
              <a:t>In the second bonus assignment we see a combo of all the IDOR assignmnets.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known as a simple exploit. </a:t>
            </a:r>
            <a:endParaRPr/>
          </a:p>
          <a:p>
            <a:pPr indent="-311150" lvl="0" marL="457200" rtl="0" algn="l">
              <a:spcBef>
                <a:spcPts val="0"/>
              </a:spcBef>
              <a:spcAft>
                <a:spcPts val="0"/>
              </a:spcAft>
              <a:buSzPts val="1300"/>
              <a:buChar char="●"/>
            </a:pPr>
            <a:r>
              <a:rPr lang="en"/>
              <a:t>Its fairly common despite being easy to detect. </a:t>
            </a:r>
            <a:endParaRPr/>
          </a:p>
          <a:p>
            <a:pPr indent="-311150" lvl="0" marL="457200" rtl="0" algn="l">
              <a:spcBef>
                <a:spcPts val="0"/>
              </a:spcBef>
              <a:spcAft>
                <a:spcPts val="0"/>
              </a:spcAft>
              <a:buSzPts val="1300"/>
              <a:buChar char="●"/>
            </a:pPr>
            <a:r>
              <a:rPr lang="en"/>
              <a:t>This flaw can be fairly detrimental as a unauthorized user can access information they shouldn’t.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