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EykADYn7fBSaWDh_XqYmyQoy_w8VkfYQ-LAk8wiJveM/edit?usp=shar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rname.co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Clr>
                <a:schemeClr val="dk1"/>
              </a:buClr>
              <a:buSzPct val="100000"/>
              <a:buFont typeface="Arial"/>
              <a:buNone/>
            </a:pPr>
            <a:r>
              <a:rPr lang="en">
                <a:solidFill>
                  <a:schemeClr val="dk1"/>
                </a:solidFill>
                <a:highlight>
                  <a:srgbClr val="FFFFFF"/>
                </a:highlight>
              </a:rPr>
              <a:t>Now we get into the meat of the work that you have done, and your accomplishments. For most Galvanize students, your Experience section is likely to be the lengthiest - second to the Projects section as you approach graduation - and is often the most difficult to both create and refine. It’s hard to distill your own experience, but that distillation is critical. Remember those six seconds that a recruiter or reader spends on your resume; you want to make every second of that count, and assure they are pulling exactly what you want them to pull from your experience. </a:t>
            </a:r>
          </a:p>
          <a:p>
            <a:pPr lvl="0">
              <a:lnSpc>
                <a:spcPct val="115000"/>
              </a:lnSpc>
              <a:spcBef>
                <a:spcPts val="0"/>
              </a:spcBef>
              <a:buClr>
                <a:schemeClr val="dk1"/>
              </a:buClr>
              <a:buSzPct val="100000"/>
              <a:buFont typeface="Arial"/>
              <a:buNone/>
            </a:pPr>
            <a:r>
              <a:t/>
            </a:r>
            <a:endParaRPr>
              <a:solidFill>
                <a:schemeClr val="dk1"/>
              </a:solidFill>
              <a:highlight>
                <a:srgbClr val="FFFFFF"/>
              </a:highlight>
            </a:endParaRPr>
          </a:p>
          <a:p>
            <a:pPr lvl="0">
              <a:lnSpc>
                <a:spcPct val="115000"/>
              </a:lnSpc>
              <a:spcBef>
                <a:spcPts val="0"/>
              </a:spcBef>
              <a:buClr>
                <a:schemeClr val="dk1"/>
              </a:buClr>
              <a:buSzPct val="100000"/>
              <a:buFont typeface="Arial"/>
              <a:buNone/>
            </a:pPr>
            <a:r>
              <a:rPr lang="en">
                <a:solidFill>
                  <a:schemeClr val="dk1"/>
                </a:solidFill>
                <a:highlight>
                  <a:srgbClr val="FFFFFF"/>
                </a:highlight>
              </a:rPr>
              <a:t>Your experience is also not your job description - it’s what you brought to that job description, and accomplished within that job, and why it is significant. Highlight your work using facts, not adjectives. For example, a job description might read: </a:t>
            </a:r>
          </a:p>
          <a:p>
            <a:pPr lvl="0">
              <a:lnSpc>
                <a:spcPct val="115000"/>
              </a:lnSpc>
              <a:spcBef>
                <a:spcPts val="0"/>
              </a:spcBef>
              <a:buClr>
                <a:schemeClr val="dk1"/>
              </a:buClr>
              <a:buSzPct val="100000"/>
              <a:buFont typeface="Arial"/>
              <a:buNone/>
            </a:pPr>
            <a:r>
              <a:t/>
            </a:r>
            <a:endParaRPr>
              <a:solidFill>
                <a:schemeClr val="dk1"/>
              </a:solidFill>
              <a:highlight>
                <a:srgbClr val="FFFFFF"/>
              </a:highlight>
            </a:endParaRPr>
          </a:p>
          <a:p>
            <a:pPr lvl="0">
              <a:lnSpc>
                <a:spcPct val="115000"/>
              </a:lnSpc>
              <a:spcBef>
                <a:spcPts val="0"/>
              </a:spcBef>
              <a:buClr>
                <a:schemeClr val="dk1"/>
              </a:buClr>
              <a:buSzPct val="100000"/>
              <a:buFont typeface="Arial"/>
              <a:buNone/>
            </a:pPr>
            <a:r>
              <a:rPr lang="en">
                <a:solidFill>
                  <a:schemeClr val="dk1"/>
                </a:solidFill>
                <a:highlight>
                  <a:srgbClr val="FFFFFF"/>
                </a:highlight>
              </a:rPr>
              <a:t>You will list the the title bar to each entry in your experience section should include </a:t>
            </a:r>
          </a:p>
          <a:p>
            <a:pPr indent="-298450" lvl="0" marL="457200">
              <a:lnSpc>
                <a:spcPct val="115000"/>
              </a:lnSpc>
              <a:spcBef>
                <a:spcPts val="0"/>
              </a:spcBef>
              <a:buClr>
                <a:schemeClr val="dk1"/>
              </a:buClr>
              <a:buSzPct val="100000"/>
            </a:pPr>
            <a:r>
              <a:rPr lang="en">
                <a:solidFill>
                  <a:schemeClr val="dk1"/>
                </a:solidFill>
                <a:highlight>
                  <a:srgbClr val="FFFFFF"/>
                </a:highlight>
              </a:rPr>
              <a:t>Your job title (if you had multiple titles while working at this company, you can list them as different entries)</a:t>
            </a:r>
          </a:p>
          <a:p>
            <a:pPr indent="-298450" lvl="0" marL="457200">
              <a:lnSpc>
                <a:spcPct val="115000"/>
              </a:lnSpc>
              <a:spcBef>
                <a:spcPts val="0"/>
              </a:spcBef>
              <a:buClr>
                <a:schemeClr val="dk1"/>
              </a:buClr>
              <a:buSzPct val="100000"/>
            </a:pPr>
            <a:r>
              <a:rPr lang="en">
                <a:solidFill>
                  <a:schemeClr val="dk1"/>
                </a:solidFill>
                <a:highlight>
                  <a:srgbClr val="FFFFFF"/>
                </a:highlight>
              </a:rPr>
              <a:t>The formal, full name of the company (you can add abbreviations or common names in parenthesis). For example, if you worked for the video game company EA, you can list the employer as E</a:t>
            </a:r>
            <a:r>
              <a:rPr i="1" lang="en">
                <a:solidFill>
                  <a:schemeClr val="dk1"/>
                </a:solidFill>
                <a:highlight>
                  <a:srgbClr val="FFFFFF"/>
                </a:highlight>
              </a:rPr>
              <a:t>lectronic Arts Inc. (EA) </a:t>
            </a:r>
            <a:r>
              <a:rPr lang="en">
                <a:solidFill>
                  <a:schemeClr val="dk1"/>
                </a:solidFill>
                <a:highlight>
                  <a:srgbClr val="FFFFFF"/>
                </a:highlight>
              </a:rPr>
              <a:t> </a:t>
            </a:r>
          </a:p>
          <a:p>
            <a:pPr indent="-298450" lvl="0" marL="457200">
              <a:lnSpc>
                <a:spcPct val="115000"/>
              </a:lnSpc>
              <a:spcBef>
                <a:spcPts val="0"/>
              </a:spcBef>
              <a:buClr>
                <a:schemeClr val="dk1"/>
              </a:buClr>
              <a:buSzPct val="100000"/>
            </a:pPr>
            <a:r>
              <a:rPr lang="en">
                <a:solidFill>
                  <a:schemeClr val="dk1"/>
                </a:solidFill>
                <a:highlight>
                  <a:srgbClr val="FFFFFF"/>
                </a:highlight>
              </a:rPr>
              <a:t>The city and state in which you worked while at that job</a:t>
            </a:r>
          </a:p>
          <a:p>
            <a:pPr indent="-298450" lvl="0" marL="457200">
              <a:lnSpc>
                <a:spcPct val="115000"/>
              </a:lnSpc>
              <a:spcBef>
                <a:spcPts val="0"/>
              </a:spcBef>
              <a:buClr>
                <a:schemeClr val="dk1"/>
              </a:buClr>
              <a:buSzPct val="100000"/>
            </a:pPr>
            <a:r>
              <a:rPr lang="en">
                <a:solidFill>
                  <a:schemeClr val="dk1"/>
                </a:solidFill>
                <a:highlight>
                  <a:srgbClr val="FFFFFF"/>
                </a:highlight>
              </a:rPr>
              <a:t>The dates during which you were employed at that job</a:t>
            </a:r>
          </a:p>
          <a:p>
            <a:pPr lvl="0">
              <a:lnSpc>
                <a:spcPct val="115000"/>
              </a:lnSpc>
              <a:spcBef>
                <a:spcPts val="0"/>
              </a:spcBef>
              <a:buClr>
                <a:schemeClr val="dk1"/>
              </a:buClr>
              <a:buSzPct val="100000"/>
              <a:buFont typeface="Arial"/>
              <a:buNone/>
            </a:pPr>
            <a:r>
              <a:t/>
            </a:r>
            <a:endParaRPr>
              <a:solidFill>
                <a:schemeClr val="dk1"/>
              </a:solidFill>
              <a:highlight>
                <a:srgbClr val="FFFFFF"/>
              </a:highlight>
            </a:endParaRPr>
          </a:p>
          <a:p>
            <a:pPr lvl="0">
              <a:lnSpc>
                <a:spcPct val="115000"/>
              </a:lnSpc>
              <a:spcBef>
                <a:spcPts val="0"/>
              </a:spcBef>
              <a:buClr>
                <a:schemeClr val="dk1"/>
              </a:buClr>
              <a:buSzPct val="1000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highlight>
                  <a:srgbClr val="FFFFFF"/>
                </a:highlight>
              </a:rPr>
              <a:t>Describing your role Make it an action and a number. Results are key, as is the precise role that you played in achieving those results. Below the title bar for each of your experiences, you will included a bulleted list of your </a:t>
            </a:r>
            <a:r>
              <a:rPr i="1" lang="en">
                <a:solidFill>
                  <a:schemeClr val="dk1"/>
                </a:solidFill>
                <a:highlight>
                  <a:srgbClr val="FFFFFF"/>
                </a:highlight>
              </a:rPr>
              <a:t>relevant</a:t>
            </a:r>
            <a:r>
              <a:rPr lang="en">
                <a:solidFill>
                  <a:schemeClr val="dk1"/>
                </a:solidFill>
                <a:highlight>
                  <a:srgbClr val="FFFFFF"/>
                </a:highlight>
              </a:rPr>
              <a:t> accomplishments while working at that job, starting each bullet point with an action/success verb, the subject, and the result.</a:t>
            </a:r>
          </a:p>
          <a:p>
            <a:pPr lvl="0" rtl="0">
              <a:lnSpc>
                <a:spcPct val="115000"/>
              </a:lnSpc>
              <a:spcBef>
                <a:spcPts val="0"/>
              </a:spcBef>
              <a:buNone/>
            </a:pPr>
            <a:r>
              <a:t/>
            </a:r>
            <a:endParaRPr>
              <a:solidFill>
                <a:schemeClr val="dk1"/>
              </a:solidFill>
              <a:highlight>
                <a:srgbClr val="FFFFFF"/>
              </a:highlight>
            </a:endParaRPr>
          </a:p>
          <a:p>
            <a:pPr lvl="0" rtl="0">
              <a:lnSpc>
                <a:spcPct val="115000"/>
              </a:lnSpc>
              <a:spcBef>
                <a:spcPts val="0"/>
              </a:spcBef>
              <a:buNone/>
            </a:pPr>
            <a:r>
              <a:rPr lang="en">
                <a:solidFill>
                  <a:schemeClr val="dk1"/>
                </a:solidFill>
                <a:highlight>
                  <a:srgbClr val="FFFFFF"/>
                </a:highlight>
              </a:rPr>
              <a:t>List here are used success verbs, care of The Ladders. </a:t>
            </a:r>
          </a:p>
          <a:p>
            <a:pPr lvl="0" rtl="0">
              <a:lnSpc>
                <a:spcPct val="115000"/>
              </a:lnSpc>
              <a:spcBef>
                <a:spcPts val="0"/>
              </a:spcBef>
              <a:buNone/>
            </a:pPr>
            <a:r>
              <a:t/>
            </a:r>
            <a:endParaRPr>
              <a:solidFill>
                <a:schemeClr val="dk1"/>
              </a:solidFill>
              <a:highlight>
                <a:srgbClr val="FFFFFF"/>
              </a:highlight>
            </a:endParaRPr>
          </a:p>
          <a:p>
            <a:pPr lvl="0" rtl="0">
              <a:lnSpc>
                <a:spcPct val="115000"/>
              </a:lnSpc>
              <a:spcBef>
                <a:spcPts val="0"/>
              </a:spcBef>
              <a:buNone/>
            </a:pPr>
            <a:r>
              <a:rPr lang="en">
                <a:solidFill>
                  <a:schemeClr val="dk1"/>
                </a:solidFill>
                <a:highlight>
                  <a:srgbClr val="FFFFFF"/>
                </a:highlight>
              </a:rPr>
              <a:t>So an example of success verb + product + result could be: </a:t>
            </a:r>
            <a:r>
              <a:rPr i="1" lang="en">
                <a:solidFill>
                  <a:schemeClr val="dk1"/>
                </a:solidFill>
                <a:highlight>
                  <a:srgbClr val="FFFFFF"/>
                </a:highlight>
              </a:rPr>
              <a:t>Reduced overhead by 25% by</a:t>
            </a:r>
            <a:r>
              <a:rPr lang="en">
                <a:solidFill>
                  <a:schemeClr val="dk1"/>
                </a:solidFill>
                <a:highlight>
                  <a:srgbClr val="FFFFFF"/>
                </a:highlight>
              </a:rPr>
              <a:t>… or </a:t>
            </a:r>
            <a:r>
              <a:rPr i="1" lang="en">
                <a:solidFill>
                  <a:schemeClr val="dk1"/>
                </a:solidFill>
                <a:highlight>
                  <a:srgbClr val="FFFFFF"/>
                </a:highlight>
              </a:rPr>
              <a:t>Increased customer base by 20 month over month by</a:t>
            </a:r>
            <a:r>
              <a:rPr lang="en">
                <a:solidFill>
                  <a:schemeClr val="dk1"/>
                </a:solidFill>
                <a:highlight>
                  <a:srgbClr val="FFFFFF"/>
                </a:highlight>
              </a:rPr>
              <a:t>… </a:t>
            </a:r>
          </a:p>
          <a:p>
            <a:pPr lvl="0" rtl="0">
              <a:lnSpc>
                <a:spcPct val="115000"/>
              </a:lnSpc>
              <a:spcBef>
                <a:spcPts val="0"/>
              </a:spcBef>
              <a:buNone/>
            </a:pPr>
            <a:r>
              <a:t/>
            </a:r>
            <a:endParaRPr b="1">
              <a:solidFill>
                <a:schemeClr val="dk1"/>
              </a:solidFill>
              <a:highlight>
                <a:srgbClr val="FFFFFF"/>
              </a:highlight>
            </a:endParaRPr>
          </a:p>
          <a:p>
            <a:pPr lvl="0" rtl="0">
              <a:lnSpc>
                <a:spcPct val="115000"/>
              </a:lnSpc>
              <a:spcBef>
                <a:spcPts val="0"/>
              </a:spcBef>
              <a:buNone/>
            </a:pPr>
            <a:r>
              <a:rPr lang="en">
                <a:solidFill>
                  <a:schemeClr val="dk1"/>
                </a:solidFill>
                <a:highlight>
                  <a:srgbClr val="FFFFFF"/>
                </a:highlight>
              </a:rPr>
              <a:t>Make it relevant. Don’t include details about </a:t>
            </a:r>
            <a:r>
              <a:rPr i="1" lang="en">
                <a:solidFill>
                  <a:schemeClr val="dk1"/>
                </a:solidFill>
                <a:highlight>
                  <a:srgbClr val="FFFFFF"/>
                </a:highlight>
              </a:rPr>
              <a:t>all</a:t>
            </a:r>
            <a:r>
              <a:rPr lang="en">
                <a:solidFill>
                  <a:schemeClr val="dk1"/>
                </a:solidFill>
                <a:highlight>
                  <a:srgbClr val="FFFFFF"/>
                </a:highlight>
              </a:rPr>
              <a:t> of your prior experience, only the items that will matter to and impress future employers.</a:t>
            </a:r>
          </a:p>
          <a:p>
            <a:pPr lvl="0" rtl="0">
              <a:lnSpc>
                <a:spcPct val="115000"/>
              </a:lnSpc>
              <a:spcBef>
                <a:spcPts val="0"/>
              </a:spcBef>
              <a:buNone/>
            </a:pPr>
            <a:r>
              <a:t/>
            </a:r>
            <a:endParaRPr>
              <a:solidFill>
                <a:schemeClr val="dk1"/>
              </a:solidFill>
              <a:highlight>
                <a:srgbClr val="FFFFFF"/>
              </a:highlight>
            </a:endParaRPr>
          </a:p>
          <a:p>
            <a:pPr lvl="0" rtl="0">
              <a:lnSpc>
                <a:spcPct val="115000"/>
              </a:lnSpc>
              <a:spcBef>
                <a:spcPts val="0"/>
              </a:spcBef>
              <a:buNone/>
            </a:pPr>
            <a:r>
              <a:rPr lang="en">
                <a:solidFill>
                  <a:schemeClr val="dk1"/>
                </a:solidFill>
                <a:highlight>
                  <a:srgbClr val="FFFFFF"/>
                </a:highlight>
              </a:rPr>
              <a:t>For example, if I was applying for a position in software development but had prior experience as a barista, it would be useful for a potential employer to see that I had experience working on or leading a team...but it wouldn’t be useful for them to know that I’m skilled at latte foam art. Use that example of a guide for your own career pivot.</a:t>
            </a:r>
          </a:p>
          <a:p>
            <a:pPr lvl="0" rtl="0">
              <a:lnSpc>
                <a:spcPct val="115000"/>
              </a:lnSpc>
              <a:spcBef>
                <a:spcPts val="0"/>
              </a:spcBef>
              <a:buNone/>
            </a:pPr>
            <a:r>
              <a:t/>
            </a:r>
            <a:endParaRPr>
              <a:solidFill>
                <a:schemeClr val="dk1"/>
              </a:solidFill>
              <a:highlight>
                <a:srgbClr val="FFFFFF"/>
              </a:highlight>
            </a:endParaRPr>
          </a:p>
          <a:p>
            <a:pPr lvl="0" rtl="0">
              <a:lnSpc>
                <a:spcPct val="115000"/>
              </a:lnSpc>
              <a:spcBef>
                <a:spcPts val="0"/>
              </a:spcBef>
              <a:buNone/>
            </a:pPr>
            <a:r>
              <a:rPr lang="en">
                <a:solidFill>
                  <a:schemeClr val="dk1"/>
                </a:solidFill>
                <a:highlight>
                  <a:srgbClr val="FFFFFF"/>
                </a:highlight>
              </a:rPr>
              <a:t>Remember that visual at the beginning of the workshop: employers’ eyes gravitate to the entries on your resume that have the most detail, provide more details about your software development projects and relevant prior work experience than you do for non-relevant prior work. Using that analogy above, include three bullets for your experience entry as a front-end intern, and just one bullet for your experience as a dog sitter. Then, when you have all of your bullets, order them, listing the most impressive bullet first, the second most impressive bullet second, and so on. As employers tend to scan resumes from top to bottom, this ensures that they will see your most impressive work first. </a:t>
            </a:r>
          </a:p>
          <a:p>
            <a:pPr lvl="0" rtl="0">
              <a:lnSpc>
                <a:spcPct val="115000"/>
              </a:lnSpc>
              <a:spcBef>
                <a:spcPts val="0"/>
              </a:spcBef>
              <a:buNone/>
            </a:pPr>
            <a:r>
              <a:t/>
            </a:r>
            <a:endParaRPr>
              <a:solidFill>
                <a:schemeClr val="dk1"/>
              </a:solidFill>
              <a:highlight>
                <a:srgbClr val="FFFFFF"/>
              </a:highlight>
            </a:endParaRPr>
          </a:p>
          <a:p>
            <a:pPr lvl="0">
              <a:lnSpc>
                <a:spcPct val="115000"/>
              </a:lnSpc>
              <a:spcBef>
                <a:spcPts val="0"/>
              </a:spcBef>
              <a:buClr>
                <a:schemeClr val="dk1"/>
              </a:buClr>
              <a:buSzPct val="100000"/>
              <a:buFont typeface="Arial"/>
              <a:buNone/>
            </a:pPr>
            <a:r>
              <a:t/>
            </a:r>
            <a:endParaRPr>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highlight>
                  <a:srgbClr val="FFFFFF"/>
                </a:highlight>
              </a:rPr>
              <a:t>For many of you, Galvanize is not your first post-secondary educational experience; at Galvanize, your experience in the classroom also led to many of the technical projects you denote earlier in your resume. Consistency is key. </a:t>
            </a:r>
          </a:p>
          <a:p>
            <a:pPr lvl="0">
              <a:spcBef>
                <a:spcPts val="0"/>
              </a:spcBef>
              <a:buClr>
                <a:schemeClr val="dk1"/>
              </a:buClr>
              <a:buSzPct val="100000"/>
              <a:buFont typeface="Arial"/>
              <a:buNone/>
            </a:pPr>
            <a:r>
              <a:t/>
            </a:r>
            <a:endParaRPr>
              <a:solidFill>
                <a:schemeClr val="dk1"/>
              </a:solidFill>
              <a:highlight>
                <a:srgbClr val="FFFFFF"/>
              </a:highlight>
            </a:endParaRPr>
          </a:p>
          <a:p>
            <a:pPr lvl="0">
              <a:spcBef>
                <a:spcPts val="0"/>
              </a:spcBef>
              <a:buClr>
                <a:schemeClr val="dk1"/>
              </a:buClr>
              <a:buSzPct val="100000"/>
              <a:buFont typeface="Arial"/>
              <a:buNone/>
            </a:pPr>
            <a:r>
              <a:rPr lang="en">
                <a:solidFill>
                  <a:schemeClr val="dk1"/>
                </a:solidFill>
                <a:highlight>
                  <a:srgbClr val="FFFFFF"/>
                </a:highlight>
              </a:rPr>
              <a:t>For each of your education entries, include the name of the school that you attended, the city and state in which it was located, the dates that you attended the school, the abbreviation of the correctly punctuated degree that you earned (for example: M.B.A., B.A., B.S., Ph.D., Ed.D., M.S., M.A.) the subject in which you majored, and - optionally - courses that you took if they are relevant to your post-Galvanize career.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highlight>
                  <a:srgbClr val="FFFFFF"/>
                </a:highlight>
              </a:rPr>
              <a:t>If you studied at a school but did not obtain a degree, you can still list this experience on your resume, just don’t include a degree. For example: </a:t>
            </a:r>
          </a:p>
          <a:p>
            <a:pPr lvl="0">
              <a:spcBef>
                <a:spcPts val="0"/>
              </a:spcBef>
              <a:buClr>
                <a:schemeClr val="dk1"/>
              </a:buClr>
              <a:buSzPct val="100000"/>
              <a:buFont typeface="Arial"/>
              <a:buNone/>
            </a:pPr>
            <a:r>
              <a:t/>
            </a:r>
            <a:endParaRPr>
              <a:solidFill>
                <a:schemeClr val="dk1"/>
              </a:solidFill>
              <a:highlight>
                <a:srgbClr val="FFFFFF"/>
              </a:highlight>
            </a:endParaRPr>
          </a:p>
          <a:p>
            <a:pPr lvl="0">
              <a:spcBef>
                <a:spcPts val="0"/>
              </a:spcBef>
              <a:buClr>
                <a:schemeClr val="dk1"/>
              </a:buClr>
              <a:buSzPct val="100000"/>
              <a:buFont typeface="Arial"/>
              <a:buNone/>
            </a:pPr>
            <a:r>
              <a:rPr b="1" lang="en">
                <a:solidFill>
                  <a:schemeClr val="dk1"/>
                </a:solidFill>
                <a:highlight>
                  <a:srgbClr val="FFFFFF"/>
                </a:highlight>
              </a:rPr>
              <a:t>University of Washington</a:t>
            </a:r>
          </a:p>
          <a:p>
            <a:pPr lvl="0">
              <a:spcBef>
                <a:spcPts val="0"/>
              </a:spcBef>
              <a:buClr>
                <a:schemeClr val="dk1"/>
              </a:buClr>
              <a:buSzPct val="100000"/>
              <a:buFont typeface="Arial"/>
              <a:buNone/>
            </a:pPr>
            <a:r>
              <a:rPr b="1" lang="en">
                <a:solidFill>
                  <a:schemeClr val="dk1"/>
                </a:solidFill>
                <a:highlight>
                  <a:srgbClr val="FFFFFF"/>
                </a:highlight>
              </a:rPr>
              <a:t>Seattle, WA</a:t>
            </a:r>
          </a:p>
          <a:p>
            <a:pPr lvl="0">
              <a:spcBef>
                <a:spcPts val="0"/>
              </a:spcBef>
              <a:buClr>
                <a:schemeClr val="dk1"/>
              </a:buClr>
              <a:buSzPct val="100000"/>
              <a:buFont typeface="Arial"/>
              <a:buNone/>
            </a:pPr>
            <a:r>
              <a:rPr b="1" lang="en">
                <a:solidFill>
                  <a:schemeClr val="dk1"/>
                </a:solidFill>
                <a:highlight>
                  <a:srgbClr val="FFFFFF"/>
                </a:highlight>
              </a:rPr>
              <a:t>September 2015 - May 2016</a:t>
            </a:r>
          </a:p>
          <a:p>
            <a:pPr lvl="0">
              <a:spcBef>
                <a:spcPts val="0"/>
              </a:spcBef>
              <a:buClr>
                <a:schemeClr val="dk1"/>
              </a:buClr>
              <a:buSzPct val="100000"/>
              <a:buFont typeface="Arial"/>
              <a:buNone/>
            </a:pPr>
            <a:r>
              <a:rPr b="1" lang="en">
                <a:solidFill>
                  <a:schemeClr val="dk1"/>
                </a:solidFill>
                <a:highlight>
                  <a:srgbClr val="FFFFFF"/>
                </a:highlight>
              </a:rPr>
              <a:t>Computer Science</a:t>
            </a:r>
          </a:p>
          <a:p>
            <a:pPr lvl="0">
              <a:spcBef>
                <a:spcPts val="0"/>
              </a:spcBef>
              <a:buClr>
                <a:schemeClr val="dk1"/>
              </a:buClr>
              <a:buSzPct val="100000"/>
              <a:buFont typeface="Arial"/>
              <a:buNone/>
            </a:pPr>
            <a:r>
              <a:t/>
            </a:r>
            <a:endParaRPr b="1">
              <a:solidFill>
                <a:schemeClr val="dk1"/>
              </a:solidFill>
              <a:highlight>
                <a:srgbClr val="FFFFFF"/>
              </a:highlight>
            </a:endParaRPr>
          </a:p>
          <a:p>
            <a:pPr lvl="0">
              <a:spcBef>
                <a:spcPts val="0"/>
              </a:spcBef>
              <a:buClr>
                <a:schemeClr val="dk1"/>
              </a:buClr>
              <a:buSzPct val="100000"/>
              <a:buFont typeface="Arial"/>
              <a:buNone/>
            </a:pPr>
            <a:r>
              <a:rPr lang="en">
                <a:solidFill>
                  <a:schemeClr val="dk1"/>
                </a:solidFill>
                <a:highlight>
                  <a:srgbClr val="FFFFFF"/>
                </a:highlight>
              </a:rPr>
              <a:t>And Galvanize is now a critical addition to your educational background! Every Galvanize student must list Galvanize under your education section - in addition to including Galvanize projects where necessary. Just like on LinkedIn and your Talent profile, your commitment to Galvanize’s full-time immersion program is a signal to potential employers of your future commitment to this new career path. </a:t>
            </a:r>
          </a:p>
          <a:p>
            <a:pPr lvl="0">
              <a:spcBef>
                <a:spcPts val="0"/>
              </a:spcBef>
              <a:buClr>
                <a:schemeClr val="dk1"/>
              </a:buClr>
              <a:buSzPct val="100000"/>
              <a:buFont typeface="Arial"/>
              <a:buNone/>
            </a:pPr>
            <a:r>
              <a:t/>
            </a:r>
            <a:endParaRPr>
              <a:solidFill>
                <a:schemeClr val="dk1"/>
              </a:solidFill>
              <a:highlight>
                <a:srgbClr val="FFFFFF"/>
              </a:highlight>
            </a:endParaRPr>
          </a:p>
          <a:p>
            <a:pPr lvl="0">
              <a:spcBef>
                <a:spcPts val="0"/>
              </a:spcBef>
              <a:buClr>
                <a:schemeClr val="dk1"/>
              </a:buClr>
              <a:buSzPct val="100000"/>
              <a:buFont typeface="Arial"/>
              <a:buNone/>
            </a:pPr>
            <a:r>
              <a:rPr lang="en">
                <a:solidFill>
                  <a:schemeClr val="dk1"/>
                </a:solidFill>
                <a:highlight>
                  <a:srgbClr val="FFFFFF"/>
                </a:highlight>
              </a:rPr>
              <a:t>Using the same format as the above, your Galvanize education would be listed as: </a:t>
            </a:r>
          </a:p>
          <a:p>
            <a:pPr lvl="0">
              <a:spcBef>
                <a:spcPts val="0"/>
              </a:spcBef>
              <a:buClr>
                <a:schemeClr val="dk1"/>
              </a:buClr>
              <a:buSzPct val="100000"/>
              <a:buFont typeface="Arial"/>
              <a:buNone/>
            </a:pPr>
            <a:r>
              <a:t/>
            </a:r>
            <a:endParaRPr>
              <a:solidFill>
                <a:schemeClr val="dk1"/>
              </a:solidFill>
              <a:highlight>
                <a:srgbClr val="FFFFFF"/>
              </a:highlight>
            </a:endParaRPr>
          </a:p>
          <a:p>
            <a:pPr lvl="0" algn="just">
              <a:spcBef>
                <a:spcPts val="0"/>
              </a:spcBef>
              <a:buClr>
                <a:schemeClr val="dk1"/>
              </a:buClr>
              <a:buSzPct val="100000"/>
              <a:buFont typeface="Arial"/>
              <a:buNone/>
            </a:pPr>
            <a:r>
              <a:rPr b="1" lang="en">
                <a:solidFill>
                  <a:schemeClr val="dk1"/>
                </a:solidFill>
              </a:rPr>
              <a:t>Galvanize, Inc.</a:t>
            </a:r>
          </a:p>
          <a:p>
            <a:pPr lvl="0" algn="just">
              <a:spcBef>
                <a:spcPts val="0"/>
              </a:spcBef>
              <a:buClr>
                <a:schemeClr val="dk1"/>
              </a:buClr>
              <a:buSzPct val="100000"/>
              <a:buFont typeface="Arial"/>
              <a:buNone/>
            </a:pPr>
            <a:r>
              <a:rPr b="1" lang="en">
                <a:solidFill>
                  <a:schemeClr val="dk1"/>
                </a:solidFill>
              </a:rPr>
              <a:t>Austin, TX</a:t>
            </a:r>
          </a:p>
          <a:p>
            <a:pPr lvl="0" algn="just">
              <a:spcBef>
                <a:spcPts val="0"/>
              </a:spcBef>
              <a:buClr>
                <a:schemeClr val="dk1"/>
              </a:buClr>
              <a:buSzPct val="100000"/>
              <a:buFont typeface="Arial"/>
              <a:buNone/>
            </a:pPr>
            <a:r>
              <a:rPr b="1" lang="en">
                <a:solidFill>
                  <a:schemeClr val="dk1"/>
                </a:solidFill>
              </a:rPr>
              <a:t>January 2017 - June 2017</a:t>
            </a:r>
          </a:p>
          <a:p>
            <a:pPr lvl="0" rtl="0" algn="just">
              <a:spcBef>
                <a:spcPts val="0"/>
              </a:spcBef>
              <a:buNone/>
            </a:pPr>
            <a:r>
              <a:rPr b="1" lang="en">
                <a:solidFill>
                  <a:schemeClr val="dk1"/>
                </a:solidFill>
              </a:rPr>
              <a:t>Certificate - Web Development Immersive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Clr>
                <a:schemeClr val="dk1"/>
              </a:buClr>
              <a:buSzPct val="91666"/>
              <a:buFont typeface="Arial"/>
              <a:buNone/>
            </a:pPr>
            <a:r>
              <a:rPr b="1" lang="en" sz="1200">
                <a:solidFill>
                  <a:schemeClr val="dk1"/>
                </a:solidFill>
                <a:highlight>
                  <a:srgbClr val="FFFFFF"/>
                </a:highlight>
              </a:rPr>
              <a:t>Peer Review Workshop </a:t>
            </a:r>
            <a:br>
              <a:rPr b="1" lang="en" sz="1200">
                <a:solidFill>
                  <a:schemeClr val="dk1"/>
                </a:solidFill>
                <a:highlight>
                  <a:srgbClr val="FFFFFF"/>
                </a:highlight>
              </a:rPr>
            </a:br>
            <a:r>
              <a:rPr b="1" lang="en" sz="1200">
                <a:solidFill>
                  <a:schemeClr val="dk1"/>
                </a:solidFill>
                <a:highlight>
                  <a:srgbClr val="FFFFFF"/>
                </a:highlight>
              </a:rPr>
              <a:t>Estimated Time: 15 mins</a:t>
            </a:r>
          </a:p>
          <a:p>
            <a:pPr indent="-298450" lvl="0" marL="457200">
              <a:lnSpc>
                <a:spcPct val="115000"/>
              </a:lnSpc>
              <a:spcBef>
                <a:spcPts val="0"/>
              </a:spcBef>
              <a:buClr>
                <a:schemeClr val="dk1"/>
              </a:buClr>
              <a:buSzPct val="100000"/>
              <a:buChar char="●"/>
            </a:pPr>
            <a:r>
              <a:rPr lang="en">
                <a:solidFill>
                  <a:schemeClr val="dk1"/>
                </a:solidFill>
                <a:highlight>
                  <a:srgbClr val="FFFFFF"/>
                </a:highlight>
              </a:rPr>
              <a:t>Find one partner within your classroom. </a:t>
            </a:r>
          </a:p>
          <a:p>
            <a:pPr indent="-298450" lvl="0" marL="457200" rtl="0">
              <a:lnSpc>
                <a:spcPct val="115000"/>
              </a:lnSpc>
              <a:spcBef>
                <a:spcPts val="0"/>
              </a:spcBef>
              <a:buClr>
                <a:schemeClr val="dk1"/>
              </a:buClr>
              <a:buSzPct val="100000"/>
              <a:buChar char="●"/>
            </a:pPr>
            <a:r>
              <a:rPr lang="en">
                <a:solidFill>
                  <a:schemeClr val="dk1"/>
                </a:solidFill>
                <a:highlight>
                  <a:srgbClr val="FFFFFF"/>
                </a:highlight>
              </a:rPr>
              <a:t>Students will review their partner’s draft resume and provide feedback based on the </a:t>
            </a:r>
            <a:r>
              <a:rPr lang="en" u="sng">
                <a:solidFill>
                  <a:schemeClr val="dk1"/>
                </a:solidFill>
                <a:highlight>
                  <a:srgbClr val="FFFFFF"/>
                </a:highlight>
                <a:hlinkClick r:id="rId2"/>
              </a:rPr>
              <a:t>success criteria rubric</a:t>
            </a:r>
            <a:r>
              <a:rPr lang="en">
                <a:solidFill>
                  <a:schemeClr val="dk1"/>
                </a:solidFill>
                <a:highlight>
                  <a:srgbClr val="FFFFFF"/>
                </a:highlight>
              </a:rPr>
              <a:t> (optionally using the Resume Checklist as a quick guide). </a:t>
            </a:r>
          </a:p>
          <a:p>
            <a:pPr lvl="0" rtl="0">
              <a:lnSpc>
                <a:spcPct val="115000"/>
              </a:lnSpc>
              <a:spcBef>
                <a:spcPts val="0"/>
              </a:spcBef>
              <a:buNone/>
            </a:pPr>
            <a:r>
              <a:t/>
            </a:r>
            <a:endParaRPr b="1">
              <a:solidFill>
                <a:schemeClr val="dk1"/>
              </a:solidFill>
              <a:highlight>
                <a:srgbClr val="FFFFFF"/>
              </a:highlight>
            </a:endParaRPr>
          </a:p>
          <a:p>
            <a:pPr lvl="0" rtl="0">
              <a:lnSpc>
                <a:spcPct val="115000"/>
              </a:lnSpc>
              <a:spcBef>
                <a:spcPts val="0"/>
              </a:spcBef>
              <a:buNone/>
            </a:pPr>
            <a:r>
              <a:rPr b="1" lang="en">
                <a:solidFill>
                  <a:schemeClr val="dk1"/>
                </a:solidFill>
                <a:highlight>
                  <a:srgbClr val="FFFFFF"/>
                </a:highlight>
              </a:rPr>
              <a:t>Resume Due Date in Folder (established by Instructor)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According to a study by The Ladders in 2011 that tracked eye movement of 30 recruiters over a 10-week period, resumes get an average of six seconds of attention. So, sure, we are spending a bit over an hour on something that takes up about 6 seconds of space. Why?</a:t>
            </a:r>
          </a:p>
          <a:p>
            <a:pPr lvl="0" rtl="0">
              <a:spcBef>
                <a:spcPts val="0"/>
              </a:spcBef>
              <a:buNone/>
            </a:pPr>
            <a:r>
              <a:t/>
            </a:r>
            <a:endParaRPr>
              <a:solidFill>
                <a:schemeClr val="dk1"/>
              </a:solidFill>
              <a:highlight>
                <a:srgbClr val="FFFFFF"/>
              </a:highlight>
            </a:endParaRPr>
          </a:p>
          <a:p>
            <a:pPr lvl="0">
              <a:spcBef>
                <a:spcPts val="0"/>
              </a:spcBef>
              <a:buNone/>
            </a:pPr>
            <a:r>
              <a:rPr lang="en">
                <a:solidFill>
                  <a:schemeClr val="dk1"/>
                </a:solidFill>
                <a:highlight>
                  <a:srgbClr val="FFFFFF"/>
                </a:highlight>
              </a:rPr>
              <a:t>Resumes are how you market yourself - it is professional you, on paper - and the collateral you can share with others. It is also the standard for a company’s Applicant Tracking System (or ATS). Even in 2016, a resume remains a job search constant, a 1-page synopsis of your skills and experiences that can be distributed digitally or via hard copy. It’s important that you have a resume—and not just </a:t>
            </a:r>
            <a:r>
              <a:rPr i="1" lang="en">
                <a:solidFill>
                  <a:schemeClr val="dk1"/>
                </a:solidFill>
                <a:highlight>
                  <a:srgbClr val="FFFFFF"/>
                </a:highlight>
              </a:rPr>
              <a:t>a</a:t>
            </a:r>
            <a:r>
              <a:rPr lang="en">
                <a:solidFill>
                  <a:schemeClr val="dk1"/>
                </a:solidFill>
                <a:highlight>
                  <a:srgbClr val="FFFFFF"/>
                </a:highlight>
              </a:rPr>
              <a:t> resume, a </a:t>
            </a:r>
            <a:r>
              <a:rPr i="1" lang="en">
                <a:solidFill>
                  <a:schemeClr val="dk1"/>
                </a:solidFill>
                <a:highlight>
                  <a:srgbClr val="FFFFFF"/>
                </a:highlight>
              </a:rPr>
              <a:t>good</a:t>
            </a:r>
            <a:r>
              <a:rPr lang="en">
                <a:solidFill>
                  <a:schemeClr val="dk1"/>
                </a:solidFill>
                <a:highlight>
                  <a:srgbClr val="FFFFFF"/>
                </a:highlight>
              </a:rPr>
              <a:t> resume. A </a:t>
            </a:r>
            <a:r>
              <a:rPr i="1" lang="en">
                <a:solidFill>
                  <a:schemeClr val="dk1"/>
                </a:solidFill>
                <a:highlight>
                  <a:srgbClr val="FFFFFF"/>
                </a:highlight>
              </a:rPr>
              <a:t>great</a:t>
            </a:r>
            <a:r>
              <a:rPr lang="en">
                <a:solidFill>
                  <a:schemeClr val="dk1"/>
                </a:solidFill>
                <a:highlight>
                  <a:srgbClr val="FFFFFF"/>
                </a:highlight>
              </a:rPr>
              <a:t> resume.</a:t>
            </a:r>
          </a:p>
          <a:p>
            <a:pPr lvl="0" rtl="0">
              <a:spcBef>
                <a:spcPts val="0"/>
              </a:spcBef>
              <a:buNone/>
            </a:pPr>
            <a:r>
              <a:t/>
            </a:r>
            <a:endParaRPr>
              <a:solidFill>
                <a:schemeClr val="dk1"/>
              </a:solidFill>
              <a:highlight>
                <a:srgbClr val="FFFFFF"/>
              </a:highlight>
            </a:endParaRPr>
          </a:p>
          <a:p>
            <a:pPr lvl="0">
              <a:spcBef>
                <a:spcPts val="0"/>
              </a:spcBef>
              <a:buNone/>
            </a:pPr>
            <a:r>
              <a:rPr lang="en">
                <a:solidFill>
                  <a:schemeClr val="dk1"/>
                </a:solidFill>
                <a:highlight>
                  <a:srgbClr val="FFFFFF"/>
                </a:highlight>
              </a:rPr>
              <a:t>Having an authentic, well-crafted, clear resume sets the foundation for a strong job search- how you use that resume and assuring you are applying to the right positions with that resume - is for another topic.</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highlight>
                  <a:srgbClr val="FFFFFF"/>
                </a:highlight>
              </a:rPr>
              <a:t>Employers use resumes differently—some as a calling card, some to determine if you’re a good fit for a job and should interview at their company, some to frame their interview questions, and many use them for all of the above reasons.</a:t>
            </a:r>
          </a:p>
          <a:p>
            <a:pPr lvl="0" rtl="0">
              <a:lnSpc>
                <a:spcPct val="115000"/>
              </a:lnSpc>
              <a:spcBef>
                <a:spcPts val="0"/>
              </a:spcBef>
              <a:buClr>
                <a:schemeClr val="dk1"/>
              </a:buClr>
              <a:buSzPct val="100000"/>
              <a:buFont typeface="Arial"/>
              <a:buNone/>
            </a:pPr>
            <a:r>
              <a:t/>
            </a:r>
            <a:endParaRPr>
              <a:solidFill>
                <a:schemeClr val="dk1"/>
              </a:solidFill>
              <a:highlight>
                <a:srgbClr val="FFFFFF"/>
              </a:highlight>
            </a:endParaRPr>
          </a:p>
          <a:p>
            <a:pPr lvl="0">
              <a:spcBef>
                <a:spcPts val="0"/>
              </a:spcBef>
              <a:buClr>
                <a:schemeClr val="dk1"/>
              </a:buClr>
              <a:buSzPct val="100000"/>
              <a:buFont typeface="Arial"/>
              <a:buNone/>
            </a:pPr>
            <a:r>
              <a:rPr lang="en">
                <a:solidFill>
                  <a:schemeClr val="dk1"/>
                </a:solidFill>
                <a:highlight>
                  <a:srgbClr val="FFFFFF"/>
                </a:highlight>
              </a:rPr>
              <a:t>For many Galvanize students, a technical resume is a new version of your skills and experience, and differs from your previous resumes. Two sections that makes technical resumes different from traditional resumes (i.e., the resume I might use as a career coach, or someone might use to land a role in finance or retail sales): skills and projects. You want to showcase your technical languages and skills - and then how you have used those skills in the past to provide proof of aptitude. We’ll dive into how to create these sections in a bit.</a:t>
            </a:r>
          </a:p>
          <a:p>
            <a:pPr lvl="0">
              <a:spcBef>
                <a:spcPts val="0"/>
              </a:spcBef>
              <a:buClr>
                <a:schemeClr val="dk1"/>
              </a:buClr>
              <a:buSzPct val="100000"/>
              <a:buFont typeface="Arial"/>
              <a:buNone/>
            </a:pPr>
            <a:r>
              <a:t/>
            </a:r>
            <a:endParaRPr>
              <a:solidFill>
                <a:schemeClr val="dk1"/>
              </a:solidFill>
              <a:highlight>
                <a:srgbClr val="FFFFFF"/>
              </a:highlight>
            </a:endParaRPr>
          </a:p>
          <a:p>
            <a:pPr lvl="0" rtl="0">
              <a:spcBef>
                <a:spcPts val="0"/>
              </a:spcBef>
              <a:buNone/>
            </a:pPr>
            <a:r>
              <a:rPr lang="en">
                <a:solidFill>
                  <a:schemeClr val="dk1"/>
                </a:solidFill>
                <a:highlight>
                  <a:srgbClr val="FFFFFF"/>
                </a:highlight>
              </a:rPr>
              <a:t>This lesson focuses on creating a foundation resume, that will be appropriate for the multiple audiences who use resumes in a job search, including a resume reviewer/screener, recruiter, and hiring manager. While it is tempting to have multiple versions of a resume for various roles, think of a resume as the best, most curated version of your experience...and instead spend time tailoring the cover letter or email that will likely accompany it. Managing multiple versions of your resume is difficult, so let’s start with creating one strong, succinct, precise resume.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highlight>
                  <a:srgbClr val="FFFFFF"/>
                </a:highlight>
              </a:rPr>
              <a:t>Before we get into your resume content, you need the reader to want to read that content; creating an aesthetically pleasing resume assures that a potential employer is drawn into your skills and experience...versus fancy fonts or complicated styling.</a:t>
            </a:r>
          </a:p>
          <a:p>
            <a:pPr lvl="0">
              <a:spcBef>
                <a:spcPts val="0"/>
              </a:spcBef>
              <a:buNone/>
            </a:pPr>
            <a:r>
              <a:t/>
            </a:r>
            <a:endParaRPr>
              <a:solidFill>
                <a:schemeClr val="dk1"/>
              </a:solidFill>
              <a:highlight>
                <a:srgbClr val="FFFFFF"/>
              </a:highlight>
            </a:endParaRPr>
          </a:p>
          <a:p>
            <a:pPr lvl="0">
              <a:spcBef>
                <a:spcPts val="0"/>
              </a:spcBef>
              <a:buNone/>
            </a:pPr>
            <a:r>
              <a:rPr lang="en">
                <a:solidFill>
                  <a:schemeClr val="dk1"/>
                </a:solidFill>
                <a:highlight>
                  <a:srgbClr val="FFFFFF"/>
                </a:highlight>
              </a:rPr>
              <a:t>That study that I mentioned at the beginning from The Ladders tracked the eye patterns of 30 recruiters over a ten-week period. The example on the right showcases the importance of aesthetics and clarity: the recruiter spent significantly less time on the resume on the left, losing interest when the resume became wordy and started to scroll onto the next page. In short: the recruiter gave up.</a:t>
            </a:r>
          </a:p>
          <a:p>
            <a:pPr lvl="0">
              <a:spcBef>
                <a:spcPts val="0"/>
              </a:spcBef>
              <a:buNone/>
            </a:pPr>
            <a:r>
              <a:t/>
            </a:r>
            <a:endParaRPr>
              <a:solidFill>
                <a:schemeClr val="dk1"/>
              </a:solidFill>
              <a:highlight>
                <a:srgbClr val="FFFFFF"/>
              </a:highlight>
            </a:endParaRPr>
          </a:p>
          <a:p>
            <a:pPr lvl="0">
              <a:spcBef>
                <a:spcPts val="0"/>
              </a:spcBef>
              <a:buClr>
                <a:schemeClr val="dk1"/>
              </a:buClr>
              <a:buSzPct val="100000"/>
              <a:buFont typeface="Arial"/>
              <a:buNone/>
            </a:pPr>
            <a:r>
              <a:rPr lang="en">
                <a:solidFill>
                  <a:schemeClr val="dk1"/>
                </a:solidFill>
                <a:highlight>
                  <a:srgbClr val="FFFFFF"/>
                </a:highlight>
              </a:rPr>
              <a:t>You want to write a resume that keeps the recruiter on your page, even for those six precious seconds. </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highlight>
                  <a:srgbClr val="FFFFFF"/>
                </a:highlight>
              </a:rPr>
              <a:t>So what is “aesthetically pleasing”? A few guidelines...</a:t>
            </a:r>
          </a:p>
          <a:p>
            <a:pPr indent="-298450" lvl="0" marL="457200">
              <a:spcBef>
                <a:spcPts val="0"/>
              </a:spcBef>
              <a:buClr>
                <a:schemeClr val="dk1"/>
              </a:buClr>
              <a:buSzPct val="100000"/>
              <a:buChar char="●"/>
            </a:pPr>
            <a:r>
              <a:rPr lang="en">
                <a:solidFill>
                  <a:schemeClr val="dk1"/>
                </a:solidFill>
                <a:highlight>
                  <a:srgbClr val="FFFFFF"/>
                </a:highlight>
              </a:rPr>
              <a:t>Your technical resume will be one page, or - if applicable - one page for every 15 years of work experience. A one-page requirement is not asking you to cut out parts of your experience - it’s assuring you to focus on the highlights, be succinct, be clear...and increases the probability that an employer will read your entire resume (no one likes to scroll). </a:t>
            </a:r>
          </a:p>
          <a:p>
            <a:pPr indent="-298450" lvl="0" marL="457200">
              <a:spcBef>
                <a:spcPts val="0"/>
              </a:spcBef>
              <a:buClr>
                <a:schemeClr val="dk1"/>
              </a:buClr>
              <a:buSzPct val="100000"/>
              <a:buChar char="●"/>
            </a:pPr>
            <a:r>
              <a:rPr lang="en">
                <a:solidFill>
                  <a:schemeClr val="dk1"/>
                </a:solidFill>
                <a:highlight>
                  <a:srgbClr val="FFFFFF"/>
                </a:highlight>
              </a:rPr>
              <a:t>Margins must be standard (i.e., the same around all sides) and your font size should be 10 or 11 pt.</a:t>
            </a:r>
          </a:p>
          <a:p>
            <a:pPr indent="-298450" lvl="0" marL="457200">
              <a:spcBef>
                <a:spcPts val="0"/>
              </a:spcBef>
              <a:buClr>
                <a:schemeClr val="dk1"/>
              </a:buClr>
              <a:buSzPct val="100000"/>
              <a:buChar char="●"/>
            </a:pPr>
            <a:r>
              <a:rPr lang="en">
                <a:solidFill>
                  <a:schemeClr val="dk1"/>
                </a:solidFill>
                <a:highlight>
                  <a:srgbClr val="FFFFFF"/>
                </a:highlight>
              </a:rPr>
              <a:t>Choose one typeface that is classic and readable, like Arial, Baskerville, Didot, Georgia, Helvetica, or Times New Roman. </a:t>
            </a:r>
          </a:p>
          <a:p>
            <a:pPr indent="-298450" lvl="0" marL="457200">
              <a:spcBef>
                <a:spcPts val="0"/>
              </a:spcBef>
              <a:buClr>
                <a:schemeClr val="dk1"/>
              </a:buClr>
              <a:buSzPct val="100000"/>
              <a:buChar char="●"/>
            </a:pPr>
            <a:r>
              <a:rPr lang="en">
                <a:solidFill>
                  <a:schemeClr val="dk1"/>
                </a:solidFill>
                <a:highlight>
                  <a:srgbClr val="FFFFFF"/>
                </a:highlight>
              </a:rPr>
              <a:t>Font color should be black.</a:t>
            </a:r>
          </a:p>
          <a:p>
            <a:pPr indent="-298450" lvl="0" marL="457200">
              <a:spcBef>
                <a:spcPts val="0"/>
              </a:spcBef>
              <a:buClr>
                <a:schemeClr val="dk1"/>
              </a:buClr>
              <a:buSzPct val="100000"/>
              <a:buChar char="●"/>
            </a:pPr>
            <a:r>
              <a:rPr lang="en">
                <a:solidFill>
                  <a:schemeClr val="dk1"/>
                </a:solidFill>
                <a:highlight>
                  <a:srgbClr val="FFFFFF"/>
                </a:highlight>
              </a:rPr>
              <a:t>Each section of your resume must be clearly labeled. If an employer glances at your resume, they should be able to easily locate your education, your skills, your experience, and your technical projects.</a:t>
            </a:r>
          </a:p>
          <a:p>
            <a:pPr indent="-298450" lvl="0" marL="457200" rtl="0">
              <a:spcBef>
                <a:spcPts val="0"/>
              </a:spcBef>
              <a:buClr>
                <a:schemeClr val="dk1"/>
              </a:buClr>
              <a:buSzPct val="100000"/>
              <a:buChar char="●"/>
            </a:pPr>
            <a:r>
              <a:rPr lang="en">
                <a:solidFill>
                  <a:schemeClr val="dk1"/>
                </a:solidFill>
                <a:highlight>
                  <a:srgbClr val="FFFFFF"/>
                </a:highlight>
              </a:rPr>
              <a:t>Within the main sections - projects, experience, education - entries should be ordered in reverse-chronological order. Meaning, the most recent experience should be at the top.</a:t>
            </a:r>
          </a:p>
          <a:p>
            <a:pPr lvl="0" rtl="0">
              <a:spcBef>
                <a:spcPts val="0"/>
              </a:spcBef>
              <a:buNone/>
            </a:pPr>
            <a:r>
              <a:t/>
            </a:r>
            <a:endParaRPr>
              <a:solidFill>
                <a:schemeClr val="dk1"/>
              </a:solidFill>
              <a:highlight>
                <a:srgbClr val="FFFFFF"/>
              </a:highlight>
            </a:endParaRPr>
          </a:p>
          <a:p>
            <a:pPr lvl="0">
              <a:spcBef>
                <a:spcPts val="0"/>
              </a:spcBef>
              <a:buClr>
                <a:schemeClr val="dk1"/>
              </a:buClr>
              <a:buSzPct val="100000"/>
              <a:buFont typeface="Arial"/>
              <a:buNone/>
            </a:pPr>
            <a:r>
              <a:rPr lang="en">
                <a:solidFill>
                  <a:schemeClr val="dk1"/>
                </a:solidFill>
                <a:highlight>
                  <a:srgbClr val="FFFFFF"/>
                </a:highlight>
              </a:rPr>
              <a:t>As a final double-check: when you complete the writing and styling of your resume, ensure that all of your dates, titles, punctuation, and fonts are consistent across your entire resume. For example, if you list dates in one entry as the year only (2016), the rest of your entries should use the same format. Same with month and year (January 1016) or abbreviated month and year (Jan. 2016). As another example: if you put a period at the end of one of your bullets, you need to put a period at the end of all of your bullets. Double check that all of your headings are the same size and font and use the same indentation.  </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highlight>
                  <a:srgbClr val="FFFFFF"/>
                </a:highlight>
              </a:rPr>
              <a:t>Who are you and how do they learn more? The top of your resume should clearly display the following:</a:t>
            </a:r>
          </a:p>
          <a:p>
            <a:pPr lvl="0" rtl="0">
              <a:lnSpc>
                <a:spcPct val="115000"/>
              </a:lnSpc>
              <a:spcBef>
                <a:spcPts val="0"/>
              </a:spcBef>
              <a:buNone/>
            </a:pPr>
            <a:r>
              <a:t/>
            </a:r>
            <a:endParaRPr>
              <a:solidFill>
                <a:schemeClr val="dk1"/>
              </a:solidFill>
              <a:highlight>
                <a:srgbClr val="FFFFFF"/>
              </a:highlight>
            </a:endParaRPr>
          </a:p>
          <a:p>
            <a:pPr lvl="0">
              <a:spcBef>
                <a:spcPts val="0"/>
              </a:spcBef>
              <a:buClr>
                <a:schemeClr val="dk1"/>
              </a:buClr>
              <a:buSzPct val="100000"/>
              <a:buFont typeface="Arial"/>
              <a:buNone/>
            </a:pPr>
            <a:r>
              <a:rPr lang="en">
                <a:solidFill>
                  <a:schemeClr val="dk1"/>
                </a:solidFill>
                <a:highlight>
                  <a:srgbClr val="FFFFFF"/>
                </a:highlight>
              </a:rPr>
              <a:t>For your name, choose your familiar name - or the one that you go by most often. For example, if your legal first- and middle-name is George Michael, and you go by Michael, use </a:t>
            </a:r>
            <a:r>
              <a:rPr i="1" lang="en">
                <a:solidFill>
                  <a:schemeClr val="dk1"/>
                </a:solidFill>
                <a:highlight>
                  <a:srgbClr val="FFFFFF"/>
                </a:highlight>
              </a:rPr>
              <a:t>Michael</a:t>
            </a:r>
            <a:r>
              <a:rPr lang="en">
                <a:solidFill>
                  <a:schemeClr val="dk1"/>
                </a:solidFill>
                <a:highlight>
                  <a:srgbClr val="FFFFFF"/>
                </a:highlight>
              </a:rPr>
              <a:t> on your resume and across all of your social media, etc. Your legal name can be saved for legal paperwork. For nicknames or casual names, use your discretion. For example, if your name is </a:t>
            </a:r>
            <a:r>
              <a:rPr i="1" lang="en">
                <a:solidFill>
                  <a:schemeClr val="dk1"/>
                </a:solidFill>
                <a:highlight>
                  <a:srgbClr val="FFFFFF"/>
                </a:highlight>
              </a:rPr>
              <a:t>Jessica</a:t>
            </a:r>
            <a:r>
              <a:rPr lang="en">
                <a:solidFill>
                  <a:schemeClr val="dk1"/>
                </a:solidFill>
                <a:highlight>
                  <a:srgbClr val="FFFFFF"/>
                </a:highlight>
              </a:rPr>
              <a:t> and most friends call you </a:t>
            </a:r>
            <a:r>
              <a:rPr i="1" lang="en">
                <a:solidFill>
                  <a:schemeClr val="dk1"/>
                </a:solidFill>
                <a:highlight>
                  <a:srgbClr val="FFFFFF"/>
                </a:highlight>
              </a:rPr>
              <a:t>Jess</a:t>
            </a:r>
            <a:r>
              <a:rPr lang="en">
                <a:solidFill>
                  <a:schemeClr val="dk1"/>
                </a:solidFill>
                <a:highlight>
                  <a:srgbClr val="FFFFFF"/>
                </a:highlight>
              </a:rPr>
              <a:t>, you might still choose to go by </a:t>
            </a:r>
            <a:r>
              <a:rPr i="1" lang="en">
                <a:solidFill>
                  <a:schemeClr val="dk1"/>
                </a:solidFill>
                <a:highlight>
                  <a:srgbClr val="FFFFFF"/>
                </a:highlight>
              </a:rPr>
              <a:t>Jessica</a:t>
            </a:r>
            <a:r>
              <a:rPr lang="en">
                <a:solidFill>
                  <a:schemeClr val="dk1"/>
                </a:solidFill>
                <a:highlight>
                  <a:srgbClr val="FFFFFF"/>
                </a:highlight>
              </a:rPr>
              <a:t> on your resume and professional profiles.</a:t>
            </a:r>
          </a:p>
          <a:p>
            <a:pPr lvl="0">
              <a:spcBef>
                <a:spcPts val="0"/>
              </a:spcBef>
              <a:buClr>
                <a:schemeClr val="dk1"/>
              </a:buClr>
              <a:buSzPct val="100000"/>
              <a:buFont typeface="Arial"/>
              <a:buNone/>
            </a:pPr>
            <a:r>
              <a:t/>
            </a:r>
            <a:endParaRPr>
              <a:solidFill>
                <a:schemeClr val="dk1"/>
              </a:solidFill>
              <a:highlight>
                <a:srgbClr val="FFFFFF"/>
              </a:highlight>
            </a:endParaRPr>
          </a:p>
          <a:p>
            <a:pPr lvl="0">
              <a:spcBef>
                <a:spcPts val="0"/>
              </a:spcBef>
              <a:buClr>
                <a:schemeClr val="dk1"/>
              </a:buClr>
              <a:buSzPct val="100000"/>
              <a:buFont typeface="Arial"/>
              <a:buNone/>
            </a:pPr>
            <a:r>
              <a:rPr lang="en">
                <a:solidFill>
                  <a:schemeClr val="dk1"/>
                </a:solidFill>
                <a:highlight>
                  <a:srgbClr val="FFFFFF"/>
                </a:highlight>
              </a:rPr>
              <a:t>For your address, list your city and state abbreviation of your current location (not the location in which you are searching). For example, “Seattle, WA.” There is no need to list your full mailing address.  Next are your your phone number and email address. Pro-tip: update your email handle if your current address is immature or does not represent the new, professional you. You must have this information on your resume - if an employer wants to connect you with you, you want to make it easy and clear for them to do so. </a:t>
            </a:r>
          </a:p>
          <a:p>
            <a:pPr lvl="0">
              <a:spcBef>
                <a:spcPts val="0"/>
              </a:spcBef>
              <a:buClr>
                <a:schemeClr val="dk1"/>
              </a:buClr>
              <a:buSzPct val="100000"/>
              <a:buFont typeface="Arial"/>
              <a:buNone/>
            </a:pPr>
            <a:r>
              <a:t/>
            </a:r>
            <a:endParaRPr>
              <a:solidFill>
                <a:schemeClr val="dk1"/>
              </a:solidFill>
              <a:highlight>
                <a:srgbClr val="FFFFFF"/>
              </a:highlight>
            </a:endParaRPr>
          </a:p>
          <a:p>
            <a:pPr lvl="0">
              <a:spcBef>
                <a:spcPts val="0"/>
              </a:spcBef>
              <a:buClr>
                <a:schemeClr val="dk1"/>
              </a:buClr>
              <a:buSzPct val="100000"/>
              <a:buFont typeface="Arial"/>
              <a:buNone/>
            </a:pPr>
            <a:r>
              <a:rPr lang="en">
                <a:solidFill>
                  <a:schemeClr val="dk1"/>
                </a:solidFill>
                <a:highlight>
                  <a:srgbClr val="FFFFFF"/>
                </a:highlight>
              </a:rPr>
              <a:t>When you include a URL, like for your GitHub profile, hyperlink it and remove any unnecessary, bulky characters. For example, list “YourName.com” instead of “</a:t>
            </a:r>
            <a:r>
              <a:rPr lang="en" u="sng">
                <a:solidFill>
                  <a:schemeClr val="dk1"/>
                </a:solidFill>
                <a:highlight>
                  <a:srgbClr val="FFFFFF"/>
                </a:highlight>
                <a:hlinkClick r:id="rId2"/>
              </a:rPr>
              <a:t>https://YourName.com</a:t>
            </a:r>
            <a:r>
              <a:rPr lang="en">
                <a:solidFill>
                  <a:schemeClr val="dk1"/>
                </a:solidFill>
                <a:highlight>
                  <a:srgbClr val="FFFFFF"/>
                </a:highlight>
              </a:rPr>
              <a:t>.” Create a custom URL for your LinkedIn public profile.</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highlight>
                  <a:srgbClr val="FFFFFF"/>
                </a:highlight>
              </a:rPr>
              <a:t>Next comes the skills sections of your resume. This is where you get to quickly showcase the technical languages and skills you have acquired, used, and mastered. You order your technical skills by your level of proficiency, setting the expectations for your employer, inviting an employer to test those skills during an interview, and sharing all of the skills in which you have proficiency. For example, if you have been working in Angular.js for a while and have recently been introduced to React.js, you would list Angular.js near the top and React.js near the bottom; the employer can expect you to answer more advanced Angular.js questions.</a:t>
            </a:r>
          </a:p>
          <a:p>
            <a:pPr lvl="0">
              <a:spcBef>
                <a:spcPts val="0"/>
              </a:spcBef>
              <a:buClr>
                <a:schemeClr val="dk1"/>
              </a:buClr>
              <a:buSzPct val="100000"/>
              <a:buFont typeface="Arial"/>
              <a:buNone/>
            </a:pPr>
            <a:r>
              <a:t/>
            </a:r>
            <a:endParaRPr>
              <a:solidFill>
                <a:schemeClr val="dk1"/>
              </a:solidFill>
              <a:highlight>
                <a:srgbClr val="FFFFFF"/>
              </a:highlight>
            </a:endParaRPr>
          </a:p>
          <a:p>
            <a:pPr lvl="0">
              <a:spcBef>
                <a:spcPts val="0"/>
              </a:spcBef>
              <a:buClr>
                <a:schemeClr val="dk1"/>
              </a:buClr>
              <a:buSzPct val="100000"/>
              <a:buFont typeface="Arial"/>
              <a:buNone/>
            </a:pPr>
            <a:r>
              <a:rPr lang="en">
                <a:solidFill>
                  <a:schemeClr val="dk1"/>
                </a:solidFill>
                <a:highlight>
                  <a:srgbClr val="FFFFFF"/>
                </a:highlight>
              </a:rPr>
              <a:t>Notice that your skills section only includes technical skills. Soft skills like leadership or communication or functional skills like project management or marketing can be woven into your experience section. And do not include common skills, like Microsoft Word. These common technical skills do not distinguish you from other candidates. Your resume is a document that tells an employer everything that you can do for them, not a document that says everything that you have ever done and can do. </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highlight>
                  <a:srgbClr val="FFFFFF"/>
                </a:highlight>
              </a:rPr>
              <a:t>Now to the sections that offer proof of your technical skills: your projects, experience, and education. As a student in the Galvanize immersive program, you will complete at least four projects as a part of your curriculum, one per quarter. You may also - and we encourage you to do so! - work on a project outside of class, using your technical skills on a project related to your industry focus or personal passion. As you complete them, you can add projects throughout your Galvanize experience, following the below guidelines. </a:t>
            </a:r>
          </a:p>
          <a:p>
            <a:pPr lvl="0">
              <a:spcBef>
                <a:spcPts val="0"/>
              </a:spcBef>
              <a:buNone/>
            </a:pPr>
            <a:r>
              <a:t/>
            </a:r>
            <a:endParaRPr>
              <a:solidFill>
                <a:schemeClr val="dk1"/>
              </a:solidFill>
              <a:highlight>
                <a:srgbClr val="FFFFFF"/>
              </a:highlight>
            </a:endParaRPr>
          </a:p>
          <a:p>
            <a:pPr lvl="0">
              <a:spcBef>
                <a:spcPts val="0"/>
              </a:spcBef>
              <a:buNone/>
            </a:pPr>
            <a:r>
              <a:rPr lang="en">
                <a:solidFill>
                  <a:schemeClr val="dk1"/>
                </a:solidFill>
                <a:highlight>
                  <a:srgbClr val="FFFFFF"/>
                </a:highlight>
              </a:rPr>
              <a:t>The title bar to each of your project entries should include:</a:t>
            </a:r>
          </a:p>
          <a:p>
            <a:pPr indent="-298450" lvl="0" marL="457200">
              <a:lnSpc>
                <a:spcPct val="115000"/>
              </a:lnSpc>
              <a:spcBef>
                <a:spcPts val="0"/>
              </a:spcBef>
              <a:buClr>
                <a:schemeClr val="dk1"/>
              </a:buClr>
              <a:buSzPct val="100000"/>
            </a:pPr>
            <a:r>
              <a:rPr lang="en">
                <a:solidFill>
                  <a:schemeClr val="dk1"/>
                </a:solidFill>
                <a:highlight>
                  <a:srgbClr val="FFFFFF"/>
                </a:highlight>
              </a:rPr>
              <a:t>The title of your project</a:t>
            </a:r>
          </a:p>
          <a:p>
            <a:pPr indent="-298450" lvl="0" marL="457200">
              <a:lnSpc>
                <a:spcPct val="115000"/>
              </a:lnSpc>
              <a:spcBef>
                <a:spcPts val="0"/>
              </a:spcBef>
              <a:buClr>
                <a:schemeClr val="dk1"/>
              </a:buClr>
              <a:buSzPct val="100000"/>
            </a:pPr>
            <a:r>
              <a:rPr lang="en">
                <a:solidFill>
                  <a:schemeClr val="dk1"/>
                </a:solidFill>
                <a:highlight>
                  <a:srgbClr val="FFFFFF"/>
                </a:highlight>
              </a:rPr>
              <a:t>A URL to your project - either its own URL or its GitHub URL</a:t>
            </a:r>
          </a:p>
          <a:p>
            <a:pPr indent="-298450" lvl="0" marL="457200" rtl="0">
              <a:lnSpc>
                <a:spcPct val="115000"/>
              </a:lnSpc>
              <a:spcBef>
                <a:spcPts val="0"/>
              </a:spcBef>
              <a:buClr>
                <a:schemeClr val="dk1"/>
              </a:buClr>
              <a:buSzPct val="100000"/>
            </a:pPr>
            <a:r>
              <a:rPr lang="en">
                <a:solidFill>
                  <a:schemeClr val="dk1"/>
                </a:solidFill>
                <a:highlight>
                  <a:srgbClr val="FFFFFF"/>
                </a:highlight>
              </a:rPr>
              <a:t>The dates that you started and finished working on the project (or “in progress” if you’re currently working on it)</a:t>
            </a:r>
          </a:p>
          <a:p>
            <a:pPr lvl="0">
              <a:spcBef>
                <a:spcPts val="0"/>
              </a:spcBef>
              <a:buClr>
                <a:schemeClr val="dk1"/>
              </a:buClr>
              <a:buSzPct val="100000"/>
              <a:buFont typeface="Arial"/>
              <a:buNone/>
            </a:pPr>
            <a:r>
              <a:t/>
            </a:r>
            <a:endParaRPr>
              <a:solidFill>
                <a:schemeClr val="dk1"/>
              </a:solidFill>
              <a:highlight>
                <a:srgbClr val="FFFFFF"/>
              </a:highlight>
            </a:endParaRPr>
          </a:p>
          <a:p>
            <a:pPr lvl="0">
              <a:spcBef>
                <a:spcPts val="0"/>
              </a:spcBef>
              <a:buNone/>
            </a:pPr>
            <a:r>
              <a:rPr lang="en"/>
              <a:t>Below the Title Bar is a brief description of your project, including what it is, what problem it is solving, and how it is solving that problem. Additional details for your description include:</a:t>
            </a:r>
          </a:p>
          <a:p>
            <a:pPr indent="-298450" lvl="0" marL="457200">
              <a:lnSpc>
                <a:spcPct val="115000"/>
              </a:lnSpc>
              <a:spcBef>
                <a:spcPts val="0"/>
              </a:spcBef>
              <a:buClr>
                <a:schemeClr val="dk1"/>
              </a:buClr>
              <a:buSzPct val="100000"/>
            </a:pPr>
            <a:r>
              <a:rPr lang="en">
                <a:solidFill>
                  <a:schemeClr val="dk1"/>
                </a:solidFill>
                <a:highlight>
                  <a:srgbClr val="FFFFFF"/>
                </a:highlight>
              </a:rPr>
              <a:t>The technologies and skills that you used to build the project</a:t>
            </a:r>
          </a:p>
          <a:p>
            <a:pPr indent="-298450" lvl="0" marL="457200">
              <a:lnSpc>
                <a:spcPct val="115000"/>
              </a:lnSpc>
              <a:spcBef>
                <a:spcPts val="0"/>
              </a:spcBef>
              <a:buClr>
                <a:schemeClr val="dk1"/>
              </a:buClr>
              <a:buSzPct val="100000"/>
            </a:pPr>
            <a:r>
              <a:rPr lang="en">
                <a:solidFill>
                  <a:schemeClr val="dk1"/>
                </a:solidFill>
                <a:highlight>
                  <a:srgbClr val="FFFFFF"/>
                </a:highlight>
              </a:rPr>
              <a:t>If you worked on a team project, describe the Individual contributions that you made. For example,if you were the team lead or the primary front-end designer and developer.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7" name="Shape 47"/>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Helvetica Neue"/>
              <a:buNone/>
              <a:defRPr b="1" sz="2800">
                <a:solidFill>
                  <a:schemeClr val="dk1"/>
                </a:solidFill>
                <a:latin typeface="Helvetica Neue"/>
                <a:ea typeface="Helvetica Neue"/>
                <a:cs typeface="Helvetica Neue"/>
                <a:sym typeface="Helvetica Neue"/>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SzPct val="100000"/>
              <a:buFont typeface="Helvetica Neue"/>
              <a:defRPr sz="1800">
                <a:latin typeface="Helvetica Neue"/>
                <a:ea typeface="Helvetica Neue"/>
                <a:cs typeface="Helvetica Neue"/>
                <a:sym typeface="Helvetica Neue"/>
              </a:defRPr>
            </a:lvl1pPr>
            <a:lvl2pPr lvl="1">
              <a:lnSpc>
                <a:spcPct val="115000"/>
              </a:lnSpc>
              <a:spcBef>
                <a:spcPts val="0"/>
              </a:spcBef>
              <a:spcAft>
                <a:spcPts val="1600"/>
              </a:spcAft>
              <a:buFont typeface="Helvetica Neue"/>
              <a:defRPr>
                <a:latin typeface="Helvetica Neue"/>
                <a:ea typeface="Helvetica Neue"/>
                <a:cs typeface="Helvetica Neue"/>
                <a:sym typeface="Helvetica Neue"/>
              </a:defRPr>
            </a:lvl2pPr>
            <a:lvl3pPr lvl="2">
              <a:lnSpc>
                <a:spcPct val="115000"/>
              </a:lnSpc>
              <a:spcBef>
                <a:spcPts val="0"/>
              </a:spcBef>
              <a:spcAft>
                <a:spcPts val="1600"/>
              </a:spcAft>
              <a:buFont typeface="Helvetica Neue"/>
              <a:defRPr>
                <a:latin typeface="Helvetica Neue"/>
                <a:ea typeface="Helvetica Neue"/>
                <a:cs typeface="Helvetica Neue"/>
                <a:sym typeface="Helvetica Neue"/>
              </a:defRPr>
            </a:lvl3pPr>
            <a:lvl4pPr lvl="3">
              <a:lnSpc>
                <a:spcPct val="115000"/>
              </a:lnSpc>
              <a:spcBef>
                <a:spcPts val="0"/>
              </a:spcBef>
              <a:spcAft>
                <a:spcPts val="1600"/>
              </a:spcAft>
              <a:buFont typeface="Helvetica Neue"/>
              <a:defRPr>
                <a:latin typeface="Helvetica Neue"/>
                <a:ea typeface="Helvetica Neue"/>
                <a:cs typeface="Helvetica Neue"/>
                <a:sym typeface="Helvetica Neue"/>
              </a:defRPr>
            </a:lvl4pPr>
            <a:lvl5pPr lvl="4">
              <a:lnSpc>
                <a:spcPct val="115000"/>
              </a:lnSpc>
              <a:spcBef>
                <a:spcPts val="0"/>
              </a:spcBef>
              <a:spcAft>
                <a:spcPts val="1600"/>
              </a:spcAft>
              <a:buFont typeface="Helvetica Neue"/>
              <a:defRPr>
                <a:latin typeface="Helvetica Neue"/>
                <a:ea typeface="Helvetica Neue"/>
                <a:cs typeface="Helvetica Neue"/>
                <a:sym typeface="Helvetica Neue"/>
              </a:defRPr>
            </a:lvl5pPr>
            <a:lvl6pPr lvl="5">
              <a:lnSpc>
                <a:spcPct val="115000"/>
              </a:lnSpc>
              <a:spcBef>
                <a:spcPts val="0"/>
              </a:spcBef>
              <a:spcAft>
                <a:spcPts val="1600"/>
              </a:spcAft>
              <a:buFont typeface="Helvetica Neue"/>
              <a:defRPr>
                <a:latin typeface="Helvetica Neue"/>
                <a:ea typeface="Helvetica Neue"/>
                <a:cs typeface="Helvetica Neue"/>
                <a:sym typeface="Helvetica Neue"/>
              </a:defRPr>
            </a:lvl6pPr>
            <a:lvl7pPr lvl="6">
              <a:lnSpc>
                <a:spcPct val="115000"/>
              </a:lnSpc>
              <a:spcBef>
                <a:spcPts val="0"/>
              </a:spcBef>
              <a:spcAft>
                <a:spcPts val="1600"/>
              </a:spcAft>
              <a:buFont typeface="Helvetica Neue"/>
              <a:defRPr>
                <a:latin typeface="Helvetica Neue"/>
                <a:ea typeface="Helvetica Neue"/>
                <a:cs typeface="Helvetica Neue"/>
                <a:sym typeface="Helvetica Neue"/>
              </a:defRPr>
            </a:lvl7pPr>
            <a:lvl8pPr lvl="7">
              <a:lnSpc>
                <a:spcPct val="115000"/>
              </a:lnSpc>
              <a:spcBef>
                <a:spcPts val="0"/>
              </a:spcBef>
              <a:spcAft>
                <a:spcPts val="1600"/>
              </a:spcAft>
              <a:buFont typeface="Helvetica Neue"/>
              <a:defRPr>
                <a:latin typeface="Helvetica Neue"/>
                <a:ea typeface="Helvetica Neue"/>
                <a:cs typeface="Helvetica Neue"/>
                <a:sym typeface="Helvetica Neue"/>
              </a:defRPr>
            </a:lvl8pPr>
            <a:lvl9pPr lvl="8">
              <a:lnSpc>
                <a:spcPct val="115000"/>
              </a:lnSpc>
              <a:spcBef>
                <a:spcPts val="0"/>
              </a:spcBef>
              <a:spcAft>
                <a:spcPts val="1600"/>
              </a:spcAft>
              <a:buFont typeface="Helvetica Neue"/>
              <a:defRPr>
                <a:latin typeface="Helvetica Neue"/>
                <a:ea typeface="Helvetica Neue"/>
                <a:cs typeface="Helvetica Neue"/>
                <a:sym typeface="Helvetica Neue"/>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pic>
        <p:nvPicPr>
          <p:cNvPr id="9" name="Shape 9"/>
          <p:cNvPicPr preferRelativeResize="0"/>
          <p:nvPr/>
        </p:nvPicPr>
        <p:blipFill>
          <a:blip r:embed="rId1">
            <a:alphaModFix/>
          </a:blip>
          <a:stretch>
            <a:fillRect/>
          </a:stretch>
        </p:blipFill>
        <p:spPr>
          <a:xfrm>
            <a:off x="8079825" y="3263600"/>
            <a:ext cx="752475" cy="139962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sz="4800"/>
              <a:t>Galvanize </a:t>
            </a:r>
          </a:p>
          <a:p>
            <a:pPr lvl="0">
              <a:spcBef>
                <a:spcPts val="0"/>
              </a:spcBef>
              <a:buNone/>
            </a:pPr>
            <a:r>
              <a:rPr lang="en" sz="4800"/>
              <a:t>Career Services</a:t>
            </a:r>
          </a:p>
        </p:txBody>
      </p:sp>
      <p:sp>
        <p:nvSpPr>
          <p:cNvPr id="56" name="Shape 56"/>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Resume Foundation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Section 4: Experience (4 minutes to check)</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Tit</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sz="2400">
                <a:solidFill>
                  <a:schemeClr val="dk1"/>
                </a:solidFill>
                <a:highlight>
                  <a:srgbClr val="FFFFFF"/>
                </a:highlight>
              </a:rPr>
              <a:t>Title Bar</a:t>
            </a:r>
          </a:p>
          <a:p>
            <a:pPr indent="-381000" lvl="0" marL="457200" rtl="0">
              <a:lnSpc>
                <a:spcPct val="150000"/>
              </a:lnSpc>
              <a:spcBef>
                <a:spcPts val="0"/>
              </a:spcBef>
              <a:spcAft>
                <a:spcPts val="0"/>
              </a:spcAft>
              <a:buClr>
                <a:schemeClr val="dk1"/>
              </a:buClr>
              <a:buSzPct val="100000"/>
              <a:buFont typeface="Helvetica Neue"/>
            </a:pPr>
            <a:r>
              <a:rPr lang="en" sz="2400">
                <a:solidFill>
                  <a:schemeClr val="dk1"/>
                </a:solidFill>
                <a:highlight>
                  <a:srgbClr val="FFFFFF"/>
                </a:highlight>
              </a:rPr>
              <a:t>Job title</a:t>
            </a:r>
          </a:p>
          <a:p>
            <a:pPr indent="-381000" lvl="0" marL="457200" rtl="0">
              <a:lnSpc>
                <a:spcPct val="150000"/>
              </a:lnSpc>
              <a:spcBef>
                <a:spcPts val="0"/>
              </a:spcBef>
              <a:spcAft>
                <a:spcPts val="0"/>
              </a:spcAft>
              <a:buClr>
                <a:schemeClr val="dk1"/>
              </a:buClr>
              <a:buSzPct val="100000"/>
              <a:buFont typeface="Helvetica Neue"/>
            </a:pPr>
            <a:r>
              <a:rPr lang="en" sz="2400">
                <a:solidFill>
                  <a:schemeClr val="dk1"/>
                </a:solidFill>
                <a:highlight>
                  <a:srgbClr val="FFFFFF"/>
                </a:highlight>
              </a:rPr>
              <a:t>Company name</a:t>
            </a:r>
          </a:p>
          <a:p>
            <a:pPr indent="-381000" lvl="0" marL="457200" rtl="0">
              <a:lnSpc>
                <a:spcPct val="150000"/>
              </a:lnSpc>
              <a:spcBef>
                <a:spcPts val="0"/>
              </a:spcBef>
              <a:spcAft>
                <a:spcPts val="0"/>
              </a:spcAft>
              <a:buClr>
                <a:schemeClr val="dk1"/>
              </a:buClr>
              <a:buSzPct val="100000"/>
              <a:buFont typeface="Helvetica Neue"/>
            </a:pPr>
            <a:r>
              <a:rPr lang="en" sz="2400">
                <a:solidFill>
                  <a:schemeClr val="dk1"/>
                </a:solidFill>
                <a:highlight>
                  <a:srgbClr val="FFFFFF"/>
                </a:highlight>
              </a:rPr>
              <a:t>City and state</a:t>
            </a:r>
          </a:p>
          <a:p>
            <a:pPr indent="-381000" lvl="0" marL="457200" rtl="0">
              <a:lnSpc>
                <a:spcPct val="150000"/>
              </a:lnSpc>
              <a:spcBef>
                <a:spcPts val="0"/>
              </a:spcBef>
              <a:spcAft>
                <a:spcPts val="0"/>
              </a:spcAft>
              <a:buClr>
                <a:schemeClr val="dk1"/>
              </a:buClr>
              <a:buSzPct val="100000"/>
              <a:buFont typeface="Arial"/>
            </a:pPr>
            <a:r>
              <a:rPr lang="en" sz="2400">
                <a:solidFill>
                  <a:schemeClr val="dk1"/>
                </a:solidFill>
                <a:highlight>
                  <a:srgbClr val="FFFFFF"/>
                </a:highlight>
              </a:rPr>
              <a:t>Dates of employment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311700" y="724050"/>
            <a:ext cx="8520600" cy="3416400"/>
          </a:xfrm>
          <a:prstGeom prst="rect">
            <a:avLst/>
          </a:prstGeom>
        </p:spPr>
        <p:txBody>
          <a:bodyPr anchorCtr="0" anchor="t" bIns="91425" lIns="91425" rIns="91425" tIns="91425">
            <a:noAutofit/>
          </a:bodyPr>
          <a:lstStyle/>
          <a:p>
            <a:pPr lvl="0">
              <a:spcBef>
                <a:spcPts val="0"/>
              </a:spcBef>
              <a:spcAft>
                <a:spcPts val="0"/>
              </a:spcAft>
              <a:buClr>
                <a:schemeClr val="dk1"/>
              </a:buClr>
              <a:buSzPct val="30555"/>
              <a:buFont typeface="Arial"/>
              <a:buNone/>
            </a:pPr>
            <a:r>
              <a:rPr lang="en" sz="3600">
                <a:solidFill>
                  <a:schemeClr val="dk1"/>
                </a:solidFill>
                <a:highlight>
                  <a:srgbClr val="FFFFFF"/>
                </a:highlight>
              </a:rPr>
              <a:t>Achieved Added Awarded Changed Contributed Decreased Delivered Eliminated Exceeded Expanded Gained Generated Grew Improved Increased Introduced Maximized Minimized Optimized Produced Reduced Saved</a:t>
            </a:r>
          </a:p>
          <a:p>
            <a:pPr lvl="0">
              <a:spcBef>
                <a:spcPts val="0"/>
              </a:spcBef>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Section 5: Education</a:t>
            </a:r>
          </a:p>
        </p:txBody>
      </p:sp>
      <p:sp>
        <p:nvSpPr>
          <p:cNvPr id="122" name="Shape 122"/>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a:lnSpc>
                <a:spcPct val="150000"/>
              </a:lnSpc>
              <a:spcBef>
                <a:spcPts val="0"/>
              </a:spcBef>
              <a:spcAft>
                <a:spcPts val="0"/>
              </a:spcAft>
              <a:buNone/>
            </a:pPr>
            <a:r>
              <a:rPr b="1" lang="en" sz="2400">
                <a:solidFill>
                  <a:schemeClr val="dk1"/>
                </a:solidFill>
                <a:highlight>
                  <a:srgbClr val="FFFFFF"/>
                </a:highlight>
              </a:rPr>
              <a:t>University of Your School</a:t>
            </a:r>
          </a:p>
          <a:p>
            <a:pPr lvl="0">
              <a:lnSpc>
                <a:spcPct val="150000"/>
              </a:lnSpc>
              <a:spcBef>
                <a:spcPts val="0"/>
              </a:spcBef>
              <a:spcAft>
                <a:spcPts val="0"/>
              </a:spcAft>
              <a:buNone/>
            </a:pPr>
            <a:r>
              <a:rPr b="1" lang="en" sz="2400">
                <a:solidFill>
                  <a:schemeClr val="dk1"/>
                </a:solidFill>
                <a:highlight>
                  <a:srgbClr val="FFFFFF"/>
                </a:highlight>
              </a:rPr>
              <a:t>City, ST</a:t>
            </a:r>
          </a:p>
          <a:p>
            <a:pPr lvl="0">
              <a:lnSpc>
                <a:spcPct val="150000"/>
              </a:lnSpc>
              <a:spcBef>
                <a:spcPts val="0"/>
              </a:spcBef>
              <a:spcAft>
                <a:spcPts val="0"/>
              </a:spcAft>
              <a:buNone/>
            </a:pPr>
            <a:r>
              <a:rPr b="1" lang="en" sz="2400">
                <a:solidFill>
                  <a:schemeClr val="dk1"/>
                </a:solidFill>
                <a:highlight>
                  <a:srgbClr val="FFFFFF"/>
                </a:highlight>
              </a:rPr>
              <a:t>September 2009 - May 2013</a:t>
            </a:r>
          </a:p>
          <a:p>
            <a:pPr lvl="0">
              <a:lnSpc>
                <a:spcPct val="150000"/>
              </a:lnSpc>
              <a:spcBef>
                <a:spcPts val="0"/>
              </a:spcBef>
              <a:spcAft>
                <a:spcPts val="0"/>
              </a:spcAft>
              <a:buNone/>
            </a:pPr>
            <a:r>
              <a:rPr b="1" lang="en" sz="2400">
                <a:solidFill>
                  <a:schemeClr val="dk1"/>
                </a:solidFill>
                <a:highlight>
                  <a:srgbClr val="FFFFFF"/>
                </a:highlight>
              </a:rPr>
              <a:t>B.S. - Major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a:t>Galvanize</a:t>
            </a:r>
            <a:r>
              <a:rPr b="0" lang="en"/>
              <a:t> is a critical component of your </a:t>
            </a:r>
            <a:r>
              <a:rPr lang="en"/>
              <a:t>technical brand</a:t>
            </a:r>
            <a:r>
              <a:rPr b="0" lang="en"/>
              <a:t>: add it to your education section!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90250" y="450150"/>
            <a:ext cx="7733700" cy="4090800"/>
          </a:xfrm>
          <a:prstGeom prst="rect">
            <a:avLst/>
          </a:prstGeom>
        </p:spPr>
        <p:txBody>
          <a:bodyPr anchorCtr="0" anchor="ctr" bIns="91425" lIns="91425" rIns="91425" tIns="91425">
            <a:noAutofit/>
          </a:bodyPr>
          <a:lstStyle/>
          <a:p>
            <a:pPr lvl="0">
              <a:spcBef>
                <a:spcPts val="0"/>
              </a:spcBef>
              <a:buNone/>
            </a:pPr>
            <a:r>
              <a:rPr lang="en" u="sng"/>
              <a:t>C</a:t>
            </a:r>
            <a:r>
              <a:rPr b="0" lang="en"/>
              <a:t>hallenge=what?</a:t>
            </a:r>
            <a:r>
              <a:rPr lang="en"/>
              <a:t> </a:t>
            </a:r>
          </a:p>
          <a:p>
            <a:pPr lvl="0">
              <a:spcBef>
                <a:spcPts val="0"/>
              </a:spcBef>
              <a:buNone/>
            </a:pPr>
            <a:r>
              <a:rPr lang="en" u="sng"/>
              <a:t>A</a:t>
            </a:r>
            <a:r>
              <a:rPr b="0" lang="en"/>
              <a:t>ction=how?</a:t>
            </a:r>
          </a:p>
          <a:p>
            <a:pPr lvl="0">
              <a:spcBef>
                <a:spcPts val="0"/>
              </a:spcBef>
              <a:buNone/>
            </a:pPr>
            <a:r>
              <a:rPr lang="en" u="sng"/>
              <a:t>R</a:t>
            </a:r>
            <a:r>
              <a:rPr b="0" lang="en"/>
              <a:t>esult=why, impact, outcome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sz="3600"/>
              <a:t>Write out a CAR statement on your resume from a previous job/project (5 min)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a:t>Share CAR with the person next to you. (2 min each)</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a:t>Adjust CAR statements where needed (10 minutes)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a:t>Review resume with partner (2 minutes)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a:t>Peer feedback (4 minutes each)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Objectives</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spcAft>
                <a:spcPts val="0"/>
              </a:spcAft>
              <a:buClr>
                <a:schemeClr val="dk1"/>
              </a:buClr>
              <a:buSzPct val="100000"/>
            </a:pPr>
            <a:r>
              <a:rPr lang="en" sz="2400">
                <a:solidFill>
                  <a:schemeClr val="dk1"/>
                </a:solidFill>
                <a:highlight>
                  <a:srgbClr val="FFFFFF"/>
                </a:highlight>
              </a:rPr>
              <a:t>Explain the role of a resume in today’s job search</a:t>
            </a:r>
          </a:p>
          <a:p>
            <a:pPr indent="-381000" lvl="0" marL="457200" rtl="0">
              <a:spcBef>
                <a:spcPts val="0"/>
              </a:spcBef>
              <a:spcAft>
                <a:spcPts val="0"/>
              </a:spcAft>
              <a:buClr>
                <a:schemeClr val="dk1"/>
              </a:buClr>
              <a:buSzPct val="100000"/>
            </a:pPr>
            <a:r>
              <a:rPr lang="en" sz="2400">
                <a:solidFill>
                  <a:schemeClr val="dk1"/>
                </a:solidFill>
                <a:highlight>
                  <a:srgbClr val="FFFFFF"/>
                </a:highlight>
              </a:rPr>
              <a:t>Describe the difference between a technical and traditional resume</a:t>
            </a:r>
          </a:p>
          <a:p>
            <a:pPr indent="-381000" lvl="0" marL="457200" rtl="0">
              <a:spcBef>
                <a:spcPts val="0"/>
              </a:spcBef>
              <a:spcAft>
                <a:spcPts val="0"/>
              </a:spcAft>
              <a:buClr>
                <a:schemeClr val="dk1"/>
              </a:buClr>
              <a:buSzPct val="100000"/>
            </a:pPr>
            <a:r>
              <a:rPr lang="en" sz="2400">
                <a:solidFill>
                  <a:schemeClr val="dk1"/>
                </a:solidFill>
                <a:highlight>
                  <a:srgbClr val="FFFFFF"/>
                </a:highlight>
              </a:rPr>
              <a:t>Describe what makes a resume “aesthetically pleasing”</a:t>
            </a:r>
          </a:p>
          <a:p>
            <a:pPr indent="-381000" lvl="0" marL="457200" rtl="0">
              <a:spcBef>
                <a:spcPts val="0"/>
              </a:spcBef>
              <a:spcAft>
                <a:spcPts val="0"/>
              </a:spcAft>
              <a:buClr>
                <a:schemeClr val="dk1"/>
              </a:buClr>
              <a:buSzPct val="100000"/>
            </a:pPr>
            <a:r>
              <a:rPr lang="en" sz="2400">
                <a:solidFill>
                  <a:schemeClr val="dk1"/>
                </a:solidFill>
                <a:highlight>
                  <a:srgbClr val="FFFFFF"/>
                </a:highlight>
              </a:rPr>
              <a:t>Explain the Header, Skills, Project, Experience, and Education sections...and draft each section</a:t>
            </a:r>
          </a:p>
          <a:p>
            <a:pPr indent="-381000" lvl="0" marL="457200" rtl="0">
              <a:spcBef>
                <a:spcPts val="0"/>
              </a:spcBef>
              <a:spcAft>
                <a:spcPts val="0"/>
              </a:spcAft>
              <a:buClr>
                <a:schemeClr val="dk1"/>
              </a:buClr>
              <a:buSzPct val="100000"/>
            </a:pPr>
            <a:r>
              <a:rPr lang="en" sz="2400">
                <a:solidFill>
                  <a:schemeClr val="dk1"/>
                </a:solidFill>
                <a:highlight>
                  <a:srgbClr val="FFFFFF"/>
                </a:highlight>
              </a:rPr>
              <a:t>Draft your resume</a:t>
            </a:r>
          </a:p>
          <a:p>
            <a:pPr indent="-381000" lvl="0" marL="457200" rtl="0">
              <a:spcBef>
                <a:spcPts val="0"/>
              </a:spcBef>
              <a:spcAft>
                <a:spcPts val="0"/>
              </a:spcAft>
              <a:buClr>
                <a:schemeClr val="dk1"/>
              </a:buClr>
              <a:buSzPct val="100000"/>
            </a:pPr>
            <a:r>
              <a:rPr lang="en" sz="2400">
                <a:solidFill>
                  <a:schemeClr val="dk1"/>
                </a:solidFill>
                <a:highlight>
                  <a:srgbClr val="FFFFFF"/>
                </a:highlight>
              </a:rPr>
              <a:t>Complete a peer review</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sz="3600"/>
              <a:t>Homework Due 11/29</a:t>
            </a:r>
          </a:p>
          <a:p>
            <a:pPr indent="-457200" lvl="0" marL="457200" rtl="0">
              <a:spcBef>
                <a:spcPts val="0"/>
              </a:spcBef>
              <a:buSzPct val="100000"/>
              <a:buAutoNum type="arabicPeriod"/>
            </a:pPr>
            <a:r>
              <a:rPr lang="en" sz="3600"/>
              <a:t>Upload Resume</a:t>
            </a:r>
          </a:p>
          <a:p>
            <a:pPr indent="-457200" lvl="0" marL="457200" rtl="0">
              <a:spcBef>
                <a:spcPts val="0"/>
              </a:spcBef>
              <a:buSzPct val="100000"/>
              <a:buAutoNum type="arabicPeriod"/>
            </a:pPr>
            <a:r>
              <a:rPr lang="en" sz="3600"/>
              <a:t>Finish Talent</a:t>
            </a:r>
          </a:p>
          <a:p>
            <a:pPr indent="-457200" lvl="0" marL="457200">
              <a:spcBef>
                <a:spcPts val="0"/>
              </a:spcBef>
              <a:buSzPct val="100000"/>
              <a:buAutoNum type="arabicPeriod"/>
            </a:pPr>
            <a:r>
              <a:rPr lang="en" sz="3600"/>
              <a:t>Tracker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1106125"/>
            <a:ext cx="8520600" cy="1963500"/>
          </a:xfrm>
          <a:prstGeom prst="rect">
            <a:avLst/>
          </a:prstGeom>
        </p:spPr>
        <p:txBody>
          <a:bodyPr anchorCtr="0" anchor="b" bIns="91425" lIns="91425" rIns="91425" tIns="91425">
            <a:noAutofit/>
          </a:bodyPr>
          <a:lstStyle/>
          <a:p>
            <a:pPr lvl="0">
              <a:spcBef>
                <a:spcPts val="0"/>
              </a:spcBef>
              <a:buNone/>
            </a:pPr>
            <a:r>
              <a:rPr lang="en"/>
              <a:t>6 seconds</a:t>
            </a:r>
          </a:p>
        </p:txBody>
      </p:sp>
      <p:sp>
        <p:nvSpPr>
          <p:cNvPr id="68" name="Shape 68"/>
          <p:cNvSpPr txBox="1"/>
          <p:nvPr>
            <p:ph idx="1" type="body"/>
          </p:nvPr>
        </p:nvSpPr>
        <p:spPr>
          <a:xfrm>
            <a:off x="311700" y="3152225"/>
            <a:ext cx="8520600" cy="1300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b="0" lang="en"/>
              <a:t>The technical resume includes two sections - </a:t>
            </a:r>
            <a:r>
              <a:rPr lang="en"/>
              <a:t>skills</a:t>
            </a:r>
            <a:r>
              <a:rPr b="0" lang="en"/>
              <a:t> and </a:t>
            </a:r>
            <a:r>
              <a:rPr lang="en"/>
              <a:t>projects</a:t>
            </a:r>
            <a:r>
              <a:rPr b="0" lang="en"/>
              <a:t> - not found on a traditional resume.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3290800" y="294425"/>
            <a:ext cx="4572650" cy="4554650"/>
          </a:xfrm>
          <a:prstGeom prst="rect">
            <a:avLst/>
          </a:prstGeom>
          <a:noFill/>
          <a:ln cap="flat" cmpd="sng" w="28575">
            <a:solidFill>
              <a:schemeClr val="accent1"/>
            </a:solidFill>
            <a:prstDash val="solid"/>
            <a:round/>
            <a:headEnd len="med" w="med" type="none"/>
            <a:tailEnd len="med" w="med" type="none"/>
          </a:ln>
        </p:spPr>
      </p:pic>
      <p:sp>
        <p:nvSpPr>
          <p:cNvPr id="79" name="Shape 79"/>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80" name="Shape 80"/>
          <p:cNvSpPr txBox="1"/>
          <p:nvPr>
            <p:ph type="title"/>
          </p:nvPr>
        </p:nvSpPr>
        <p:spPr>
          <a:xfrm>
            <a:off x="311700" y="1590000"/>
            <a:ext cx="2565300" cy="1963500"/>
          </a:xfrm>
          <a:prstGeom prst="rect">
            <a:avLst/>
          </a:prstGeom>
        </p:spPr>
        <p:txBody>
          <a:bodyPr anchorCtr="0" anchor="ctr" bIns="91425" lIns="91425" rIns="91425" tIns="91425">
            <a:noAutofit/>
          </a:bodyPr>
          <a:lstStyle/>
          <a:p>
            <a:pPr lvl="0" rtl="0" algn="ctr">
              <a:spcBef>
                <a:spcPts val="0"/>
              </a:spcBef>
              <a:buNone/>
            </a:pPr>
            <a:r>
              <a:rPr lang="en" sz="12000"/>
              <a:t>:06</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“Aesthetically pleasing”? (check 3 minutes)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lnSpc>
                <a:spcPct val="125000"/>
              </a:lnSpc>
              <a:spcBef>
                <a:spcPts val="0"/>
              </a:spcBef>
              <a:buSzPct val="100000"/>
            </a:pPr>
            <a:r>
              <a:rPr lang="en" sz="2400"/>
              <a:t>One page</a:t>
            </a:r>
          </a:p>
          <a:p>
            <a:pPr indent="-381000" lvl="0" marL="457200" rtl="0">
              <a:lnSpc>
                <a:spcPct val="125000"/>
              </a:lnSpc>
              <a:spcBef>
                <a:spcPts val="0"/>
              </a:spcBef>
              <a:buSzPct val="100000"/>
            </a:pPr>
            <a:r>
              <a:rPr lang="en" sz="2400"/>
              <a:t>Standard margins</a:t>
            </a:r>
          </a:p>
          <a:p>
            <a:pPr indent="-381000" lvl="0" marL="457200" rtl="0">
              <a:lnSpc>
                <a:spcPct val="125000"/>
              </a:lnSpc>
              <a:spcBef>
                <a:spcPts val="0"/>
              </a:spcBef>
              <a:buSzPct val="100000"/>
            </a:pPr>
            <a:r>
              <a:rPr lang="en" sz="2400"/>
              <a:t>One classic typeface</a:t>
            </a:r>
          </a:p>
          <a:p>
            <a:pPr indent="-381000" lvl="0" marL="457200" rtl="0">
              <a:lnSpc>
                <a:spcPct val="125000"/>
              </a:lnSpc>
              <a:spcBef>
                <a:spcPts val="0"/>
              </a:spcBef>
              <a:buSzPct val="100000"/>
            </a:pPr>
            <a:r>
              <a:rPr lang="en" sz="2400"/>
              <a:t>Black font color</a:t>
            </a:r>
          </a:p>
          <a:p>
            <a:pPr indent="-381000" lvl="0" marL="457200" rtl="0">
              <a:lnSpc>
                <a:spcPct val="125000"/>
              </a:lnSpc>
              <a:spcBef>
                <a:spcPts val="0"/>
              </a:spcBef>
              <a:buSzPct val="100000"/>
            </a:pPr>
            <a:r>
              <a:rPr lang="en" sz="2400"/>
              <a:t>Labeled sections</a:t>
            </a:r>
          </a:p>
          <a:p>
            <a:pPr indent="-381000" lvl="0" marL="457200" rtl="0">
              <a:lnSpc>
                <a:spcPct val="125000"/>
              </a:lnSpc>
              <a:spcBef>
                <a:spcPts val="0"/>
              </a:spcBef>
              <a:buSzPct val="100000"/>
            </a:pPr>
            <a:r>
              <a:rPr lang="en" sz="2400"/>
              <a:t>Reverse-chronological order</a:t>
            </a:r>
          </a:p>
          <a:p>
            <a:pPr indent="-381000" lvl="0" marL="457200">
              <a:lnSpc>
                <a:spcPct val="125000"/>
              </a:lnSpc>
              <a:spcBef>
                <a:spcPts val="0"/>
              </a:spcBef>
              <a:buSzPct val="100000"/>
            </a:pPr>
            <a:r>
              <a:rPr lang="en" sz="2400"/>
              <a:t>Consistent punctuation and nomenclature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Section 1: Header (check 2 minutes)</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a:spcBef>
                <a:spcPts val="0"/>
              </a:spcBef>
              <a:spcAft>
                <a:spcPts val="0"/>
              </a:spcAft>
              <a:buClr>
                <a:schemeClr val="dk1"/>
              </a:buClr>
              <a:buSzPct val="100000"/>
              <a:buFont typeface="Helvetica Neue"/>
            </a:pPr>
            <a:r>
              <a:rPr lang="en" sz="2400">
                <a:solidFill>
                  <a:schemeClr val="dk1"/>
                </a:solidFill>
                <a:highlight>
                  <a:srgbClr val="FFFFFF"/>
                </a:highlight>
              </a:rPr>
              <a:t>First and last name</a:t>
            </a:r>
          </a:p>
          <a:p>
            <a:pPr indent="-381000" lvl="0" marL="457200">
              <a:spcBef>
                <a:spcPts val="0"/>
              </a:spcBef>
              <a:spcAft>
                <a:spcPts val="0"/>
              </a:spcAft>
              <a:buClr>
                <a:schemeClr val="dk1"/>
              </a:buClr>
              <a:buSzPct val="100000"/>
              <a:buFont typeface="Helvetica Neue"/>
            </a:pPr>
            <a:r>
              <a:rPr lang="en" sz="2400">
                <a:solidFill>
                  <a:schemeClr val="dk1"/>
                </a:solidFill>
                <a:highlight>
                  <a:srgbClr val="FFFFFF"/>
                </a:highlight>
              </a:rPr>
              <a:t>City and state in which you currently live</a:t>
            </a:r>
          </a:p>
          <a:p>
            <a:pPr indent="-381000" lvl="0" marL="457200">
              <a:spcBef>
                <a:spcPts val="0"/>
              </a:spcBef>
              <a:spcAft>
                <a:spcPts val="0"/>
              </a:spcAft>
              <a:buClr>
                <a:schemeClr val="dk1"/>
              </a:buClr>
              <a:buSzPct val="100000"/>
              <a:buFont typeface="Helvetica Neue"/>
            </a:pPr>
            <a:r>
              <a:rPr lang="en" sz="2400">
                <a:solidFill>
                  <a:schemeClr val="dk1"/>
                </a:solidFill>
                <a:highlight>
                  <a:srgbClr val="FFFFFF"/>
                </a:highlight>
              </a:rPr>
              <a:t>Phone number</a:t>
            </a:r>
          </a:p>
          <a:p>
            <a:pPr indent="-381000" lvl="0" marL="457200">
              <a:spcBef>
                <a:spcPts val="0"/>
              </a:spcBef>
              <a:spcAft>
                <a:spcPts val="0"/>
              </a:spcAft>
              <a:buClr>
                <a:schemeClr val="dk1"/>
              </a:buClr>
              <a:buSzPct val="100000"/>
              <a:buFont typeface="Helvetica Neue"/>
            </a:pPr>
            <a:r>
              <a:rPr lang="en" sz="2400">
                <a:solidFill>
                  <a:schemeClr val="dk1"/>
                </a:solidFill>
                <a:highlight>
                  <a:srgbClr val="FFFFFF"/>
                </a:highlight>
              </a:rPr>
              <a:t>Email address</a:t>
            </a:r>
          </a:p>
          <a:p>
            <a:pPr indent="-381000" lvl="0" marL="457200">
              <a:spcBef>
                <a:spcPts val="0"/>
              </a:spcBef>
              <a:spcAft>
                <a:spcPts val="0"/>
              </a:spcAft>
              <a:buClr>
                <a:schemeClr val="dk1"/>
              </a:buClr>
              <a:buSzPct val="100000"/>
              <a:buFont typeface="Helvetica Neue"/>
            </a:pPr>
            <a:r>
              <a:rPr lang="en" sz="2400">
                <a:solidFill>
                  <a:schemeClr val="dk1"/>
                </a:solidFill>
                <a:highlight>
                  <a:srgbClr val="FFFFFF"/>
                </a:highlight>
              </a:rPr>
              <a:t>A hyperlinked URL to your GitHub profile</a:t>
            </a:r>
          </a:p>
          <a:p>
            <a:pPr indent="-381000" lvl="0" marL="457200" rtl="0">
              <a:spcBef>
                <a:spcPts val="0"/>
              </a:spcBef>
              <a:spcAft>
                <a:spcPts val="0"/>
              </a:spcAft>
              <a:buClr>
                <a:schemeClr val="dk1"/>
              </a:buClr>
              <a:buSzPct val="100000"/>
              <a:buFont typeface="Helvetica Neue"/>
            </a:pPr>
            <a:r>
              <a:rPr lang="en" sz="2400">
                <a:solidFill>
                  <a:schemeClr val="dk1"/>
                </a:solidFill>
                <a:highlight>
                  <a:srgbClr val="FFFFFF"/>
                </a:highlight>
              </a:rPr>
              <a:t>A hyperlinked URL to your LinkedIn profile/personal website</a:t>
            </a:r>
          </a:p>
          <a:p>
            <a:pPr indent="-381000" lvl="0" marL="457200">
              <a:spcBef>
                <a:spcPts val="0"/>
              </a:spcBef>
              <a:spcAft>
                <a:spcPts val="0"/>
              </a:spcAft>
              <a:buClr>
                <a:schemeClr val="dk1"/>
              </a:buClr>
              <a:buSzPct val="100000"/>
              <a:buFont typeface="Arial"/>
            </a:pPr>
            <a:r>
              <a:rPr lang="en" sz="2400">
                <a:solidFill>
                  <a:schemeClr val="dk1"/>
                </a:solidFill>
                <a:highlight>
                  <a:srgbClr val="FFFFFF"/>
                </a:highlight>
              </a:rPr>
              <a:t>Summary (Optional)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Section 2: Technical Skills (Check: 2 minutes)</a:t>
            </a:r>
          </a:p>
        </p:txBody>
      </p:sp>
      <p:sp>
        <p:nvSpPr>
          <p:cNvPr id="98" name="Shape 98"/>
          <p:cNvSpPr txBox="1"/>
          <p:nvPr>
            <p:ph idx="1" type="body"/>
          </p:nvPr>
        </p:nvSpPr>
        <p:spPr>
          <a:xfrm>
            <a:off x="311700" y="1152475"/>
            <a:ext cx="7429800" cy="3416400"/>
          </a:xfrm>
          <a:prstGeom prst="rect">
            <a:avLst/>
          </a:prstGeom>
        </p:spPr>
        <p:txBody>
          <a:bodyPr anchorCtr="0" anchor="t" bIns="91425" lIns="91425" rIns="91425" tIns="91425">
            <a:noAutofit/>
          </a:bodyPr>
          <a:lstStyle/>
          <a:p>
            <a:pPr lvl="0">
              <a:spcBef>
                <a:spcPts val="0"/>
              </a:spcBef>
              <a:buNone/>
            </a:pPr>
            <a:r>
              <a:rPr lang="en" sz="2800"/>
              <a:t>Your resume does not tell an employer everything you have ever done; your resume tells an employer </a:t>
            </a:r>
            <a:r>
              <a:rPr b="1" lang="en" sz="2800"/>
              <a:t>what you will do for them.</a:t>
            </a:r>
          </a:p>
          <a:p>
            <a:pPr lvl="0">
              <a:spcBef>
                <a:spcPts val="0"/>
              </a:spcBef>
              <a:buNone/>
            </a:pPr>
            <a:r>
              <a:t/>
            </a:r>
            <a:endParaRPr b="1" sz="2800"/>
          </a:p>
          <a:p>
            <a:pPr lvl="0">
              <a:spcBef>
                <a:spcPts val="0"/>
              </a:spcBef>
              <a:buNone/>
            </a:pPr>
            <a:r>
              <a:rPr b="1" lang="en" sz="2800"/>
              <a:t> </a:t>
            </a:r>
          </a:p>
          <a:p>
            <a:pPr lvl="0">
              <a:spcBef>
                <a:spcPts val="0"/>
              </a:spcBef>
              <a:buNone/>
            </a:pPr>
            <a:r>
              <a:rPr b="1" lang="en" sz="2800"/>
              <a:t>List only technical skills.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Section 3: Projects ( do you have a projects section? Check 5 minutes)</a:t>
            </a:r>
          </a:p>
        </p:txBody>
      </p:sp>
      <p:sp>
        <p:nvSpPr>
          <p:cNvPr id="104" name="Shape 104"/>
          <p:cNvSpPr txBox="1"/>
          <p:nvPr>
            <p:ph idx="1" type="body"/>
          </p:nvPr>
        </p:nvSpPr>
        <p:spPr>
          <a:xfrm>
            <a:off x="311700" y="1359725"/>
            <a:ext cx="85206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2400">
                <a:solidFill>
                  <a:schemeClr val="dk1"/>
                </a:solidFill>
                <a:highlight>
                  <a:srgbClr val="FFFFFF"/>
                </a:highlight>
              </a:rPr>
              <a:t>Title Bar</a:t>
            </a:r>
          </a:p>
          <a:p>
            <a:pPr indent="-381000" lvl="0" marL="457200" rtl="0">
              <a:lnSpc>
                <a:spcPct val="115000"/>
              </a:lnSpc>
              <a:spcBef>
                <a:spcPts val="0"/>
              </a:spcBef>
              <a:spcAft>
                <a:spcPts val="0"/>
              </a:spcAft>
              <a:buClr>
                <a:schemeClr val="dk1"/>
              </a:buClr>
              <a:buSzPct val="100000"/>
              <a:buFont typeface="Helvetica Neue"/>
            </a:pPr>
            <a:r>
              <a:rPr lang="en" sz="2400">
                <a:solidFill>
                  <a:schemeClr val="dk1"/>
                </a:solidFill>
                <a:highlight>
                  <a:srgbClr val="FFFFFF"/>
                </a:highlight>
              </a:rPr>
              <a:t>Project title</a:t>
            </a:r>
          </a:p>
          <a:p>
            <a:pPr indent="-381000" lvl="0" marL="457200">
              <a:lnSpc>
                <a:spcPct val="115000"/>
              </a:lnSpc>
              <a:spcBef>
                <a:spcPts val="0"/>
              </a:spcBef>
              <a:spcAft>
                <a:spcPts val="0"/>
              </a:spcAft>
              <a:buClr>
                <a:schemeClr val="dk1"/>
              </a:buClr>
              <a:buSzPct val="100000"/>
              <a:buFont typeface="Helvetica Neue"/>
            </a:pPr>
            <a:r>
              <a:rPr lang="en" sz="2400">
                <a:solidFill>
                  <a:schemeClr val="dk1"/>
                </a:solidFill>
                <a:highlight>
                  <a:srgbClr val="FFFFFF"/>
                </a:highlight>
              </a:rPr>
              <a:t>Project URL</a:t>
            </a:r>
          </a:p>
          <a:p>
            <a:pPr indent="-381000" lvl="0" marL="457200" rtl="0">
              <a:lnSpc>
                <a:spcPct val="115000"/>
              </a:lnSpc>
              <a:spcBef>
                <a:spcPts val="0"/>
              </a:spcBef>
              <a:spcAft>
                <a:spcPts val="0"/>
              </a:spcAft>
              <a:buClr>
                <a:schemeClr val="dk1"/>
              </a:buClr>
              <a:buSzPct val="100000"/>
              <a:buFont typeface="Helvetica Neue"/>
            </a:pPr>
            <a:r>
              <a:rPr lang="en" sz="2400">
                <a:solidFill>
                  <a:schemeClr val="dk1"/>
                </a:solidFill>
                <a:highlight>
                  <a:srgbClr val="FFFFFF"/>
                </a:highlight>
              </a:rPr>
              <a:t>Dates started and finished/</a:t>
            </a:r>
            <a:r>
              <a:rPr i="1" lang="en" sz="2400">
                <a:solidFill>
                  <a:schemeClr val="dk1"/>
                </a:solidFill>
                <a:highlight>
                  <a:srgbClr val="FFFFFF"/>
                </a:highlight>
              </a:rPr>
              <a:t>in-progress</a:t>
            </a:r>
          </a:p>
          <a:p>
            <a:pPr lvl="0">
              <a:lnSpc>
                <a:spcPct val="115000"/>
              </a:lnSpc>
              <a:spcBef>
                <a:spcPts val="0"/>
              </a:spcBef>
              <a:spcAft>
                <a:spcPts val="0"/>
              </a:spcAft>
              <a:buClr>
                <a:schemeClr val="dk1"/>
              </a:buClr>
              <a:buSzPct val="45833"/>
              <a:buFont typeface="Arial"/>
              <a:buNone/>
            </a:pPr>
            <a:r>
              <a:rPr lang="en" sz="2400">
                <a:solidFill>
                  <a:schemeClr val="dk1"/>
                </a:solidFill>
                <a:highlight>
                  <a:srgbClr val="FFFFFF"/>
                </a:highlight>
              </a:rPr>
              <a:t>Short Description</a:t>
            </a:r>
          </a:p>
          <a:p>
            <a:pPr indent="-381000" lvl="0" marL="457200" rtl="0">
              <a:lnSpc>
                <a:spcPct val="115000"/>
              </a:lnSpc>
              <a:spcBef>
                <a:spcPts val="0"/>
              </a:spcBef>
              <a:spcAft>
                <a:spcPts val="0"/>
              </a:spcAft>
              <a:buClr>
                <a:schemeClr val="dk1"/>
              </a:buClr>
              <a:buSzPct val="100000"/>
              <a:buFont typeface="Helvetica Neue"/>
            </a:pPr>
            <a:r>
              <a:rPr lang="en" sz="2400">
                <a:solidFill>
                  <a:schemeClr val="dk1"/>
                </a:solidFill>
                <a:highlight>
                  <a:srgbClr val="FFFFFF"/>
                </a:highlight>
              </a:rPr>
              <a:t>What, Why, How</a:t>
            </a:r>
          </a:p>
          <a:p>
            <a:pPr indent="-381000" lvl="0" marL="457200">
              <a:lnSpc>
                <a:spcPct val="115000"/>
              </a:lnSpc>
              <a:spcBef>
                <a:spcPts val="0"/>
              </a:spcBef>
              <a:spcAft>
                <a:spcPts val="0"/>
              </a:spcAft>
              <a:buClr>
                <a:schemeClr val="dk1"/>
              </a:buClr>
              <a:buSzPct val="100000"/>
              <a:buFont typeface="Helvetica Neue"/>
            </a:pPr>
            <a:r>
              <a:rPr lang="en" sz="2400">
                <a:solidFill>
                  <a:schemeClr val="dk1"/>
                </a:solidFill>
                <a:highlight>
                  <a:srgbClr val="FFFFFF"/>
                </a:highlight>
              </a:rPr>
              <a:t>Technologies/skills used</a:t>
            </a:r>
          </a:p>
          <a:p>
            <a:pPr indent="-381000" lvl="0" marL="457200">
              <a:lnSpc>
                <a:spcPct val="115000"/>
              </a:lnSpc>
              <a:spcBef>
                <a:spcPts val="0"/>
              </a:spcBef>
              <a:spcAft>
                <a:spcPts val="0"/>
              </a:spcAft>
              <a:buClr>
                <a:schemeClr val="dk1"/>
              </a:buClr>
              <a:buSzPct val="100000"/>
              <a:buFont typeface="Helvetica Neue"/>
            </a:pPr>
            <a:r>
              <a:rPr lang="en" sz="2400">
                <a:solidFill>
                  <a:schemeClr val="dk1"/>
                </a:solidFill>
                <a:highlight>
                  <a:srgbClr val="FFFFFF"/>
                </a:highlight>
              </a:rPr>
              <a:t>Role on team (if applicable)</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