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1"/>
  </p:normalViewPr>
  <p:slideViewPr>
    <p:cSldViewPr snapToGrid="0" snapToObjects="1">
      <p:cViewPr varScale="1">
        <p:scale>
          <a:sx n="114" d="100"/>
          <a:sy n="114" d="100"/>
        </p:scale>
        <p:origin x="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DEED84-F83A-994D-9BA8-BEF790529C42}" type="datetimeFigureOut">
              <a:rPr lang="en-US" smtClean="0"/>
              <a:t>3/5/17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8D2F3-6846-A54F-8097-F71A049FC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30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03B45-8F30-6949-93A5-CC7869AF14B1}" type="datetime1">
              <a:rPr lang="en-US" smtClean="0"/>
              <a:t>3/5/17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Tahoe Healthcare Systems - Carles Poles-Mielgo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8D05B-1C7B-1348-9B44-CA57AAA8A1D1}" type="datetime1">
              <a:rPr lang="en-US" smtClean="0"/>
              <a:t>3/5/17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Tahoe Healthcare Systems - Carles Poles-Mielgo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7C47-EA28-E047-A5B6-0919BFBDB4B3}" type="datetime1">
              <a:rPr lang="en-US" smtClean="0"/>
              <a:t>3/5/17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Tahoe Healthcare Systems - Carles Poles-Mielgo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9CBD-9DA7-FC42-AEE1-C8EB3973A73A}" type="datetime1">
              <a:rPr lang="en-US" smtClean="0"/>
              <a:t>3/5/17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Tahoe Healthcare Systems - Carles Poles-Mielgo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97F2-B402-2A4B-B872-E4E24EC5027A}" type="datetime1">
              <a:rPr lang="en-US" smtClean="0"/>
              <a:t>3/5/17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Tahoe Healthcare Systems - Carles Poles-Mielgo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18370-7808-B747-81FB-1D99FF1CC040}" type="datetime1">
              <a:rPr lang="en-US" smtClean="0"/>
              <a:t>3/5/17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Tahoe Healthcare Systems - Carles Poles-Mielgo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B0C9C-F5C7-4F4F-954C-E219A8E098F8}" type="datetime1">
              <a:rPr lang="en-US" smtClean="0"/>
              <a:t>3/5/17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Tahoe Healthcare Systems - Carles Poles-Mielgo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5501-6C2F-B74E-9E45-A2733D1E6FE3}" type="datetime1">
              <a:rPr lang="en-US" smtClean="0"/>
              <a:t>3/5/17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Tahoe Healthcare Systems - Carles Poles-Mielgo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182B-009A-3248-A3CB-E466B698E017}" type="datetime1">
              <a:rPr lang="en-US" smtClean="0"/>
              <a:t>3/5/17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Tahoe Healthcare Systems - Carles Poles-Mielgo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5D3E670-46E2-2649-96C0-EC67C6512A50}" type="datetime1">
              <a:rPr lang="en-US" smtClean="0"/>
              <a:t>3/5/17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Tahoe Healthcare Systems - Carles Poles-Mielgo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7295-8ACB-E445-82AA-98A5FC41A216}" type="datetime1">
              <a:rPr lang="en-US" smtClean="0"/>
              <a:t>3/5/17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Tahoe Healthcare Systems - Carles Poles-Mielgo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D22D429-B286-8147-A3EF-1FDBCE3F49AC}" type="datetime1">
              <a:rPr lang="en-US" smtClean="0"/>
              <a:t>3/5/17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Tahoe Healthcare Systems - Carles Poles-Mielgo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hyperlink" Target="https://chemicalstatistician.wordpress.com/2014/05/12/applied-statistics-lesson-of-the-day-type-i-error-false-positive-and-type-2-error-false-negative/comment-page-1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TAHOE HEALTHCARE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DSCI6006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cap="none" dirty="0" smtClean="0"/>
              <a:t>Carles Poles-</a:t>
            </a:r>
            <a:r>
              <a:rPr lang="en-US" cap="none" dirty="0" err="1"/>
              <a:t>M</a:t>
            </a:r>
            <a:r>
              <a:rPr lang="en-US" cap="none" dirty="0" err="1" smtClean="0"/>
              <a:t>ielgo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02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FOCUS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sz="4000" dirty="0"/>
              <a:t> </a:t>
            </a:r>
            <a:endParaRPr lang="en-US" sz="4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Tahoe Healthcare Systems - Carles Poles-Mielgo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5734"/>
            <a:ext cx="5484699" cy="411123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939775" y="5310638"/>
            <a:ext cx="47355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Helvetica" charset="0"/>
                <a:hlinkClick r:id="rId3"/>
              </a:rPr>
              <a:t>https://chemicalstatistician.wordpress.com/2014/05/12/applied-statistics-lesson-of-the-day-type-i-error-false-positive-and-type-2-error-false-negative/comment-page-1/</a:t>
            </a:r>
            <a:endParaRPr lang="en-US" dirty="0">
              <a:effectLst/>
              <a:latin typeface="Helvetica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66121" y="2328051"/>
            <a:ext cx="50828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We want to minimize false positives (patients readmitted that shouldn’t).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We don’t care about false negatives (patients not readmitted that should).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7190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FOCUS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sz="4000" dirty="0"/>
              <a:t> </a:t>
            </a:r>
            <a:r>
              <a:rPr lang="en-US" sz="4000" dirty="0" smtClean="0"/>
              <a:t>We care about precision (minimize false positives).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endParaRPr lang="en-US" sz="40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sz="4000" dirty="0" smtClean="0"/>
              <a:t> Use a classification algorithm </a:t>
            </a:r>
            <a:r>
              <a:rPr lang="en-US" sz="4000" dirty="0"/>
              <a:t>(</a:t>
            </a:r>
            <a:r>
              <a:rPr lang="en-US" sz="4000" dirty="0" smtClean="0"/>
              <a:t>logistic regression): 65% precision.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sz="3400" dirty="0"/>
              <a:t> </a:t>
            </a:r>
            <a:r>
              <a:rPr lang="en-US" sz="2800" dirty="0" err="1" smtClean="0"/>
              <a:t>CareTracker</a:t>
            </a:r>
            <a:r>
              <a:rPr lang="en-US" sz="2800" dirty="0" smtClean="0"/>
              <a:t> cost goes down: 0.65 x 1,200 x 4,382 = $3,417,960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Tahoe Healthcare Systems - Carles Poles-Mielgo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47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SEGMENTATION (</a:t>
            </a:r>
            <a:r>
              <a:rPr lang="en-US" sz="4400" dirty="0" smtClean="0"/>
              <a:t>we can do better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sz="4000" dirty="0"/>
              <a:t> </a:t>
            </a:r>
            <a:endParaRPr lang="en-US" sz="4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Tahoe Healthcare Systems - Carles Poles-Mielgo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166" y="2087690"/>
            <a:ext cx="5232038" cy="31036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059" y="2043086"/>
            <a:ext cx="5312289" cy="318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84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sz="4000" dirty="0"/>
              <a:t> Cost </a:t>
            </a:r>
            <a:r>
              <a:rPr lang="en-US" sz="4000" dirty="0" smtClean="0"/>
              <a:t>with </a:t>
            </a:r>
            <a:r>
              <a:rPr lang="en-US" sz="4000" dirty="0" err="1"/>
              <a:t>CareTracker</a:t>
            </a:r>
            <a:r>
              <a:rPr lang="en-US" sz="4000" dirty="0"/>
              <a:t> for patients with </a:t>
            </a:r>
            <a:r>
              <a:rPr lang="en-US" sz="4000" dirty="0" err="1"/>
              <a:t>comorbodity_score</a:t>
            </a:r>
            <a:r>
              <a:rPr lang="en-US" sz="4000" dirty="0"/>
              <a:t> &gt; </a:t>
            </a:r>
            <a:r>
              <a:rPr lang="en-US" sz="4000" dirty="0" smtClean="0"/>
              <a:t>150 (</a:t>
            </a:r>
            <a:r>
              <a:rPr lang="en-US" sz="4000" dirty="0"/>
              <a:t>with penalty fees</a:t>
            </a:r>
            <a:r>
              <a:rPr lang="en-US" sz="4000" dirty="0" smtClean="0"/>
              <a:t>): $</a:t>
            </a:r>
            <a:r>
              <a:rPr lang="is-IS" sz="4000" dirty="0" smtClean="0"/>
              <a:t>5,695,200.00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sz="4000" dirty="0"/>
              <a:t> Cost with </a:t>
            </a:r>
            <a:r>
              <a:rPr lang="en-US" sz="4000" dirty="0" err="1"/>
              <a:t>CareTracker</a:t>
            </a:r>
            <a:r>
              <a:rPr lang="en-US" sz="4000" dirty="0"/>
              <a:t> </a:t>
            </a:r>
            <a:r>
              <a:rPr lang="en-US" sz="4000" dirty="0" smtClean="0"/>
              <a:t>for </a:t>
            </a:r>
            <a:r>
              <a:rPr lang="en-US" sz="4000" dirty="0"/>
              <a:t>patients with </a:t>
            </a:r>
            <a:r>
              <a:rPr lang="en-US" sz="4000" dirty="0" err="1"/>
              <a:t>comorbodity_score</a:t>
            </a:r>
            <a:r>
              <a:rPr lang="en-US" sz="4000" dirty="0"/>
              <a:t> &gt; 150 </a:t>
            </a:r>
            <a:r>
              <a:rPr lang="en-US" sz="4000" dirty="0" smtClean="0"/>
              <a:t>and </a:t>
            </a:r>
            <a:r>
              <a:rPr lang="en-US" sz="4000" dirty="0" err="1" smtClean="0"/>
              <a:t>severity_score</a:t>
            </a:r>
            <a:r>
              <a:rPr lang="en-US" sz="4000" dirty="0" smtClean="0"/>
              <a:t> </a:t>
            </a:r>
            <a:r>
              <a:rPr lang="en-US" sz="4000" dirty="0"/>
              <a:t>&gt; </a:t>
            </a:r>
            <a:r>
              <a:rPr lang="en-US" sz="4000" dirty="0" smtClean="0"/>
              <a:t>50 (with penalty fees): </a:t>
            </a:r>
            <a:r>
              <a:rPr lang="en-US" sz="4000" dirty="0"/>
              <a:t>$6,134,400.00</a:t>
            </a:r>
            <a:endParaRPr lang="en-US" sz="4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Tahoe Healthcare Systems - Carles Poles-Mielgo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10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sz="4000" dirty="0" smtClean="0"/>
              <a:t> Tahoe Healthcare Systems operates and owns 14 hospitals.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endParaRPr lang="en-US" sz="40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sz="4000" dirty="0" smtClean="0"/>
              <a:t> ~18% of the total revenue are insurance reimbursements from Medicare.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Tahoe Healthcare Systems - Carles Poles-Mielgo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52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sz="4000" dirty="0" smtClean="0"/>
              <a:t> High readmission rate within 30 days.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endParaRPr lang="en-US" sz="40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sz="4000" dirty="0" smtClean="0"/>
              <a:t> This fact can be hiding quality problems in hospitals.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Tahoe Healthcare Systems - Carles Poles-Mielgo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13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sz="4000" dirty="0" smtClean="0"/>
              <a:t> Pay $8,000 penalty per readmitted patient within 30 days.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endParaRPr lang="en-US" sz="4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Tahoe Healthcare Systems - Carles Poles-Mielgo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25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sz="4000" dirty="0" smtClean="0"/>
              <a:t> Roll out a program called </a:t>
            </a:r>
            <a:r>
              <a:rPr lang="en-US" sz="4000" dirty="0" err="1" smtClean="0"/>
              <a:t>CareTracker</a:t>
            </a:r>
            <a:r>
              <a:rPr lang="en-US" sz="4000" dirty="0" smtClean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endParaRPr lang="en-US" sz="40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sz="4000" dirty="0" smtClean="0"/>
              <a:t> It reduces readmission by 40%.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endParaRPr lang="en-US" sz="40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sz="4000" dirty="0" smtClean="0"/>
              <a:t> It costs $1,200 per patient.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endParaRPr lang="en-US" sz="40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sz="4000" dirty="0" smtClean="0"/>
              <a:t> </a:t>
            </a:r>
            <a:r>
              <a:rPr lang="en-US" sz="4000" dirty="0" err="1" smtClean="0"/>
              <a:t>CareTracker</a:t>
            </a:r>
            <a:r>
              <a:rPr lang="en-US" sz="4000" dirty="0" smtClean="0"/>
              <a:t> been tested for AMI condition.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endParaRPr lang="en-US" sz="4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Tahoe Healthcare Systems - Carles Poles-Mielgo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37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sz="4000" dirty="0"/>
              <a:t> Cost without </a:t>
            </a:r>
            <a:r>
              <a:rPr lang="en-US" sz="4000" dirty="0" err="1"/>
              <a:t>CareTracker</a:t>
            </a:r>
            <a:r>
              <a:rPr lang="en-US" sz="4000" dirty="0"/>
              <a:t>: $7,984,000.</a:t>
            </a:r>
            <a:endParaRPr lang="en-US" sz="40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endParaRPr lang="en-US" sz="40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sz="4000" dirty="0"/>
              <a:t> Cost with </a:t>
            </a:r>
            <a:r>
              <a:rPr lang="en-US" sz="4000" dirty="0" err="1"/>
              <a:t>CareTracker</a:t>
            </a:r>
            <a:r>
              <a:rPr lang="en-US" sz="4000" dirty="0"/>
              <a:t>: $10,048,800.</a:t>
            </a:r>
            <a:endParaRPr lang="en-US" sz="40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endParaRPr lang="en-US" sz="40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sz="4000" dirty="0" smtClean="0"/>
              <a:t> We need to reduce </a:t>
            </a:r>
            <a:r>
              <a:rPr lang="en-US" sz="4000" dirty="0" err="1" smtClean="0"/>
              <a:t>CareTracker</a:t>
            </a:r>
            <a:r>
              <a:rPr lang="en-US" sz="4000" dirty="0" smtClean="0"/>
              <a:t> costs.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endParaRPr lang="en-US" sz="4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Tahoe Healthcare Systems - Carles Poles-Mielgo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06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sz="4000" dirty="0"/>
              <a:t> </a:t>
            </a:r>
            <a:r>
              <a:rPr lang="en-US" sz="3200" dirty="0" smtClean="0"/>
              <a:t>Correlation between readmission and comorbidity and severity scores.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endParaRPr lang="en-US" sz="40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endParaRPr lang="en-US" sz="4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Tahoe Healthcare Systems - Carles Poles-Mielgo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792" y="2501534"/>
            <a:ext cx="6260678" cy="378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09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sz="4000" dirty="0"/>
              <a:t> </a:t>
            </a:r>
            <a:endParaRPr lang="en-US" sz="4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Tahoe Healthcare Systems - Carles Poles-Mielgo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19" y="2039873"/>
            <a:ext cx="5613221" cy="33663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232" y="2039873"/>
            <a:ext cx="5608132" cy="336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54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FOCUS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sz="4000" dirty="0"/>
              <a:t> </a:t>
            </a:r>
            <a:endParaRPr lang="en-US" sz="4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Tahoe Healthcare Systems - Carles Poles-Mielgo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6316081" cy="424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60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177</TotalTime>
  <Words>350</Words>
  <Application>Microsoft Macintosh PowerPoint</Application>
  <PresentationFormat>Widescreen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Calibri Light</vt:lpstr>
      <vt:lpstr>Helvetica</vt:lpstr>
      <vt:lpstr>Mangal</vt:lpstr>
      <vt:lpstr>Arial</vt:lpstr>
      <vt:lpstr>Retrospect</vt:lpstr>
      <vt:lpstr>TAHOE HEALTHCARE SYSTEMS</vt:lpstr>
      <vt:lpstr>INTRODUCTION</vt:lpstr>
      <vt:lpstr>CURRENT CHALLENGE</vt:lpstr>
      <vt:lpstr>CONSEQUENCES</vt:lpstr>
      <vt:lpstr>THE SOLUTION</vt:lpstr>
      <vt:lpstr>COST COMPARISON</vt:lpstr>
      <vt:lpstr>COST COMPARISON</vt:lpstr>
      <vt:lpstr>WHAT TO DO</vt:lpstr>
      <vt:lpstr>WHERE TO FOCUS</vt:lpstr>
      <vt:lpstr>WHERE TO FOCUS</vt:lpstr>
      <vt:lpstr>WHERE TO FOCUS</vt:lpstr>
      <vt:lpstr>MORE SEGMENTATION (we can do better)</vt:lpstr>
      <vt:lpstr>CONCLUSSION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TAHOE HEALTHCARE SYSTEMS</dc:title>
  <dc:creator>Carles Poles</dc:creator>
  <cp:lastModifiedBy>Carles Poles</cp:lastModifiedBy>
  <cp:revision>17</cp:revision>
  <dcterms:created xsi:type="dcterms:W3CDTF">2017-03-05T18:31:06Z</dcterms:created>
  <dcterms:modified xsi:type="dcterms:W3CDTF">2017-03-05T21:28:22Z</dcterms:modified>
</cp:coreProperties>
</file>