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436" y="0"/>
            <a:ext cx="8691544" cy="48053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3298" y="1446003"/>
            <a:ext cx="2061210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C91D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489091" y="3592327"/>
            <a:ext cx="4092575" cy="665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C91D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1C91D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C91D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1C91D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1C91D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199" y="681036"/>
            <a:ext cx="8686782" cy="41243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5123" y="596879"/>
            <a:ext cx="2729229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C91D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89192" y="1746509"/>
            <a:ext cx="4025900" cy="1732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C91D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Muhammad_ibn_Musa_al-Khwarizmi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1.jpg"/><Relationship Id="rId4" Type="http://schemas.openxmlformats.org/officeDocument/2006/relationships/image" Target="../media/image14.jpg"/><Relationship Id="rId5" Type="http://schemas.openxmlformats.org/officeDocument/2006/relationships/image" Target="../media/image12.jpg"/><Relationship Id="rId6" Type="http://schemas.openxmlformats.org/officeDocument/2006/relationships/image" Target="../media/image15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4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4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5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5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2.png"/><Relationship Id="rId4" Type="http://schemas.openxmlformats.org/officeDocument/2006/relationships/hyperlink" Target="https://docs.python.org/3/library/profile.html" TargetMode="Externa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2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neffp@merrimack.edu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436" y="604836"/>
            <a:ext cx="8315308" cy="3971916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575123" y="2189913"/>
            <a:ext cx="5715635" cy="276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500" spc="-10" b="1">
                <a:solidFill>
                  <a:srgbClr val="0072BC"/>
                </a:solidFill>
                <a:latin typeface="Verdana"/>
                <a:cs typeface="Verdana"/>
              </a:rPr>
              <a:t>Course </a:t>
            </a:r>
            <a:r>
              <a:rPr dirty="0" sz="4500" spc="-165" b="1">
                <a:solidFill>
                  <a:srgbClr val="0072BC"/>
                </a:solidFill>
                <a:latin typeface="Verdana"/>
                <a:cs typeface="Verdana"/>
              </a:rPr>
              <a:t>Introduction</a:t>
            </a:r>
            <a:r>
              <a:rPr dirty="0" sz="4500" spc="-18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4500" spc="-25" b="1">
                <a:solidFill>
                  <a:srgbClr val="0072BC"/>
                </a:solidFill>
                <a:latin typeface="Verdana"/>
                <a:cs typeface="Verdana"/>
              </a:rPr>
              <a:t>and </a:t>
            </a:r>
            <a:r>
              <a:rPr dirty="0" sz="4500" spc="-10" b="1">
                <a:solidFill>
                  <a:srgbClr val="0072BC"/>
                </a:solidFill>
                <a:latin typeface="Verdana"/>
                <a:cs typeface="Verdana"/>
              </a:rPr>
              <a:t>Asymptotic </a:t>
            </a:r>
            <a:r>
              <a:rPr dirty="0" sz="4500" spc="-160" b="1">
                <a:solidFill>
                  <a:srgbClr val="0072BC"/>
                </a:solidFill>
                <a:latin typeface="Verdana"/>
                <a:cs typeface="Verdana"/>
              </a:rPr>
              <a:t>Notations</a:t>
            </a:r>
            <a:r>
              <a:rPr dirty="0" sz="4500" spc="-19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4500" spc="-434" b="1">
                <a:solidFill>
                  <a:srgbClr val="0072BC"/>
                </a:solidFill>
                <a:latin typeface="Verdana"/>
                <a:cs typeface="Verdana"/>
              </a:rPr>
              <a:t>-</a:t>
            </a:r>
            <a:r>
              <a:rPr dirty="0" sz="4500" spc="-19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4500" spc="-204" b="1">
                <a:solidFill>
                  <a:srgbClr val="0072BC"/>
                </a:solidFill>
                <a:latin typeface="Verdana"/>
                <a:cs typeface="Verdana"/>
              </a:rPr>
              <a:t>Weefi</a:t>
            </a:r>
            <a:r>
              <a:rPr dirty="0" sz="4500" spc="-19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4500" spc="-1460" b="1">
                <a:solidFill>
                  <a:srgbClr val="0072BC"/>
                </a:solidFill>
                <a:latin typeface="Verdana"/>
                <a:cs typeface="Verdana"/>
              </a:rPr>
              <a:t>1</a:t>
            </a:r>
            <a:endParaRPr sz="45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501728" y="4604356"/>
            <a:ext cx="10699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1C91D1"/>
                </a:solidFill>
                <a:latin typeface="Verdana"/>
                <a:cs typeface="Verdana"/>
              </a:rPr>
              <a:t>Patrick</a:t>
            </a:r>
            <a:r>
              <a:rPr dirty="0" sz="1400" spc="-15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 spc="-20">
                <a:solidFill>
                  <a:srgbClr val="1C91D1"/>
                </a:solidFill>
                <a:latin typeface="Verdana"/>
                <a:cs typeface="Verdana"/>
              </a:rPr>
              <a:t>Neff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5123" y="1292108"/>
            <a:ext cx="372427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CSC6023</a:t>
            </a:r>
            <a:r>
              <a:rPr dirty="0" spc="-80"/>
              <a:t> </a:t>
            </a:r>
            <a:r>
              <a:rPr dirty="0" spc="-130"/>
              <a:t>-</a:t>
            </a:r>
            <a:r>
              <a:rPr dirty="0" spc="-75"/>
              <a:t> </a:t>
            </a:r>
            <a:r>
              <a:rPr dirty="0"/>
              <a:t>Advanced</a:t>
            </a:r>
            <a:r>
              <a:rPr dirty="0" spc="-80"/>
              <a:t> </a:t>
            </a:r>
            <a:r>
              <a:rPr dirty="0" spc="-10"/>
              <a:t>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75123" y="596879"/>
            <a:ext cx="23196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1C91D1"/>
                </a:solidFill>
                <a:latin typeface="Verdana"/>
                <a:cs typeface="Verdana"/>
              </a:rPr>
              <a:t>Course</a:t>
            </a:r>
            <a:r>
              <a:rPr dirty="0" sz="1800" spc="-145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1C91D1"/>
                </a:solidFill>
                <a:latin typeface="Verdana"/>
                <a:cs typeface="Verdana"/>
              </a:rPr>
              <a:t>Introduction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433342" y="837620"/>
            <a:ext cx="15843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35" b="1">
                <a:solidFill>
                  <a:srgbClr val="0072BC"/>
                </a:solidFill>
                <a:latin typeface="Verdana"/>
                <a:cs typeface="Verdana"/>
              </a:rPr>
              <a:t>8-</a:t>
            </a:r>
            <a:r>
              <a:rPr dirty="0" sz="1600" spc="-75" b="1">
                <a:solidFill>
                  <a:srgbClr val="0072BC"/>
                </a:solidFill>
                <a:latin typeface="Verdana"/>
                <a:cs typeface="Verdana"/>
              </a:rPr>
              <a:t>week</a:t>
            </a:r>
            <a:r>
              <a:rPr dirty="0" sz="1600" spc="-50" b="1">
                <a:solidFill>
                  <a:srgbClr val="0072BC"/>
                </a:solidFill>
                <a:latin typeface="Verdana"/>
                <a:cs typeface="Verdana"/>
              </a:rPr>
              <a:t> course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7398" y="1136324"/>
            <a:ext cx="138049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800" spc="-45" b="1">
                <a:solidFill>
                  <a:srgbClr val="0072BC"/>
                </a:solidFill>
                <a:latin typeface="Verdana"/>
                <a:cs typeface="Verdana"/>
              </a:rPr>
              <a:t>Course </a:t>
            </a:r>
            <a:r>
              <a:rPr dirty="0" sz="2800" spc="-110" b="1">
                <a:solidFill>
                  <a:srgbClr val="0072BC"/>
                </a:solidFill>
                <a:latin typeface="Verdana"/>
                <a:cs typeface="Verdana"/>
              </a:rPr>
              <a:t>Format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37398" y="2416481"/>
            <a:ext cx="16370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0" b="1">
                <a:solidFill>
                  <a:srgbClr val="0072BC"/>
                </a:solidFill>
                <a:latin typeface="Verdana"/>
                <a:cs typeface="Verdana"/>
              </a:rPr>
              <a:t>Timeline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59157" y="3871733"/>
            <a:ext cx="25488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90" b="1">
                <a:solidFill>
                  <a:srgbClr val="0072BC"/>
                </a:solidFill>
                <a:latin typeface="Verdana"/>
                <a:cs typeface="Verdana"/>
              </a:rPr>
              <a:t>Read</a:t>
            </a:r>
            <a:r>
              <a:rPr dirty="0" sz="2000" spc="-9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2000" spc="-60" b="1">
                <a:solidFill>
                  <a:srgbClr val="0072BC"/>
                </a:solidFill>
                <a:latin typeface="Verdana"/>
                <a:cs typeface="Verdana"/>
              </a:rPr>
              <a:t>the</a:t>
            </a:r>
            <a:r>
              <a:rPr dirty="0" sz="2000" spc="-9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2000" spc="-114" b="1">
                <a:solidFill>
                  <a:srgbClr val="0072BC"/>
                </a:solidFill>
                <a:latin typeface="Verdana"/>
                <a:cs typeface="Verdana"/>
              </a:rPr>
              <a:t>Syllabus!!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1992" y="1203822"/>
            <a:ext cx="2765094" cy="36348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“Algorithm”</a:t>
            </a:r>
            <a:r>
              <a:rPr dirty="0" spc="-75"/>
              <a:t> </a:t>
            </a:r>
            <a:r>
              <a:rPr dirty="0" spc="-10"/>
              <a:t>etymology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33342" y="837620"/>
            <a:ext cx="26009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30" b="1">
                <a:solidFill>
                  <a:srgbClr val="0072BC"/>
                </a:solidFill>
                <a:latin typeface="Verdana"/>
                <a:cs typeface="Verdana"/>
              </a:rPr>
              <a:t>What</a:t>
            </a:r>
            <a:r>
              <a:rPr dirty="0" sz="1600" spc="-9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90" b="1">
                <a:solidFill>
                  <a:srgbClr val="0072BC"/>
                </a:solidFill>
                <a:latin typeface="Verdana"/>
                <a:cs typeface="Verdana"/>
              </a:rPr>
              <a:t>is</a:t>
            </a:r>
            <a:r>
              <a:rPr dirty="0" sz="1600" spc="-9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75" b="1">
                <a:solidFill>
                  <a:srgbClr val="0072BC"/>
                </a:solidFill>
                <a:latin typeface="Verdana"/>
                <a:cs typeface="Verdana"/>
              </a:rPr>
              <a:t>an</a:t>
            </a:r>
            <a:r>
              <a:rPr dirty="0" sz="1600" spc="-9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60" b="1">
                <a:solidFill>
                  <a:srgbClr val="0072BC"/>
                </a:solidFill>
                <a:latin typeface="Verdana"/>
                <a:cs typeface="Verdana"/>
              </a:rPr>
              <a:t>“algorithm”?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75123" y="1340320"/>
            <a:ext cx="8209915" cy="276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“The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word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‘algorithm’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itself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quite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interesting;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first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glance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may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look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though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someone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intended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write</a:t>
            </a:r>
            <a:r>
              <a:rPr dirty="0" sz="1000" spc="-10">
                <a:latin typeface="Arial"/>
                <a:cs typeface="Arial"/>
              </a:rPr>
              <a:t> ‘logarithm’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but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jumbled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up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0">
                <a:latin typeface="Arial"/>
                <a:cs typeface="Arial"/>
              </a:rPr>
              <a:t> first</a:t>
            </a:r>
            <a:r>
              <a:rPr dirty="0" sz="1000" spc="50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four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letters.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word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did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not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appear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in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Webster’s</a:t>
            </a:r>
            <a:r>
              <a:rPr dirty="0" sz="1000" spc="-1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New</a:t>
            </a:r>
            <a:r>
              <a:rPr dirty="0" sz="1000" spc="-1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World</a:t>
            </a:r>
            <a:r>
              <a:rPr dirty="0" sz="1000" spc="-1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Dictionary</a:t>
            </a:r>
            <a:r>
              <a:rPr dirty="0" sz="1000" spc="-10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late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1957;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find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only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older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form</a:t>
            </a:r>
            <a:r>
              <a:rPr dirty="0" sz="1000" spc="-10">
                <a:latin typeface="Arial"/>
                <a:cs typeface="Arial"/>
              </a:rPr>
              <a:t> ‘algorism’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with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its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ancient </a:t>
            </a:r>
            <a:r>
              <a:rPr dirty="0" sz="1000">
                <a:latin typeface="Arial"/>
                <a:cs typeface="Arial"/>
              </a:rPr>
              <a:t>meaning,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i.e.,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process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doing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arithmetic</a:t>
            </a:r>
            <a:r>
              <a:rPr dirty="0" sz="1000" spc="-10">
                <a:latin typeface="Arial"/>
                <a:cs typeface="Arial"/>
              </a:rPr>
              <a:t> using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Arabic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numerals.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In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middle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ages,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abacists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computed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on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abacus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and</a:t>
            </a:r>
            <a:r>
              <a:rPr dirty="0" sz="1000" spc="-10">
                <a:latin typeface="Arial"/>
                <a:cs typeface="Arial"/>
              </a:rPr>
              <a:t> algorists</a:t>
            </a:r>
            <a:r>
              <a:rPr dirty="0" sz="1000" spc="500">
                <a:latin typeface="Arial"/>
                <a:cs typeface="Arial"/>
              </a:rPr>
              <a:t>  </a:t>
            </a:r>
            <a:r>
              <a:rPr dirty="0" sz="1000">
                <a:latin typeface="Arial"/>
                <a:cs typeface="Arial"/>
              </a:rPr>
              <a:t>computed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by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algorithm.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Following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middle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ages,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origin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this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word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was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in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doubt,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and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early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linguists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attempted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guess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at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its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derivation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by </a:t>
            </a:r>
            <a:r>
              <a:rPr dirty="0" sz="1000">
                <a:latin typeface="Arial"/>
                <a:cs typeface="Arial"/>
              </a:rPr>
              <a:t>making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combinations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like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algiros</a:t>
            </a:r>
            <a:r>
              <a:rPr dirty="0" sz="1000" spc="-5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[painful]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+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arithmos</a:t>
            </a:r>
            <a:r>
              <a:rPr dirty="0" sz="1000" spc="-10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[number];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others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said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no,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word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comes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from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‘King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Algor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Castile.’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Finally,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historians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of </a:t>
            </a:r>
            <a:r>
              <a:rPr dirty="0" sz="1000">
                <a:latin typeface="Arial"/>
                <a:cs typeface="Arial"/>
              </a:rPr>
              <a:t>mathematics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found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true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origin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word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algorithm: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it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comes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from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name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famous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Persian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textbook</a:t>
            </a:r>
            <a:r>
              <a:rPr dirty="0" sz="1000" spc="-10">
                <a:latin typeface="Arial"/>
                <a:cs typeface="Arial"/>
              </a:rPr>
              <a:t> author,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Abu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Ja‘far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Mohammed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ibn </a:t>
            </a:r>
            <a:r>
              <a:rPr dirty="0" sz="1000">
                <a:latin typeface="Arial"/>
                <a:cs typeface="Arial"/>
              </a:rPr>
              <a:t>Musa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al-</a:t>
            </a:r>
            <a:r>
              <a:rPr dirty="0" sz="1000">
                <a:latin typeface="Arial"/>
                <a:cs typeface="Arial"/>
              </a:rPr>
              <a:t>Khowarizmi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(c.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825)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-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literally,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‘Father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Ja‘far,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Mohammed,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son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Moses,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native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Khowarizm.’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Khowarizm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today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small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Soviet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city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Khiva.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Al-</a:t>
            </a:r>
            <a:r>
              <a:rPr dirty="0" sz="1000">
                <a:latin typeface="Arial"/>
                <a:cs typeface="Arial"/>
              </a:rPr>
              <a:t>Khowarizmi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wrote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celebrated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book</a:t>
            </a:r>
            <a:r>
              <a:rPr dirty="0" sz="1000" spc="25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Kitam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al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jabr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w’al-</a:t>
            </a:r>
            <a:r>
              <a:rPr dirty="0" sz="1000">
                <a:latin typeface="Arial"/>
                <a:cs typeface="Arial"/>
              </a:rPr>
              <a:t>muqabala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(‘Rules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restoration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and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reduction’);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another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word,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‘algebra,’</a:t>
            </a:r>
            <a:r>
              <a:rPr dirty="0" sz="1000" spc="50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stems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from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title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his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book,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although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book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wasn’t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really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very</a:t>
            </a:r>
            <a:r>
              <a:rPr dirty="0" sz="1000" spc="-10">
                <a:latin typeface="Arial"/>
                <a:cs typeface="Arial"/>
              </a:rPr>
              <a:t> algebraic.”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(Page</a:t>
            </a:r>
            <a:r>
              <a:rPr dirty="0" sz="1000" spc="-25">
                <a:latin typeface="Arial"/>
                <a:cs typeface="Arial"/>
              </a:rPr>
              <a:t> 1)</a:t>
            </a:r>
            <a:endParaRPr sz="1000">
              <a:latin typeface="Arial"/>
              <a:cs typeface="Arial"/>
            </a:endParaRPr>
          </a:p>
          <a:p>
            <a:pPr marL="12700" marR="4203700">
              <a:lnSpc>
                <a:spcPct val="100000"/>
              </a:lnSpc>
            </a:pPr>
            <a:r>
              <a:rPr dirty="0" sz="1000" spc="-10">
                <a:latin typeface="Arial"/>
                <a:cs typeface="Arial"/>
              </a:rPr>
              <a:t>-The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Art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 Computer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Programming: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Volume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1/Fundamental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Algorithms </a:t>
            </a:r>
            <a:r>
              <a:rPr dirty="0" sz="1000">
                <a:latin typeface="Arial"/>
                <a:cs typeface="Arial"/>
              </a:rPr>
              <a:t>Donald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E.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Knuth,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1968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u="sng" sz="1000" spc="-1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https://en.wikipedia.org/wiki/Muhammad_ibn_Musa_al-Khwarizmi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2700" marR="393700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By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1950s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word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“algorithm”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with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modern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meaning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precise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method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for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mathematical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task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was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in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use,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most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prominently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with </a:t>
            </a:r>
            <a:r>
              <a:rPr dirty="0" sz="1000">
                <a:latin typeface="Arial"/>
                <a:cs typeface="Arial"/>
              </a:rPr>
              <a:t>“Euclid’s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algorithm,”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process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for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finding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greatest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common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divisor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two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numbers.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123" y="596879"/>
            <a:ext cx="198247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dirty="0" spc="-50"/>
              <a:t> </a:t>
            </a:r>
            <a:r>
              <a:rPr dirty="0" spc="-10"/>
              <a:t>algorithms?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31048" y="837620"/>
            <a:ext cx="6288405" cy="1533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14625">
              <a:lnSpc>
                <a:spcPct val="100000"/>
              </a:lnSpc>
              <a:spcBef>
                <a:spcPts val="100"/>
              </a:spcBef>
            </a:pPr>
            <a:r>
              <a:rPr dirty="0" sz="1600" spc="-25" b="1">
                <a:solidFill>
                  <a:srgbClr val="0072BC"/>
                </a:solidFill>
                <a:latin typeface="Verdana"/>
                <a:cs typeface="Verdana"/>
              </a:rPr>
              <a:t>Why</a:t>
            </a:r>
            <a:r>
              <a:rPr dirty="0" sz="1600" spc="-11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60" b="1">
                <a:solidFill>
                  <a:srgbClr val="0072BC"/>
                </a:solidFill>
                <a:latin typeface="Verdana"/>
                <a:cs typeface="Verdana"/>
              </a:rPr>
              <a:t>study</a:t>
            </a:r>
            <a:r>
              <a:rPr dirty="0" sz="1600" spc="-9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10" b="1">
                <a:solidFill>
                  <a:srgbClr val="0072BC"/>
                </a:solidFill>
                <a:latin typeface="Verdana"/>
                <a:cs typeface="Verdana"/>
              </a:rPr>
              <a:t>algorithms?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285"/>
              </a:spcBef>
            </a:pPr>
            <a:endParaRPr sz="1600">
              <a:latin typeface="Verdana"/>
              <a:cs typeface="Verdana"/>
            </a:endParaRPr>
          </a:p>
          <a:p>
            <a:pPr marL="389255" indent="-376555">
              <a:lnSpc>
                <a:spcPct val="100000"/>
              </a:lnSpc>
              <a:buAutoNum type="arabicPeriod"/>
              <a:tabLst>
                <a:tab pos="389255" algn="l"/>
              </a:tabLst>
            </a:pPr>
            <a:r>
              <a:rPr dirty="0" sz="1400">
                <a:latin typeface="Arial"/>
                <a:cs typeface="Arial"/>
              </a:rPr>
              <a:t>Traditionally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essential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part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computer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science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curriculum</a:t>
            </a:r>
            <a:endParaRPr sz="1400">
              <a:latin typeface="Arial"/>
              <a:cs typeface="Arial"/>
            </a:endParaRPr>
          </a:p>
          <a:p>
            <a:pPr marL="389255" indent="-376555">
              <a:lnSpc>
                <a:spcPct val="100000"/>
              </a:lnSpc>
              <a:buAutoNum type="arabicPeriod"/>
              <a:tabLst>
                <a:tab pos="389255" algn="l"/>
              </a:tabLst>
            </a:pPr>
            <a:r>
              <a:rPr dirty="0" sz="1400">
                <a:latin typeface="Arial"/>
                <a:cs typeface="Arial"/>
              </a:rPr>
              <a:t>Important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understanding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what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exactly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are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asking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computer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do</a:t>
            </a:r>
            <a:endParaRPr sz="1400">
              <a:latin typeface="Arial"/>
              <a:cs typeface="Arial"/>
            </a:endParaRPr>
          </a:p>
          <a:p>
            <a:pPr marL="389255" indent="-376555">
              <a:lnSpc>
                <a:spcPct val="100000"/>
              </a:lnSpc>
              <a:buAutoNum type="arabicPeriod"/>
              <a:tabLst>
                <a:tab pos="389255" algn="l"/>
              </a:tabLst>
            </a:pPr>
            <a:r>
              <a:rPr dirty="0" sz="1400">
                <a:latin typeface="Arial"/>
                <a:cs typeface="Arial"/>
              </a:rPr>
              <a:t>Important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understanding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scalability</a:t>
            </a:r>
            <a:endParaRPr sz="1400">
              <a:latin typeface="Arial"/>
              <a:cs typeface="Arial"/>
            </a:endParaRPr>
          </a:p>
          <a:p>
            <a:pPr marL="389255" indent="-376555">
              <a:lnSpc>
                <a:spcPct val="100000"/>
              </a:lnSpc>
              <a:buAutoNum type="arabicPeriod"/>
              <a:tabLst>
                <a:tab pos="389255" algn="l"/>
              </a:tabLst>
            </a:pPr>
            <a:r>
              <a:rPr dirty="0" sz="1400">
                <a:latin typeface="Arial"/>
                <a:cs typeface="Arial"/>
              </a:rPr>
              <a:t>Job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interviews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199" y="0"/>
            <a:ext cx="8686782" cy="48053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6874" y="219225"/>
            <a:ext cx="2169795" cy="1732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800" spc="-100" b="1">
                <a:solidFill>
                  <a:srgbClr val="0072BC"/>
                </a:solidFill>
                <a:latin typeface="Verdana"/>
                <a:cs typeface="Verdana"/>
              </a:rPr>
              <a:t>Week</a:t>
            </a:r>
            <a:r>
              <a:rPr dirty="0" sz="2800" spc="-14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2800" spc="-944" b="1">
                <a:solidFill>
                  <a:srgbClr val="0072BC"/>
                </a:solidFill>
                <a:latin typeface="Verdana"/>
                <a:cs typeface="Verdana"/>
              </a:rPr>
              <a:t>1</a:t>
            </a:r>
            <a:r>
              <a:rPr dirty="0" sz="2800" spc="-90" b="1">
                <a:solidFill>
                  <a:srgbClr val="0072BC"/>
                </a:solidFill>
                <a:latin typeface="Verdana"/>
                <a:cs typeface="Verdana"/>
              </a:rPr>
              <a:t> Asymptotic </a:t>
            </a:r>
            <a:r>
              <a:rPr dirty="0" sz="2800" spc="-10" b="1">
                <a:solidFill>
                  <a:srgbClr val="0072BC"/>
                </a:solidFill>
                <a:latin typeface="Verdana"/>
                <a:cs typeface="Verdana"/>
              </a:rPr>
              <a:t>notations review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33342" y="2553536"/>
            <a:ext cx="5261610" cy="189865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600" spc="-75" b="1">
                <a:solidFill>
                  <a:srgbClr val="0072BC"/>
                </a:solidFill>
                <a:latin typeface="Verdana"/>
                <a:cs typeface="Verdana"/>
              </a:rPr>
              <a:t>How</a:t>
            </a:r>
            <a:r>
              <a:rPr dirty="0" sz="1600" spc="-7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60" b="1">
                <a:solidFill>
                  <a:srgbClr val="0072BC"/>
                </a:solidFill>
                <a:latin typeface="Verdana"/>
                <a:cs typeface="Verdana"/>
              </a:rPr>
              <a:t>to</a:t>
            </a:r>
            <a:r>
              <a:rPr dirty="0" sz="1600" spc="-7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65" b="1">
                <a:solidFill>
                  <a:srgbClr val="0072BC"/>
                </a:solidFill>
                <a:latin typeface="Verdana"/>
                <a:cs typeface="Verdana"/>
              </a:rPr>
              <a:t>know what</a:t>
            </a:r>
            <a:r>
              <a:rPr dirty="0" sz="1600" spc="-7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60" b="1">
                <a:solidFill>
                  <a:srgbClr val="0072BC"/>
                </a:solidFill>
                <a:latin typeface="Verdana"/>
                <a:cs typeface="Verdana"/>
              </a:rPr>
              <a:t>to</a:t>
            </a:r>
            <a:r>
              <a:rPr dirty="0" sz="1600" spc="-6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60" b="1">
                <a:solidFill>
                  <a:srgbClr val="0072BC"/>
                </a:solidFill>
                <a:latin typeface="Verdana"/>
                <a:cs typeface="Verdana"/>
              </a:rPr>
              <a:t>expect</a:t>
            </a:r>
            <a:r>
              <a:rPr dirty="0" sz="1600" spc="-7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90" b="1">
                <a:solidFill>
                  <a:srgbClr val="0072BC"/>
                </a:solidFill>
                <a:latin typeface="Verdana"/>
                <a:cs typeface="Verdana"/>
              </a:rPr>
              <a:t>for</a:t>
            </a:r>
            <a:r>
              <a:rPr dirty="0" sz="1600" spc="-6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90" b="1">
                <a:solidFill>
                  <a:srgbClr val="0072BC"/>
                </a:solidFill>
                <a:latin typeface="Verdana"/>
                <a:cs typeface="Verdana"/>
              </a:rPr>
              <a:t>your</a:t>
            </a:r>
            <a:r>
              <a:rPr dirty="0" sz="1600" spc="-7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10" b="1">
                <a:solidFill>
                  <a:srgbClr val="0072BC"/>
                </a:solidFill>
                <a:latin typeface="Verdana"/>
                <a:cs typeface="Verdana"/>
              </a:rPr>
              <a:t>algorithm?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650"/>
              </a:spcBef>
            </a:pPr>
            <a:r>
              <a:rPr dirty="0" sz="1600" spc="70">
                <a:solidFill>
                  <a:srgbClr val="003667"/>
                </a:solidFill>
                <a:latin typeface="Verdana"/>
                <a:cs typeface="Verdana"/>
              </a:rPr>
              <a:t>When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you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code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your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algorithm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there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is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an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amount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of</a:t>
            </a:r>
            <a:r>
              <a:rPr dirty="0" sz="1600" spc="-7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time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that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7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code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is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expected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to</a:t>
            </a:r>
            <a:r>
              <a:rPr dirty="0" sz="1600" spc="-7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take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considering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"size"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of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your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problem.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This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amount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of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time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is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commonly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referred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as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time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complexity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of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7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algorithm</a:t>
            </a:r>
            <a:r>
              <a:rPr dirty="0" sz="1600" spc="-7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and</a:t>
            </a:r>
            <a:r>
              <a:rPr dirty="0" sz="1600" spc="-7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it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is</a:t>
            </a:r>
            <a:r>
              <a:rPr dirty="0" sz="1600" spc="-7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frequently</a:t>
            </a:r>
            <a:r>
              <a:rPr dirty="0" sz="1600" spc="-7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expressed</a:t>
            </a:r>
            <a:r>
              <a:rPr dirty="0" sz="1600" spc="-7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by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an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asymptotic</a:t>
            </a:r>
            <a:r>
              <a:rPr dirty="0" sz="1600" spc="-3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notation.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124" y="2347992"/>
            <a:ext cx="2457720" cy="198994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123" y="596879"/>
            <a:ext cx="146240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Asymptotic?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0648" y="837620"/>
            <a:ext cx="7376795" cy="2386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633095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solidFill>
                  <a:srgbClr val="0072BC"/>
                </a:solidFill>
                <a:latin typeface="Verdana"/>
                <a:cs typeface="Verdana"/>
              </a:rPr>
              <a:t>Etymology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28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From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10">
                <a:latin typeface="Arial"/>
                <a:cs typeface="Arial"/>
              </a:rPr>
              <a:t> Greek: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=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non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symptein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=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meet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Meaning: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not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meeting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We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call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asymptotic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notation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because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it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involves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bounding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functions.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actual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function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25">
                <a:latin typeface="Arial"/>
                <a:cs typeface="Arial"/>
              </a:rPr>
              <a:t> our </a:t>
            </a:r>
            <a:r>
              <a:rPr dirty="0" sz="1400">
                <a:latin typeface="Arial"/>
                <a:cs typeface="Arial"/>
              </a:rPr>
              <a:t>algorithm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b="1" i="1">
                <a:latin typeface="Arial"/>
                <a:cs typeface="Arial"/>
              </a:rPr>
              <a:t>does</a:t>
            </a:r>
            <a:r>
              <a:rPr dirty="0" sz="1400" spc="-15" b="1" i="1">
                <a:latin typeface="Arial"/>
                <a:cs typeface="Arial"/>
              </a:rPr>
              <a:t> </a:t>
            </a:r>
            <a:r>
              <a:rPr dirty="0" sz="1400" b="1" i="1">
                <a:latin typeface="Arial"/>
                <a:cs typeface="Arial"/>
              </a:rPr>
              <a:t>not</a:t>
            </a:r>
            <a:r>
              <a:rPr dirty="0" sz="1400" spc="-15" b="1" i="1">
                <a:latin typeface="Arial"/>
                <a:cs typeface="Arial"/>
              </a:rPr>
              <a:t> </a:t>
            </a:r>
            <a:r>
              <a:rPr dirty="0" sz="1400" b="1" i="1">
                <a:latin typeface="Arial"/>
                <a:cs typeface="Arial"/>
              </a:rPr>
              <a:t>meet</a:t>
            </a:r>
            <a:r>
              <a:rPr dirty="0" sz="1400" spc="-15" b="1" i="1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asymptote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as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they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approach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infinity.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Asymptotic</a:t>
            </a:r>
            <a:r>
              <a:rPr dirty="0" spc="60"/>
              <a:t> </a:t>
            </a:r>
            <a:r>
              <a:rPr dirty="0" spc="-10"/>
              <a:t>Notation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513838" y="3008592"/>
            <a:ext cx="5163820" cy="1743075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389255" indent="-351155">
              <a:lnSpc>
                <a:spcPct val="100000"/>
              </a:lnSpc>
              <a:spcBef>
                <a:spcPts val="1100"/>
              </a:spcBef>
              <a:buFont typeface="Arial"/>
              <a:buChar char="●"/>
              <a:tabLst>
                <a:tab pos="38925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60" i="1">
                <a:solidFill>
                  <a:srgbClr val="003667"/>
                </a:solidFill>
                <a:latin typeface="Verdana"/>
                <a:cs typeface="Verdana"/>
              </a:rPr>
              <a:t>n</a:t>
            </a:r>
            <a:r>
              <a:rPr dirty="0" sz="1600" spc="-90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sized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array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needs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about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60" i="1">
                <a:solidFill>
                  <a:srgbClr val="003667"/>
                </a:solidFill>
                <a:latin typeface="Verdana"/>
                <a:cs typeface="Verdana"/>
              </a:rPr>
              <a:t>n</a:t>
            </a:r>
            <a:r>
              <a:rPr dirty="0" sz="1600" spc="-90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comparisons</a:t>
            </a:r>
            <a:endParaRPr sz="1600">
              <a:latin typeface="Verdana"/>
              <a:cs typeface="Verdana"/>
            </a:endParaRPr>
          </a:p>
          <a:p>
            <a:pPr marL="389255" marR="30480" indent="-35179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38925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Another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 example,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ﬁnd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largest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element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in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003667"/>
                </a:solidFill>
                <a:latin typeface="Verdana"/>
                <a:cs typeface="Verdana"/>
              </a:rPr>
              <a:t>a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square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matrix</a:t>
            </a:r>
            <a:endParaRPr sz="1600">
              <a:latin typeface="Verdana"/>
              <a:cs typeface="Verdana"/>
            </a:endParaRPr>
          </a:p>
          <a:p>
            <a:pPr marL="389255" marR="2697480" indent="-351790">
              <a:lnSpc>
                <a:spcPct val="100000"/>
              </a:lnSpc>
              <a:buFont typeface="Arial"/>
              <a:buChar char="●"/>
              <a:tabLst>
                <a:tab pos="38925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</a:t>
            </a:r>
            <a:r>
              <a:rPr dirty="0" sz="1600" spc="-114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square</a:t>
            </a:r>
            <a:r>
              <a:rPr dirty="0" sz="1600" spc="-1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matrix</a:t>
            </a:r>
            <a:r>
              <a:rPr dirty="0" sz="1600" spc="-1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of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order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60" i="1">
                <a:solidFill>
                  <a:srgbClr val="003667"/>
                </a:solidFill>
                <a:latin typeface="Verdana"/>
                <a:cs typeface="Verdana"/>
              </a:rPr>
              <a:t>n</a:t>
            </a:r>
            <a:r>
              <a:rPr dirty="0" sz="1600" spc="-95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needs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about </a:t>
            </a:r>
            <a:r>
              <a:rPr dirty="0" sz="1600" i="1">
                <a:solidFill>
                  <a:srgbClr val="003667"/>
                </a:solidFill>
                <a:latin typeface="Verdana"/>
                <a:cs typeface="Verdana"/>
              </a:rPr>
              <a:t>n</a:t>
            </a:r>
            <a:r>
              <a:rPr dirty="0" baseline="31746" sz="1575" i="1">
                <a:solidFill>
                  <a:srgbClr val="003667"/>
                </a:solidFill>
                <a:latin typeface="Verdana"/>
                <a:cs typeface="Verdana"/>
              </a:rPr>
              <a:t>2</a:t>
            </a:r>
            <a:r>
              <a:rPr dirty="0" baseline="31746" sz="1575" spc="60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comparisons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33342" y="754515"/>
            <a:ext cx="5200015" cy="116713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600" spc="-65" b="1">
                <a:solidFill>
                  <a:srgbClr val="0072BC"/>
                </a:solidFill>
                <a:latin typeface="Verdana"/>
                <a:cs typeface="Verdana"/>
              </a:rPr>
              <a:t>Giving</a:t>
            </a:r>
            <a:r>
              <a:rPr dirty="0" sz="1600" spc="-6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75" b="1">
                <a:solidFill>
                  <a:srgbClr val="0072BC"/>
                </a:solidFill>
                <a:latin typeface="Verdana"/>
                <a:cs typeface="Verdana"/>
              </a:rPr>
              <a:t>an</a:t>
            </a:r>
            <a:r>
              <a:rPr dirty="0" sz="1600" spc="-5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10" b="1">
                <a:solidFill>
                  <a:srgbClr val="0072BC"/>
                </a:solidFill>
                <a:latin typeface="Verdana"/>
                <a:cs typeface="Verdana"/>
              </a:rPr>
              <a:t>algorithm</a:t>
            </a:r>
            <a:endParaRPr sz="1600">
              <a:latin typeface="Verdana"/>
              <a:cs typeface="Verdana"/>
            </a:endParaRPr>
          </a:p>
          <a:p>
            <a:pPr marL="469265" indent="-351155">
              <a:lnSpc>
                <a:spcPct val="100000"/>
              </a:lnSpc>
              <a:spcBef>
                <a:spcPts val="650"/>
              </a:spcBef>
              <a:buFont typeface="Arial"/>
              <a:buChar char="●"/>
              <a:tabLst>
                <a:tab pos="46926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What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to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expect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in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terms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of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relevant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operations</a:t>
            </a:r>
            <a:endParaRPr sz="1600">
              <a:latin typeface="Verdana"/>
              <a:cs typeface="Verdana"/>
            </a:endParaRPr>
          </a:p>
          <a:p>
            <a:pPr marL="469265" marR="89535" indent="-351790">
              <a:lnSpc>
                <a:spcPct val="100000"/>
              </a:lnSpc>
              <a:buFont typeface="Arial"/>
              <a:buChar char="●"/>
              <a:tabLst>
                <a:tab pos="46926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For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example,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to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ﬁnd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largest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element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in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an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array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37398" y="1136324"/>
            <a:ext cx="2084070" cy="130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0072BC"/>
                </a:solidFill>
                <a:latin typeface="Verdana"/>
                <a:cs typeface="Verdana"/>
              </a:rPr>
              <a:t>Basics: </a:t>
            </a:r>
            <a:r>
              <a:rPr dirty="0" sz="2800" spc="-110" b="1">
                <a:solidFill>
                  <a:srgbClr val="0072BC"/>
                </a:solidFill>
                <a:latin typeface="Verdana"/>
                <a:cs typeface="Verdana"/>
              </a:rPr>
              <a:t>Number</a:t>
            </a:r>
            <a:r>
              <a:rPr dirty="0" sz="2800" spc="-13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2800" spc="-25" b="1">
                <a:solidFill>
                  <a:srgbClr val="0072BC"/>
                </a:solidFill>
                <a:latin typeface="Verdana"/>
                <a:cs typeface="Verdana"/>
              </a:rPr>
              <a:t>of </a:t>
            </a:r>
            <a:r>
              <a:rPr dirty="0" sz="2800" spc="-120" b="1">
                <a:solidFill>
                  <a:srgbClr val="0072BC"/>
                </a:solidFill>
                <a:latin typeface="Verdana"/>
                <a:cs typeface="Verdana"/>
              </a:rPr>
              <a:t>Operations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9340" y="1802023"/>
            <a:ext cx="1850471" cy="123466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46487" y="1802008"/>
            <a:ext cx="2158358" cy="123466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1112" y="3832617"/>
            <a:ext cx="2478719" cy="1234672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917323" y="2591694"/>
            <a:ext cx="1708150" cy="1693545"/>
          </a:xfrm>
          <a:prstGeom prst="rect">
            <a:avLst/>
          </a:prstGeom>
          <a:solidFill>
            <a:srgbClr val="FFF2CC"/>
          </a:solidFill>
          <a:ln w="28574">
            <a:solidFill>
              <a:srgbClr val="3B77D8"/>
            </a:solidFill>
          </a:ln>
        </p:spPr>
        <p:txBody>
          <a:bodyPr wrap="square" lIns="0" tIns="78105" rIns="0" bIns="0" rtlCol="0" vert="horz">
            <a:spAutoFit/>
          </a:bodyPr>
          <a:lstStyle/>
          <a:p>
            <a:pPr algn="ctr" marL="112395" marR="104775">
              <a:lnSpc>
                <a:spcPct val="100000"/>
              </a:lnSpc>
              <a:spcBef>
                <a:spcPts val="615"/>
              </a:spcBef>
            </a:pP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Counting</a:t>
            </a:r>
            <a:r>
              <a:rPr dirty="0" sz="1400" spc="-3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the</a:t>
            </a:r>
            <a:r>
              <a:rPr dirty="0" sz="1400" spc="-2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1154CC"/>
                </a:solidFill>
                <a:latin typeface="Arial"/>
                <a:cs typeface="Arial"/>
              </a:rPr>
              <a:t>loops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works</a:t>
            </a:r>
            <a:r>
              <a:rPr dirty="0" sz="1400" spc="-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usually</a:t>
            </a:r>
            <a:r>
              <a:rPr dirty="0" sz="1400" spc="-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1154CC"/>
                </a:solidFill>
                <a:latin typeface="Arial"/>
                <a:cs typeface="Arial"/>
              </a:rPr>
              <a:t>well,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but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it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is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 spc="-50">
                <a:solidFill>
                  <a:srgbClr val="1154CC"/>
                </a:solidFill>
                <a:latin typeface="Arial"/>
                <a:cs typeface="Arial"/>
              </a:rPr>
              <a:t>a </a:t>
            </a:r>
            <a:r>
              <a:rPr dirty="0" sz="1400" spc="-10">
                <a:solidFill>
                  <a:srgbClr val="1154CC"/>
                </a:solidFill>
                <a:latin typeface="Arial"/>
                <a:cs typeface="Arial"/>
              </a:rPr>
              <a:t>simplification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"/>
              <a:cs typeface="Arial"/>
            </a:endParaRPr>
          </a:p>
          <a:p>
            <a:pPr algn="ctr" marL="142875" marR="13462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Do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you</a:t>
            </a:r>
            <a:r>
              <a:rPr dirty="0" sz="1400" spc="-10">
                <a:solidFill>
                  <a:srgbClr val="1154CC"/>
                </a:solidFill>
                <a:latin typeface="Arial"/>
                <a:cs typeface="Arial"/>
              </a:rPr>
              <a:t> remember recursion?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3910" y="1687096"/>
            <a:ext cx="1259372" cy="145312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Asymptotic</a:t>
            </a:r>
            <a:r>
              <a:rPr dirty="0" spc="60"/>
              <a:t> </a:t>
            </a:r>
            <a:r>
              <a:rPr dirty="0" spc="-10"/>
              <a:t>Notation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513838" y="3008592"/>
            <a:ext cx="5163820" cy="1743075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389255" indent="-351155">
              <a:lnSpc>
                <a:spcPct val="100000"/>
              </a:lnSpc>
              <a:spcBef>
                <a:spcPts val="1100"/>
              </a:spcBef>
              <a:buFont typeface="Arial"/>
              <a:buChar char="●"/>
              <a:tabLst>
                <a:tab pos="38925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60" i="1">
                <a:solidFill>
                  <a:srgbClr val="003667"/>
                </a:solidFill>
                <a:latin typeface="Verdana"/>
                <a:cs typeface="Verdana"/>
              </a:rPr>
              <a:t>n</a:t>
            </a:r>
            <a:r>
              <a:rPr dirty="0" sz="1600" spc="-90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sized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array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needs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about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60" i="1">
                <a:solidFill>
                  <a:srgbClr val="003667"/>
                </a:solidFill>
                <a:latin typeface="Verdana"/>
                <a:cs typeface="Verdana"/>
              </a:rPr>
              <a:t>n</a:t>
            </a:r>
            <a:r>
              <a:rPr dirty="0" sz="1600" spc="-90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comparisons</a:t>
            </a:r>
            <a:endParaRPr sz="1600">
              <a:latin typeface="Verdana"/>
              <a:cs typeface="Verdana"/>
            </a:endParaRPr>
          </a:p>
          <a:p>
            <a:pPr marL="389255" marR="30480" indent="-35179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38925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Another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 example,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ﬁnd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largest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element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in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003667"/>
                </a:solidFill>
                <a:latin typeface="Verdana"/>
                <a:cs typeface="Verdana"/>
              </a:rPr>
              <a:t>a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square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matrix</a:t>
            </a:r>
            <a:endParaRPr sz="1600">
              <a:latin typeface="Verdana"/>
              <a:cs typeface="Verdana"/>
            </a:endParaRPr>
          </a:p>
          <a:p>
            <a:pPr marL="389255" marR="2697480" indent="-351790">
              <a:lnSpc>
                <a:spcPct val="100000"/>
              </a:lnSpc>
              <a:buFont typeface="Arial"/>
              <a:buChar char="●"/>
              <a:tabLst>
                <a:tab pos="38925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</a:t>
            </a:r>
            <a:r>
              <a:rPr dirty="0" sz="1600" spc="-114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square</a:t>
            </a:r>
            <a:r>
              <a:rPr dirty="0" sz="1600" spc="-1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matrix</a:t>
            </a:r>
            <a:r>
              <a:rPr dirty="0" sz="1600" spc="-1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of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order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60" i="1">
                <a:solidFill>
                  <a:srgbClr val="003667"/>
                </a:solidFill>
                <a:latin typeface="Verdana"/>
                <a:cs typeface="Verdana"/>
              </a:rPr>
              <a:t>n</a:t>
            </a:r>
            <a:r>
              <a:rPr dirty="0" sz="1600" spc="-95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needs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about </a:t>
            </a:r>
            <a:r>
              <a:rPr dirty="0" sz="1600" i="1">
                <a:solidFill>
                  <a:srgbClr val="003667"/>
                </a:solidFill>
                <a:latin typeface="Verdana"/>
                <a:cs typeface="Verdana"/>
              </a:rPr>
              <a:t>n</a:t>
            </a:r>
            <a:r>
              <a:rPr dirty="0" baseline="31746" sz="1575" i="1">
                <a:solidFill>
                  <a:srgbClr val="003667"/>
                </a:solidFill>
                <a:latin typeface="Verdana"/>
                <a:cs typeface="Verdana"/>
              </a:rPr>
              <a:t>2</a:t>
            </a:r>
            <a:r>
              <a:rPr dirty="0" baseline="31746" sz="1575" spc="60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comparisons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433342" y="754515"/>
            <a:ext cx="5200015" cy="116713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600" spc="-65" b="1">
                <a:solidFill>
                  <a:srgbClr val="0072BC"/>
                </a:solidFill>
                <a:latin typeface="Verdana"/>
                <a:cs typeface="Verdana"/>
              </a:rPr>
              <a:t>Giving</a:t>
            </a:r>
            <a:r>
              <a:rPr dirty="0" sz="1600" spc="-6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75" b="1">
                <a:solidFill>
                  <a:srgbClr val="0072BC"/>
                </a:solidFill>
                <a:latin typeface="Verdana"/>
                <a:cs typeface="Verdana"/>
              </a:rPr>
              <a:t>an</a:t>
            </a:r>
            <a:r>
              <a:rPr dirty="0" sz="1600" spc="-5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10" b="1">
                <a:solidFill>
                  <a:srgbClr val="0072BC"/>
                </a:solidFill>
                <a:latin typeface="Verdana"/>
                <a:cs typeface="Verdana"/>
              </a:rPr>
              <a:t>algorithm</a:t>
            </a:r>
            <a:endParaRPr sz="1600">
              <a:latin typeface="Verdana"/>
              <a:cs typeface="Verdana"/>
            </a:endParaRPr>
          </a:p>
          <a:p>
            <a:pPr marL="469265" indent="-351155">
              <a:lnSpc>
                <a:spcPct val="100000"/>
              </a:lnSpc>
              <a:spcBef>
                <a:spcPts val="650"/>
              </a:spcBef>
              <a:buFont typeface="Arial"/>
              <a:buChar char="●"/>
              <a:tabLst>
                <a:tab pos="46926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What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to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expect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in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terms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of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relevant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operations</a:t>
            </a:r>
            <a:endParaRPr sz="1600">
              <a:latin typeface="Verdana"/>
              <a:cs typeface="Verdana"/>
            </a:endParaRPr>
          </a:p>
          <a:p>
            <a:pPr marL="469265" marR="89535" indent="-351790">
              <a:lnSpc>
                <a:spcPct val="100000"/>
              </a:lnSpc>
              <a:buFont typeface="Arial"/>
              <a:buChar char="●"/>
              <a:tabLst>
                <a:tab pos="46926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For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example,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to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ﬁnd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largest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element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in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an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array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37398" y="1136324"/>
            <a:ext cx="2084070" cy="130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0072BC"/>
                </a:solidFill>
                <a:latin typeface="Verdana"/>
                <a:cs typeface="Verdana"/>
              </a:rPr>
              <a:t>Basics: </a:t>
            </a:r>
            <a:r>
              <a:rPr dirty="0" sz="2800" spc="-110" b="1">
                <a:solidFill>
                  <a:srgbClr val="0072BC"/>
                </a:solidFill>
                <a:latin typeface="Verdana"/>
                <a:cs typeface="Verdana"/>
              </a:rPr>
              <a:t>Number</a:t>
            </a:r>
            <a:r>
              <a:rPr dirty="0" sz="2800" spc="-13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2800" spc="-25" b="1">
                <a:solidFill>
                  <a:srgbClr val="0072BC"/>
                </a:solidFill>
                <a:latin typeface="Verdana"/>
                <a:cs typeface="Verdana"/>
              </a:rPr>
              <a:t>of </a:t>
            </a:r>
            <a:r>
              <a:rPr dirty="0" sz="2800" spc="-120" b="1">
                <a:solidFill>
                  <a:srgbClr val="0072BC"/>
                </a:solidFill>
                <a:latin typeface="Verdana"/>
                <a:cs typeface="Verdana"/>
              </a:rPr>
              <a:t>Operations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1340" y="1796323"/>
            <a:ext cx="2158358" cy="123466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94034" y="1796308"/>
            <a:ext cx="911298" cy="279599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6091112" y="3822867"/>
            <a:ext cx="2484755" cy="1244600"/>
            <a:chOff x="6091112" y="3822867"/>
            <a:chExt cx="2484755" cy="1244600"/>
          </a:xfrm>
        </p:grpSpPr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1112" y="3832617"/>
              <a:ext cx="2478719" cy="1234672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2633" y="3822867"/>
              <a:ext cx="572873" cy="324624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917323" y="2515494"/>
            <a:ext cx="1708150" cy="1908810"/>
          </a:xfrm>
          <a:prstGeom prst="rect">
            <a:avLst/>
          </a:prstGeom>
          <a:solidFill>
            <a:srgbClr val="FFF2CC"/>
          </a:solidFill>
          <a:ln w="28574">
            <a:solidFill>
              <a:srgbClr val="3B77D8"/>
            </a:solidFill>
          </a:ln>
        </p:spPr>
        <p:txBody>
          <a:bodyPr wrap="square" lIns="0" tIns="78105" rIns="0" bIns="0" rtlCol="0" vert="horz">
            <a:spAutoFit/>
          </a:bodyPr>
          <a:lstStyle/>
          <a:p>
            <a:pPr algn="ctr" marL="142240" marR="135255">
              <a:lnSpc>
                <a:spcPct val="100000"/>
              </a:lnSpc>
              <a:spcBef>
                <a:spcPts val="615"/>
              </a:spcBef>
            </a:pP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For</a:t>
            </a:r>
            <a:r>
              <a:rPr dirty="0" sz="1400" spc="-2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iterative</a:t>
            </a:r>
            <a:r>
              <a:rPr dirty="0" sz="1400" spc="-2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1154CC"/>
                </a:solidFill>
                <a:latin typeface="Arial"/>
                <a:cs typeface="Arial"/>
              </a:rPr>
              <a:t>code,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you</a:t>
            </a:r>
            <a:r>
              <a:rPr dirty="0" sz="1400" spc="-2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can</a:t>
            </a:r>
            <a:r>
              <a:rPr dirty="0" sz="1400" spc="-2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count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1154CC"/>
                </a:solidFill>
                <a:latin typeface="Arial"/>
                <a:cs typeface="Arial"/>
              </a:rPr>
              <a:t>the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nested</a:t>
            </a:r>
            <a:r>
              <a:rPr dirty="0" sz="1400" spc="-3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1154CC"/>
                </a:solidFill>
                <a:latin typeface="Arial"/>
                <a:cs typeface="Arial"/>
              </a:rPr>
              <a:t>loops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"/>
              <a:cs typeface="Arial"/>
            </a:endParaRPr>
          </a:p>
          <a:p>
            <a:pPr algn="ctr" marL="118110" marR="109855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For</a:t>
            </a:r>
            <a:r>
              <a:rPr dirty="0" sz="1400" spc="-2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recursive</a:t>
            </a:r>
            <a:r>
              <a:rPr dirty="0" sz="1400" spc="-2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1154CC"/>
                </a:solidFill>
                <a:latin typeface="Arial"/>
                <a:cs typeface="Arial"/>
              </a:rPr>
              <a:t>code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you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1154CC"/>
                </a:solidFill>
                <a:latin typeface="Arial"/>
                <a:cs typeface="Arial"/>
              </a:rPr>
              <a:t>should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estimate</a:t>
            </a:r>
            <a:r>
              <a:rPr dirty="0" sz="1400" spc="-4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1154CC"/>
                </a:solidFill>
                <a:latin typeface="Arial"/>
                <a:cs typeface="Arial"/>
              </a:rPr>
              <a:t>the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number</a:t>
            </a:r>
            <a:r>
              <a:rPr dirty="0" sz="1400" spc="-1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of</a:t>
            </a:r>
            <a:r>
              <a:rPr dirty="0" sz="1400" spc="-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1154CC"/>
                </a:solidFill>
                <a:latin typeface="Arial"/>
                <a:cs typeface="Arial"/>
              </a:rPr>
              <a:t>calls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Asymptotic</a:t>
            </a:r>
            <a:r>
              <a:rPr dirty="0" spc="60"/>
              <a:t> </a:t>
            </a:r>
            <a:r>
              <a:rPr dirty="0" spc="-10"/>
              <a:t>Notation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33342" y="837620"/>
            <a:ext cx="274129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70" b="1">
                <a:solidFill>
                  <a:srgbClr val="0072BC"/>
                </a:solidFill>
                <a:latin typeface="Verdana"/>
                <a:cs typeface="Verdana"/>
              </a:rPr>
              <a:t>The</a:t>
            </a:r>
            <a:r>
              <a:rPr dirty="0" sz="1600" spc="-8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80" b="1">
                <a:solidFill>
                  <a:srgbClr val="0072BC"/>
                </a:solidFill>
                <a:latin typeface="Verdana"/>
                <a:cs typeface="Verdana"/>
              </a:rPr>
              <a:t>classes </a:t>
            </a:r>
            <a:r>
              <a:rPr dirty="0" sz="1600" spc="-70" b="1">
                <a:solidFill>
                  <a:srgbClr val="0072BC"/>
                </a:solidFill>
                <a:latin typeface="Verdana"/>
                <a:cs typeface="Verdana"/>
              </a:rPr>
              <a:t>of</a:t>
            </a:r>
            <a:r>
              <a:rPr dirty="0" sz="1600" spc="-8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50" b="1">
                <a:solidFill>
                  <a:srgbClr val="0072BC"/>
                </a:solidFill>
                <a:latin typeface="Verdana"/>
                <a:cs typeface="Verdana"/>
              </a:rPr>
              <a:t>complexity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7398" y="1136324"/>
            <a:ext cx="2084070" cy="130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0072BC"/>
                </a:solidFill>
                <a:latin typeface="Verdana"/>
                <a:cs typeface="Verdana"/>
              </a:rPr>
              <a:t>Basics </a:t>
            </a:r>
            <a:r>
              <a:rPr dirty="0" sz="2800" spc="-110" b="1">
                <a:solidFill>
                  <a:srgbClr val="0072BC"/>
                </a:solidFill>
                <a:latin typeface="Verdana"/>
                <a:cs typeface="Verdana"/>
              </a:rPr>
              <a:t>Number</a:t>
            </a:r>
            <a:r>
              <a:rPr dirty="0" sz="2800" spc="-13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2800" spc="-25" b="1">
                <a:solidFill>
                  <a:srgbClr val="0072BC"/>
                </a:solidFill>
                <a:latin typeface="Verdana"/>
                <a:cs typeface="Verdana"/>
              </a:rPr>
              <a:t>of </a:t>
            </a:r>
            <a:r>
              <a:rPr dirty="0" sz="2800" spc="-120" b="1">
                <a:solidFill>
                  <a:srgbClr val="0072BC"/>
                </a:solidFill>
                <a:latin typeface="Verdana"/>
                <a:cs typeface="Verdana"/>
              </a:rPr>
              <a:t>Operations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539238" y="4514415"/>
            <a:ext cx="477964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</a:tabLst>
            </a:pPr>
            <a:r>
              <a:rPr dirty="0" sz="1600" spc="55">
                <a:solidFill>
                  <a:srgbClr val="003667"/>
                </a:solidFill>
                <a:latin typeface="Verdana"/>
                <a:cs typeface="Verdana"/>
              </a:rPr>
              <a:t>Big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75">
                <a:solidFill>
                  <a:srgbClr val="003667"/>
                </a:solidFill>
                <a:latin typeface="Verdana"/>
                <a:cs typeface="Verdana"/>
              </a:rPr>
              <a:t>O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is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an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upper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bound…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pessimistic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003667"/>
                </a:solidFill>
                <a:latin typeface="Verdana"/>
                <a:cs typeface="Verdana"/>
              </a:rPr>
              <a:t>(safe)</a:t>
            </a:r>
            <a:endParaRPr sz="1600">
              <a:latin typeface="Verdana"/>
              <a:cs typeface="Verdana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3934304" y="1225160"/>
          <a:ext cx="5032375" cy="316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8870"/>
                <a:gridCol w="1229359"/>
                <a:gridCol w="2597785"/>
              </a:tblGrid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Big-</a:t>
                      </a:r>
                      <a:r>
                        <a:rPr dirty="0" sz="1400" spc="-50">
                          <a:latin typeface="Arial"/>
                          <a:cs typeface="Arial"/>
                        </a:rPr>
                        <a:t>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complexity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examples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0" i="1">
                          <a:latin typeface="Arial"/>
                          <a:cs typeface="Arial"/>
                        </a:rPr>
                        <a:t>O(c)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constant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First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element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an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array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i="1">
                          <a:latin typeface="Arial"/>
                          <a:cs typeface="Arial"/>
                        </a:rPr>
                        <a:t>O(log</a:t>
                      </a:r>
                      <a:r>
                        <a:rPr dirty="0" sz="1400" spc="-25" i="1">
                          <a:latin typeface="Arial"/>
                          <a:cs typeface="Arial"/>
                        </a:rPr>
                        <a:t> n)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logarithmic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Binary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search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20" i="1">
                          <a:latin typeface="Arial"/>
                          <a:cs typeface="Arial"/>
                        </a:rPr>
                        <a:t>O(n)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linear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Find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largest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an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array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i="1">
                          <a:latin typeface="Arial"/>
                          <a:cs typeface="Arial"/>
                        </a:rPr>
                        <a:t>O(n</a:t>
                      </a:r>
                      <a:r>
                        <a:rPr dirty="0" sz="1400" spc="-1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i="1">
                          <a:latin typeface="Arial"/>
                          <a:cs typeface="Arial"/>
                        </a:rPr>
                        <a:t>log</a:t>
                      </a:r>
                      <a:r>
                        <a:rPr dirty="0" sz="1400" spc="-1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 i="1">
                          <a:latin typeface="Arial"/>
                          <a:cs typeface="Arial"/>
                        </a:rPr>
                        <a:t>n)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log-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linear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Merge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sort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10" i="1">
                          <a:latin typeface="Arial"/>
                          <a:cs typeface="Arial"/>
                        </a:rPr>
                        <a:t>O(n</a:t>
                      </a:r>
                      <a:r>
                        <a:rPr dirty="0" baseline="30864" sz="1350" spc="-15" i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 spc="-10" i="1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polynomial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Selection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sort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400" i="1">
                          <a:latin typeface="Arial"/>
                          <a:cs typeface="Arial"/>
                        </a:rPr>
                        <a:t>n</a:t>
                      </a:r>
                      <a:r>
                        <a:rPr dirty="0" baseline="30864" sz="1350" i="1">
                          <a:latin typeface="Arial"/>
                          <a:cs typeface="Arial"/>
                        </a:rPr>
                        <a:t>2</a:t>
                      </a:r>
                      <a:r>
                        <a:rPr dirty="0" baseline="30864" sz="1350" spc="187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quadratic)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10" i="1">
                          <a:latin typeface="Arial"/>
                          <a:cs typeface="Arial"/>
                        </a:rPr>
                        <a:t>O(c</a:t>
                      </a:r>
                      <a:r>
                        <a:rPr dirty="0" baseline="30864" sz="1350" spc="-15" i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400" spc="-10" i="1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exponential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Find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all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subsets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set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400" spc="-20" i="1">
                          <a:latin typeface="Arial"/>
                          <a:cs typeface="Arial"/>
                        </a:rPr>
                        <a:t>2</a:t>
                      </a:r>
                      <a:r>
                        <a:rPr dirty="0" baseline="30864" sz="1350" spc="-30" i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10" i="1">
                          <a:latin typeface="Arial"/>
                          <a:cs typeface="Arial"/>
                        </a:rPr>
                        <a:t>O(n!)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factorial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Find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all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permutations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set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374" y="2429020"/>
            <a:ext cx="3126243" cy="20204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Asymptotic</a:t>
            </a:r>
            <a:r>
              <a:rPr dirty="0" spc="60"/>
              <a:t> </a:t>
            </a:r>
            <a:r>
              <a:rPr dirty="0" spc="-10"/>
              <a:t>Notation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37398" y="1136324"/>
            <a:ext cx="2651125" cy="1732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43990">
              <a:lnSpc>
                <a:spcPct val="100000"/>
              </a:lnSpc>
              <a:spcBef>
                <a:spcPts val="100"/>
              </a:spcBef>
            </a:pPr>
            <a:r>
              <a:rPr dirty="0" sz="2800" spc="-114" b="1">
                <a:solidFill>
                  <a:srgbClr val="0072BC"/>
                </a:solidFill>
                <a:latin typeface="Verdana"/>
                <a:cs typeface="Verdana"/>
              </a:rPr>
              <a:t>Basics Big-</a:t>
            </a:r>
            <a:r>
              <a:rPr dirty="0" sz="2800" spc="-35" b="1">
                <a:solidFill>
                  <a:srgbClr val="0072BC"/>
                </a:solidFill>
                <a:latin typeface="Verdana"/>
                <a:cs typeface="Verdana"/>
              </a:rPr>
              <a:t>O,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dirty="0" sz="2800" spc="-114" b="1">
                <a:solidFill>
                  <a:srgbClr val="0072BC"/>
                </a:solidFill>
                <a:latin typeface="Verdana"/>
                <a:cs typeface="Verdana"/>
              </a:rPr>
              <a:t>Big-</a:t>
            </a:r>
            <a:r>
              <a:rPr dirty="0" sz="2800" spc="-10" b="1">
                <a:solidFill>
                  <a:srgbClr val="0072BC"/>
                </a:solidFill>
                <a:latin typeface="Verdana"/>
                <a:cs typeface="Verdana"/>
              </a:rPr>
              <a:t>Omega, </a:t>
            </a:r>
            <a:r>
              <a:rPr dirty="0" sz="2800" spc="-90" b="1">
                <a:solidFill>
                  <a:srgbClr val="0072BC"/>
                </a:solidFill>
                <a:latin typeface="Verdana"/>
                <a:cs typeface="Verdana"/>
              </a:rPr>
              <a:t>and</a:t>
            </a:r>
            <a:r>
              <a:rPr dirty="0" sz="2800" spc="-13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2800" spc="-145" b="1">
                <a:solidFill>
                  <a:srgbClr val="0072BC"/>
                </a:solidFill>
                <a:latin typeface="Verdana"/>
                <a:cs typeface="Verdana"/>
              </a:rPr>
              <a:t>Big-</a:t>
            </a:r>
            <a:r>
              <a:rPr dirty="0" sz="2800" spc="-114" b="1">
                <a:solidFill>
                  <a:srgbClr val="0072BC"/>
                </a:solidFill>
                <a:latin typeface="Verdana"/>
                <a:cs typeface="Verdana"/>
              </a:rPr>
              <a:t>Theta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33342" y="837620"/>
            <a:ext cx="5290185" cy="37230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70" b="1">
                <a:solidFill>
                  <a:srgbClr val="0072BC"/>
                </a:solidFill>
                <a:latin typeface="Verdana"/>
                <a:cs typeface="Verdana"/>
              </a:rPr>
              <a:t>The </a:t>
            </a:r>
            <a:r>
              <a:rPr dirty="0" sz="1600" spc="-55" b="1">
                <a:solidFill>
                  <a:srgbClr val="0072BC"/>
                </a:solidFill>
                <a:latin typeface="Verdana"/>
                <a:cs typeface="Verdana"/>
              </a:rPr>
              <a:t>functions</a:t>
            </a:r>
            <a:r>
              <a:rPr dirty="0" sz="1600" spc="-6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70" b="1">
                <a:solidFill>
                  <a:srgbClr val="0072BC"/>
                </a:solidFill>
                <a:latin typeface="Verdana"/>
                <a:cs typeface="Verdana"/>
              </a:rPr>
              <a:t>of </a:t>
            </a:r>
            <a:r>
              <a:rPr dirty="0" sz="1600" spc="-10" b="1">
                <a:solidFill>
                  <a:srgbClr val="0072BC"/>
                </a:solidFill>
                <a:latin typeface="Verdana"/>
                <a:cs typeface="Verdana"/>
              </a:rPr>
              <a:t>complexity</a:t>
            </a:r>
            <a:endParaRPr sz="1600">
              <a:latin typeface="Verdana"/>
              <a:cs typeface="Verdana"/>
            </a:endParaRPr>
          </a:p>
          <a:p>
            <a:pPr marL="469265" marR="86360" indent="-351790">
              <a:lnSpc>
                <a:spcPct val="100000"/>
              </a:lnSpc>
              <a:spcBef>
                <a:spcPts val="1230"/>
              </a:spcBef>
              <a:buFont typeface="Arial"/>
              <a:buChar char="●"/>
              <a:tabLst>
                <a:tab pos="46926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60" b="1">
                <a:solidFill>
                  <a:srgbClr val="003667"/>
                </a:solidFill>
                <a:latin typeface="Verdana"/>
                <a:cs typeface="Verdana"/>
              </a:rPr>
              <a:t>Big-</a:t>
            </a:r>
            <a:r>
              <a:rPr dirty="0" sz="1600" spc="-20" b="1">
                <a:solidFill>
                  <a:srgbClr val="003667"/>
                </a:solidFill>
                <a:latin typeface="Verdana"/>
                <a:cs typeface="Verdana"/>
              </a:rPr>
              <a:t>O</a:t>
            </a:r>
            <a:r>
              <a:rPr dirty="0" sz="1600" spc="-60" b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is</a:t>
            </a:r>
            <a:r>
              <a:rPr dirty="0" sz="1600" spc="-7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a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function</a:t>
            </a:r>
            <a:r>
              <a:rPr dirty="0" sz="1600" spc="-7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that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is</a:t>
            </a:r>
            <a:r>
              <a:rPr dirty="0" sz="1600" spc="-7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an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upper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50">
                <a:solidFill>
                  <a:srgbClr val="003667"/>
                </a:solidFill>
                <a:latin typeface="Verdana"/>
                <a:cs typeface="Verdana"/>
              </a:rPr>
              <a:t>bound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of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algorithm</a:t>
            </a:r>
            <a:endParaRPr sz="1600">
              <a:latin typeface="Verdana"/>
              <a:cs typeface="Verdana"/>
            </a:endParaRPr>
          </a:p>
          <a:p>
            <a:pPr lvl="1" marL="926465" marR="262255" indent="-351790">
              <a:lnSpc>
                <a:spcPct val="100000"/>
              </a:lnSpc>
              <a:buFont typeface="Arial"/>
              <a:buChar char="○"/>
              <a:tabLst>
                <a:tab pos="926465" algn="l"/>
              </a:tabLst>
            </a:pP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It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safely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5">
                <a:solidFill>
                  <a:srgbClr val="003667"/>
                </a:solidFill>
                <a:latin typeface="Verdana"/>
                <a:cs typeface="Verdana"/>
              </a:rPr>
              <a:t>states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longest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algorithm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will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take</a:t>
            </a:r>
            <a:endParaRPr sz="1600">
              <a:latin typeface="Verdana"/>
              <a:cs typeface="Verdana"/>
            </a:endParaRPr>
          </a:p>
          <a:p>
            <a:pPr marL="469265" marR="59690" indent="-35179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</a:tabLst>
            </a:pPr>
            <a:r>
              <a:rPr dirty="0" sz="1600" spc="-40">
                <a:solidFill>
                  <a:srgbClr val="003667"/>
                </a:solidFill>
                <a:latin typeface="Verdana"/>
                <a:cs typeface="Verdana"/>
              </a:rPr>
              <a:t>Formally,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5">
                <a:solidFill>
                  <a:srgbClr val="003667"/>
                </a:solidFill>
                <a:latin typeface="Verdana"/>
                <a:cs typeface="Verdana"/>
              </a:rPr>
              <a:t>if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a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function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85" i="1">
                <a:solidFill>
                  <a:srgbClr val="003667"/>
                </a:solidFill>
                <a:latin typeface="Verdana"/>
                <a:cs typeface="Verdana"/>
              </a:rPr>
              <a:t>t(n)</a:t>
            </a:r>
            <a:r>
              <a:rPr dirty="0" sz="1600" spc="-65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denotes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40">
                <a:solidFill>
                  <a:srgbClr val="003667"/>
                </a:solidFill>
                <a:latin typeface="Verdana"/>
                <a:cs typeface="Verdana"/>
              </a:rPr>
              <a:t>number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of</a:t>
            </a:r>
            <a:r>
              <a:rPr dirty="0" sz="1600" spc="-12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operations</a:t>
            </a:r>
            <a:r>
              <a:rPr dirty="0" sz="1600" spc="-12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taken</a:t>
            </a:r>
            <a:r>
              <a:rPr dirty="0" sz="1600" spc="-12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by</a:t>
            </a:r>
            <a:r>
              <a:rPr dirty="0" sz="1600" spc="-12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a</a:t>
            </a:r>
            <a:r>
              <a:rPr dirty="0" sz="1600" spc="-12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given</a:t>
            </a:r>
            <a:r>
              <a:rPr dirty="0" sz="1600" spc="-12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algorithm,</a:t>
            </a:r>
            <a:r>
              <a:rPr dirty="0" sz="1600" spc="-12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this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function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is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said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to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be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in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85" i="1">
                <a:solidFill>
                  <a:srgbClr val="003667"/>
                </a:solidFill>
                <a:latin typeface="Verdana"/>
                <a:cs typeface="Verdana"/>
              </a:rPr>
              <a:t>O(g(n))</a:t>
            </a:r>
            <a:r>
              <a:rPr dirty="0" sz="1600" spc="-90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5">
                <a:solidFill>
                  <a:srgbClr val="003667"/>
                </a:solidFill>
                <a:latin typeface="Verdana"/>
                <a:cs typeface="Verdana"/>
              </a:rPr>
              <a:t>if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85" i="1">
                <a:solidFill>
                  <a:srgbClr val="003667"/>
                </a:solidFill>
                <a:latin typeface="Verdana"/>
                <a:cs typeface="Verdana"/>
              </a:rPr>
              <a:t>t(n)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is </a:t>
            </a:r>
            <a:r>
              <a:rPr dirty="0" sz="1600" spc="55">
                <a:solidFill>
                  <a:srgbClr val="003667"/>
                </a:solidFill>
                <a:latin typeface="Verdana"/>
                <a:cs typeface="Verdana"/>
              </a:rPr>
              <a:t>bounded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above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by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some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constant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multiple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of </a:t>
            </a:r>
            <a:r>
              <a:rPr dirty="0" sz="1600" spc="-70" i="1">
                <a:solidFill>
                  <a:srgbClr val="003667"/>
                </a:solidFill>
                <a:latin typeface="Verdana"/>
                <a:cs typeface="Verdana"/>
              </a:rPr>
              <a:t>g(n)</a:t>
            </a:r>
            <a:r>
              <a:rPr dirty="0" sz="1600" spc="-114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for</a:t>
            </a:r>
            <a:r>
              <a:rPr dirty="0" sz="1600" spc="-114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all</a:t>
            </a:r>
            <a:r>
              <a:rPr dirty="0" sz="1600" spc="-114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large</a:t>
            </a:r>
            <a:r>
              <a:rPr dirty="0" sz="1600" spc="-12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10" i="1">
                <a:solidFill>
                  <a:srgbClr val="003667"/>
                </a:solidFill>
                <a:latin typeface="Verdana"/>
                <a:cs typeface="Verdana"/>
              </a:rPr>
              <a:t>n</a:t>
            </a:r>
            <a:endParaRPr sz="1600">
              <a:latin typeface="Verdana"/>
              <a:cs typeface="Verdana"/>
            </a:endParaRPr>
          </a:p>
          <a:p>
            <a:pPr lvl="1" marL="926465" marR="5080" indent="-351790">
              <a:lnSpc>
                <a:spcPct val="100000"/>
              </a:lnSpc>
              <a:buFont typeface="Arial"/>
              <a:buChar char="○"/>
              <a:tabLst>
                <a:tab pos="92646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For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example,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that</a:t>
            </a:r>
            <a:r>
              <a:rPr dirty="0" sz="1600" spc="-7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an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algorithm</a:t>
            </a:r>
            <a:r>
              <a:rPr dirty="0" sz="1600" spc="-7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is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in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 i="1">
                <a:solidFill>
                  <a:srgbClr val="003667"/>
                </a:solidFill>
                <a:latin typeface="Verdana"/>
                <a:cs typeface="Verdana"/>
              </a:rPr>
              <a:t>O(log</a:t>
            </a:r>
            <a:r>
              <a:rPr dirty="0" sz="1600" spc="-10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75" i="1">
                <a:solidFill>
                  <a:srgbClr val="003667"/>
                </a:solidFill>
                <a:latin typeface="Verdana"/>
                <a:cs typeface="Verdana"/>
              </a:rPr>
              <a:t>n)</a:t>
            </a:r>
            <a:r>
              <a:rPr dirty="0" sz="1600" spc="-65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means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that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this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algorithm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will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require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at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most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85" i="1">
                <a:solidFill>
                  <a:srgbClr val="003667"/>
                </a:solidFill>
                <a:latin typeface="Verdana"/>
                <a:cs typeface="Verdana"/>
              </a:rPr>
              <a:t>t(n)</a:t>
            </a:r>
            <a:r>
              <a:rPr dirty="0" sz="1600" spc="-100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operations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and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85" i="1">
                <a:solidFill>
                  <a:srgbClr val="003667"/>
                </a:solidFill>
                <a:latin typeface="Verdana"/>
                <a:cs typeface="Verdana"/>
              </a:rPr>
              <a:t>t(n)</a:t>
            </a:r>
            <a:r>
              <a:rPr dirty="0" sz="1600" spc="-100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95" i="1">
                <a:solidFill>
                  <a:srgbClr val="003667"/>
                </a:solidFill>
                <a:latin typeface="Verdana"/>
                <a:cs typeface="Verdana"/>
              </a:rPr>
              <a:t>&lt;=</a:t>
            </a:r>
            <a:r>
              <a:rPr dirty="0" sz="1600" spc="-100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55" i="1">
                <a:solidFill>
                  <a:srgbClr val="003667"/>
                </a:solidFill>
                <a:latin typeface="Verdana"/>
                <a:cs typeface="Verdana"/>
              </a:rPr>
              <a:t>c</a:t>
            </a:r>
            <a:r>
              <a:rPr dirty="0" sz="1600" spc="-95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i="1">
                <a:solidFill>
                  <a:srgbClr val="003667"/>
                </a:solidFill>
                <a:latin typeface="Verdana"/>
                <a:cs typeface="Verdana"/>
              </a:rPr>
              <a:t>log</a:t>
            </a:r>
            <a:r>
              <a:rPr dirty="0" sz="1600" spc="-100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60" i="1">
                <a:solidFill>
                  <a:srgbClr val="003667"/>
                </a:solidFill>
                <a:latin typeface="Verdana"/>
                <a:cs typeface="Verdana"/>
              </a:rPr>
              <a:t>n</a:t>
            </a:r>
            <a:r>
              <a:rPr dirty="0" sz="1600" spc="-105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for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all</a:t>
            </a:r>
            <a:r>
              <a:rPr dirty="0" sz="1600" spc="-12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5">
                <a:solidFill>
                  <a:srgbClr val="003667"/>
                </a:solidFill>
                <a:latin typeface="Verdana"/>
                <a:cs typeface="Verdana"/>
              </a:rPr>
              <a:t>values</a:t>
            </a:r>
            <a:r>
              <a:rPr dirty="0" sz="1600" spc="-12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of</a:t>
            </a:r>
            <a:r>
              <a:rPr dirty="0" sz="1600" spc="-13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60" i="1">
                <a:solidFill>
                  <a:srgbClr val="003667"/>
                </a:solidFill>
                <a:latin typeface="Verdana"/>
                <a:cs typeface="Verdana"/>
              </a:rPr>
              <a:t>n</a:t>
            </a:r>
            <a:r>
              <a:rPr dirty="0" sz="1600" spc="-120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above</a:t>
            </a:r>
            <a:r>
              <a:rPr dirty="0" sz="1600" spc="-12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a</a:t>
            </a:r>
            <a:r>
              <a:rPr dirty="0" sz="1600" spc="-12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certain</a:t>
            </a:r>
            <a:r>
              <a:rPr dirty="0" sz="1600" spc="-12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(small)</a:t>
            </a:r>
            <a:r>
              <a:rPr dirty="0" sz="1600" spc="-12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value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823" y="2927569"/>
            <a:ext cx="2267770" cy="142717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Asymptotic</a:t>
            </a:r>
            <a:r>
              <a:rPr dirty="0" spc="60"/>
              <a:t> </a:t>
            </a:r>
            <a:r>
              <a:rPr dirty="0" spc="-10"/>
              <a:t>Notation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37398" y="1136324"/>
            <a:ext cx="2651125" cy="1732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43990">
              <a:lnSpc>
                <a:spcPct val="100000"/>
              </a:lnSpc>
              <a:spcBef>
                <a:spcPts val="100"/>
              </a:spcBef>
            </a:pPr>
            <a:r>
              <a:rPr dirty="0" sz="2800" spc="-114" b="1">
                <a:solidFill>
                  <a:srgbClr val="0072BC"/>
                </a:solidFill>
                <a:latin typeface="Verdana"/>
                <a:cs typeface="Verdana"/>
              </a:rPr>
              <a:t>Basics Big-</a:t>
            </a:r>
            <a:r>
              <a:rPr dirty="0" sz="2800" spc="-35" b="1">
                <a:solidFill>
                  <a:srgbClr val="0072BC"/>
                </a:solidFill>
                <a:latin typeface="Verdana"/>
                <a:cs typeface="Verdana"/>
              </a:rPr>
              <a:t>O,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dirty="0" sz="2800" spc="-114" b="1">
                <a:solidFill>
                  <a:srgbClr val="0072BC"/>
                </a:solidFill>
                <a:latin typeface="Verdana"/>
                <a:cs typeface="Verdana"/>
              </a:rPr>
              <a:t>Big-</a:t>
            </a:r>
            <a:r>
              <a:rPr dirty="0" sz="2800" spc="-10" b="1">
                <a:solidFill>
                  <a:srgbClr val="0072BC"/>
                </a:solidFill>
                <a:latin typeface="Verdana"/>
                <a:cs typeface="Verdana"/>
              </a:rPr>
              <a:t>Omega, </a:t>
            </a:r>
            <a:r>
              <a:rPr dirty="0" sz="2800" spc="-90" b="1">
                <a:solidFill>
                  <a:srgbClr val="0072BC"/>
                </a:solidFill>
                <a:latin typeface="Verdana"/>
                <a:cs typeface="Verdana"/>
              </a:rPr>
              <a:t>and</a:t>
            </a:r>
            <a:r>
              <a:rPr dirty="0" sz="2800" spc="-13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2800" spc="-145" b="1">
                <a:solidFill>
                  <a:srgbClr val="0072BC"/>
                </a:solidFill>
                <a:latin typeface="Verdana"/>
                <a:cs typeface="Verdana"/>
              </a:rPr>
              <a:t>Big-</a:t>
            </a:r>
            <a:r>
              <a:rPr dirty="0" sz="2800" spc="-114" b="1">
                <a:solidFill>
                  <a:srgbClr val="0072BC"/>
                </a:solidFill>
                <a:latin typeface="Verdana"/>
                <a:cs typeface="Verdana"/>
              </a:rPr>
              <a:t>Theta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33342" y="837620"/>
            <a:ext cx="5290185" cy="37230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70" b="1">
                <a:solidFill>
                  <a:srgbClr val="0072BC"/>
                </a:solidFill>
                <a:latin typeface="Verdana"/>
                <a:cs typeface="Verdana"/>
              </a:rPr>
              <a:t>The </a:t>
            </a:r>
            <a:r>
              <a:rPr dirty="0" sz="1600" spc="-55" b="1">
                <a:solidFill>
                  <a:srgbClr val="0072BC"/>
                </a:solidFill>
                <a:latin typeface="Verdana"/>
                <a:cs typeface="Verdana"/>
              </a:rPr>
              <a:t>functions</a:t>
            </a:r>
            <a:r>
              <a:rPr dirty="0" sz="1600" spc="-6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70" b="1">
                <a:solidFill>
                  <a:srgbClr val="0072BC"/>
                </a:solidFill>
                <a:latin typeface="Verdana"/>
                <a:cs typeface="Verdana"/>
              </a:rPr>
              <a:t>of </a:t>
            </a:r>
            <a:r>
              <a:rPr dirty="0" sz="1600" spc="-10" b="1">
                <a:solidFill>
                  <a:srgbClr val="0072BC"/>
                </a:solidFill>
                <a:latin typeface="Verdana"/>
                <a:cs typeface="Verdana"/>
              </a:rPr>
              <a:t>complexity</a:t>
            </a:r>
            <a:endParaRPr sz="1600">
              <a:latin typeface="Verdana"/>
              <a:cs typeface="Verdana"/>
            </a:endParaRPr>
          </a:p>
          <a:p>
            <a:pPr marL="469265" marR="401320" indent="-351790">
              <a:lnSpc>
                <a:spcPct val="100000"/>
              </a:lnSpc>
              <a:spcBef>
                <a:spcPts val="1230"/>
              </a:spcBef>
              <a:buFont typeface="Arial"/>
              <a:buChar char="●"/>
              <a:tabLst>
                <a:tab pos="46926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60" b="1">
                <a:solidFill>
                  <a:srgbClr val="003667"/>
                </a:solidFill>
                <a:latin typeface="Verdana"/>
                <a:cs typeface="Verdana"/>
              </a:rPr>
              <a:t>Big-</a:t>
            </a:r>
            <a:r>
              <a:rPr dirty="0" sz="1600" spc="-45" b="1">
                <a:solidFill>
                  <a:srgbClr val="003667"/>
                </a:solidFill>
                <a:latin typeface="Verdana"/>
                <a:cs typeface="Verdana"/>
              </a:rPr>
              <a:t>Omega</a:t>
            </a:r>
            <a:r>
              <a:rPr dirty="0" sz="1600" spc="-75" b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is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a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function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that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is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a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lower </a:t>
            </a:r>
            <a:r>
              <a:rPr dirty="0" sz="1600" spc="60">
                <a:solidFill>
                  <a:srgbClr val="003667"/>
                </a:solidFill>
                <a:latin typeface="Verdana"/>
                <a:cs typeface="Verdana"/>
              </a:rPr>
              <a:t>bound</a:t>
            </a:r>
            <a:r>
              <a:rPr dirty="0" sz="1600" spc="-114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of</a:t>
            </a:r>
            <a:r>
              <a:rPr dirty="0" sz="1600" spc="-1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1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algorithm</a:t>
            </a:r>
            <a:endParaRPr sz="1600">
              <a:latin typeface="Verdana"/>
              <a:cs typeface="Verdana"/>
            </a:endParaRPr>
          </a:p>
          <a:p>
            <a:pPr lvl="1" marL="926465" marR="193675" indent="-351790">
              <a:lnSpc>
                <a:spcPct val="100000"/>
              </a:lnSpc>
              <a:buFont typeface="Arial"/>
              <a:buChar char="○"/>
              <a:tabLst>
                <a:tab pos="926465" algn="l"/>
              </a:tabLst>
            </a:pP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It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safely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5">
                <a:solidFill>
                  <a:srgbClr val="003667"/>
                </a:solidFill>
                <a:latin typeface="Verdana"/>
                <a:cs typeface="Verdana"/>
              </a:rPr>
              <a:t>states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shortest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algorithm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will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take</a:t>
            </a:r>
            <a:endParaRPr sz="1600">
              <a:latin typeface="Verdana"/>
              <a:cs typeface="Verdana"/>
            </a:endParaRPr>
          </a:p>
          <a:p>
            <a:pPr marL="469265" marR="59690" indent="-35179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</a:tabLst>
            </a:pPr>
            <a:r>
              <a:rPr dirty="0" sz="1600" spc="-40">
                <a:solidFill>
                  <a:srgbClr val="003667"/>
                </a:solidFill>
                <a:latin typeface="Verdana"/>
                <a:cs typeface="Verdana"/>
              </a:rPr>
              <a:t>Formally,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5">
                <a:solidFill>
                  <a:srgbClr val="003667"/>
                </a:solidFill>
                <a:latin typeface="Verdana"/>
                <a:cs typeface="Verdana"/>
              </a:rPr>
              <a:t>if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a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function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85" i="1">
                <a:solidFill>
                  <a:srgbClr val="003667"/>
                </a:solidFill>
                <a:latin typeface="Verdana"/>
                <a:cs typeface="Verdana"/>
              </a:rPr>
              <a:t>t(n)</a:t>
            </a:r>
            <a:r>
              <a:rPr dirty="0" sz="1600" spc="-65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denotes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40">
                <a:solidFill>
                  <a:srgbClr val="003667"/>
                </a:solidFill>
                <a:latin typeface="Verdana"/>
                <a:cs typeface="Verdana"/>
              </a:rPr>
              <a:t>number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of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operations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made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by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a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given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algorithm,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this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function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is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said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to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be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in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i="1">
                <a:solidFill>
                  <a:srgbClr val="003667"/>
                </a:solidFill>
                <a:latin typeface="STIX"/>
                <a:cs typeface="STIX"/>
              </a:rPr>
              <a:t>𝛺</a:t>
            </a:r>
            <a:r>
              <a:rPr dirty="0" sz="1600" i="1">
                <a:solidFill>
                  <a:srgbClr val="003667"/>
                </a:solidFill>
                <a:latin typeface="Verdana"/>
                <a:cs typeface="Verdana"/>
              </a:rPr>
              <a:t>(g(n))</a:t>
            </a:r>
            <a:r>
              <a:rPr dirty="0" sz="1600" spc="-80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5">
                <a:solidFill>
                  <a:srgbClr val="003667"/>
                </a:solidFill>
                <a:latin typeface="Verdana"/>
                <a:cs typeface="Verdana"/>
              </a:rPr>
              <a:t>if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85" i="1">
                <a:solidFill>
                  <a:srgbClr val="003667"/>
                </a:solidFill>
                <a:latin typeface="Verdana"/>
                <a:cs typeface="Verdana"/>
              </a:rPr>
              <a:t>t(n)</a:t>
            </a:r>
            <a:r>
              <a:rPr dirty="0" sz="1600" spc="-75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is </a:t>
            </a:r>
            <a:r>
              <a:rPr dirty="0" sz="1600" spc="55">
                <a:solidFill>
                  <a:srgbClr val="003667"/>
                </a:solidFill>
                <a:latin typeface="Verdana"/>
                <a:cs typeface="Verdana"/>
              </a:rPr>
              <a:t>bounded</a:t>
            </a:r>
            <a:r>
              <a:rPr dirty="0" sz="1600" spc="-3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below</a:t>
            </a:r>
            <a:r>
              <a:rPr dirty="0" sz="1600" spc="-3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by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some</a:t>
            </a:r>
            <a:r>
              <a:rPr dirty="0" sz="1600" spc="-3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constant</a:t>
            </a:r>
            <a:r>
              <a:rPr dirty="0" sz="1600" spc="-3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multiple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of </a:t>
            </a:r>
            <a:r>
              <a:rPr dirty="0" sz="1600" spc="-70" i="1">
                <a:solidFill>
                  <a:srgbClr val="003667"/>
                </a:solidFill>
                <a:latin typeface="Verdana"/>
                <a:cs typeface="Verdana"/>
              </a:rPr>
              <a:t>g(n)</a:t>
            </a:r>
            <a:r>
              <a:rPr dirty="0" sz="1600" spc="-114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for</a:t>
            </a:r>
            <a:r>
              <a:rPr dirty="0" sz="1600" spc="-114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all</a:t>
            </a:r>
            <a:r>
              <a:rPr dirty="0" sz="1600" spc="-114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large</a:t>
            </a:r>
            <a:r>
              <a:rPr dirty="0" sz="1600" spc="-12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10" i="1">
                <a:solidFill>
                  <a:srgbClr val="003667"/>
                </a:solidFill>
                <a:latin typeface="Verdana"/>
                <a:cs typeface="Verdana"/>
              </a:rPr>
              <a:t>n</a:t>
            </a:r>
            <a:endParaRPr sz="1600">
              <a:latin typeface="Verdana"/>
              <a:cs typeface="Verdana"/>
            </a:endParaRPr>
          </a:p>
          <a:p>
            <a:pPr lvl="1" marL="926465" marR="5080" indent="-351790">
              <a:lnSpc>
                <a:spcPct val="100000"/>
              </a:lnSpc>
              <a:buFont typeface="Arial"/>
              <a:buChar char="○"/>
              <a:tabLst>
                <a:tab pos="92646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For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example,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that</a:t>
            </a:r>
            <a:r>
              <a:rPr dirty="0" sz="1600" spc="-7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an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algorithm</a:t>
            </a:r>
            <a:r>
              <a:rPr dirty="0" sz="1600" spc="-7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is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in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 i="1">
                <a:solidFill>
                  <a:srgbClr val="003667"/>
                </a:solidFill>
                <a:latin typeface="STIX"/>
                <a:cs typeface="STIX"/>
              </a:rPr>
              <a:t>𝛺</a:t>
            </a:r>
            <a:r>
              <a:rPr dirty="0" sz="1600" spc="-10" i="1">
                <a:solidFill>
                  <a:srgbClr val="003667"/>
                </a:solidFill>
                <a:latin typeface="Verdana"/>
                <a:cs typeface="Verdana"/>
              </a:rPr>
              <a:t>(log</a:t>
            </a:r>
            <a:r>
              <a:rPr dirty="0" sz="1600" spc="500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75" i="1">
                <a:solidFill>
                  <a:srgbClr val="003667"/>
                </a:solidFill>
                <a:latin typeface="Verdana"/>
                <a:cs typeface="Verdana"/>
              </a:rPr>
              <a:t>n)</a:t>
            </a:r>
            <a:r>
              <a:rPr dirty="0" sz="1600" spc="-65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means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that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this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algorithm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will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require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at least</a:t>
            </a:r>
            <a:r>
              <a:rPr dirty="0" sz="1600" spc="-1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85" i="1">
                <a:solidFill>
                  <a:srgbClr val="003667"/>
                </a:solidFill>
                <a:latin typeface="Verdana"/>
                <a:cs typeface="Verdana"/>
              </a:rPr>
              <a:t>t(n)</a:t>
            </a:r>
            <a:r>
              <a:rPr dirty="0" sz="1600" spc="-110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operations</a:t>
            </a:r>
            <a:r>
              <a:rPr dirty="0" sz="1600" spc="-1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and</a:t>
            </a:r>
            <a:r>
              <a:rPr dirty="0" sz="1600" spc="-114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85" i="1">
                <a:solidFill>
                  <a:srgbClr val="003667"/>
                </a:solidFill>
                <a:latin typeface="Verdana"/>
                <a:cs typeface="Verdana"/>
              </a:rPr>
              <a:t>t(n)</a:t>
            </a:r>
            <a:r>
              <a:rPr dirty="0" sz="1600" spc="-110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95" i="1">
                <a:solidFill>
                  <a:srgbClr val="003667"/>
                </a:solidFill>
                <a:latin typeface="Verdana"/>
                <a:cs typeface="Verdana"/>
              </a:rPr>
              <a:t>&gt;=</a:t>
            </a:r>
            <a:r>
              <a:rPr dirty="0" sz="1600" spc="-110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55" i="1">
                <a:solidFill>
                  <a:srgbClr val="003667"/>
                </a:solidFill>
                <a:latin typeface="Verdana"/>
                <a:cs typeface="Verdana"/>
              </a:rPr>
              <a:t>c</a:t>
            </a:r>
            <a:r>
              <a:rPr dirty="0" sz="1600" spc="-110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i="1">
                <a:solidFill>
                  <a:srgbClr val="003667"/>
                </a:solidFill>
                <a:latin typeface="Verdana"/>
                <a:cs typeface="Verdana"/>
              </a:rPr>
              <a:t>log</a:t>
            </a:r>
            <a:r>
              <a:rPr dirty="0" sz="1600" spc="-110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60" i="1">
                <a:solidFill>
                  <a:srgbClr val="003667"/>
                </a:solidFill>
                <a:latin typeface="Verdana"/>
                <a:cs typeface="Verdana"/>
              </a:rPr>
              <a:t>n</a:t>
            </a:r>
            <a:r>
              <a:rPr dirty="0" sz="1600" spc="-114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for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all</a:t>
            </a:r>
            <a:r>
              <a:rPr dirty="0" sz="1600" spc="-12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5">
                <a:solidFill>
                  <a:srgbClr val="003667"/>
                </a:solidFill>
                <a:latin typeface="Verdana"/>
                <a:cs typeface="Verdana"/>
              </a:rPr>
              <a:t>values</a:t>
            </a:r>
            <a:r>
              <a:rPr dirty="0" sz="1600" spc="-12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of</a:t>
            </a:r>
            <a:r>
              <a:rPr dirty="0" sz="1600" spc="-13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60" i="1">
                <a:solidFill>
                  <a:srgbClr val="003667"/>
                </a:solidFill>
                <a:latin typeface="Verdana"/>
                <a:cs typeface="Verdana"/>
              </a:rPr>
              <a:t>n</a:t>
            </a:r>
            <a:r>
              <a:rPr dirty="0" sz="1600" spc="-120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above</a:t>
            </a:r>
            <a:r>
              <a:rPr dirty="0" sz="1600" spc="-12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a</a:t>
            </a:r>
            <a:r>
              <a:rPr dirty="0" sz="1600" spc="-12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certain</a:t>
            </a:r>
            <a:r>
              <a:rPr dirty="0" sz="1600" spc="-12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(small)</a:t>
            </a:r>
            <a:r>
              <a:rPr dirty="0" sz="1600" spc="-12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value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4973" y="2909919"/>
            <a:ext cx="2409495" cy="14271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000" spc="-315" b="1">
                <a:solidFill>
                  <a:srgbClr val="0072BC"/>
                </a:solidFill>
                <a:latin typeface="Verdana"/>
                <a:cs typeface="Verdana"/>
              </a:rPr>
              <a:t>You¹rg </a:t>
            </a:r>
            <a:r>
              <a:rPr dirty="0" sz="3000" spc="-110" b="1">
                <a:solidFill>
                  <a:srgbClr val="0072BC"/>
                </a:solidFill>
                <a:latin typeface="Verdana"/>
                <a:cs typeface="Verdana"/>
              </a:rPr>
              <a:t>Wglcomg! </a:t>
            </a:r>
            <a:r>
              <a:rPr dirty="0" sz="3000" spc="-145" b="1">
                <a:solidFill>
                  <a:srgbClr val="0072BC"/>
                </a:solidFill>
                <a:latin typeface="Verdana"/>
                <a:cs typeface="Verdana"/>
              </a:rPr>
              <a:t>Wggfi</a:t>
            </a:r>
            <a:r>
              <a:rPr dirty="0" sz="3000" spc="-11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3000" spc="-994" b="1">
                <a:solidFill>
                  <a:srgbClr val="0072BC"/>
                </a:solidFill>
                <a:latin typeface="Verdana"/>
                <a:cs typeface="Verdana"/>
              </a:rPr>
              <a:t>1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This</a:t>
            </a:r>
            <a:r>
              <a:rPr dirty="0" spc="-80"/>
              <a:t> </a:t>
            </a:r>
            <a:r>
              <a:rPr dirty="0" spc="-20"/>
              <a:t>is</a:t>
            </a:r>
            <a:r>
              <a:rPr dirty="0" spc="-80"/>
              <a:t> </a:t>
            </a:r>
            <a:r>
              <a:rPr dirty="0" spc="-10"/>
              <a:t>a</a:t>
            </a:r>
            <a:r>
              <a:rPr dirty="0" spc="-80"/>
              <a:t> </a:t>
            </a:r>
            <a:r>
              <a:rPr dirty="0" spc="-40"/>
              <a:t>very</a:t>
            </a:r>
            <a:r>
              <a:rPr dirty="0" spc="-80"/>
              <a:t> </a:t>
            </a:r>
            <a:r>
              <a:rPr dirty="0" spc="-10"/>
              <a:t>fast</a:t>
            </a:r>
            <a:r>
              <a:rPr dirty="0" spc="-80"/>
              <a:t> </a:t>
            </a:r>
            <a:r>
              <a:rPr dirty="0"/>
              <a:t>paced</a:t>
            </a:r>
            <a:r>
              <a:rPr dirty="0" spc="-80"/>
              <a:t> </a:t>
            </a:r>
            <a:r>
              <a:rPr dirty="0" spc="-20"/>
              <a:t>course,</a:t>
            </a:r>
            <a:r>
              <a:rPr dirty="0" spc="-80"/>
              <a:t> </a:t>
            </a:r>
            <a:r>
              <a:rPr dirty="0"/>
              <a:t>so</a:t>
            </a:r>
            <a:r>
              <a:rPr dirty="0" spc="-75"/>
              <a:t> </a:t>
            </a:r>
            <a:r>
              <a:rPr dirty="0"/>
              <a:t>this</a:t>
            </a:r>
            <a:r>
              <a:rPr dirty="0" spc="-80"/>
              <a:t> </a:t>
            </a:r>
            <a:r>
              <a:rPr dirty="0" spc="-20"/>
              <a:t>is</a:t>
            </a:r>
            <a:r>
              <a:rPr dirty="0" spc="-80"/>
              <a:t> </a:t>
            </a:r>
            <a:r>
              <a:rPr dirty="0" spc="-25"/>
              <a:t>the </a:t>
            </a:r>
            <a:r>
              <a:rPr dirty="0"/>
              <a:t>course introduction </a:t>
            </a:r>
            <a:r>
              <a:rPr dirty="0" spc="70"/>
              <a:t>AND</a:t>
            </a:r>
            <a:r>
              <a:rPr dirty="0"/>
              <a:t> the</a:t>
            </a:r>
            <a:r>
              <a:rPr dirty="0" spc="5"/>
              <a:t> </a:t>
            </a:r>
            <a:r>
              <a:rPr dirty="0" spc="-10"/>
              <a:t>revision</a:t>
            </a:r>
            <a:r>
              <a:rPr dirty="0"/>
              <a:t> of </a:t>
            </a:r>
            <a:r>
              <a:rPr dirty="0" spc="-25"/>
              <a:t>the </a:t>
            </a:r>
            <a:r>
              <a:rPr dirty="0"/>
              <a:t>asymptotic</a:t>
            </a:r>
            <a:r>
              <a:rPr dirty="0" spc="60"/>
              <a:t> </a:t>
            </a:r>
            <a:r>
              <a:rPr dirty="0"/>
              <a:t>notation</a:t>
            </a:r>
            <a:r>
              <a:rPr dirty="0" spc="65"/>
              <a:t> </a:t>
            </a:r>
            <a:r>
              <a:rPr dirty="0" spc="-10"/>
              <a:t>for</a:t>
            </a:r>
            <a:r>
              <a:rPr dirty="0" spc="60"/>
              <a:t> </a:t>
            </a:r>
            <a:r>
              <a:rPr dirty="0"/>
              <a:t>algorithms</a:t>
            </a:r>
            <a:r>
              <a:rPr dirty="0" spc="65"/>
              <a:t> </a:t>
            </a:r>
            <a:r>
              <a:rPr dirty="0" spc="-10"/>
              <a:t>efﬁciency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Asymptotic</a:t>
            </a:r>
            <a:r>
              <a:rPr dirty="0" spc="60"/>
              <a:t> </a:t>
            </a:r>
            <a:r>
              <a:rPr dirty="0" spc="-10"/>
              <a:t>Notation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33342" y="837620"/>
            <a:ext cx="299529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70" b="1">
                <a:solidFill>
                  <a:srgbClr val="0072BC"/>
                </a:solidFill>
                <a:latin typeface="Verdana"/>
                <a:cs typeface="Verdana"/>
              </a:rPr>
              <a:t>The </a:t>
            </a:r>
            <a:r>
              <a:rPr dirty="0" sz="1600" spc="-55" b="1">
                <a:solidFill>
                  <a:srgbClr val="0072BC"/>
                </a:solidFill>
                <a:latin typeface="Verdana"/>
                <a:cs typeface="Verdana"/>
              </a:rPr>
              <a:t>functions</a:t>
            </a:r>
            <a:r>
              <a:rPr dirty="0" sz="1600" spc="-6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70" b="1">
                <a:solidFill>
                  <a:srgbClr val="0072BC"/>
                </a:solidFill>
                <a:latin typeface="Verdana"/>
                <a:cs typeface="Verdana"/>
              </a:rPr>
              <a:t>of </a:t>
            </a:r>
            <a:r>
              <a:rPr dirty="0" sz="1600" spc="-50" b="1">
                <a:solidFill>
                  <a:srgbClr val="0072BC"/>
                </a:solidFill>
                <a:latin typeface="Verdana"/>
                <a:cs typeface="Verdana"/>
              </a:rPr>
              <a:t>complexity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7398" y="1136324"/>
            <a:ext cx="2651125" cy="1732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43990">
              <a:lnSpc>
                <a:spcPct val="100000"/>
              </a:lnSpc>
              <a:spcBef>
                <a:spcPts val="100"/>
              </a:spcBef>
            </a:pPr>
            <a:r>
              <a:rPr dirty="0" sz="2800" spc="-114" b="1">
                <a:solidFill>
                  <a:srgbClr val="0072BC"/>
                </a:solidFill>
                <a:latin typeface="Verdana"/>
                <a:cs typeface="Verdana"/>
              </a:rPr>
              <a:t>Basics Big-</a:t>
            </a:r>
            <a:r>
              <a:rPr dirty="0" sz="2800" spc="-35" b="1">
                <a:solidFill>
                  <a:srgbClr val="0072BC"/>
                </a:solidFill>
                <a:latin typeface="Verdana"/>
                <a:cs typeface="Verdana"/>
              </a:rPr>
              <a:t>O,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dirty="0" sz="2800" spc="-114" b="1">
                <a:solidFill>
                  <a:srgbClr val="0072BC"/>
                </a:solidFill>
                <a:latin typeface="Verdana"/>
                <a:cs typeface="Verdana"/>
              </a:rPr>
              <a:t>Big-</a:t>
            </a:r>
            <a:r>
              <a:rPr dirty="0" sz="2800" spc="-10" b="1">
                <a:solidFill>
                  <a:srgbClr val="0072BC"/>
                </a:solidFill>
                <a:latin typeface="Verdana"/>
                <a:cs typeface="Verdana"/>
              </a:rPr>
              <a:t>Omega, </a:t>
            </a:r>
            <a:r>
              <a:rPr dirty="0" sz="2800" spc="-90" b="1">
                <a:solidFill>
                  <a:srgbClr val="0072BC"/>
                </a:solidFill>
                <a:latin typeface="Verdana"/>
                <a:cs typeface="Verdana"/>
              </a:rPr>
              <a:t>and</a:t>
            </a:r>
            <a:r>
              <a:rPr dirty="0" sz="2800" spc="-13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2800" spc="-145" b="1">
                <a:solidFill>
                  <a:srgbClr val="0072BC"/>
                </a:solidFill>
                <a:latin typeface="Verdana"/>
                <a:cs typeface="Verdana"/>
              </a:rPr>
              <a:t>Big-</a:t>
            </a:r>
            <a:r>
              <a:rPr dirty="0" sz="2800" spc="-114" b="1">
                <a:solidFill>
                  <a:srgbClr val="0072BC"/>
                </a:solidFill>
                <a:latin typeface="Verdana"/>
                <a:cs typeface="Verdana"/>
              </a:rPr>
              <a:t>Theta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419766" y="1237822"/>
            <a:ext cx="5667375" cy="3810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1955" marR="492125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0195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75" b="1">
                <a:solidFill>
                  <a:srgbClr val="003667"/>
                </a:solidFill>
                <a:latin typeface="Verdana"/>
                <a:cs typeface="Verdana"/>
              </a:rPr>
              <a:t>Big-Theta</a:t>
            </a:r>
            <a:r>
              <a:rPr dirty="0" sz="1600" spc="-45" b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is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a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function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that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0">
                <a:solidFill>
                  <a:srgbClr val="003667"/>
                </a:solidFill>
                <a:latin typeface="Verdana"/>
                <a:cs typeface="Verdana"/>
              </a:rPr>
              <a:t>express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both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003667"/>
                </a:solidFill>
                <a:latin typeface="Verdana"/>
                <a:cs typeface="Verdana"/>
              </a:rPr>
              <a:t>a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lower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and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an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upper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003667"/>
                </a:solidFill>
                <a:latin typeface="Verdana"/>
                <a:cs typeface="Verdana"/>
              </a:rPr>
              <a:t>bound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of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algorithm</a:t>
            </a:r>
            <a:endParaRPr sz="1600">
              <a:latin typeface="Verdana"/>
              <a:cs typeface="Verdana"/>
            </a:endParaRPr>
          </a:p>
          <a:p>
            <a:pPr lvl="1" marL="859155" marR="560705" indent="-351790">
              <a:lnSpc>
                <a:spcPct val="100000"/>
              </a:lnSpc>
              <a:buFont typeface="Arial"/>
              <a:buChar char="○"/>
              <a:tabLst>
                <a:tab pos="859155" algn="l"/>
              </a:tabLst>
            </a:pP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It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5">
                <a:solidFill>
                  <a:srgbClr val="003667"/>
                </a:solidFill>
                <a:latin typeface="Verdana"/>
                <a:cs typeface="Verdana"/>
              </a:rPr>
              <a:t>states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at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same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time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information stated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by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Big-</a:t>
            </a:r>
            <a:r>
              <a:rPr dirty="0" sz="1600" spc="75">
                <a:solidFill>
                  <a:srgbClr val="003667"/>
                </a:solidFill>
                <a:latin typeface="Verdana"/>
                <a:cs typeface="Verdana"/>
              </a:rPr>
              <a:t>O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and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Big-</a:t>
            </a:r>
            <a:r>
              <a:rPr dirty="0" sz="1600" spc="35">
                <a:solidFill>
                  <a:srgbClr val="003667"/>
                </a:solidFill>
                <a:latin typeface="Verdana"/>
                <a:cs typeface="Verdana"/>
              </a:rPr>
              <a:t>Omega</a:t>
            </a:r>
            <a:endParaRPr sz="1600">
              <a:latin typeface="Verdana"/>
              <a:cs typeface="Verdana"/>
            </a:endParaRPr>
          </a:p>
          <a:p>
            <a:pPr marL="401955" marR="255270" indent="-35179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01955" algn="l"/>
              </a:tabLst>
            </a:pPr>
            <a:r>
              <a:rPr dirty="0" sz="1600" spc="-40">
                <a:solidFill>
                  <a:srgbClr val="003667"/>
                </a:solidFill>
                <a:latin typeface="Verdana"/>
                <a:cs typeface="Verdana"/>
              </a:rPr>
              <a:t>Formally,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5">
                <a:solidFill>
                  <a:srgbClr val="003667"/>
                </a:solidFill>
                <a:latin typeface="Verdana"/>
                <a:cs typeface="Verdana"/>
              </a:rPr>
              <a:t>if</a:t>
            </a:r>
            <a:r>
              <a:rPr dirty="0" sz="1600" spc="-7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a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function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85" i="1">
                <a:solidFill>
                  <a:srgbClr val="003667"/>
                </a:solidFill>
                <a:latin typeface="Verdana"/>
                <a:cs typeface="Verdana"/>
              </a:rPr>
              <a:t>t(n)</a:t>
            </a:r>
            <a:r>
              <a:rPr dirty="0" sz="1600" spc="-75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denotes</a:t>
            </a:r>
            <a:r>
              <a:rPr dirty="0" sz="1600" spc="-7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50">
                <a:solidFill>
                  <a:srgbClr val="003667"/>
                </a:solidFill>
                <a:latin typeface="Verdana"/>
                <a:cs typeface="Verdana"/>
              </a:rPr>
              <a:t>number</a:t>
            </a:r>
            <a:r>
              <a:rPr dirty="0" sz="1600" spc="-7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of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operations</a:t>
            </a:r>
            <a:r>
              <a:rPr dirty="0" sz="1600" spc="-12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taken</a:t>
            </a:r>
            <a:r>
              <a:rPr dirty="0" sz="1600" spc="-12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by</a:t>
            </a:r>
            <a:r>
              <a:rPr dirty="0" sz="1600" spc="-12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a</a:t>
            </a:r>
            <a:r>
              <a:rPr dirty="0" sz="1600" spc="-114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given</a:t>
            </a:r>
            <a:r>
              <a:rPr dirty="0" sz="1600" spc="-12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algorithm,</a:t>
            </a:r>
            <a:r>
              <a:rPr dirty="0" sz="1600" spc="-12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this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function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is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said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to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be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in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i="1">
                <a:solidFill>
                  <a:srgbClr val="003667"/>
                </a:solidFill>
                <a:latin typeface="STIX"/>
                <a:cs typeface="STIX"/>
              </a:rPr>
              <a:t>𝚯</a:t>
            </a:r>
            <a:r>
              <a:rPr dirty="0" sz="1600" i="1">
                <a:solidFill>
                  <a:srgbClr val="003667"/>
                </a:solidFill>
                <a:latin typeface="Verdana"/>
                <a:cs typeface="Verdana"/>
              </a:rPr>
              <a:t>(g(n))</a:t>
            </a:r>
            <a:r>
              <a:rPr dirty="0" sz="1600" spc="-80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5">
                <a:solidFill>
                  <a:srgbClr val="003667"/>
                </a:solidFill>
                <a:latin typeface="Verdana"/>
                <a:cs typeface="Verdana"/>
              </a:rPr>
              <a:t>if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85" i="1">
                <a:solidFill>
                  <a:srgbClr val="003667"/>
                </a:solidFill>
                <a:latin typeface="Verdana"/>
                <a:cs typeface="Verdana"/>
              </a:rPr>
              <a:t>t(n)</a:t>
            </a:r>
            <a:r>
              <a:rPr dirty="0" sz="1600" spc="-75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is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45">
                <a:solidFill>
                  <a:srgbClr val="003667"/>
                </a:solidFill>
                <a:latin typeface="Verdana"/>
                <a:cs typeface="Verdana"/>
              </a:rPr>
              <a:t>bounded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above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by</a:t>
            </a:r>
            <a:r>
              <a:rPr dirty="0" sz="1600" spc="-7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some</a:t>
            </a:r>
            <a:r>
              <a:rPr dirty="0" sz="1600" spc="-7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constant</a:t>
            </a:r>
            <a:r>
              <a:rPr dirty="0" sz="1600" spc="-7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multiple</a:t>
            </a:r>
            <a:r>
              <a:rPr dirty="0" sz="1600" spc="-7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of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70" i="1">
                <a:solidFill>
                  <a:srgbClr val="003667"/>
                </a:solidFill>
                <a:latin typeface="Verdana"/>
                <a:cs typeface="Verdana"/>
              </a:rPr>
              <a:t>g(n)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and </a:t>
            </a:r>
            <a:r>
              <a:rPr dirty="0" sz="1600" spc="55">
                <a:solidFill>
                  <a:srgbClr val="003667"/>
                </a:solidFill>
                <a:latin typeface="Verdana"/>
                <a:cs typeface="Verdana"/>
              </a:rPr>
              <a:t>bounded</a:t>
            </a:r>
            <a:r>
              <a:rPr dirty="0" sz="1600" spc="-3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below</a:t>
            </a:r>
            <a:r>
              <a:rPr dirty="0" sz="1600" spc="-3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by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some</a:t>
            </a:r>
            <a:r>
              <a:rPr dirty="0" sz="1600" spc="-3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constant</a:t>
            </a:r>
            <a:r>
              <a:rPr dirty="0" sz="1600" spc="-3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multiple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of </a:t>
            </a:r>
            <a:r>
              <a:rPr dirty="0" sz="1600" spc="-70" i="1">
                <a:solidFill>
                  <a:srgbClr val="003667"/>
                </a:solidFill>
                <a:latin typeface="Verdana"/>
                <a:cs typeface="Verdana"/>
              </a:rPr>
              <a:t>g(n)</a:t>
            </a:r>
            <a:r>
              <a:rPr dirty="0" sz="1600" spc="-114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for</a:t>
            </a:r>
            <a:r>
              <a:rPr dirty="0" sz="1600" spc="-114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all</a:t>
            </a:r>
            <a:r>
              <a:rPr dirty="0" sz="1600" spc="-114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large</a:t>
            </a:r>
            <a:r>
              <a:rPr dirty="0" sz="1600" spc="-12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10" i="1">
                <a:solidFill>
                  <a:srgbClr val="003667"/>
                </a:solidFill>
                <a:latin typeface="Verdana"/>
                <a:cs typeface="Verdana"/>
              </a:rPr>
              <a:t>n</a:t>
            </a:r>
            <a:endParaRPr sz="1600">
              <a:latin typeface="Verdana"/>
              <a:cs typeface="Verdana"/>
            </a:endParaRPr>
          </a:p>
          <a:p>
            <a:pPr lvl="1" marL="859155" marR="55880" indent="-351790">
              <a:lnSpc>
                <a:spcPct val="100000"/>
              </a:lnSpc>
              <a:buFont typeface="Arial"/>
              <a:buChar char="○"/>
              <a:tabLst>
                <a:tab pos="85915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For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example,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that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an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algorithm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is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in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145" i="1">
                <a:solidFill>
                  <a:srgbClr val="003667"/>
                </a:solidFill>
                <a:latin typeface="STIX"/>
                <a:cs typeface="STIX"/>
              </a:rPr>
              <a:t>𝚯</a:t>
            </a:r>
            <a:r>
              <a:rPr dirty="0" sz="1600" spc="145" i="1">
                <a:solidFill>
                  <a:srgbClr val="003667"/>
                </a:solidFill>
                <a:latin typeface="Verdana"/>
                <a:cs typeface="Verdana"/>
              </a:rPr>
              <a:t>(log</a:t>
            </a:r>
            <a:r>
              <a:rPr dirty="0" sz="1600" spc="-80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 i="1">
                <a:solidFill>
                  <a:srgbClr val="003667"/>
                </a:solidFill>
                <a:latin typeface="Verdana"/>
                <a:cs typeface="Verdana"/>
              </a:rPr>
              <a:t>n)</a:t>
            </a:r>
            <a:r>
              <a:rPr dirty="0" sz="1600" spc="-25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means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that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this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algorithm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will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require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at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least </a:t>
            </a:r>
            <a:r>
              <a:rPr dirty="0" sz="1600" spc="-85" i="1">
                <a:solidFill>
                  <a:srgbClr val="003667"/>
                </a:solidFill>
                <a:latin typeface="Verdana"/>
                <a:cs typeface="Verdana"/>
              </a:rPr>
              <a:t>t(n)</a:t>
            </a:r>
            <a:r>
              <a:rPr dirty="0" sz="1600" spc="-110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operations</a:t>
            </a:r>
            <a:r>
              <a:rPr dirty="0" sz="1600" spc="-1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and</a:t>
            </a:r>
            <a:r>
              <a:rPr dirty="0" sz="1600" spc="-114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85" i="1">
                <a:solidFill>
                  <a:srgbClr val="003667"/>
                </a:solidFill>
                <a:latin typeface="Verdana"/>
                <a:cs typeface="Verdana"/>
              </a:rPr>
              <a:t>t(n)</a:t>
            </a:r>
            <a:r>
              <a:rPr dirty="0" sz="1600" spc="-110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95" i="1">
                <a:solidFill>
                  <a:srgbClr val="003667"/>
                </a:solidFill>
                <a:latin typeface="Verdana"/>
                <a:cs typeface="Verdana"/>
              </a:rPr>
              <a:t>&gt;=</a:t>
            </a:r>
            <a:r>
              <a:rPr dirty="0" sz="1600" spc="-105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90" i="1">
                <a:solidFill>
                  <a:srgbClr val="003667"/>
                </a:solidFill>
                <a:latin typeface="Verdana"/>
                <a:cs typeface="Verdana"/>
              </a:rPr>
              <a:t>c</a:t>
            </a:r>
            <a:r>
              <a:rPr dirty="0" baseline="-31746" sz="1575" spc="-135" i="1">
                <a:solidFill>
                  <a:srgbClr val="003667"/>
                </a:solidFill>
                <a:latin typeface="Verdana"/>
                <a:cs typeface="Verdana"/>
              </a:rPr>
              <a:t>1</a:t>
            </a:r>
            <a:r>
              <a:rPr dirty="0" baseline="-31746" sz="1575" spc="127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i="1">
                <a:solidFill>
                  <a:srgbClr val="003667"/>
                </a:solidFill>
                <a:latin typeface="Verdana"/>
                <a:cs typeface="Verdana"/>
              </a:rPr>
              <a:t>log</a:t>
            </a:r>
            <a:r>
              <a:rPr dirty="0" sz="1600" spc="-110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60" i="1">
                <a:solidFill>
                  <a:srgbClr val="003667"/>
                </a:solidFill>
                <a:latin typeface="Verdana"/>
                <a:cs typeface="Verdana"/>
              </a:rPr>
              <a:t>n</a:t>
            </a:r>
            <a:r>
              <a:rPr dirty="0" sz="1600" spc="-105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and</a:t>
            </a:r>
            <a:r>
              <a:rPr dirty="0" sz="1600" spc="-1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at</a:t>
            </a:r>
            <a:r>
              <a:rPr dirty="0" sz="1600" spc="-1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most </a:t>
            </a:r>
            <a:r>
              <a:rPr dirty="0" sz="1600" spc="-85" i="1">
                <a:solidFill>
                  <a:srgbClr val="003667"/>
                </a:solidFill>
                <a:latin typeface="Verdana"/>
                <a:cs typeface="Verdana"/>
              </a:rPr>
              <a:t>t(n)</a:t>
            </a:r>
            <a:r>
              <a:rPr dirty="0" sz="1600" spc="-114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operations</a:t>
            </a:r>
            <a:r>
              <a:rPr dirty="0" sz="1600" spc="-1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and</a:t>
            </a:r>
            <a:r>
              <a:rPr dirty="0" sz="1600" spc="-12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85" i="1">
                <a:solidFill>
                  <a:srgbClr val="003667"/>
                </a:solidFill>
                <a:latin typeface="Verdana"/>
                <a:cs typeface="Verdana"/>
              </a:rPr>
              <a:t>t(n)</a:t>
            </a:r>
            <a:r>
              <a:rPr dirty="0" sz="1600" spc="-114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95" i="1">
                <a:solidFill>
                  <a:srgbClr val="003667"/>
                </a:solidFill>
                <a:latin typeface="Verdana"/>
                <a:cs typeface="Verdana"/>
              </a:rPr>
              <a:t>&lt;=</a:t>
            </a:r>
            <a:r>
              <a:rPr dirty="0" sz="1600" spc="-110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i="1">
                <a:solidFill>
                  <a:srgbClr val="003667"/>
                </a:solidFill>
                <a:latin typeface="Verdana"/>
                <a:cs typeface="Verdana"/>
              </a:rPr>
              <a:t>c</a:t>
            </a:r>
            <a:r>
              <a:rPr dirty="0" baseline="-31746" sz="1575" i="1">
                <a:solidFill>
                  <a:srgbClr val="003667"/>
                </a:solidFill>
                <a:latin typeface="Verdana"/>
                <a:cs typeface="Verdana"/>
              </a:rPr>
              <a:t>2</a:t>
            </a:r>
            <a:r>
              <a:rPr dirty="0" baseline="-31746" sz="1575" spc="112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i="1">
                <a:solidFill>
                  <a:srgbClr val="003667"/>
                </a:solidFill>
                <a:latin typeface="Verdana"/>
                <a:cs typeface="Verdana"/>
              </a:rPr>
              <a:t>log</a:t>
            </a:r>
            <a:r>
              <a:rPr dirty="0" sz="1600" spc="-110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60" i="1">
                <a:solidFill>
                  <a:srgbClr val="003667"/>
                </a:solidFill>
                <a:latin typeface="Verdana"/>
                <a:cs typeface="Verdana"/>
              </a:rPr>
              <a:t>n</a:t>
            </a:r>
            <a:r>
              <a:rPr dirty="0" sz="1600" spc="-110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for</a:t>
            </a:r>
            <a:r>
              <a:rPr dirty="0" sz="1600" spc="-114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all</a:t>
            </a:r>
            <a:r>
              <a:rPr dirty="0" sz="1600" spc="-1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values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of</a:t>
            </a:r>
            <a:r>
              <a:rPr dirty="0" sz="1600" spc="-13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60" i="1">
                <a:solidFill>
                  <a:srgbClr val="003667"/>
                </a:solidFill>
                <a:latin typeface="Verdana"/>
                <a:cs typeface="Verdana"/>
              </a:rPr>
              <a:t>n</a:t>
            </a:r>
            <a:r>
              <a:rPr dirty="0" sz="1600" spc="-125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above</a:t>
            </a:r>
            <a:r>
              <a:rPr dirty="0" sz="1600" spc="-12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a</a:t>
            </a:r>
            <a:r>
              <a:rPr dirty="0" sz="1600" spc="-12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certain</a:t>
            </a:r>
            <a:r>
              <a:rPr dirty="0" sz="1600" spc="-12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(small)</a:t>
            </a:r>
            <a:r>
              <a:rPr dirty="0" sz="1600" spc="-13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value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910" y="2902869"/>
            <a:ext cx="2269607" cy="142717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Asymptotic</a:t>
            </a:r>
            <a:r>
              <a:rPr dirty="0" spc="60"/>
              <a:t> </a:t>
            </a:r>
            <a:r>
              <a:rPr dirty="0" spc="-10"/>
              <a:t>Notation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539238" y="1240765"/>
            <a:ext cx="5071745" cy="2590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3855" marR="5080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</a:tabLst>
            </a:pP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Given</a:t>
            </a:r>
            <a:r>
              <a:rPr dirty="0" sz="1600" spc="-1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an</a:t>
            </a:r>
            <a:r>
              <a:rPr dirty="0" sz="1600" spc="-1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array</a:t>
            </a:r>
            <a:r>
              <a:rPr dirty="0" sz="1600" spc="-1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of</a:t>
            </a:r>
            <a:r>
              <a:rPr dirty="0" sz="1600" spc="-114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60" i="1">
                <a:solidFill>
                  <a:srgbClr val="003667"/>
                </a:solidFill>
                <a:latin typeface="Verdana"/>
                <a:cs typeface="Verdana"/>
              </a:rPr>
              <a:t>n</a:t>
            </a:r>
            <a:r>
              <a:rPr dirty="0" sz="1600" spc="-105" i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integers</a:t>
            </a:r>
            <a:r>
              <a:rPr dirty="0" sz="1600" spc="-1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0">
                <a:solidFill>
                  <a:srgbClr val="003667"/>
                </a:solidFill>
                <a:latin typeface="Verdana"/>
                <a:cs typeface="Verdana"/>
              </a:rPr>
              <a:t>(positives</a:t>
            </a:r>
            <a:r>
              <a:rPr dirty="0" sz="1600" spc="-1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and </a:t>
            </a:r>
            <a:r>
              <a:rPr dirty="0" sz="1600" spc="-50">
                <a:solidFill>
                  <a:srgbClr val="003667"/>
                </a:solidFill>
                <a:latin typeface="Verdana"/>
                <a:cs typeface="Verdana"/>
              </a:rPr>
              <a:t>negatives),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what</a:t>
            </a:r>
            <a:r>
              <a:rPr dirty="0" sz="1600" spc="-1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is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1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subsequence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of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contiguous</a:t>
            </a:r>
            <a:r>
              <a:rPr dirty="0" sz="1600" spc="-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elements</a:t>
            </a:r>
            <a:r>
              <a:rPr dirty="0" sz="1600" spc="-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that</a:t>
            </a:r>
            <a:r>
              <a:rPr dirty="0" sz="1600" spc="-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delivers</a:t>
            </a:r>
            <a:r>
              <a:rPr dirty="0" sz="1600" spc="-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highest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sum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of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its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elements?</a:t>
            </a:r>
            <a:endParaRPr sz="1600">
              <a:latin typeface="Verdana"/>
              <a:cs typeface="Verdana"/>
            </a:endParaRPr>
          </a:p>
          <a:p>
            <a:pPr lvl="1" marL="821055" marR="1657985" indent="-351790">
              <a:lnSpc>
                <a:spcPct val="100000"/>
              </a:lnSpc>
              <a:buFont typeface="Arial"/>
              <a:buChar char="○"/>
              <a:tabLst>
                <a:tab pos="82105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For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example,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for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array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a</a:t>
            </a:r>
            <a:r>
              <a:rPr dirty="0" sz="1600" spc="-14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95">
                <a:solidFill>
                  <a:srgbClr val="003667"/>
                </a:solidFill>
                <a:latin typeface="Verdana"/>
                <a:cs typeface="Verdana"/>
              </a:rPr>
              <a:t>=</a:t>
            </a:r>
            <a:r>
              <a:rPr dirty="0" sz="1600" spc="-13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25">
                <a:solidFill>
                  <a:srgbClr val="003667"/>
                </a:solidFill>
                <a:latin typeface="Verdana"/>
                <a:cs typeface="Verdana"/>
              </a:rPr>
              <a:t>[</a:t>
            </a:r>
            <a:r>
              <a:rPr dirty="0" sz="1600" spc="-13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45">
                <a:solidFill>
                  <a:srgbClr val="003667"/>
                </a:solidFill>
                <a:latin typeface="Verdana"/>
                <a:cs typeface="Verdana"/>
              </a:rPr>
              <a:t>-</a:t>
            </a:r>
            <a:r>
              <a:rPr dirty="0" sz="1600" spc="-120">
                <a:solidFill>
                  <a:srgbClr val="003667"/>
                </a:solidFill>
                <a:latin typeface="Verdana"/>
                <a:cs typeface="Verdana"/>
              </a:rPr>
              <a:t>2</a:t>
            </a:r>
            <a:r>
              <a:rPr dirty="0" sz="1600" spc="-13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4">
                <a:solidFill>
                  <a:srgbClr val="003667"/>
                </a:solidFill>
                <a:latin typeface="Verdana"/>
                <a:cs typeface="Verdana"/>
              </a:rPr>
              <a:t>,</a:t>
            </a:r>
            <a:r>
              <a:rPr dirty="0" sz="1600" spc="-13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75">
                <a:solidFill>
                  <a:srgbClr val="003667"/>
                </a:solidFill>
                <a:latin typeface="Verdana"/>
                <a:cs typeface="Verdana"/>
              </a:rPr>
              <a:t>11,</a:t>
            </a:r>
            <a:r>
              <a:rPr dirty="0" sz="1600" spc="-13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14">
                <a:solidFill>
                  <a:srgbClr val="003667"/>
                </a:solidFill>
                <a:latin typeface="Verdana"/>
                <a:cs typeface="Verdana"/>
              </a:rPr>
              <a:t>-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4,</a:t>
            </a:r>
            <a:r>
              <a:rPr dirty="0" sz="1600" spc="-13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70">
                <a:solidFill>
                  <a:srgbClr val="003667"/>
                </a:solidFill>
                <a:latin typeface="Verdana"/>
                <a:cs typeface="Verdana"/>
              </a:rPr>
              <a:t>13,</a:t>
            </a:r>
            <a:r>
              <a:rPr dirty="0" sz="1600" spc="-14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60">
                <a:solidFill>
                  <a:srgbClr val="003667"/>
                </a:solidFill>
                <a:latin typeface="Verdana"/>
                <a:cs typeface="Verdana"/>
              </a:rPr>
              <a:t>-</a:t>
            </a:r>
            <a:r>
              <a:rPr dirty="0" sz="1600" spc="-175">
                <a:solidFill>
                  <a:srgbClr val="003667"/>
                </a:solidFill>
                <a:latin typeface="Verdana"/>
                <a:cs typeface="Verdana"/>
              </a:rPr>
              <a:t>5,</a:t>
            </a:r>
            <a:r>
              <a:rPr dirty="0" sz="1600" spc="-13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20">
                <a:solidFill>
                  <a:srgbClr val="003667"/>
                </a:solidFill>
                <a:latin typeface="Verdana"/>
                <a:cs typeface="Verdana"/>
              </a:rPr>
              <a:t>2</a:t>
            </a:r>
            <a:r>
              <a:rPr dirty="0" sz="1600" spc="-13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003667"/>
                </a:solidFill>
                <a:latin typeface="Verdana"/>
                <a:cs typeface="Verdana"/>
              </a:rPr>
              <a:t>]</a:t>
            </a:r>
            <a:endParaRPr sz="1600">
              <a:latin typeface="Verdana"/>
              <a:cs typeface="Verdana"/>
            </a:endParaRPr>
          </a:p>
          <a:p>
            <a:pPr marL="874394" marR="434340" indent="-53340">
              <a:lnSpc>
                <a:spcPct val="100000"/>
              </a:lnSpc>
              <a:tabLst>
                <a:tab pos="1536700" algn="l"/>
                <a:tab pos="2010410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5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answer</a:t>
            </a:r>
            <a:r>
              <a:rPr dirty="0" sz="1600" spc="-5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is</a:t>
            </a:r>
            <a:r>
              <a:rPr dirty="0" sz="1600" spc="-5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5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sum</a:t>
            </a:r>
            <a:r>
              <a:rPr dirty="0" sz="1600" spc="-5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20</a:t>
            </a:r>
            <a:r>
              <a:rPr dirty="0" sz="1600" spc="-5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obtained</a:t>
            </a:r>
            <a:r>
              <a:rPr dirty="0" sz="1600" spc="-5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by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a[1:4]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	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i.e.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	</a:t>
            </a:r>
            <a:r>
              <a:rPr dirty="0" sz="1600" spc="-225">
                <a:solidFill>
                  <a:srgbClr val="003667"/>
                </a:solidFill>
                <a:latin typeface="Verdana"/>
                <a:cs typeface="Verdana"/>
              </a:rPr>
              <a:t>[</a:t>
            </a:r>
            <a:r>
              <a:rPr dirty="0" sz="1600" spc="-13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45">
                <a:solidFill>
                  <a:srgbClr val="003667"/>
                </a:solidFill>
                <a:latin typeface="Verdana"/>
                <a:cs typeface="Verdana"/>
              </a:rPr>
              <a:t>-</a:t>
            </a:r>
            <a:r>
              <a:rPr dirty="0" sz="1600" spc="-120">
                <a:solidFill>
                  <a:srgbClr val="003667"/>
                </a:solidFill>
                <a:latin typeface="Verdana"/>
                <a:cs typeface="Verdana"/>
              </a:rPr>
              <a:t>2</a:t>
            </a:r>
            <a:r>
              <a:rPr dirty="0" sz="1600" spc="-13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4">
                <a:solidFill>
                  <a:srgbClr val="003667"/>
                </a:solidFill>
                <a:latin typeface="Verdana"/>
                <a:cs typeface="Verdana"/>
              </a:rPr>
              <a:t>,</a:t>
            </a:r>
            <a:r>
              <a:rPr dirty="0" sz="1600" spc="-13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30" b="1">
                <a:solidFill>
                  <a:srgbClr val="003667"/>
                </a:solidFill>
                <a:latin typeface="Verdana"/>
                <a:cs typeface="Verdana"/>
              </a:rPr>
              <a:t>11</a:t>
            </a:r>
            <a:r>
              <a:rPr dirty="0" sz="1600" spc="-430">
                <a:solidFill>
                  <a:srgbClr val="003667"/>
                </a:solidFill>
                <a:latin typeface="Verdana"/>
                <a:cs typeface="Verdana"/>
              </a:rPr>
              <a:t>,</a:t>
            </a:r>
            <a:r>
              <a:rPr dirty="0" sz="1600" spc="-13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60" b="1">
                <a:solidFill>
                  <a:srgbClr val="003667"/>
                </a:solidFill>
                <a:latin typeface="Verdana"/>
                <a:cs typeface="Verdana"/>
              </a:rPr>
              <a:t>-</a:t>
            </a:r>
            <a:r>
              <a:rPr dirty="0" sz="1600" spc="-155" b="1">
                <a:solidFill>
                  <a:srgbClr val="003667"/>
                </a:solidFill>
                <a:latin typeface="Verdana"/>
                <a:cs typeface="Verdana"/>
              </a:rPr>
              <a:t>4</a:t>
            </a:r>
            <a:r>
              <a:rPr dirty="0" sz="1600" spc="-155">
                <a:solidFill>
                  <a:srgbClr val="003667"/>
                </a:solidFill>
                <a:latin typeface="Verdana"/>
                <a:cs typeface="Verdana"/>
              </a:rPr>
              <a:t>,</a:t>
            </a:r>
            <a:r>
              <a:rPr dirty="0" sz="1600" spc="-13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25" b="1">
                <a:solidFill>
                  <a:srgbClr val="003667"/>
                </a:solidFill>
                <a:latin typeface="Verdana"/>
                <a:cs typeface="Verdana"/>
              </a:rPr>
              <a:t>13</a:t>
            </a:r>
            <a:r>
              <a:rPr dirty="0" sz="1600" spc="-325">
                <a:solidFill>
                  <a:srgbClr val="003667"/>
                </a:solidFill>
                <a:latin typeface="Verdana"/>
                <a:cs typeface="Verdana"/>
              </a:rPr>
              <a:t>,</a:t>
            </a:r>
            <a:r>
              <a:rPr dirty="0" sz="1600" spc="-13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60">
                <a:solidFill>
                  <a:srgbClr val="003667"/>
                </a:solidFill>
                <a:latin typeface="Verdana"/>
                <a:cs typeface="Verdana"/>
              </a:rPr>
              <a:t>-</a:t>
            </a:r>
            <a:r>
              <a:rPr dirty="0" sz="1600" spc="-175">
                <a:solidFill>
                  <a:srgbClr val="003667"/>
                </a:solidFill>
                <a:latin typeface="Verdana"/>
                <a:cs typeface="Verdana"/>
              </a:rPr>
              <a:t>5,</a:t>
            </a:r>
            <a:r>
              <a:rPr dirty="0" sz="1600" spc="-13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20">
                <a:solidFill>
                  <a:srgbClr val="003667"/>
                </a:solidFill>
                <a:latin typeface="Verdana"/>
                <a:cs typeface="Verdana"/>
              </a:rPr>
              <a:t>2</a:t>
            </a:r>
            <a:r>
              <a:rPr dirty="0" sz="1600" spc="-13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003667"/>
                </a:solidFill>
                <a:latin typeface="Verdana"/>
                <a:cs typeface="Verdana"/>
              </a:rPr>
              <a:t>]</a:t>
            </a:r>
            <a:endParaRPr sz="1600">
              <a:latin typeface="Verdana"/>
              <a:cs typeface="Verdana"/>
            </a:endParaRPr>
          </a:p>
          <a:p>
            <a:pPr marL="363855" marR="330835" indent="-35179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363855" algn="l"/>
              </a:tabLst>
            </a:pPr>
            <a:r>
              <a:rPr dirty="0" sz="1600" spc="-120">
                <a:solidFill>
                  <a:srgbClr val="003667"/>
                </a:solidFill>
                <a:latin typeface="Verdana"/>
                <a:cs typeface="Verdana"/>
              </a:rPr>
              <a:t>If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12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array</a:t>
            </a:r>
            <a:r>
              <a:rPr dirty="0" sz="1600" spc="-12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was</a:t>
            </a:r>
            <a:r>
              <a:rPr dirty="0" sz="1600" spc="-114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25">
                <a:solidFill>
                  <a:srgbClr val="003667"/>
                </a:solidFill>
                <a:latin typeface="Verdana"/>
                <a:cs typeface="Verdana"/>
              </a:rPr>
              <a:t>[</a:t>
            </a:r>
            <a:r>
              <a:rPr dirty="0" sz="1600" spc="-12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90">
                <a:solidFill>
                  <a:srgbClr val="003667"/>
                </a:solidFill>
                <a:latin typeface="Verdana"/>
                <a:cs typeface="Verdana"/>
              </a:rPr>
              <a:t>5,</a:t>
            </a:r>
            <a:r>
              <a:rPr dirty="0" sz="1600" spc="-12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55">
                <a:solidFill>
                  <a:srgbClr val="003667"/>
                </a:solidFill>
                <a:latin typeface="Verdana"/>
                <a:cs typeface="Verdana"/>
              </a:rPr>
              <a:t>-</a:t>
            </a:r>
            <a:r>
              <a:rPr dirty="0" sz="1600" spc="-345">
                <a:solidFill>
                  <a:srgbClr val="003667"/>
                </a:solidFill>
                <a:latin typeface="Verdana"/>
                <a:cs typeface="Verdana"/>
              </a:rPr>
              <a:t>1,</a:t>
            </a:r>
            <a:r>
              <a:rPr dirty="0" sz="1600" spc="-12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40">
                <a:solidFill>
                  <a:srgbClr val="003667"/>
                </a:solidFill>
                <a:latin typeface="Verdana"/>
                <a:cs typeface="Verdana"/>
              </a:rPr>
              <a:t>56,</a:t>
            </a:r>
            <a:r>
              <a:rPr dirty="0" sz="1600" spc="-114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60">
                <a:solidFill>
                  <a:srgbClr val="003667"/>
                </a:solidFill>
                <a:latin typeface="Verdana"/>
                <a:cs typeface="Verdana"/>
              </a:rPr>
              <a:t>-</a:t>
            </a:r>
            <a:r>
              <a:rPr dirty="0" sz="1600" spc="-190">
                <a:solidFill>
                  <a:srgbClr val="003667"/>
                </a:solidFill>
                <a:latin typeface="Verdana"/>
                <a:cs typeface="Verdana"/>
              </a:rPr>
              <a:t>3,</a:t>
            </a:r>
            <a:r>
              <a:rPr dirty="0" sz="1600" spc="-12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55">
                <a:solidFill>
                  <a:srgbClr val="003667"/>
                </a:solidFill>
                <a:latin typeface="Verdana"/>
                <a:cs typeface="Verdana"/>
              </a:rPr>
              <a:t>-</a:t>
            </a:r>
            <a:r>
              <a:rPr dirty="0" sz="1600" spc="-235">
                <a:solidFill>
                  <a:srgbClr val="003667"/>
                </a:solidFill>
                <a:latin typeface="Verdana"/>
                <a:cs typeface="Verdana"/>
              </a:rPr>
              <a:t>18,</a:t>
            </a:r>
            <a:r>
              <a:rPr dirty="0" sz="1600" spc="-12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65">
                <a:solidFill>
                  <a:srgbClr val="003667"/>
                </a:solidFill>
                <a:latin typeface="Verdana"/>
                <a:cs typeface="Verdana"/>
              </a:rPr>
              <a:t>22,</a:t>
            </a:r>
            <a:r>
              <a:rPr dirty="0" sz="1600" spc="-12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-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9</a:t>
            </a:r>
            <a:r>
              <a:rPr dirty="0" sz="1600" spc="-114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25">
                <a:solidFill>
                  <a:srgbClr val="003667"/>
                </a:solidFill>
                <a:latin typeface="Verdana"/>
                <a:cs typeface="Verdana"/>
              </a:rPr>
              <a:t>]</a:t>
            </a:r>
            <a:r>
              <a:rPr dirty="0" sz="1600" spc="-12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what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would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be</a:t>
            </a:r>
            <a:r>
              <a:rPr dirty="0" sz="1600" spc="-1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 answer?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996437" y="4177002"/>
            <a:ext cx="23837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0"/>
              </a:spcBef>
              <a:buFont typeface="Arial"/>
              <a:buChar char="○"/>
              <a:tabLst>
                <a:tab pos="363855" algn="l"/>
              </a:tabLst>
            </a:pP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Seriously,</a:t>
            </a:r>
            <a:r>
              <a:rPr dirty="0" sz="1600" spc="-1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003667"/>
                </a:solidFill>
                <a:latin typeface="Verdana"/>
                <a:cs typeface="Verdana"/>
              </a:rPr>
              <a:t>try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it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now!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433342" y="837620"/>
            <a:ext cx="44183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0" b="1">
                <a:solidFill>
                  <a:srgbClr val="0072BC"/>
                </a:solidFill>
                <a:latin typeface="Verdana"/>
                <a:cs typeface="Verdana"/>
              </a:rPr>
              <a:t>Maximum</a:t>
            </a:r>
            <a:r>
              <a:rPr dirty="0" sz="1600" spc="-6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55" b="1">
                <a:solidFill>
                  <a:srgbClr val="0072BC"/>
                </a:solidFill>
                <a:latin typeface="Verdana"/>
                <a:cs typeface="Verdana"/>
              </a:rPr>
              <a:t>Contiguous</a:t>
            </a:r>
            <a:r>
              <a:rPr dirty="0" sz="1600" spc="-6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55" b="1">
                <a:solidFill>
                  <a:srgbClr val="0072BC"/>
                </a:solidFill>
                <a:latin typeface="Verdana"/>
                <a:cs typeface="Verdana"/>
              </a:rPr>
              <a:t>Subsequence</a:t>
            </a:r>
            <a:r>
              <a:rPr dirty="0" sz="1600" spc="-6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25" b="1">
                <a:solidFill>
                  <a:srgbClr val="0072BC"/>
                </a:solidFill>
                <a:latin typeface="Verdana"/>
                <a:cs typeface="Verdana"/>
              </a:rPr>
              <a:t>Sum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37398" y="1136324"/>
            <a:ext cx="2037714" cy="130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0" b="1">
                <a:solidFill>
                  <a:srgbClr val="0072BC"/>
                </a:solidFill>
                <a:latin typeface="Verdana"/>
                <a:cs typeface="Verdana"/>
              </a:rPr>
              <a:t>MCSS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dirty="0" sz="2800" b="1">
                <a:solidFill>
                  <a:srgbClr val="0072BC"/>
                </a:solidFill>
                <a:latin typeface="Verdana"/>
                <a:cs typeface="Verdana"/>
              </a:rPr>
              <a:t>A</a:t>
            </a:r>
            <a:r>
              <a:rPr dirty="0" sz="2800" spc="-21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2800" spc="-30" b="1">
                <a:solidFill>
                  <a:srgbClr val="0072BC"/>
                </a:solidFill>
                <a:latin typeface="Verdana"/>
                <a:cs typeface="Verdana"/>
              </a:rPr>
              <a:t>problem </a:t>
            </a:r>
            <a:r>
              <a:rPr dirty="0" sz="2800" spc="-105" b="1">
                <a:solidFill>
                  <a:srgbClr val="0072BC"/>
                </a:solidFill>
                <a:latin typeface="Verdana"/>
                <a:cs typeface="Verdana"/>
              </a:rPr>
              <a:t>to</a:t>
            </a:r>
            <a:r>
              <a:rPr dirty="0" sz="2800" spc="-16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2800" spc="-145" b="1">
                <a:solidFill>
                  <a:srgbClr val="0072BC"/>
                </a:solidFill>
                <a:latin typeface="Verdana"/>
                <a:cs typeface="Verdana"/>
              </a:rPr>
              <a:t>exercise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4973" y="2483574"/>
            <a:ext cx="2095495" cy="170496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Asymptotic</a:t>
            </a:r>
            <a:r>
              <a:rPr dirty="0" spc="60"/>
              <a:t> </a:t>
            </a:r>
            <a:r>
              <a:rPr dirty="0" spc="-10"/>
              <a:t>Notation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33342" y="699260"/>
            <a:ext cx="4418330" cy="789940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dirty="0" sz="1600" spc="-50" b="1">
                <a:solidFill>
                  <a:srgbClr val="0072BC"/>
                </a:solidFill>
                <a:latin typeface="Verdana"/>
                <a:cs typeface="Verdana"/>
              </a:rPr>
              <a:t>Maximum</a:t>
            </a:r>
            <a:r>
              <a:rPr dirty="0" sz="1600" spc="-6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55" b="1">
                <a:solidFill>
                  <a:srgbClr val="0072BC"/>
                </a:solidFill>
                <a:latin typeface="Verdana"/>
                <a:cs typeface="Verdana"/>
              </a:rPr>
              <a:t>Contiguous</a:t>
            </a:r>
            <a:r>
              <a:rPr dirty="0" sz="1600" spc="-6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55" b="1">
                <a:solidFill>
                  <a:srgbClr val="0072BC"/>
                </a:solidFill>
                <a:latin typeface="Verdana"/>
                <a:cs typeface="Verdana"/>
              </a:rPr>
              <a:t>Subsequence</a:t>
            </a:r>
            <a:r>
              <a:rPr dirty="0" sz="1600" spc="-6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25" b="1">
                <a:solidFill>
                  <a:srgbClr val="0072BC"/>
                </a:solidFill>
                <a:latin typeface="Verdana"/>
                <a:cs typeface="Verdana"/>
              </a:rPr>
              <a:t>Sum</a:t>
            </a:r>
            <a:endParaRPr sz="1600">
              <a:latin typeface="Verdana"/>
              <a:cs typeface="Verdana"/>
            </a:endParaRPr>
          </a:p>
          <a:p>
            <a:pPr marL="469265" indent="-351155">
              <a:lnSpc>
                <a:spcPct val="100000"/>
              </a:lnSpc>
              <a:spcBef>
                <a:spcPts val="1085"/>
              </a:spcBef>
              <a:buFont typeface="Arial"/>
              <a:buChar char="●"/>
              <a:tabLst>
                <a:tab pos="469265" algn="l"/>
              </a:tabLst>
            </a:pP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a</a:t>
            </a:r>
            <a:r>
              <a:rPr dirty="0" sz="1600" spc="-13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95">
                <a:solidFill>
                  <a:srgbClr val="003667"/>
                </a:solidFill>
                <a:latin typeface="Verdana"/>
                <a:cs typeface="Verdana"/>
              </a:rPr>
              <a:t>=</a:t>
            </a:r>
            <a:r>
              <a:rPr dirty="0" sz="1600" spc="-13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25">
                <a:solidFill>
                  <a:srgbClr val="003667"/>
                </a:solidFill>
                <a:latin typeface="Verdana"/>
                <a:cs typeface="Verdana"/>
              </a:rPr>
              <a:t>[</a:t>
            </a:r>
            <a:r>
              <a:rPr dirty="0" sz="1600" spc="-13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90">
                <a:solidFill>
                  <a:srgbClr val="003667"/>
                </a:solidFill>
                <a:latin typeface="Verdana"/>
                <a:cs typeface="Verdana"/>
              </a:rPr>
              <a:t>5,</a:t>
            </a:r>
            <a:r>
              <a:rPr dirty="0" sz="1600" spc="-13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55">
                <a:solidFill>
                  <a:srgbClr val="003667"/>
                </a:solidFill>
                <a:latin typeface="Verdana"/>
                <a:cs typeface="Verdana"/>
              </a:rPr>
              <a:t>-</a:t>
            </a:r>
            <a:r>
              <a:rPr dirty="0" sz="1600" spc="-345">
                <a:solidFill>
                  <a:srgbClr val="003667"/>
                </a:solidFill>
                <a:latin typeface="Verdana"/>
                <a:cs typeface="Verdana"/>
              </a:rPr>
              <a:t>1,</a:t>
            </a:r>
            <a:r>
              <a:rPr dirty="0" sz="1600" spc="-13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40">
                <a:solidFill>
                  <a:srgbClr val="003667"/>
                </a:solidFill>
                <a:latin typeface="Verdana"/>
                <a:cs typeface="Verdana"/>
              </a:rPr>
              <a:t>56,</a:t>
            </a:r>
            <a:r>
              <a:rPr dirty="0" sz="1600" spc="-13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60">
                <a:solidFill>
                  <a:srgbClr val="003667"/>
                </a:solidFill>
                <a:latin typeface="Verdana"/>
                <a:cs typeface="Verdana"/>
              </a:rPr>
              <a:t>-</a:t>
            </a:r>
            <a:r>
              <a:rPr dirty="0" sz="1600" spc="-190">
                <a:solidFill>
                  <a:srgbClr val="003667"/>
                </a:solidFill>
                <a:latin typeface="Verdana"/>
                <a:cs typeface="Verdana"/>
              </a:rPr>
              <a:t>3,</a:t>
            </a:r>
            <a:r>
              <a:rPr dirty="0" sz="1600" spc="-13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55">
                <a:solidFill>
                  <a:srgbClr val="003667"/>
                </a:solidFill>
                <a:latin typeface="Verdana"/>
                <a:cs typeface="Verdana"/>
              </a:rPr>
              <a:t>-</a:t>
            </a:r>
            <a:r>
              <a:rPr dirty="0" sz="1600" spc="-235">
                <a:solidFill>
                  <a:srgbClr val="003667"/>
                </a:solidFill>
                <a:latin typeface="Verdana"/>
                <a:cs typeface="Verdana"/>
              </a:rPr>
              <a:t>18,</a:t>
            </a:r>
            <a:r>
              <a:rPr dirty="0" sz="1600" spc="-13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65">
                <a:solidFill>
                  <a:srgbClr val="003667"/>
                </a:solidFill>
                <a:latin typeface="Verdana"/>
                <a:cs typeface="Verdana"/>
              </a:rPr>
              <a:t>22,</a:t>
            </a:r>
            <a:r>
              <a:rPr dirty="0" sz="1600" spc="-13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-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9</a:t>
            </a:r>
            <a:r>
              <a:rPr dirty="0" sz="1600" spc="-13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003667"/>
                </a:solidFill>
                <a:latin typeface="Verdana"/>
                <a:cs typeface="Verdana"/>
              </a:rPr>
              <a:t>]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7398" y="1136324"/>
            <a:ext cx="2037714" cy="130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0" b="1">
                <a:solidFill>
                  <a:srgbClr val="0072BC"/>
                </a:solidFill>
                <a:latin typeface="Verdana"/>
                <a:cs typeface="Verdana"/>
              </a:rPr>
              <a:t>MCSS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dirty="0" sz="2800" b="1">
                <a:solidFill>
                  <a:srgbClr val="0072BC"/>
                </a:solidFill>
                <a:latin typeface="Verdana"/>
                <a:cs typeface="Verdana"/>
              </a:rPr>
              <a:t>A</a:t>
            </a:r>
            <a:r>
              <a:rPr dirty="0" sz="2800" spc="-21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2800" spc="-30" b="1">
                <a:solidFill>
                  <a:srgbClr val="0072BC"/>
                </a:solidFill>
                <a:latin typeface="Verdana"/>
                <a:cs typeface="Verdana"/>
              </a:rPr>
              <a:t>problem </a:t>
            </a:r>
            <a:r>
              <a:rPr dirty="0" sz="2800" spc="-105" b="1">
                <a:solidFill>
                  <a:srgbClr val="0072BC"/>
                </a:solidFill>
                <a:latin typeface="Verdana"/>
                <a:cs typeface="Verdana"/>
              </a:rPr>
              <a:t>to</a:t>
            </a:r>
            <a:r>
              <a:rPr dirty="0" sz="2800" spc="-16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2800" spc="-145" b="1">
                <a:solidFill>
                  <a:srgbClr val="0072BC"/>
                </a:solidFill>
                <a:latin typeface="Verdana"/>
                <a:cs typeface="Verdana"/>
              </a:rPr>
              <a:t>exercise</a:t>
            </a:r>
            <a:endParaRPr sz="2800">
              <a:latin typeface="Verdana"/>
              <a:cs typeface="Verdana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2840106" y="1682384"/>
          <a:ext cx="552450" cy="2769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090"/>
              </a:tblGrid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 spc="-5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25">
                          <a:latin typeface="Arial"/>
                          <a:cs typeface="Arial"/>
                        </a:rPr>
                        <a:t>56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 spc="-5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18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5">
                          <a:latin typeface="Arial"/>
                          <a:cs typeface="Arial"/>
                        </a:rPr>
                        <a:t>22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 spc="-5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3571305" y="1682384"/>
          <a:ext cx="830580" cy="2373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4220"/>
              </a:tblGrid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5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 spc="-5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56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56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 spc="-5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18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18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35">
                          <a:latin typeface="Arial"/>
                          <a:cs typeface="Arial"/>
                        </a:rPr>
                        <a:t>22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22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 spc="-5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4580603" y="1682384"/>
          <a:ext cx="1069340" cy="1978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615"/>
              </a:tblGrid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56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56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 spc="-5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56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3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18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18 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22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18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22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 spc="-5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5829025" y="1682384"/>
          <a:ext cx="1308735" cy="1582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2375"/>
              </a:tblGrid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56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 spc="-5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56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3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18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56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18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22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18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22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 spc="-6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7316522" y="1682384"/>
          <a:ext cx="1635760" cy="1186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9400"/>
              </a:tblGrid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1 56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3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18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56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18 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56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56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18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22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 spc="-5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0" name="object 10" descr=""/>
          <p:cNvGrpSpPr/>
          <p:nvPr/>
        </p:nvGrpSpPr>
        <p:grpSpPr>
          <a:xfrm>
            <a:off x="6987248" y="3669605"/>
            <a:ext cx="1893570" cy="811530"/>
            <a:chOff x="6987248" y="3669605"/>
            <a:chExt cx="1893570" cy="811530"/>
          </a:xfrm>
        </p:grpSpPr>
        <p:sp>
          <p:nvSpPr>
            <p:cNvPr id="11" name="object 11" descr=""/>
            <p:cNvSpPr/>
            <p:nvPr/>
          </p:nvSpPr>
          <p:spPr>
            <a:xfrm>
              <a:off x="6996761" y="3679117"/>
              <a:ext cx="1874520" cy="396240"/>
            </a:xfrm>
            <a:custGeom>
              <a:avLst/>
              <a:gdLst/>
              <a:ahLst/>
              <a:cxnLst/>
              <a:rect l="l" t="t" r="r" b="b"/>
              <a:pathLst>
                <a:path w="1874520" h="396239">
                  <a:moveTo>
                    <a:pt x="1874121" y="396199"/>
                  </a:moveTo>
                  <a:lnTo>
                    <a:pt x="0" y="396199"/>
                  </a:lnTo>
                  <a:lnTo>
                    <a:pt x="0" y="0"/>
                  </a:lnTo>
                  <a:lnTo>
                    <a:pt x="1874121" y="0"/>
                  </a:lnTo>
                  <a:lnTo>
                    <a:pt x="1874121" y="396199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992011" y="3674367"/>
              <a:ext cx="1884045" cy="802005"/>
            </a:xfrm>
            <a:custGeom>
              <a:avLst/>
              <a:gdLst/>
              <a:ahLst/>
              <a:cxnLst/>
              <a:rect l="l" t="t" r="r" b="b"/>
              <a:pathLst>
                <a:path w="1884045" h="802004">
                  <a:moveTo>
                    <a:pt x="4749" y="0"/>
                  </a:moveTo>
                  <a:lnTo>
                    <a:pt x="4749" y="801898"/>
                  </a:lnTo>
                </a:path>
                <a:path w="1884045" h="802004">
                  <a:moveTo>
                    <a:pt x="1878871" y="0"/>
                  </a:moveTo>
                  <a:lnTo>
                    <a:pt x="1878871" y="801898"/>
                  </a:lnTo>
                </a:path>
                <a:path w="1884045" h="802004">
                  <a:moveTo>
                    <a:pt x="0" y="4749"/>
                  </a:moveTo>
                  <a:lnTo>
                    <a:pt x="1883621" y="4749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7001523" y="3745031"/>
            <a:ext cx="18649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495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5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-</a:t>
            </a:r>
            <a:r>
              <a:rPr dirty="0" sz="1400">
                <a:latin typeface="Arial"/>
                <a:cs typeface="Arial"/>
              </a:rPr>
              <a:t>1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56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-</a:t>
            </a:r>
            <a:r>
              <a:rPr dirty="0" sz="1400">
                <a:latin typeface="Arial"/>
                <a:cs typeface="Arial"/>
              </a:rPr>
              <a:t>3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-</a:t>
            </a:r>
            <a:r>
              <a:rPr dirty="0" sz="1400">
                <a:latin typeface="Arial"/>
                <a:cs typeface="Arial"/>
              </a:rPr>
              <a:t>18 </a:t>
            </a:r>
            <a:r>
              <a:rPr dirty="0" sz="1400" spc="-25">
                <a:latin typeface="Arial"/>
                <a:cs typeface="Arial"/>
              </a:rPr>
              <a:t>22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996760" y="4075316"/>
            <a:ext cx="1874520" cy="39624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wrap="square" lIns="0" tIns="78740" rIns="0" bIns="0" rtlCol="0" vert="horz">
            <a:spAutoFit/>
          </a:bodyPr>
          <a:lstStyle/>
          <a:p>
            <a:pPr marL="250190">
              <a:lnSpc>
                <a:spcPct val="100000"/>
              </a:lnSpc>
              <a:spcBef>
                <a:spcPts val="620"/>
              </a:spcBef>
            </a:pPr>
            <a:r>
              <a:rPr dirty="0" sz="1400" spc="-10">
                <a:latin typeface="Arial"/>
                <a:cs typeface="Arial"/>
              </a:rPr>
              <a:t>-</a:t>
            </a:r>
            <a:r>
              <a:rPr dirty="0" sz="1400">
                <a:latin typeface="Arial"/>
                <a:cs typeface="Arial"/>
              </a:rPr>
              <a:t>1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56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-</a:t>
            </a:r>
            <a:r>
              <a:rPr dirty="0" sz="1400">
                <a:latin typeface="Arial"/>
                <a:cs typeface="Arial"/>
              </a:rPr>
              <a:t>3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-</a:t>
            </a:r>
            <a:r>
              <a:rPr dirty="0" sz="1400">
                <a:latin typeface="Arial"/>
                <a:cs typeface="Arial"/>
              </a:rPr>
              <a:t>18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22 </a:t>
            </a:r>
            <a:r>
              <a:rPr dirty="0" sz="1400" spc="-10">
                <a:latin typeface="Arial"/>
                <a:cs typeface="Arial"/>
              </a:rPr>
              <a:t>-</a:t>
            </a:r>
            <a:r>
              <a:rPr dirty="0" sz="1400" spc="-50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680165" y="4064391"/>
            <a:ext cx="1874520" cy="39624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wrap="square" lIns="0" tIns="78740" rIns="0" bIns="0" rtlCol="0" vert="horz">
            <a:spAutoFit/>
          </a:bodyPr>
          <a:lstStyle/>
          <a:p>
            <a:pPr marL="175895">
              <a:lnSpc>
                <a:spcPct val="100000"/>
              </a:lnSpc>
              <a:spcBef>
                <a:spcPts val="620"/>
              </a:spcBef>
            </a:pPr>
            <a:r>
              <a:rPr dirty="0" sz="1400">
                <a:latin typeface="Arial"/>
                <a:cs typeface="Arial"/>
              </a:rPr>
              <a:t>5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-</a:t>
            </a:r>
            <a:r>
              <a:rPr dirty="0" sz="1400">
                <a:latin typeface="Arial"/>
                <a:cs typeface="Arial"/>
              </a:rPr>
              <a:t>1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56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-</a:t>
            </a:r>
            <a:r>
              <a:rPr dirty="0" sz="1400">
                <a:latin typeface="Arial"/>
                <a:cs typeface="Arial"/>
              </a:rPr>
              <a:t>3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-</a:t>
            </a:r>
            <a:r>
              <a:rPr dirty="0" sz="1400">
                <a:latin typeface="Arial"/>
                <a:cs typeface="Arial"/>
              </a:rPr>
              <a:t>18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56 </a:t>
            </a:r>
            <a:r>
              <a:rPr dirty="0" sz="1400" spc="-10">
                <a:latin typeface="Arial"/>
                <a:cs typeface="Arial"/>
              </a:rPr>
              <a:t>-</a:t>
            </a:r>
            <a:r>
              <a:rPr dirty="0" sz="1400" spc="-50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967512" y="3468092"/>
            <a:ext cx="466725" cy="400685"/>
          </a:xfrm>
          <a:prstGeom prst="rect">
            <a:avLst/>
          </a:prstGeom>
          <a:solidFill>
            <a:srgbClr val="FF0000"/>
          </a:solidFill>
        </p:spPr>
        <p:txBody>
          <a:bodyPr wrap="square" lIns="0" tIns="78105" rIns="0" bIns="0" rtlCol="0" vert="horz">
            <a:spAutoFit/>
          </a:bodyPr>
          <a:lstStyle/>
          <a:p>
            <a:pPr marL="133985">
              <a:lnSpc>
                <a:spcPct val="100000"/>
              </a:lnSpc>
              <a:spcBef>
                <a:spcPts val="615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61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6459349" y="3663430"/>
            <a:ext cx="661035" cy="243840"/>
            <a:chOff x="6459349" y="3663430"/>
            <a:chExt cx="661035" cy="243840"/>
          </a:xfrm>
        </p:grpSpPr>
        <p:sp>
          <p:nvSpPr>
            <p:cNvPr id="18" name="object 18" descr=""/>
            <p:cNvSpPr/>
            <p:nvPr/>
          </p:nvSpPr>
          <p:spPr>
            <a:xfrm>
              <a:off x="6596636" y="3722492"/>
              <a:ext cx="509905" cy="170180"/>
            </a:xfrm>
            <a:custGeom>
              <a:avLst/>
              <a:gdLst/>
              <a:ahLst/>
              <a:cxnLst/>
              <a:rect l="l" t="t" r="r" b="b"/>
              <a:pathLst>
                <a:path w="509904" h="170179">
                  <a:moveTo>
                    <a:pt x="509373" y="170074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59349" y="3663430"/>
              <a:ext cx="166524" cy="118099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2667969" y="4510767"/>
            <a:ext cx="591439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3855" marR="5080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</a:tabLst>
            </a:pP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This</a:t>
            </a:r>
            <a:r>
              <a:rPr dirty="0" sz="1600" spc="-7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is</a:t>
            </a:r>
            <a:r>
              <a:rPr dirty="0" sz="1600" spc="-7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a</a:t>
            </a:r>
            <a:r>
              <a:rPr dirty="0" sz="1600" spc="-7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difﬁcult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problem</a:t>
            </a:r>
            <a:r>
              <a:rPr dirty="0" sz="1600" spc="-7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to</a:t>
            </a:r>
            <a:r>
              <a:rPr dirty="0" sz="1600" spc="-7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5">
                <a:solidFill>
                  <a:srgbClr val="003667"/>
                </a:solidFill>
                <a:latin typeface="Verdana"/>
                <a:cs typeface="Verdana"/>
              </a:rPr>
              <a:t>solve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without</a:t>
            </a:r>
            <a:r>
              <a:rPr dirty="0" sz="1600" spc="-7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a</a:t>
            </a:r>
            <a:r>
              <a:rPr dirty="0" sz="1600" spc="-7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systematic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approach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90">
                <a:solidFill>
                  <a:srgbClr val="003667"/>
                </a:solidFill>
                <a:latin typeface="Verdana"/>
                <a:cs typeface="Verdana"/>
              </a:rPr>
              <a:t>…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how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70">
                <a:solidFill>
                  <a:srgbClr val="003667"/>
                </a:solidFill>
                <a:latin typeface="Verdana"/>
                <a:cs typeface="Verdana"/>
              </a:rPr>
              <a:t>much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does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this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one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cost?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75123" y="596879"/>
            <a:ext cx="2401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1C91D1"/>
                </a:solidFill>
                <a:latin typeface="Verdana"/>
                <a:cs typeface="Verdana"/>
              </a:rPr>
              <a:t>Asymptotic</a:t>
            </a:r>
            <a:r>
              <a:rPr dirty="0" sz="1800" spc="60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1C91D1"/>
                </a:solidFill>
                <a:latin typeface="Verdana"/>
                <a:cs typeface="Verdana"/>
              </a:rPr>
              <a:t>Notation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433342" y="837620"/>
            <a:ext cx="5493385" cy="1160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0" b="1">
                <a:solidFill>
                  <a:srgbClr val="0072BC"/>
                </a:solidFill>
                <a:latin typeface="Verdana"/>
                <a:cs typeface="Verdana"/>
              </a:rPr>
              <a:t>Maximum</a:t>
            </a:r>
            <a:r>
              <a:rPr dirty="0" sz="1600" spc="-6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55" b="1">
                <a:solidFill>
                  <a:srgbClr val="0072BC"/>
                </a:solidFill>
                <a:latin typeface="Verdana"/>
                <a:cs typeface="Verdana"/>
              </a:rPr>
              <a:t>Contiguous</a:t>
            </a:r>
            <a:r>
              <a:rPr dirty="0" sz="1600" spc="-6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55" b="1">
                <a:solidFill>
                  <a:srgbClr val="0072BC"/>
                </a:solidFill>
                <a:latin typeface="Verdana"/>
                <a:cs typeface="Verdana"/>
              </a:rPr>
              <a:t>Subsequence</a:t>
            </a:r>
            <a:r>
              <a:rPr dirty="0" sz="1600" spc="-6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25" b="1">
                <a:solidFill>
                  <a:srgbClr val="0072BC"/>
                </a:solidFill>
                <a:latin typeface="Verdana"/>
                <a:cs typeface="Verdana"/>
              </a:rPr>
              <a:t>Sum</a:t>
            </a:r>
            <a:endParaRPr sz="1600">
              <a:latin typeface="Verdana"/>
              <a:cs typeface="Verdana"/>
            </a:endParaRPr>
          </a:p>
          <a:p>
            <a:pPr marL="469265" indent="-351155">
              <a:lnSpc>
                <a:spcPct val="100000"/>
              </a:lnSpc>
              <a:spcBef>
                <a:spcPts val="1255"/>
              </a:spcBef>
              <a:buFont typeface="Arial"/>
              <a:buChar char="●"/>
              <a:tabLst>
                <a:tab pos="46926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naive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0">
                <a:solidFill>
                  <a:srgbClr val="003667"/>
                </a:solidFill>
                <a:latin typeface="Verdana"/>
                <a:cs typeface="Verdana"/>
              </a:rPr>
              <a:t>solution: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test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all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possible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subsequences</a:t>
            </a:r>
            <a:endParaRPr sz="1600">
              <a:latin typeface="Verdana"/>
              <a:cs typeface="Verdana"/>
            </a:endParaRPr>
          </a:p>
          <a:p>
            <a:pPr lvl="1" marL="926465" indent="-351155">
              <a:lnSpc>
                <a:spcPct val="100000"/>
              </a:lnSpc>
              <a:buFont typeface="Arial"/>
              <a:buChar char="○"/>
              <a:tabLst>
                <a:tab pos="92646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For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all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elements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i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of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array</a:t>
            </a:r>
            <a:endParaRPr sz="1600">
              <a:latin typeface="Verdana"/>
              <a:cs typeface="Verdana"/>
            </a:endParaRPr>
          </a:p>
          <a:p>
            <a:pPr lvl="2" marL="1383665" indent="-351155">
              <a:lnSpc>
                <a:spcPct val="100000"/>
              </a:lnSpc>
              <a:buFont typeface="Arial"/>
              <a:buChar char="■"/>
              <a:tabLst>
                <a:tab pos="138366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For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all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elements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25">
                <a:solidFill>
                  <a:srgbClr val="003667"/>
                </a:solidFill>
                <a:latin typeface="Verdana"/>
                <a:cs typeface="Verdana"/>
              </a:rPr>
              <a:t>j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from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i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to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end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7398" y="1136324"/>
            <a:ext cx="2037714" cy="1305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0" b="1">
                <a:solidFill>
                  <a:srgbClr val="0072BC"/>
                </a:solidFill>
                <a:latin typeface="Verdana"/>
                <a:cs typeface="Verdana"/>
              </a:rPr>
              <a:t>MCSS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dirty="0" sz="2800" b="1">
                <a:solidFill>
                  <a:srgbClr val="0072BC"/>
                </a:solidFill>
                <a:latin typeface="Verdana"/>
                <a:cs typeface="Verdana"/>
              </a:rPr>
              <a:t>A</a:t>
            </a:r>
            <a:r>
              <a:rPr dirty="0" sz="2800" spc="-21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2800" spc="-30" b="1">
                <a:solidFill>
                  <a:srgbClr val="0072BC"/>
                </a:solidFill>
                <a:latin typeface="Verdana"/>
                <a:cs typeface="Verdana"/>
              </a:rPr>
              <a:t>problem </a:t>
            </a:r>
            <a:r>
              <a:rPr dirty="0" sz="2800" spc="-105" b="1">
                <a:solidFill>
                  <a:srgbClr val="0072BC"/>
                </a:solidFill>
                <a:latin typeface="Verdana"/>
                <a:cs typeface="Verdana"/>
              </a:rPr>
              <a:t>to</a:t>
            </a:r>
            <a:r>
              <a:rPr dirty="0" sz="2800" spc="-16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2800" spc="-145" b="1">
                <a:solidFill>
                  <a:srgbClr val="0072BC"/>
                </a:solidFill>
                <a:latin typeface="Verdana"/>
                <a:cs typeface="Verdana"/>
              </a:rPr>
              <a:t>exercise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8647" y="2956544"/>
            <a:ext cx="888158" cy="92339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60318" y="2591869"/>
            <a:ext cx="3135943" cy="224682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4910839" y="1972284"/>
            <a:ext cx="4104004" cy="2898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Compute</a:t>
            </a:r>
            <a:r>
              <a:rPr dirty="0" sz="1600" spc="-5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5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sum</a:t>
            </a:r>
            <a:r>
              <a:rPr dirty="0" sz="1600" spc="-5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from</a:t>
            </a:r>
            <a:r>
              <a:rPr dirty="0" sz="1600" spc="-5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i</a:t>
            </a:r>
            <a:r>
              <a:rPr dirty="0" sz="1600" spc="-5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to</a:t>
            </a:r>
            <a:r>
              <a:rPr dirty="0" sz="1600" spc="-50">
                <a:solidFill>
                  <a:srgbClr val="003667"/>
                </a:solidFill>
                <a:latin typeface="Verdana"/>
                <a:cs typeface="Verdana"/>
              </a:rPr>
              <a:t> j</a:t>
            </a:r>
            <a:endParaRPr sz="1600">
              <a:latin typeface="Verdana"/>
              <a:cs typeface="Verdana"/>
            </a:endParaRPr>
          </a:p>
          <a:p>
            <a:pPr lvl="1" marL="821055" indent="-351790">
              <a:lnSpc>
                <a:spcPct val="100000"/>
              </a:lnSpc>
              <a:buFont typeface="Arial"/>
              <a:buChar char="○"/>
              <a:tabLst>
                <a:tab pos="821055" algn="l"/>
              </a:tabLst>
            </a:pPr>
            <a:r>
              <a:rPr dirty="0" sz="1600" spc="-290">
                <a:solidFill>
                  <a:srgbClr val="003667"/>
                </a:solidFill>
                <a:latin typeface="Verdana"/>
                <a:cs typeface="Verdana"/>
              </a:rPr>
              <a:t>…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and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keep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largest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sum</a:t>
            </a:r>
            <a:endParaRPr sz="1600">
              <a:latin typeface="Verdana"/>
              <a:cs typeface="Verdana"/>
            </a:endParaRPr>
          </a:p>
          <a:p>
            <a:pPr lvl="2" marL="2164080" marR="41275" indent="-351790">
              <a:lnSpc>
                <a:spcPct val="100000"/>
              </a:lnSpc>
              <a:spcBef>
                <a:spcPts val="1420"/>
              </a:spcBef>
              <a:buFont typeface="Arial"/>
              <a:buChar char="●"/>
              <a:tabLst>
                <a:tab pos="2164080" algn="l"/>
              </a:tabLst>
            </a:pP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First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loop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to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choose</a:t>
            </a:r>
            <a:r>
              <a:rPr dirty="0" sz="1600" spc="-7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start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of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subsequence</a:t>
            </a:r>
            <a:endParaRPr sz="1600">
              <a:latin typeface="Verdana"/>
              <a:cs typeface="Verdana"/>
            </a:endParaRPr>
          </a:p>
          <a:p>
            <a:pPr lvl="2" marL="2164080" marR="5080" indent="-35179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2164080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second</a:t>
            </a:r>
            <a:r>
              <a:rPr dirty="0" sz="1600" spc="-5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loop</a:t>
            </a:r>
            <a:r>
              <a:rPr dirty="0" sz="1600" spc="-5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to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choose</a:t>
            </a:r>
            <a:r>
              <a:rPr dirty="0" sz="1600" spc="-3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end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of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subsequence</a:t>
            </a:r>
            <a:endParaRPr sz="1600">
              <a:latin typeface="Verdana"/>
              <a:cs typeface="Verdana"/>
            </a:endParaRPr>
          </a:p>
          <a:p>
            <a:pPr lvl="2" marL="2164080" marR="250190" indent="-35179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2164080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third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loop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5">
                <a:solidFill>
                  <a:srgbClr val="003667"/>
                </a:solidFill>
                <a:latin typeface="Verdana"/>
                <a:cs typeface="Verdana"/>
              </a:rPr>
              <a:t>to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add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it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45">
                <a:solidFill>
                  <a:srgbClr val="003667"/>
                </a:solidFill>
                <a:latin typeface="Verdana"/>
                <a:cs typeface="Verdana"/>
              </a:rPr>
              <a:t>up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471480" y="1933758"/>
            <a:ext cx="572135" cy="576580"/>
            <a:chOff x="3471480" y="1933758"/>
            <a:chExt cx="572135" cy="576580"/>
          </a:xfrm>
        </p:grpSpPr>
        <p:sp>
          <p:nvSpPr>
            <p:cNvPr id="9" name="object 9" descr=""/>
            <p:cNvSpPr/>
            <p:nvPr/>
          </p:nvSpPr>
          <p:spPr>
            <a:xfrm>
              <a:off x="3485767" y="1948046"/>
              <a:ext cx="543560" cy="548005"/>
            </a:xfrm>
            <a:custGeom>
              <a:avLst/>
              <a:gdLst/>
              <a:ahLst/>
              <a:cxnLst/>
              <a:rect l="l" t="t" r="r" b="b"/>
              <a:pathLst>
                <a:path w="543560" h="548005">
                  <a:moveTo>
                    <a:pt x="271499" y="547498"/>
                  </a:moveTo>
                  <a:lnTo>
                    <a:pt x="222695" y="543088"/>
                  </a:lnTo>
                  <a:lnTo>
                    <a:pt x="176762" y="530372"/>
                  </a:lnTo>
                  <a:lnTo>
                    <a:pt x="134466" y="510123"/>
                  </a:lnTo>
                  <a:lnTo>
                    <a:pt x="96573" y="483116"/>
                  </a:lnTo>
                  <a:lnTo>
                    <a:pt x="63851" y="450122"/>
                  </a:lnTo>
                  <a:lnTo>
                    <a:pt x="37066" y="411915"/>
                  </a:lnTo>
                  <a:lnTo>
                    <a:pt x="16985" y="369269"/>
                  </a:lnTo>
                  <a:lnTo>
                    <a:pt x="4374" y="322956"/>
                  </a:lnTo>
                  <a:lnTo>
                    <a:pt x="0" y="273749"/>
                  </a:lnTo>
                  <a:lnTo>
                    <a:pt x="4374" y="224542"/>
                  </a:lnTo>
                  <a:lnTo>
                    <a:pt x="16985" y="178229"/>
                  </a:lnTo>
                  <a:lnTo>
                    <a:pt x="37066" y="135583"/>
                  </a:lnTo>
                  <a:lnTo>
                    <a:pt x="63851" y="97376"/>
                  </a:lnTo>
                  <a:lnTo>
                    <a:pt x="96573" y="64382"/>
                  </a:lnTo>
                  <a:lnTo>
                    <a:pt x="134466" y="37374"/>
                  </a:lnTo>
                  <a:lnTo>
                    <a:pt x="176762" y="17126"/>
                  </a:lnTo>
                  <a:lnTo>
                    <a:pt x="222695" y="4410"/>
                  </a:lnTo>
                  <a:lnTo>
                    <a:pt x="271499" y="0"/>
                  </a:lnTo>
                  <a:lnTo>
                    <a:pt x="324712" y="5308"/>
                  </a:lnTo>
                  <a:lnTo>
                    <a:pt x="375399" y="20838"/>
                  </a:lnTo>
                  <a:lnTo>
                    <a:pt x="422129" y="45993"/>
                  </a:lnTo>
                  <a:lnTo>
                    <a:pt x="463474" y="80179"/>
                  </a:lnTo>
                  <a:lnTo>
                    <a:pt x="497383" y="121873"/>
                  </a:lnTo>
                  <a:lnTo>
                    <a:pt x="522333" y="168990"/>
                  </a:lnTo>
                  <a:lnTo>
                    <a:pt x="537734" y="220094"/>
                  </a:lnTo>
                  <a:lnTo>
                    <a:pt x="542998" y="273749"/>
                  </a:lnTo>
                  <a:lnTo>
                    <a:pt x="538624" y="322956"/>
                  </a:lnTo>
                  <a:lnTo>
                    <a:pt x="526013" y="369269"/>
                  </a:lnTo>
                  <a:lnTo>
                    <a:pt x="505932" y="411915"/>
                  </a:lnTo>
                  <a:lnTo>
                    <a:pt x="479147" y="450122"/>
                  </a:lnTo>
                  <a:lnTo>
                    <a:pt x="446425" y="483116"/>
                  </a:lnTo>
                  <a:lnTo>
                    <a:pt x="408532" y="510123"/>
                  </a:lnTo>
                  <a:lnTo>
                    <a:pt x="366236" y="530372"/>
                  </a:lnTo>
                  <a:lnTo>
                    <a:pt x="320303" y="543088"/>
                  </a:lnTo>
                  <a:lnTo>
                    <a:pt x="271499" y="547498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485767" y="1948045"/>
              <a:ext cx="543560" cy="548005"/>
            </a:xfrm>
            <a:custGeom>
              <a:avLst/>
              <a:gdLst/>
              <a:ahLst/>
              <a:cxnLst/>
              <a:rect l="l" t="t" r="r" b="b"/>
              <a:pathLst>
                <a:path w="543560" h="548005">
                  <a:moveTo>
                    <a:pt x="0" y="273749"/>
                  </a:moveTo>
                  <a:lnTo>
                    <a:pt x="4374" y="224542"/>
                  </a:lnTo>
                  <a:lnTo>
                    <a:pt x="16985" y="178229"/>
                  </a:lnTo>
                  <a:lnTo>
                    <a:pt x="37066" y="135583"/>
                  </a:lnTo>
                  <a:lnTo>
                    <a:pt x="63851" y="97376"/>
                  </a:lnTo>
                  <a:lnTo>
                    <a:pt x="96573" y="64382"/>
                  </a:lnTo>
                  <a:lnTo>
                    <a:pt x="134466" y="37374"/>
                  </a:lnTo>
                  <a:lnTo>
                    <a:pt x="176762" y="17126"/>
                  </a:lnTo>
                  <a:lnTo>
                    <a:pt x="222695" y="4410"/>
                  </a:lnTo>
                  <a:lnTo>
                    <a:pt x="271499" y="0"/>
                  </a:lnTo>
                  <a:lnTo>
                    <a:pt x="324712" y="5308"/>
                  </a:lnTo>
                  <a:lnTo>
                    <a:pt x="375399" y="20838"/>
                  </a:lnTo>
                  <a:lnTo>
                    <a:pt x="422129" y="45993"/>
                  </a:lnTo>
                  <a:lnTo>
                    <a:pt x="463474" y="80179"/>
                  </a:lnTo>
                  <a:lnTo>
                    <a:pt x="497383" y="121873"/>
                  </a:lnTo>
                  <a:lnTo>
                    <a:pt x="522333" y="168990"/>
                  </a:lnTo>
                  <a:lnTo>
                    <a:pt x="537734" y="220094"/>
                  </a:lnTo>
                  <a:lnTo>
                    <a:pt x="542998" y="273749"/>
                  </a:lnTo>
                  <a:lnTo>
                    <a:pt x="538624" y="322956"/>
                  </a:lnTo>
                  <a:lnTo>
                    <a:pt x="526013" y="369269"/>
                  </a:lnTo>
                  <a:lnTo>
                    <a:pt x="505932" y="411915"/>
                  </a:lnTo>
                  <a:lnTo>
                    <a:pt x="479147" y="450122"/>
                  </a:lnTo>
                  <a:lnTo>
                    <a:pt x="446425" y="483116"/>
                  </a:lnTo>
                  <a:lnTo>
                    <a:pt x="408532" y="510123"/>
                  </a:lnTo>
                  <a:lnTo>
                    <a:pt x="366236" y="530372"/>
                  </a:lnTo>
                  <a:lnTo>
                    <a:pt x="320303" y="543088"/>
                  </a:lnTo>
                  <a:lnTo>
                    <a:pt x="271499" y="547498"/>
                  </a:lnTo>
                  <a:lnTo>
                    <a:pt x="222695" y="543088"/>
                  </a:lnTo>
                  <a:lnTo>
                    <a:pt x="176762" y="530372"/>
                  </a:lnTo>
                  <a:lnTo>
                    <a:pt x="134466" y="510123"/>
                  </a:lnTo>
                  <a:lnTo>
                    <a:pt x="96573" y="483116"/>
                  </a:lnTo>
                  <a:lnTo>
                    <a:pt x="63851" y="450122"/>
                  </a:lnTo>
                  <a:lnTo>
                    <a:pt x="37066" y="411915"/>
                  </a:lnTo>
                  <a:lnTo>
                    <a:pt x="16985" y="369269"/>
                  </a:lnTo>
                  <a:lnTo>
                    <a:pt x="4374" y="322956"/>
                  </a:lnTo>
                  <a:lnTo>
                    <a:pt x="0" y="273749"/>
                  </a:lnTo>
                  <a:close/>
                </a:path>
              </a:pathLst>
            </a:custGeom>
            <a:ln w="28574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3673961" y="2046531"/>
            <a:ext cx="1670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 b="1">
                <a:solidFill>
                  <a:srgbClr val="1154CC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75123" y="596879"/>
            <a:ext cx="2401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1C91D1"/>
                </a:solidFill>
                <a:latin typeface="Verdana"/>
                <a:cs typeface="Verdana"/>
              </a:rPr>
              <a:t>Asymptotic</a:t>
            </a:r>
            <a:r>
              <a:rPr dirty="0" sz="1800" spc="60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1C91D1"/>
                </a:solidFill>
                <a:latin typeface="Verdana"/>
                <a:cs typeface="Verdana"/>
              </a:rPr>
              <a:t>Notation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433342" y="837620"/>
            <a:ext cx="5493385" cy="1160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0" b="1">
                <a:solidFill>
                  <a:srgbClr val="0072BC"/>
                </a:solidFill>
                <a:latin typeface="Verdana"/>
                <a:cs typeface="Verdana"/>
              </a:rPr>
              <a:t>Maximum</a:t>
            </a:r>
            <a:r>
              <a:rPr dirty="0" sz="1600" spc="-6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55" b="1">
                <a:solidFill>
                  <a:srgbClr val="0072BC"/>
                </a:solidFill>
                <a:latin typeface="Verdana"/>
                <a:cs typeface="Verdana"/>
              </a:rPr>
              <a:t>Contiguous</a:t>
            </a:r>
            <a:r>
              <a:rPr dirty="0" sz="1600" spc="-6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55" b="1">
                <a:solidFill>
                  <a:srgbClr val="0072BC"/>
                </a:solidFill>
                <a:latin typeface="Verdana"/>
                <a:cs typeface="Verdana"/>
              </a:rPr>
              <a:t>Subsequence</a:t>
            </a:r>
            <a:r>
              <a:rPr dirty="0" sz="1600" spc="-6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25" b="1">
                <a:solidFill>
                  <a:srgbClr val="0072BC"/>
                </a:solidFill>
                <a:latin typeface="Verdana"/>
                <a:cs typeface="Verdana"/>
              </a:rPr>
              <a:t>Sum</a:t>
            </a:r>
            <a:endParaRPr sz="1600">
              <a:latin typeface="Verdana"/>
              <a:cs typeface="Verdana"/>
            </a:endParaRPr>
          </a:p>
          <a:p>
            <a:pPr marL="469265" indent="-351155">
              <a:lnSpc>
                <a:spcPct val="100000"/>
              </a:lnSpc>
              <a:spcBef>
                <a:spcPts val="1255"/>
              </a:spcBef>
              <a:buFont typeface="Arial"/>
              <a:buChar char="●"/>
              <a:tabLst>
                <a:tab pos="46926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naive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0">
                <a:solidFill>
                  <a:srgbClr val="003667"/>
                </a:solidFill>
                <a:latin typeface="Verdana"/>
                <a:cs typeface="Verdana"/>
              </a:rPr>
              <a:t>solution: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test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all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possible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subsequences</a:t>
            </a:r>
            <a:endParaRPr sz="1600">
              <a:latin typeface="Verdana"/>
              <a:cs typeface="Verdana"/>
            </a:endParaRPr>
          </a:p>
          <a:p>
            <a:pPr lvl="1" marL="926465" indent="-351155">
              <a:lnSpc>
                <a:spcPct val="100000"/>
              </a:lnSpc>
              <a:buFont typeface="Arial"/>
              <a:buChar char="○"/>
              <a:tabLst>
                <a:tab pos="92646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For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all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elements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i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of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array</a:t>
            </a:r>
            <a:endParaRPr sz="1600">
              <a:latin typeface="Verdana"/>
              <a:cs typeface="Verdana"/>
            </a:endParaRPr>
          </a:p>
          <a:p>
            <a:pPr lvl="2" marL="1383665" indent="-351155">
              <a:lnSpc>
                <a:spcPct val="100000"/>
              </a:lnSpc>
              <a:buFont typeface="Arial"/>
              <a:buChar char="■"/>
              <a:tabLst>
                <a:tab pos="138366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For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all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elements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25">
                <a:solidFill>
                  <a:srgbClr val="003667"/>
                </a:solidFill>
                <a:latin typeface="Verdana"/>
                <a:cs typeface="Verdana"/>
              </a:rPr>
              <a:t>j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from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i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to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end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7398" y="1136324"/>
            <a:ext cx="2037714" cy="1305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0" b="1">
                <a:solidFill>
                  <a:srgbClr val="0072BC"/>
                </a:solidFill>
                <a:latin typeface="Verdana"/>
                <a:cs typeface="Verdana"/>
              </a:rPr>
              <a:t>MCSS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dirty="0" sz="2800" b="1">
                <a:solidFill>
                  <a:srgbClr val="0072BC"/>
                </a:solidFill>
                <a:latin typeface="Verdana"/>
                <a:cs typeface="Verdana"/>
              </a:rPr>
              <a:t>A</a:t>
            </a:r>
            <a:r>
              <a:rPr dirty="0" sz="2800" spc="-21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2800" spc="-30" b="1">
                <a:solidFill>
                  <a:srgbClr val="0072BC"/>
                </a:solidFill>
                <a:latin typeface="Verdana"/>
                <a:cs typeface="Verdana"/>
              </a:rPr>
              <a:t>problem </a:t>
            </a:r>
            <a:r>
              <a:rPr dirty="0" sz="2800" spc="-105" b="1">
                <a:solidFill>
                  <a:srgbClr val="0072BC"/>
                </a:solidFill>
                <a:latin typeface="Verdana"/>
                <a:cs typeface="Verdana"/>
              </a:rPr>
              <a:t>to</a:t>
            </a:r>
            <a:r>
              <a:rPr dirty="0" sz="2800" spc="-16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2800" spc="-145" b="1">
                <a:solidFill>
                  <a:srgbClr val="0072BC"/>
                </a:solidFill>
                <a:latin typeface="Verdana"/>
                <a:cs typeface="Verdana"/>
              </a:rPr>
              <a:t>exercise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8647" y="2956544"/>
            <a:ext cx="888158" cy="92339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60318" y="2591869"/>
            <a:ext cx="3135943" cy="224682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4885439" y="1972284"/>
            <a:ext cx="3782695" cy="2654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9255" indent="-35115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8925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Compute</a:t>
            </a:r>
            <a:r>
              <a:rPr dirty="0" sz="1600" spc="-5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5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sum</a:t>
            </a:r>
            <a:r>
              <a:rPr dirty="0" sz="1600" spc="-5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from</a:t>
            </a:r>
            <a:r>
              <a:rPr dirty="0" sz="1600" spc="-5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i</a:t>
            </a:r>
            <a:r>
              <a:rPr dirty="0" sz="1600" spc="-5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to</a:t>
            </a:r>
            <a:r>
              <a:rPr dirty="0" sz="1600" spc="-50">
                <a:solidFill>
                  <a:srgbClr val="003667"/>
                </a:solidFill>
                <a:latin typeface="Verdana"/>
                <a:cs typeface="Verdana"/>
              </a:rPr>
              <a:t> j</a:t>
            </a:r>
            <a:endParaRPr sz="1600">
              <a:latin typeface="Verdana"/>
              <a:cs typeface="Verdana"/>
            </a:endParaRPr>
          </a:p>
          <a:p>
            <a:pPr lvl="1" marL="846455" indent="-351790">
              <a:lnSpc>
                <a:spcPct val="100000"/>
              </a:lnSpc>
              <a:buFont typeface="Arial"/>
              <a:buChar char="○"/>
              <a:tabLst>
                <a:tab pos="846455" algn="l"/>
              </a:tabLst>
            </a:pPr>
            <a:r>
              <a:rPr dirty="0" sz="1600" spc="-290">
                <a:solidFill>
                  <a:srgbClr val="003667"/>
                </a:solidFill>
                <a:latin typeface="Verdana"/>
                <a:cs typeface="Verdana"/>
              </a:rPr>
              <a:t>…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and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keep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largest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sum</a:t>
            </a:r>
            <a:endParaRPr sz="1600">
              <a:latin typeface="Verdana"/>
              <a:cs typeface="Verdana"/>
            </a:endParaRPr>
          </a:p>
          <a:p>
            <a:pPr lvl="2" marL="2189480" marR="43180" indent="-351790">
              <a:lnSpc>
                <a:spcPct val="100000"/>
              </a:lnSpc>
              <a:spcBef>
                <a:spcPts val="1420"/>
              </a:spcBef>
              <a:buFont typeface="Arial"/>
              <a:buChar char="●"/>
              <a:tabLst>
                <a:tab pos="2189480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What</a:t>
            </a:r>
            <a:r>
              <a:rPr dirty="0" sz="1600" spc="-4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is</a:t>
            </a:r>
            <a:r>
              <a:rPr dirty="0" sz="1600" spc="-4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the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complexity</a:t>
            </a:r>
            <a:r>
              <a:rPr dirty="0" sz="1600" spc="-13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of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this</a:t>
            </a:r>
            <a:r>
              <a:rPr dirty="0" sz="1600" spc="-12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algorithm?</a:t>
            </a:r>
            <a:endParaRPr sz="1600">
              <a:latin typeface="Verdana"/>
              <a:cs typeface="Verdana"/>
            </a:endParaRPr>
          </a:p>
          <a:p>
            <a:pPr algn="ctr" marL="1847850">
              <a:lnSpc>
                <a:spcPct val="100000"/>
              </a:lnSpc>
              <a:spcBef>
                <a:spcPts val="1000"/>
              </a:spcBef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Polynomial</a:t>
            </a:r>
            <a:r>
              <a:rPr dirty="0" sz="1600" spc="33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-</a:t>
            </a:r>
            <a:r>
              <a:rPr dirty="0" sz="1600" spc="33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 b="1" i="1">
                <a:solidFill>
                  <a:srgbClr val="003667"/>
                </a:solidFill>
                <a:latin typeface="Verdana"/>
                <a:cs typeface="Verdana"/>
              </a:rPr>
              <a:t>n</a:t>
            </a:r>
            <a:r>
              <a:rPr dirty="0" baseline="31746" sz="1575" spc="-37" b="1" i="1">
                <a:solidFill>
                  <a:srgbClr val="003667"/>
                </a:solidFill>
                <a:latin typeface="Verdana"/>
                <a:cs typeface="Verdana"/>
              </a:rPr>
              <a:t>c</a:t>
            </a:r>
            <a:endParaRPr baseline="31746" sz="1575">
              <a:latin typeface="Verdana"/>
              <a:cs typeface="Verdana"/>
            </a:endParaRPr>
          </a:p>
          <a:p>
            <a:pPr algn="ctr" marL="1847850">
              <a:lnSpc>
                <a:spcPct val="100000"/>
              </a:lnSpc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Cubic</a:t>
            </a:r>
            <a:r>
              <a:rPr dirty="0" sz="1600" spc="3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-</a:t>
            </a:r>
            <a:r>
              <a:rPr dirty="0" sz="1600" spc="3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 b="1" i="1">
                <a:solidFill>
                  <a:srgbClr val="003667"/>
                </a:solidFill>
                <a:latin typeface="Verdana"/>
                <a:cs typeface="Verdana"/>
              </a:rPr>
              <a:t>n</a:t>
            </a:r>
            <a:r>
              <a:rPr dirty="0" baseline="31746" sz="1575" spc="-37" b="1" i="1">
                <a:solidFill>
                  <a:srgbClr val="003667"/>
                </a:solidFill>
                <a:latin typeface="Verdana"/>
                <a:cs typeface="Verdana"/>
              </a:rPr>
              <a:t>3</a:t>
            </a:r>
            <a:endParaRPr baseline="31746" sz="1575">
              <a:latin typeface="Verdana"/>
              <a:cs typeface="Verdana"/>
            </a:endParaRPr>
          </a:p>
          <a:p>
            <a:pPr lvl="2" marL="2189480" marR="441959" indent="-35179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2189480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Can</a:t>
            </a:r>
            <a:r>
              <a:rPr dirty="0" sz="1600" spc="-114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you</a:t>
            </a:r>
            <a:r>
              <a:rPr dirty="0" sz="1600" spc="-114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do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better?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471480" y="1933758"/>
            <a:ext cx="572135" cy="576580"/>
            <a:chOff x="3471480" y="1933758"/>
            <a:chExt cx="572135" cy="576580"/>
          </a:xfrm>
        </p:grpSpPr>
        <p:sp>
          <p:nvSpPr>
            <p:cNvPr id="9" name="object 9" descr=""/>
            <p:cNvSpPr/>
            <p:nvPr/>
          </p:nvSpPr>
          <p:spPr>
            <a:xfrm>
              <a:off x="3485767" y="1948046"/>
              <a:ext cx="543560" cy="548005"/>
            </a:xfrm>
            <a:custGeom>
              <a:avLst/>
              <a:gdLst/>
              <a:ahLst/>
              <a:cxnLst/>
              <a:rect l="l" t="t" r="r" b="b"/>
              <a:pathLst>
                <a:path w="543560" h="548005">
                  <a:moveTo>
                    <a:pt x="271499" y="547498"/>
                  </a:moveTo>
                  <a:lnTo>
                    <a:pt x="222695" y="543088"/>
                  </a:lnTo>
                  <a:lnTo>
                    <a:pt x="176762" y="530372"/>
                  </a:lnTo>
                  <a:lnTo>
                    <a:pt x="134466" y="510123"/>
                  </a:lnTo>
                  <a:lnTo>
                    <a:pt x="96573" y="483116"/>
                  </a:lnTo>
                  <a:lnTo>
                    <a:pt x="63851" y="450122"/>
                  </a:lnTo>
                  <a:lnTo>
                    <a:pt x="37066" y="411915"/>
                  </a:lnTo>
                  <a:lnTo>
                    <a:pt x="16985" y="369269"/>
                  </a:lnTo>
                  <a:lnTo>
                    <a:pt x="4374" y="322956"/>
                  </a:lnTo>
                  <a:lnTo>
                    <a:pt x="0" y="273749"/>
                  </a:lnTo>
                  <a:lnTo>
                    <a:pt x="4374" y="224542"/>
                  </a:lnTo>
                  <a:lnTo>
                    <a:pt x="16985" y="178229"/>
                  </a:lnTo>
                  <a:lnTo>
                    <a:pt x="37066" y="135583"/>
                  </a:lnTo>
                  <a:lnTo>
                    <a:pt x="63851" y="97376"/>
                  </a:lnTo>
                  <a:lnTo>
                    <a:pt x="96573" y="64382"/>
                  </a:lnTo>
                  <a:lnTo>
                    <a:pt x="134466" y="37374"/>
                  </a:lnTo>
                  <a:lnTo>
                    <a:pt x="176762" y="17126"/>
                  </a:lnTo>
                  <a:lnTo>
                    <a:pt x="222695" y="4410"/>
                  </a:lnTo>
                  <a:lnTo>
                    <a:pt x="271499" y="0"/>
                  </a:lnTo>
                  <a:lnTo>
                    <a:pt x="324712" y="5308"/>
                  </a:lnTo>
                  <a:lnTo>
                    <a:pt x="375399" y="20838"/>
                  </a:lnTo>
                  <a:lnTo>
                    <a:pt x="422129" y="45993"/>
                  </a:lnTo>
                  <a:lnTo>
                    <a:pt x="463474" y="80179"/>
                  </a:lnTo>
                  <a:lnTo>
                    <a:pt x="497383" y="121873"/>
                  </a:lnTo>
                  <a:lnTo>
                    <a:pt x="522333" y="168990"/>
                  </a:lnTo>
                  <a:lnTo>
                    <a:pt x="537734" y="220094"/>
                  </a:lnTo>
                  <a:lnTo>
                    <a:pt x="542998" y="273749"/>
                  </a:lnTo>
                  <a:lnTo>
                    <a:pt x="538624" y="322956"/>
                  </a:lnTo>
                  <a:lnTo>
                    <a:pt x="526013" y="369269"/>
                  </a:lnTo>
                  <a:lnTo>
                    <a:pt x="505932" y="411915"/>
                  </a:lnTo>
                  <a:lnTo>
                    <a:pt x="479147" y="450122"/>
                  </a:lnTo>
                  <a:lnTo>
                    <a:pt x="446425" y="483116"/>
                  </a:lnTo>
                  <a:lnTo>
                    <a:pt x="408532" y="510123"/>
                  </a:lnTo>
                  <a:lnTo>
                    <a:pt x="366236" y="530372"/>
                  </a:lnTo>
                  <a:lnTo>
                    <a:pt x="320303" y="543088"/>
                  </a:lnTo>
                  <a:lnTo>
                    <a:pt x="271499" y="547498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485767" y="1948045"/>
              <a:ext cx="543560" cy="548005"/>
            </a:xfrm>
            <a:custGeom>
              <a:avLst/>
              <a:gdLst/>
              <a:ahLst/>
              <a:cxnLst/>
              <a:rect l="l" t="t" r="r" b="b"/>
              <a:pathLst>
                <a:path w="543560" h="548005">
                  <a:moveTo>
                    <a:pt x="0" y="273749"/>
                  </a:moveTo>
                  <a:lnTo>
                    <a:pt x="4374" y="224542"/>
                  </a:lnTo>
                  <a:lnTo>
                    <a:pt x="16985" y="178229"/>
                  </a:lnTo>
                  <a:lnTo>
                    <a:pt x="37066" y="135583"/>
                  </a:lnTo>
                  <a:lnTo>
                    <a:pt x="63851" y="97376"/>
                  </a:lnTo>
                  <a:lnTo>
                    <a:pt x="96573" y="64382"/>
                  </a:lnTo>
                  <a:lnTo>
                    <a:pt x="134466" y="37374"/>
                  </a:lnTo>
                  <a:lnTo>
                    <a:pt x="176762" y="17126"/>
                  </a:lnTo>
                  <a:lnTo>
                    <a:pt x="222695" y="4410"/>
                  </a:lnTo>
                  <a:lnTo>
                    <a:pt x="271499" y="0"/>
                  </a:lnTo>
                  <a:lnTo>
                    <a:pt x="324712" y="5308"/>
                  </a:lnTo>
                  <a:lnTo>
                    <a:pt x="375399" y="20838"/>
                  </a:lnTo>
                  <a:lnTo>
                    <a:pt x="422129" y="45993"/>
                  </a:lnTo>
                  <a:lnTo>
                    <a:pt x="463474" y="80179"/>
                  </a:lnTo>
                  <a:lnTo>
                    <a:pt x="497383" y="121873"/>
                  </a:lnTo>
                  <a:lnTo>
                    <a:pt x="522333" y="168990"/>
                  </a:lnTo>
                  <a:lnTo>
                    <a:pt x="537734" y="220094"/>
                  </a:lnTo>
                  <a:lnTo>
                    <a:pt x="542998" y="273749"/>
                  </a:lnTo>
                  <a:lnTo>
                    <a:pt x="538624" y="322956"/>
                  </a:lnTo>
                  <a:lnTo>
                    <a:pt x="526013" y="369269"/>
                  </a:lnTo>
                  <a:lnTo>
                    <a:pt x="505932" y="411915"/>
                  </a:lnTo>
                  <a:lnTo>
                    <a:pt x="479147" y="450122"/>
                  </a:lnTo>
                  <a:lnTo>
                    <a:pt x="446425" y="483116"/>
                  </a:lnTo>
                  <a:lnTo>
                    <a:pt x="408532" y="510123"/>
                  </a:lnTo>
                  <a:lnTo>
                    <a:pt x="366236" y="530372"/>
                  </a:lnTo>
                  <a:lnTo>
                    <a:pt x="320303" y="543088"/>
                  </a:lnTo>
                  <a:lnTo>
                    <a:pt x="271499" y="547498"/>
                  </a:lnTo>
                  <a:lnTo>
                    <a:pt x="222695" y="543088"/>
                  </a:lnTo>
                  <a:lnTo>
                    <a:pt x="176762" y="530372"/>
                  </a:lnTo>
                  <a:lnTo>
                    <a:pt x="134466" y="510123"/>
                  </a:lnTo>
                  <a:lnTo>
                    <a:pt x="96573" y="483116"/>
                  </a:lnTo>
                  <a:lnTo>
                    <a:pt x="63851" y="450122"/>
                  </a:lnTo>
                  <a:lnTo>
                    <a:pt x="37066" y="411915"/>
                  </a:lnTo>
                  <a:lnTo>
                    <a:pt x="16985" y="369269"/>
                  </a:lnTo>
                  <a:lnTo>
                    <a:pt x="4374" y="322956"/>
                  </a:lnTo>
                  <a:lnTo>
                    <a:pt x="0" y="273749"/>
                  </a:lnTo>
                  <a:close/>
                </a:path>
              </a:pathLst>
            </a:custGeom>
            <a:ln w="28574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3673961" y="2046531"/>
            <a:ext cx="1670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 b="1">
                <a:solidFill>
                  <a:srgbClr val="1154CC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75123" y="596879"/>
            <a:ext cx="2401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1C91D1"/>
                </a:solidFill>
                <a:latin typeface="Verdana"/>
                <a:cs typeface="Verdana"/>
              </a:rPr>
              <a:t>Asymptotic</a:t>
            </a:r>
            <a:r>
              <a:rPr dirty="0" sz="1800" spc="60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1C91D1"/>
                </a:solidFill>
                <a:latin typeface="Verdana"/>
                <a:cs typeface="Verdana"/>
              </a:rPr>
              <a:t>Notation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282216" y="837620"/>
            <a:ext cx="4569460" cy="1160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3195">
              <a:lnSpc>
                <a:spcPct val="100000"/>
              </a:lnSpc>
              <a:spcBef>
                <a:spcPts val="100"/>
              </a:spcBef>
            </a:pPr>
            <a:r>
              <a:rPr dirty="0" sz="1600" spc="-50" b="1">
                <a:solidFill>
                  <a:srgbClr val="0072BC"/>
                </a:solidFill>
                <a:latin typeface="Verdana"/>
                <a:cs typeface="Verdana"/>
              </a:rPr>
              <a:t>Maximum</a:t>
            </a:r>
            <a:r>
              <a:rPr dirty="0" sz="1600" spc="-6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55" b="1">
                <a:solidFill>
                  <a:srgbClr val="0072BC"/>
                </a:solidFill>
                <a:latin typeface="Verdana"/>
                <a:cs typeface="Verdana"/>
              </a:rPr>
              <a:t>Contiguous</a:t>
            </a:r>
            <a:r>
              <a:rPr dirty="0" sz="1600" spc="-6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55" b="1">
                <a:solidFill>
                  <a:srgbClr val="0072BC"/>
                </a:solidFill>
                <a:latin typeface="Verdana"/>
                <a:cs typeface="Verdana"/>
              </a:rPr>
              <a:t>Subsequence</a:t>
            </a:r>
            <a:r>
              <a:rPr dirty="0" sz="1600" spc="-6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25" b="1">
                <a:solidFill>
                  <a:srgbClr val="0072BC"/>
                </a:solidFill>
                <a:latin typeface="Verdana"/>
                <a:cs typeface="Verdana"/>
              </a:rPr>
              <a:t>Sum</a:t>
            </a:r>
            <a:endParaRPr sz="1600">
              <a:latin typeface="Verdana"/>
              <a:cs typeface="Verdana"/>
            </a:endParaRPr>
          </a:p>
          <a:p>
            <a:pPr marL="363855" marR="353695" indent="-351790">
              <a:lnSpc>
                <a:spcPct val="100000"/>
              </a:lnSpc>
              <a:spcBef>
                <a:spcPts val="1255"/>
              </a:spcBef>
              <a:buFont typeface="Arial"/>
              <a:buChar char="●"/>
              <a:tabLst>
                <a:tab pos="36385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small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improvement: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test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all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possible subsequences,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50">
                <a:solidFill>
                  <a:srgbClr val="003667"/>
                </a:solidFill>
                <a:latin typeface="Verdana"/>
                <a:cs typeface="Verdana"/>
              </a:rPr>
              <a:t>but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sum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as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you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30">
                <a:solidFill>
                  <a:srgbClr val="003667"/>
                </a:solidFill>
                <a:latin typeface="Verdana"/>
                <a:cs typeface="Verdana"/>
              </a:rPr>
              <a:t>go</a:t>
            </a:r>
            <a:endParaRPr sz="1600">
              <a:latin typeface="Verdana"/>
              <a:cs typeface="Verdana"/>
            </a:endParaRPr>
          </a:p>
          <a:p>
            <a:pPr lvl="1" marL="821055" indent="-351790">
              <a:lnSpc>
                <a:spcPct val="100000"/>
              </a:lnSpc>
              <a:buFont typeface="Arial"/>
              <a:buChar char="○"/>
              <a:tabLst>
                <a:tab pos="82105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For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all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elements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i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of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array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7398" y="1136324"/>
            <a:ext cx="2037714" cy="1305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0" b="1">
                <a:solidFill>
                  <a:srgbClr val="0072BC"/>
                </a:solidFill>
                <a:latin typeface="Verdana"/>
                <a:cs typeface="Verdana"/>
              </a:rPr>
              <a:t>MCSS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dirty="0" sz="2800" b="1">
                <a:solidFill>
                  <a:srgbClr val="0072BC"/>
                </a:solidFill>
                <a:latin typeface="Verdana"/>
                <a:cs typeface="Verdana"/>
              </a:rPr>
              <a:t>A</a:t>
            </a:r>
            <a:r>
              <a:rPr dirty="0" sz="2800" spc="-21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2800" spc="-30" b="1">
                <a:solidFill>
                  <a:srgbClr val="0072BC"/>
                </a:solidFill>
                <a:latin typeface="Verdana"/>
                <a:cs typeface="Verdana"/>
              </a:rPr>
              <a:t>problem </a:t>
            </a:r>
            <a:r>
              <a:rPr dirty="0" sz="2800" spc="-105" b="1">
                <a:solidFill>
                  <a:srgbClr val="0072BC"/>
                </a:solidFill>
                <a:latin typeface="Verdana"/>
                <a:cs typeface="Verdana"/>
              </a:rPr>
              <a:t>to</a:t>
            </a:r>
            <a:r>
              <a:rPr dirty="0" sz="2800" spc="-16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2800" spc="-145" b="1">
                <a:solidFill>
                  <a:srgbClr val="0072BC"/>
                </a:solidFill>
                <a:latin typeface="Verdana"/>
                <a:cs typeface="Verdana"/>
              </a:rPr>
              <a:t>exercise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8647" y="2956544"/>
            <a:ext cx="888158" cy="923398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4196617" y="1972284"/>
            <a:ext cx="4791710" cy="3034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0"/>
              </a:spcBef>
              <a:buFont typeface="Arial"/>
              <a:buChar char="■"/>
              <a:tabLst>
                <a:tab pos="36385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For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all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elements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25">
                <a:solidFill>
                  <a:srgbClr val="003667"/>
                </a:solidFill>
                <a:latin typeface="Verdana"/>
                <a:cs typeface="Verdana"/>
              </a:rPr>
              <a:t>j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from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i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to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end</a:t>
            </a:r>
            <a:endParaRPr sz="1600">
              <a:latin typeface="Verdana"/>
              <a:cs typeface="Verdana"/>
            </a:endParaRPr>
          </a:p>
          <a:p>
            <a:pPr lvl="1" marL="821055" indent="-351790">
              <a:lnSpc>
                <a:spcPct val="100000"/>
              </a:lnSpc>
              <a:buFont typeface="Arial"/>
              <a:buChar char="●"/>
              <a:tabLst>
                <a:tab pos="82105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Keep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on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55">
                <a:solidFill>
                  <a:srgbClr val="003667"/>
                </a:solidFill>
                <a:latin typeface="Verdana"/>
                <a:cs typeface="Verdana"/>
              </a:rPr>
              <a:t>computing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sum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from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i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to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003667"/>
                </a:solidFill>
                <a:latin typeface="Verdana"/>
                <a:cs typeface="Verdana"/>
              </a:rPr>
              <a:t>j</a:t>
            </a:r>
            <a:endParaRPr sz="1600">
              <a:latin typeface="Verdana"/>
              <a:cs typeface="Verdana"/>
            </a:endParaRPr>
          </a:p>
          <a:p>
            <a:pPr lvl="2" marL="1278255" indent="-351790">
              <a:lnSpc>
                <a:spcPct val="100000"/>
              </a:lnSpc>
              <a:buFont typeface="Arial"/>
              <a:buChar char="○"/>
              <a:tabLst>
                <a:tab pos="1278255" algn="l"/>
              </a:tabLst>
            </a:pPr>
            <a:r>
              <a:rPr dirty="0" sz="1600" spc="-290">
                <a:solidFill>
                  <a:srgbClr val="003667"/>
                </a:solidFill>
                <a:latin typeface="Verdana"/>
                <a:cs typeface="Verdana"/>
              </a:rPr>
              <a:t>…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and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keep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largest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sum</a:t>
            </a:r>
            <a:endParaRPr sz="1600">
              <a:latin typeface="Verdana"/>
              <a:cs typeface="Verdana"/>
            </a:endParaRPr>
          </a:p>
          <a:p>
            <a:pPr lvl="3" marL="2810510" marR="81915" indent="-351790">
              <a:lnSpc>
                <a:spcPct val="100000"/>
              </a:lnSpc>
              <a:spcBef>
                <a:spcPts val="1565"/>
              </a:spcBef>
              <a:buFont typeface="Arial"/>
              <a:buChar char="●"/>
              <a:tabLst>
                <a:tab pos="2810510" algn="l"/>
              </a:tabLst>
            </a:pP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First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loop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to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choose</a:t>
            </a:r>
            <a:r>
              <a:rPr dirty="0" sz="1600" spc="-7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start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of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subsequence</a:t>
            </a:r>
            <a:endParaRPr sz="1600">
              <a:latin typeface="Verdana"/>
              <a:cs typeface="Verdana"/>
            </a:endParaRPr>
          </a:p>
          <a:p>
            <a:pPr lvl="3" marL="2810510" marR="45720" indent="-35179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2810510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second</a:t>
            </a:r>
            <a:r>
              <a:rPr dirty="0" sz="1600" spc="-5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loop</a:t>
            </a:r>
            <a:r>
              <a:rPr dirty="0" sz="1600" spc="-5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to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choose</a:t>
            </a:r>
            <a:r>
              <a:rPr dirty="0" sz="1600" spc="-3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end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of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subsequence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and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45">
                <a:solidFill>
                  <a:srgbClr val="003667"/>
                </a:solidFill>
                <a:latin typeface="Verdana"/>
                <a:cs typeface="Verdana"/>
              </a:rPr>
              <a:t>compute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the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sum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as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you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20">
                <a:solidFill>
                  <a:srgbClr val="003667"/>
                </a:solidFill>
                <a:latin typeface="Verdana"/>
                <a:cs typeface="Verdana"/>
              </a:rPr>
              <a:t>go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75244" y="3060168"/>
            <a:ext cx="2890919" cy="2000520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3700079" y="2314757"/>
            <a:ext cx="572135" cy="576580"/>
            <a:chOff x="3700079" y="2314757"/>
            <a:chExt cx="572135" cy="576580"/>
          </a:xfrm>
        </p:grpSpPr>
        <p:sp>
          <p:nvSpPr>
            <p:cNvPr id="9" name="object 9" descr=""/>
            <p:cNvSpPr/>
            <p:nvPr/>
          </p:nvSpPr>
          <p:spPr>
            <a:xfrm>
              <a:off x="3714367" y="2329045"/>
              <a:ext cx="543560" cy="548005"/>
            </a:xfrm>
            <a:custGeom>
              <a:avLst/>
              <a:gdLst/>
              <a:ahLst/>
              <a:cxnLst/>
              <a:rect l="l" t="t" r="r" b="b"/>
              <a:pathLst>
                <a:path w="543560" h="548005">
                  <a:moveTo>
                    <a:pt x="271499" y="547498"/>
                  </a:moveTo>
                  <a:lnTo>
                    <a:pt x="222695" y="543088"/>
                  </a:lnTo>
                  <a:lnTo>
                    <a:pt x="176762" y="530373"/>
                  </a:lnTo>
                  <a:lnTo>
                    <a:pt x="134466" y="510126"/>
                  </a:lnTo>
                  <a:lnTo>
                    <a:pt x="96573" y="483120"/>
                  </a:lnTo>
                  <a:lnTo>
                    <a:pt x="63851" y="450127"/>
                  </a:lnTo>
                  <a:lnTo>
                    <a:pt x="37066" y="411921"/>
                  </a:lnTo>
                  <a:lnTo>
                    <a:pt x="16985" y="369274"/>
                  </a:lnTo>
                  <a:lnTo>
                    <a:pt x="4374" y="322959"/>
                  </a:lnTo>
                  <a:lnTo>
                    <a:pt x="0" y="273749"/>
                  </a:lnTo>
                  <a:lnTo>
                    <a:pt x="4374" y="224542"/>
                  </a:lnTo>
                  <a:lnTo>
                    <a:pt x="16985" y="178229"/>
                  </a:lnTo>
                  <a:lnTo>
                    <a:pt x="37066" y="135583"/>
                  </a:lnTo>
                  <a:lnTo>
                    <a:pt x="63851" y="97376"/>
                  </a:lnTo>
                  <a:lnTo>
                    <a:pt x="96573" y="64382"/>
                  </a:lnTo>
                  <a:lnTo>
                    <a:pt x="134466" y="37374"/>
                  </a:lnTo>
                  <a:lnTo>
                    <a:pt x="176762" y="17126"/>
                  </a:lnTo>
                  <a:lnTo>
                    <a:pt x="222695" y="4410"/>
                  </a:lnTo>
                  <a:lnTo>
                    <a:pt x="271499" y="0"/>
                  </a:lnTo>
                  <a:lnTo>
                    <a:pt x="324712" y="5308"/>
                  </a:lnTo>
                  <a:lnTo>
                    <a:pt x="375399" y="20838"/>
                  </a:lnTo>
                  <a:lnTo>
                    <a:pt x="422129" y="45993"/>
                  </a:lnTo>
                  <a:lnTo>
                    <a:pt x="463474" y="80179"/>
                  </a:lnTo>
                  <a:lnTo>
                    <a:pt x="497383" y="121873"/>
                  </a:lnTo>
                  <a:lnTo>
                    <a:pt x="522333" y="168991"/>
                  </a:lnTo>
                  <a:lnTo>
                    <a:pt x="537734" y="220095"/>
                  </a:lnTo>
                  <a:lnTo>
                    <a:pt x="542998" y="273749"/>
                  </a:lnTo>
                  <a:lnTo>
                    <a:pt x="538624" y="322959"/>
                  </a:lnTo>
                  <a:lnTo>
                    <a:pt x="526013" y="369274"/>
                  </a:lnTo>
                  <a:lnTo>
                    <a:pt x="505932" y="411921"/>
                  </a:lnTo>
                  <a:lnTo>
                    <a:pt x="479147" y="450127"/>
                  </a:lnTo>
                  <a:lnTo>
                    <a:pt x="446425" y="483120"/>
                  </a:lnTo>
                  <a:lnTo>
                    <a:pt x="408532" y="510126"/>
                  </a:lnTo>
                  <a:lnTo>
                    <a:pt x="366236" y="530373"/>
                  </a:lnTo>
                  <a:lnTo>
                    <a:pt x="320303" y="543088"/>
                  </a:lnTo>
                  <a:lnTo>
                    <a:pt x="271499" y="547498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714367" y="2329045"/>
              <a:ext cx="543560" cy="548005"/>
            </a:xfrm>
            <a:custGeom>
              <a:avLst/>
              <a:gdLst/>
              <a:ahLst/>
              <a:cxnLst/>
              <a:rect l="l" t="t" r="r" b="b"/>
              <a:pathLst>
                <a:path w="543560" h="548005">
                  <a:moveTo>
                    <a:pt x="0" y="273749"/>
                  </a:moveTo>
                  <a:lnTo>
                    <a:pt x="4374" y="224542"/>
                  </a:lnTo>
                  <a:lnTo>
                    <a:pt x="16985" y="178229"/>
                  </a:lnTo>
                  <a:lnTo>
                    <a:pt x="37066" y="135583"/>
                  </a:lnTo>
                  <a:lnTo>
                    <a:pt x="63851" y="97376"/>
                  </a:lnTo>
                  <a:lnTo>
                    <a:pt x="96573" y="64382"/>
                  </a:lnTo>
                  <a:lnTo>
                    <a:pt x="134466" y="37374"/>
                  </a:lnTo>
                  <a:lnTo>
                    <a:pt x="176762" y="17126"/>
                  </a:lnTo>
                  <a:lnTo>
                    <a:pt x="222695" y="4410"/>
                  </a:lnTo>
                  <a:lnTo>
                    <a:pt x="271499" y="0"/>
                  </a:lnTo>
                  <a:lnTo>
                    <a:pt x="324712" y="5308"/>
                  </a:lnTo>
                  <a:lnTo>
                    <a:pt x="375399" y="20838"/>
                  </a:lnTo>
                  <a:lnTo>
                    <a:pt x="422129" y="45993"/>
                  </a:lnTo>
                  <a:lnTo>
                    <a:pt x="463474" y="80179"/>
                  </a:lnTo>
                  <a:lnTo>
                    <a:pt x="497383" y="121873"/>
                  </a:lnTo>
                  <a:lnTo>
                    <a:pt x="522333" y="168991"/>
                  </a:lnTo>
                  <a:lnTo>
                    <a:pt x="537734" y="220095"/>
                  </a:lnTo>
                  <a:lnTo>
                    <a:pt x="542998" y="273749"/>
                  </a:lnTo>
                  <a:lnTo>
                    <a:pt x="538624" y="322959"/>
                  </a:lnTo>
                  <a:lnTo>
                    <a:pt x="526013" y="369274"/>
                  </a:lnTo>
                  <a:lnTo>
                    <a:pt x="505932" y="411921"/>
                  </a:lnTo>
                  <a:lnTo>
                    <a:pt x="479147" y="450127"/>
                  </a:lnTo>
                  <a:lnTo>
                    <a:pt x="446425" y="483120"/>
                  </a:lnTo>
                  <a:lnTo>
                    <a:pt x="408532" y="510126"/>
                  </a:lnTo>
                  <a:lnTo>
                    <a:pt x="366236" y="530373"/>
                  </a:lnTo>
                  <a:lnTo>
                    <a:pt x="320303" y="543088"/>
                  </a:lnTo>
                  <a:lnTo>
                    <a:pt x="271499" y="547498"/>
                  </a:lnTo>
                  <a:lnTo>
                    <a:pt x="222695" y="543088"/>
                  </a:lnTo>
                  <a:lnTo>
                    <a:pt x="176762" y="530373"/>
                  </a:lnTo>
                  <a:lnTo>
                    <a:pt x="134466" y="510126"/>
                  </a:lnTo>
                  <a:lnTo>
                    <a:pt x="96573" y="483120"/>
                  </a:lnTo>
                  <a:lnTo>
                    <a:pt x="63851" y="450127"/>
                  </a:lnTo>
                  <a:lnTo>
                    <a:pt x="37066" y="411921"/>
                  </a:lnTo>
                  <a:lnTo>
                    <a:pt x="16985" y="369274"/>
                  </a:lnTo>
                  <a:lnTo>
                    <a:pt x="4374" y="322959"/>
                  </a:lnTo>
                  <a:lnTo>
                    <a:pt x="0" y="273749"/>
                  </a:lnTo>
                  <a:close/>
                </a:path>
              </a:pathLst>
            </a:custGeom>
            <a:ln w="28574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3902561" y="2427530"/>
            <a:ext cx="1670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 b="1">
                <a:solidFill>
                  <a:srgbClr val="1154CC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75123" y="596879"/>
            <a:ext cx="2401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1C91D1"/>
                </a:solidFill>
                <a:latin typeface="Verdana"/>
                <a:cs typeface="Verdana"/>
              </a:rPr>
              <a:t>Asymptotic</a:t>
            </a:r>
            <a:r>
              <a:rPr dirty="0" sz="1800" spc="60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1C91D1"/>
                </a:solidFill>
                <a:latin typeface="Verdana"/>
                <a:cs typeface="Verdana"/>
              </a:rPr>
              <a:t>Notation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196617" y="1972284"/>
            <a:ext cx="479171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0"/>
              </a:spcBef>
              <a:buFont typeface="Arial"/>
              <a:buChar char="■"/>
              <a:tabLst>
                <a:tab pos="36385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For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all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elements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25">
                <a:solidFill>
                  <a:srgbClr val="003667"/>
                </a:solidFill>
                <a:latin typeface="Verdana"/>
                <a:cs typeface="Verdana"/>
              </a:rPr>
              <a:t>j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from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i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to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end</a:t>
            </a:r>
            <a:endParaRPr sz="1600">
              <a:latin typeface="Verdana"/>
              <a:cs typeface="Verdana"/>
            </a:endParaRPr>
          </a:p>
          <a:p>
            <a:pPr lvl="1" marL="821055" indent="-351790">
              <a:lnSpc>
                <a:spcPct val="100000"/>
              </a:lnSpc>
              <a:buFont typeface="Arial"/>
              <a:buChar char="●"/>
              <a:tabLst>
                <a:tab pos="82105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Keep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on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55">
                <a:solidFill>
                  <a:srgbClr val="003667"/>
                </a:solidFill>
                <a:latin typeface="Verdana"/>
                <a:cs typeface="Verdana"/>
              </a:rPr>
              <a:t>computing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sum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from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i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to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003667"/>
                </a:solidFill>
                <a:latin typeface="Verdana"/>
                <a:cs typeface="Verdana"/>
              </a:rPr>
              <a:t>j</a:t>
            </a:r>
            <a:endParaRPr sz="1600">
              <a:latin typeface="Verdana"/>
              <a:cs typeface="Verdana"/>
            </a:endParaRPr>
          </a:p>
          <a:p>
            <a:pPr lvl="2" marL="1278255" indent="-351790">
              <a:lnSpc>
                <a:spcPct val="100000"/>
              </a:lnSpc>
              <a:buFont typeface="Arial"/>
              <a:buChar char="○"/>
              <a:tabLst>
                <a:tab pos="1278255" algn="l"/>
              </a:tabLst>
            </a:pPr>
            <a:r>
              <a:rPr dirty="0" sz="1600" spc="-290">
                <a:solidFill>
                  <a:srgbClr val="003667"/>
                </a:solidFill>
                <a:latin typeface="Verdana"/>
                <a:cs typeface="Verdana"/>
              </a:rPr>
              <a:t>…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and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keep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largest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sum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82216" y="837620"/>
            <a:ext cx="4569460" cy="1160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3195">
              <a:lnSpc>
                <a:spcPct val="100000"/>
              </a:lnSpc>
              <a:spcBef>
                <a:spcPts val="100"/>
              </a:spcBef>
            </a:pPr>
            <a:r>
              <a:rPr dirty="0" sz="1600" spc="-50" b="1">
                <a:solidFill>
                  <a:srgbClr val="0072BC"/>
                </a:solidFill>
                <a:latin typeface="Verdana"/>
                <a:cs typeface="Verdana"/>
              </a:rPr>
              <a:t>Maximum</a:t>
            </a:r>
            <a:r>
              <a:rPr dirty="0" sz="1600" spc="-6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55" b="1">
                <a:solidFill>
                  <a:srgbClr val="0072BC"/>
                </a:solidFill>
                <a:latin typeface="Verdana"/>
                <a:cs typeface="Verdana"/>
              </a:rPr>
              <a:t>Contiguous</a:t>
            </a:r>
            <a:r>
              <a:rPr dirty="0" sz="1600" spc="-6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55" b="1">
                <a:solidFill>
                  <a:srgbClr val="0072BC"/>
                </a:solidFill>
                <a:latin typeface="Verdana"/>
                <a:cs typeface="Verdana"/>
              </a:rPr>
              <a:t>Subsequence</a:t>
            </a:r>
            <a:r>
              <a:rPr dirty="0" sz="1600" spc="-6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25" b="1">
                <a:solidFill>
                  <a:srgbClr val="0072BC"/>
                </a:solidFill>
                <a:latin typeface="Verdana"/>
                <a:cs typeface="Verdana"/>
              </a:rPr>
              <a:t>Sum</a:t>
            </a:r>
            <a:endParaRPr sz="1600">
              <a:latin typeface="Verdana"/>
              <a:cs typeface="Verdana"/>
            </a:endParaRPr>
          </a:p>
          <a:p>
            <a:pPr marL="363855" marR="353695" indent="-351790">
              <a:lnSpc>
                <a:spcPct val="100000"/>
              </a:lnSpc>
              <a:spcBef>
                <a:spcPts val="1255"/>
              </a:spcBef>
              <a:buFont typeface="Arial"/>
              <a:buChar char="●"/>
              <a:tabLst>
                <a:tab pos="36385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small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improvement: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test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all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possible subsequences,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50">
                <a:solidFill>
                  <a:srgbClr val="003667"/>
                </a:solidFill>
                <a:latin typeface="Verdana"/>
                <a:cs typeface="Verdana"/>
              </a:rPr>
              <a:t>but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sum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as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you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30">
                <a:solidFill>
                  <a:srgbClr val="003667"/>
                </a:solidFill>
                <a:latin typeface="Verdana"/>
                <a:cs typeface="Verdana"/>
              </a:rPr>
              <a:t>go</a:t>
            </a:r>
            <a:endParaRPr sz="1600">
              <a:latin typeface="Verdana"/>
              <a:cs typeface="Verdana"/>
            </a:endParaRPr>
          </a:p>
          <a:p>
            <a:pPr lvl="1" marL="821055" indent="-351790">
              <a:lnSpc>
                <a:spcPct val="100000"/>
              </a:lnSpc>
              <a:buFont typeface="Arial"/>
              <a:buChar char="○"/>
              <a:tabLst>
                <a:tab pos="82105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For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all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elements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i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of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array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37398" y="1136324"/>
            <a:ext cx="2037714" cy="1305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0" b="1">
                <a:solidFill>
                  <a:srgbClr val="0072BC"/>
                </a:solidFill>
                <a:latin typeface="Verdana"/>
                <a:cs typeface="Verdana"/>
              </a:rPr>
              <a:t>MCSS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dirty="0" sz="2800" b="1">
                <a:solidFill>
                  <a:srgbClr val="0072BC"/>
                </a:solidFill>
                <a:latin typeface="Verdana"/>
                <a:cs typeface="Verdana"/>
              </a:rPr>
              <a:t>A</a:t>
            </a:r>
            <a:r>
              <a:rPr dirty="0" sz="2800" spc="-21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2800" spc="-30" b="1">
                <a:solidFill>
                  <a:srgbClr val="0072BC"/>
                </a:solidFill>
                <a:latin typeface="Verdana"/>
                <a:cs typeface="Verdana"/>
              </a:rPr>
              <a:t>problem </a:t>
            </a:r>
            <a:r>
              <a:rPr dirty="0" sz="2800" spc="-105" b="1">
                <a:solidFill>
                  <a:srgbClr val="0072BC"/>
                </a:solidFill>
                <a:latin typeface="Verdana"/>
                <a:cs typeface="Verdana"/>
              </a:rPr>
              <a:t>to</a:t>
            </a:r>
            <a:r>
              <a:rPr dirty="0" sz="2800" spc="-16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2800" spc="-145" b="1">
                <a:solidFill>
                  <a:srgbClr val="0072BC"/>
                </a:solidFill>
                <a:latin typeface="Verdana"/>
                <a:cs typeface="Verdana"/>
              </a:rPr>
              <a:t>exercise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8647" y="2956544"/>
            <a:ext cx="888158" cy="923398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6685905" y="3021441"/>
            <a:ext cx="2307590" cy="1986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9255" marR="119380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8925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What</a:t>
            </a:r>
            <a:r>
              <a:rPr dirty="0" sz="1600" spc="-4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is</a:t>
            </a:r>
            <a:r>
              <a:rPr dirty="0" sz="1600" spc="-4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the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complexity</a:t>
            </a:r>
            <a:r>
              <a:rPr dirty="0" sz="1600" spc="-14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of</a:t>
            </a:r>
            <a:r>
              <a:rPr dirty="0" sz="1600" spc="-14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this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algorithm?</a:t>
            </a:r>
            <a:endParaRPr sz="1600">
              <a:latin typeface="Verdana"/>
              <a:cs typeface="Verdana"/>
            </a:endParaRPr>
          </a:p>
          <a:p>
            <a:pPr marL="285750">
              <a:lnSpc>
                <a:spcPct val="100000"/>
              </a:lnSpc>
              <a:spcBef>
                <a:spcPts val="1000"/>
              </a:spcBef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Polynomial</a:t>
            </a:r>
            <a:r>
              <a:rPr dirty="0" sz="1600" spc="33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-</a:t>
            </a:r>
            <a:r>
              <a:rPr dirty="0" sz="1600" spc="33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 b="1" i="1">
                <a:solidFill>
                  <a:srgbClr val="003667"/>
                </a:solidFill>
                <a:latin typeface="Verdana"/>
                <a:cs typeface="Verdana"/>
              </a:rPr>
              <a:t>n</a:t>
            </a:r>
            <a:r>
              <a:rPr dirty="0" baseline="31746" sz="1575" spc="-37" b="1" i="1">
                <a:solidFill>
                  <a:srgbClr val="003667"/>
                </a:solidFill>
                <a:latin typeface="Verdana"/>
                <a:cs typeface="Verdana"/>
              </a:rPr>
              <a:t>c</a:t>
            </a:r>
            <a:endParaRPr baseline="31746" sz="1575">
              <a:latin typeface="Verdana"/>
              <a:cs typeface="Verdana"/>
            </a:endParaRPr>
          </a:p>
          <a:p>
            <a:pPr marL="353060">
              <a:lnSpc>
                <a:spcPct val="100000"/>
              </a:lnSpc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Quadratic</a:t>
            </a:r>
            <a:r>
              <a:rPr dirty="0" sz="1600" spc="2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-</a:t>
            </a:r>
            <a:r>
              <a:rPr dirty="0" sz="1600" spc="2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 b="1" i="1">
                <a:solidFill>
                  <a:srgbClr val="003667"/>
                </a:solidFill>
                <a:latin typeface="Verdana"/>
                <a:cs typeface="Verdana"/>
              </a:rPr>
              <a:t>n</a:t>
            </a:r>
            <a:r>
              <a:rPr dirty="0" baseline="31746" sz="1575" spc="-37" b="1" i="1">
                <a:solidFill>
                  <a:srgbClr val="003667"/>
                </a:solidFill>
                <a:latin typeface="Verdana"/>
                <a:cs typeface="Verdana"/>
              </a:rPr>
              <a:t>2</a:t>
            </a:r>
            <a:endParaRPr baseline="31746" sz="1575">
              <a:latin typeface="Verdana"/>
              <a:cs typeface="Verdana"/>
            </a:endParaRPr>
          </a:p>
          <a:p>
            <a:pPr marL="389255" marR="30480" indent="-35179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389255" algn="l"/>
              </a:tabLst>
            </a:pPr>
            <a:r>
              <a:rPr dirty="0" sz="1600" spc="-35">
                <a:solidFill>
                  <a:srgbClr val="003667"/>
                </a:solidFill>
                <a:latin typeface="Verdana"/>
                <a:cs typeface="Verdana"/>
              </a:rPr>
              <a:t>Better,</a:t>
            </a:r>
            <a:r>
              <a:rPr dirty="0" sz="1600" spc="-12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50">
                <a:solidFill>
                  <a:srgbClr val="003667"/>
                </a:solidFill>
                <a:latin typeface="Verdana"/>
                <a:cs typeface="Verdana"/>
              </a:rPr>
              <a:t>but</a:t>
            </a:r>
            <a:r>
              <a:rPr dirty="0" sz="1600" spc="-12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can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you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still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do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better?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5343" y="3019343"/>
            <a:ext cx="2890919" cy="2000520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3700079" y="2314757"/>
            <a:ext cx="572135" cy="576580"/>
            <a:chOff x="3700079" y="2314757"/>
            <a:chExt cx="572135" cy="576580"/>
          </a:xfrm>
        </p:grpSpPr>
        <p:sp>
          <p:nvSpPr>
            <p:cNvPr id="10" name="object 10" descr=""/>
            <p:cNvSpPr/>
            <p:nvPr/>
          </p:nvSpPr>
          <p:spPr>
            <a:xfrm>
              <a:off x="3714367" y="2329045"/>
              <a:ext cx="543560" cy="548005"/>
            </a:xfrm>
            <a:custGeom>
              <a:avLst/>
              <a:gdLst/>
              <a:ahLst/>
              <a:cxnLst/>
              <a:rect l="l" t="t" r="r" b="b"/>
              <a:pathLst>
                <a:path w="543560" h="548005">
                  <a:moveTo>
                    <a:pt x="271499" y="547498"/>
                  </a:moveTo>
                  <a:lnTo>
                    <a:pt x="222695" y="543088"/>
                  </a:lnTo>
                  <a:lnTo>
                    <a:pt x="176762" y="530373"/>
                  </a:lnTo>
                  <a:lnTo>
                    <a:pt x="134466" y="510126"/>
                  </a:lnTo>
                  <a:lnTo>
                    <a:pt x="96573" y="483120"/>
                  </a:lnTo>
                  <a:lnTo>
                    <a:pt x="63851" y="450127"/>
                  </a:lnTo>
                  <a:lnTo>
                    <a:pt x="37066" y="411921"/>
                  </a:lnTo>
                  <a:lnTo>
                    <a:pt x="16985" y="369274"/>
                  </a:lnTo>
                  <a:lnTo>
                    <a:pt x="4374" y="322959"/>
                  </a:lnTo>
                  <a:lnTo>
                    <a:pt x="0" y="273749"/>
                  </a:lnTo>
                  <a:lnTo>
                    <a:pt x="4374" y="224542"/>
                  </a:lnTo>
                  <a:lnTo>
                    <a:pt x="16985" y="178229"/>
                  </a:lnTo>
                  <a:lnTo>
                    <a:pt x="37066" y="135583"/>
                  </a:lnTo>
                  <a:lnTo>
                    <a:pt x="63851" y="97376"/>
                  </a:lnTo>
                  <a:lnTo>
                    <a:pt x="96573" y="64382"/>
                  </a:lnTo>
                  <a:lnTo>
                    <a:pt x="134466" y="37374"/>
                  </a:lnTo>
                  <a:lnTo>
                    <a:pt x="176762" y="17126"/>
                  </a:lnTo>
                  <a:lnTo>
                    <a:pt x="222695" y="4410"/>
                  </a:lnTo>
                  <a:lnTo>
                    <a:pt x="271499" y="0"/>
                  </a:lnTo>
                  <a:lnTo>
                    <a:pt x="324712" y="5308"/>
                  </a:lnTo>
                  <a:lnTo>
                    <a:pt x="375399" y="20838"/>
                  </a:lnTo>
                  <a:lnTo>
                    <a:pt x="422129" y="45993"/>
                  </a:lnTo>
                  <a:lnTo>
                    <a:pt x="463474" y="80179"/>
                  </a:lnTo>
                  <a:lnTo>
                    <a:pt x="497383" y="121873"/>
                  </a:lnTo>
                  <a:lnTo>
                    <a:pt x="522333" y="168991"/>
                  </a:lnTo>
                  <a:lnTo>
                    <a:pt x="537734" y="220095"/>
                  </a:lnTo>
                  <a:lnTo>
                    <a:pt x="542998" y="273749"/>
                  </a:lnTo>
                  <a:lnTo>
                    <a:pt x="538624" y="322959"/>
                  </a:lnTo>
                  <a:lnTo>
                    <a:pt x="526013" y="369274"/>
                  </a:lnTo>
                  <a:lnTo>
                    <a:pt x="505932" y="411921"/>
                  </a:lnTo>
                  <a:lnTo>
                    <a:pt x="479147" y="450127"/>
                  </a:lnTo>
                  <a:lnTo>
                    <a:pt x="446425" y="483120"/>
                  </a:lnTo>
                  <a:lnTo>
                    <a:pt x="408532" y="510126"/>
                  </a:lnTo>
                  <a:lnTo>
                    <a:pt x="366236" y="530373"/>
                  </a:lnTo>
                  <a:lnTo>
                    <a:pt x="320303" y="543088"/>
                  </a:lnTo>
                  <a:lnTo>
                    <a:pt x="271499" y="547498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714367" y="2329045"/>
              <a:ext cx="543560" cy="548005"/>
            </a:xfrm>
            <a:custGeom>
              <a:avLst/>
              <a:gdLst/>
              <a:ahLst/>
              <a:cxnLst/>
              <a:rect l="l" t="t" r="r" b="b"/>
              <a:pathLst>
                <a:path w="543560" h="548005">
                  <a:moveTo>
                    <a:pt x="0" y="273749"/>
                  </a:moveTo>
                  <a:lnTo>
                    <a:pt x="4374" y="224542"/>
                  </a:lnTo>
                  <a:lnTo>
                    <a:pt x="16985" y="178229"/>
                  </a:lnTo>
                  <a:lnTo>
                    <a:pt x="37066" y="135583"/>
                  </a:lnTo>
                  <a:lnTo>
                    <a:pt x="63851" y="97376"/>
                  </a:lnTo>
                  <a:lnTo>
                    <a:pt x="96573" y="64382"/>
                  </a:lnTo>
                  <a:lnTo>
                    <a:pt x="134466" y="37374"/>
                  </a:lnTo>
                  <a:lnTo>
                    <a:pt x="176762" y="17126"/>
                  </a:lnTo>
                  <a:lnTo>
                    <a:pt x="222695" y="4410"/>
                  </a:lnTo>
                  <a:lnTo>
                    <a:pt x="271499" y="0"/>
                  </a:lnTo>
                  <a:lnTo>
                    <a:pt x="324712" y="5308"/>
                  </a:lnTo>
                  <a:lnTo>
                    <a:pt x="375399" y="20838"/>
                  </a:lnTo>
                  <a:lnTo>
                    <a:pt x="422129" y="45993"/>
                  </a:lnTo>
                  <a:lnTo>
                    <a:pt x="463474" y="80179"/>
                  </a:lnTo>
                  <a:lnTo>
                    <a:pt x="497383" y="121873"/>
                  </a:lnTo>
                  <a:lnTo>
                    <a:pt x="522333" y="168991"/>
                  </a:lnTo>
                  <a:lnTo>
                    <a:pt x="537734" y="220095"/>
                  </a:lnTo>
                  <a:lnTo>
                    <a:pt x="542998" y="273749"/>
                  </a:lnTo>
                  <a:lnTo>
                    <a:pt x="538624" y="322959"/>
                  </a:lnTo>
                  <a:lnTo>
                    <a:pt x="526013" y="369274"/>
                  </a:lnTo>
                  <a:lnTo>
                    <a:pt x="505932" y="411921"/>
                  </a:lnTo>
                  <a:lnTo>
                    <a:pt x="479147" y="450127"/>
                  </a:lnTo>
                  <a:lnTo>
                    <a:pt x="446425" y="483120"/>
                  </a:lnTo>
                  <a:lnTo>
                    <a:pt x="408532" y="510126"/>
                  </a:lnTo>
                  <a:lnTo>
                    <a:pt x="366236" y="530373"/>
                  </a:lnTo>
                  <a:lnTo>
                    <a:pt x="320303" y="543088"/>
                  </a:lnTo>
                  <a:lnTo>
                    <a:pt x="271499" y="547498"/>
                  </a:lnTo>
                  <a:lnTo>
                    <a:pt x="222695" y="543088"/>
                  </a:lnTo>
                  <a:lnTo>
                    <a:pt x="176762" y="530373"/>
                  </a:lnTo>
                  <a:lnTo>
                    <a:pt x="134466" y="510126"/>
                  </a:lnTo>
                  <a:lnTo>
                    <a:pt x="96573" y="483120"/>
                  </a:lnTo>
                  <a:lnTo>
                    <a:pt x="63851" y="450127"/>
                  </a:lnTo>
                  <a:lnTo>
                    <a:pt x="37066" y="411921"/>
                  </a:lnTo>
                  <a:lnTo>
                    <a:pt x="16985" y="369274"/>
                  </a:lnTo>
                  <a:lnTo>
                    <a:pt x="4374" y="322959"/>
                  </a:lnTo>
                  <a:lnTo>
                    <a:pt x="0" y="273749"/>
                  </a:lnTo>
                  <a:close/>
                </a:path>
              </a:pathLst>
            </a:custGeom>
            <a:ln w="28574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3902561" y="2427530"/>
            <a:ext cx="1670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 b="1">
                <a:solidFill>
                  <a:srgbClr val="1154CC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75123" y="596879"/>
            <a:ext cx="2401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1C91D1"/>
                </a:solidFill>
                <a:latin typeface="Verdana"/>
                <a:cs typeface="Verdana"/>
              </a:rPr>
              <a:t>Asymptotic</a:t>
            </a:r>
            <a:r>
              <a:rPr dirty="0" sz="1800" spc="60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1C91D1"/>
                </a:solidFill>
                <a:latin typeface="Verdana"/>
                <a:cs typeface="Verdana"/>
              </a:rPr>
              <a:t>Notation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739415" y="1728444"/>
            <a:ext cx="349948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0"/>
              </a:spcBef>
              <a:buFont typeface="Arial"/>
              <a:buChar char="○"/>
              <a:tabLst>
                <a:tab pos="363855" algn="l"/>
              </a:tabLst>
            </a:pPr>
            <a:r>
              <a:rPr dirty="0" sz="1600" spc="-40">
                <a:solidFill>
                  <a:srgbClr val="003667"/>
                </a:solidFill>
                <a:latin typeface="Verdana"/>
                <a:cs typeface="Verdana"/>
              </a:rPr>
              <a:t>Start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with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i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as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0">
                <a:solidFill>
                  <a:srgbClr val="003667"/>
                </a:solidFill>
                <a:latin typeface="Verdana"/>
                <a:cs typeface="Verdana"/>
              </a:rPr>
              <a:t>ﬁrst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element</a:t>
            </a:r>
            <a:endParaRPr sz="1600">
              <a:latin typeface="Verdana"/>
              <a:cs typeface="Verdana"/>
            </a:endParaRPr>
          </a:p>
          <a:p>
            <a:pPr marL="363855" indent="-351155">
              <a:lnSpc>
                <a:spcPct val="100000"/>
              </a:lnSpc>
              <a:buFont typeface="Arial"/>
              <a:buChar char="○"/>
              <a:tabLst>
                <a:tab pos="36385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For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all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elements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25">
                <a:solidFill>
                  <a:srgbClr val="003667"/>
                </a:solidFill>
                <a:latin typeface="Verdana"/>
                <a:cs typeface="Verdana"/>
              </a:rPr>
              <a:t>j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of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array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653816" y="2216123"/>
            <a:ext cx="434403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Keep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on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55">
                <a:solidFill>
                  <a:srgbClr val="003667"/>
                </a:solidFill>
                <a:latin typeface="Verdana"/>
                <a:cs typeface="Verdana"/>
              </a:rPr>
              <a:t>computing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sum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from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i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to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003667"/>
                </a:solidFill>
                <a:latin typeface="Verdana"/>
                <a:cs typeface="Verdana"/>
              </a:rPr>
              <a:t>j</a:t>
            </a:r>
            <a:endParaRPr sz="1600">
              <a:latin typeface="Verdana"/>
              <a:cs typeface="Verdana"/>
            </a:endParaRPr>
          </a:p>
          <a:p>
            <a:pPr lvl="1" marL="821055" indent="-351790">
              <a:lnSpc>
                <a:spcPct val="100000"/>
              </a:lnSpc>
              <a:buFont typeface="Arial"/>
              <a:buChar char="○"/>
              <a:tabLst>
                <a:tab pos="821055" algn="l"/>
              </a:tabLst>
            </a:pPr>
            <a:r>
              <a:rPr dirty="0" sz="1600" spc="-290">
                <a:solidFill>
                  <a:srgbClr val="003667"/>
                </a:solidFill>
                <a:latin typeface="Verdana"/>
                <a:cs typeface="Verdana"/>
              </a:rPr>
              <a:t>…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and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keep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largest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sum</a:t>
            </a:r>
            <a:endParaRPr sz="1600">
              <a:latin typeface="Verdana"/>
              <a:cs typeface="Verdana"/>
            </a:endParaRPr>
          </a:p>
          <a:p>
            <a:pPr marL="363855" indent="-351155">
              <a:lnSpc>
                <a:spcPct val="100000"/>
              </a:lnSpc>
              <a:buFont typeface="Arial"/>
              <a:buChar char="●"/>
              <a:tabLst>
                <a:tab pos="363855" algn="l"/>
              </a:tabLst>
            </a:pPr>
            <a:r>
              <a:rPr dirty="0" sz="1600" spc="-120">
                <a:solidFill>
                  <a:srgbClr val="003667"/>
                </a:solidFill>
                <a:latin typeface="Verdana"/>
                <a:cs typeface="Verdana"/>
              </a:rPr>
              <a:t>If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current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sum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is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negative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discard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it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282216" y="837620"/>
            <a:ext cx="5351145" cy="916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3195">
              <a:lnSpc>
                <a:spcPct val="100000"/>
              </a:lnSpc>
              <a:spcBef>
                <a:spcPts val="100"/>
              </a:spcBef>
            </a:pPr>
            <a:r>
              <a:rPr dirty="0" sz="1600" spc="-50" b="1">
                <a:solidFill>
                  <a:srgbClr val="0072BC"/>
                </a:solidFill>
                <a:latin typeface="Verdana"/>
                <a:cs typeface="Verdana"/>
              </a:rPr>
              <a:t>Maximum</a:t>
            </a:r>
            <a:r>
              <a:rPr dirty="0" sz="1600" spc="-6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55" b="1">
                <a:solidFill>
                  <a:srgbClr val="0072BC"/>
                </a:solidFill>
                <a:latin typeface="Verdana"/>
                <a:cs typeface="Verdana"/>
              </a:rPr>
              <a:t>Contiguous</a:t>
            </a:r>
            <a:r>
              <a:rPr dirty="0" sz="1600" spc="-6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55" b="1">
                <a:solidFill>
                  <a:srgbClr val="0072BC"/>
                </a:solidFill>
                <a:latin typeface="Verdana"/>
                <a:cs typeface="Verdana"/>
              </a:rPr>
              <a:t>Subsequence</a:t>
            </a:r>
            <a:r>
              <a:rPr dirty="0" sz="1600" spc="-6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25" b="1">
                <a:solidFill>
                  <a:srgbClr val="0072BC"/>
                </a:solidFill>
                <a:latin typeface="Verdana"/>
                <a:cs typeface="Verdana"/>
              </a:rPr>
              <a:t>Sum</a:t>
            </a:r>
            <a:endParaRPr sz="1600">
              <a:latin typeface="Verdana"/>
              <a:cs typeface="Verdana"/>
            </a:endParaRPr>
          </a:p>
          <a:p>
            <a:pPr marL="363855" marR="5080" indent="-351790">
              <a:lnSpc>
                <a:spcPct val="100000"/>
              </a:lnSpc>
              <a:spcBef>
                <a:spcPts val="1255"/>
              </a:spcBef>
              <a:buFont typeface="Arial"/>
              <a:buChar char="●"/>
              <a:tabLst>
                <a:tab pos="36385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What</a:t>
            </a:r>
            <a:r>
              <a:rPr dirty="0" sz="1600" spc="-5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5">
                <a:solidFill>
                  <a:srgbClr val="003667"/>
                </a:solidFill>
                <a:latin typeface="Verdana"/>
                <a:cs typeface="Verdana"/>
              </a:rPr>
              <a:t>if</a:t>
            </a:r>
            <a:r>
              <a:rPr dirty="0" sz="1600" spc="-5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you</a:t>
            </a:r>
            <a:r>
              <a:rPr dirty="0" sz="1600" spc="-5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discard</a:t>
            </a:r>
            <a:r>
              <a:rPr dirty="0" sz="1600" spc="-5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subsequences</a:t>
            </a:r>
            <a:r>
              <a:rPr dirty="0" sz="1600" spc="-5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that</a:t>
            </a:r>
            <a:r>
              <a:rPr dirty="0" sz="1600" spc="-5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start</a:t>
            </a:r>
            <a:r>
              <a:rPr dirty="0" sz="1600" spc="-5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with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negative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values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7398" y="1136324"/>
            <a:ext cx="2037714" cy="1305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0" b="1">
                <a:solidFill>
                  <a:srgbClr val="0072BC"/>
                </a:solidFill>
                <a:latin typeface="Verdana"/>
                <a:cs typeface="Verdana"/>
              </a:rPr>
              <a:t>MCSS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dirty="0" sz="2800" b="1">
                <a:solidFill>
                  <a:srgbClr val="0072BC"/>
                </a:solidFill>
                <a:latin typeface="Verdana"/>
                <a:cs typeface="Verdana"/>
              </a:rPr>
              <a:t>A</a:t>
            </a:r>
            <a:r>
              <a:rPr dirty="0" sz="2800" spc="-21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2800" spc="-30" b="1">
                <a:solidFill>
                  <a:srgbClr val="0072BC"/>
                </a:solidFill>
                <a:latin typeface="Verdana"/>
                <a:cs typeface="Verdana"/>
              </a:rPr>
              <a:t>problem </a:t>
            </a:r>
            <a:r>
              <a:rPr dirty="0" sz="2800" spc="-105" b="1">
                <a:solidFill>
                  <a:srgbClr val="0072BC"/>
                </a:solidFill>
                <a:latin typeface="Verdana"/>
                <a:cs typeface="Verdana"/>
              </a:rPr>
              <a:t>to</a:t>
            </a:r>
            <a:r>
              <a:rPr dirty="0" sz="2800" spc="-16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2800" spc="-145" b="1">
                <a:solidFill>
                  <a:srgbClr val="0072BC"/>
                </a:solidFill>
                <a:latin typeface="Verdana"/>
                <a:cs typeface="Verdana"/>
              </a:rPr>
              <a:t>exercise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8647" y="2956544"/>
            <a:ext cx="888158" cy="923398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955631" y="3250041"/>
            <a:ext cx="3025140" cy="1732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3855" marR="5080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ﬁrst,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and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only,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loop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advances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the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subsequence</a:t>
            </a:r>
            <a:r>
              <a:rPr dirty="0" sz="1600" spc="13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40">
                <a:solidFill>
                  <a:srgbClr val="003667"/>
                </a:solidFill>
                <a:latin typeface="Verdana"/>
                <a:cs typeface="Verdana"/>
              </a:rPr>
              <a:t>window </a:t>
            </a:r>
            <a:r>
              <a:rPr dirty="0" sz="1600" spc="55">
                <a:solidFill>
                  <a:srgbClr val="003667"/>
                </a:solidFill>
                <a:latin typeface="Verdana"/>
                <a:cs typeface="Verdana"/>
              </a:rPr>
              <a:t>computing</a:t>
            </a:r>
            <a:r>
              <a:rPr dirty="0" sz="1600" spc="-13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as</a:t>
            </a:r>
            <a:r>
              <a:rPr dirty="0" sz="1600" spc="-13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you</a:t>
            </a:r>
            <a:r>
              <a:rPr dirty="0" sz="1600" spc="-13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go,</a:t>
            </a:r>
            <a:r>
              <a:rPr dirty="0" sz="1600" spc="-13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and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changing</a:t>
            </a:r>
            <a:r>
              <a:rPr dirty="0" sz="1600" spc="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40">
                <a:solidFill>
                  <a:srgbClr val="003667"/>
                </a:solidFill>
                <a:latin typeface="Verdana"/>
                <a:cs typeface="Verdana"/>
              </a:rPr>
              <a:t>beginning </a:t>
            </a:r>
            <a:r>
              <a:rPr dirty="0" sz="1600" spc="50">
                <a:solidFill>
                  <a:srgbClr val="003667"/>
                </a:solidFill>
                <a:latin typeface="Verdana"/>
                <a:cs typeface="Verdana"/>
              </a:rPr>
              <a:t>when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current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40">
                <a:solidFill>
                  <a:srgbClr val="003667"/>
                </a:solidFill>
                <a:latin typeface="Verdana"/>
                <a:cs typeface="Verdana"/>
              </a:rPr>
              <a:t>window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has</a:t>
            </a:r>
            <a:r>
              <a:rPr dirty="0" sz="1600" spc="-13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a</a:t>
            </a:r>
            <a:r>
              <a:rPr dirty="0" sz="1600" spc="-13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negative</a:t>
            </a:r>
            <a:r>
              <a:rPr dirty="0" sz="1600" spc="-12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sum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75744" y="3023018"/>
            <a:ext cx="2336695" cy="1928021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3700079" y="2314757"/>
            <a:ext cx="572135" cy="576580"/>
            <a:chOff x="3700079" y="2314757"/>
            <a:chExt cx="572135" cy="576580"/>
          </a:xfrm>
        </p:grpSpPr>
        <p:sp>
          <p:nvSpPr>
            <p:cNvPr id="11" name="object 11" descr=""/>
            <p:cNvSpPr/>
            <p:nvPr/>
          </p:nvSpPr>
          <p:spPr>
            <a:xfrm>
              <a:off x="3714367" y="2329045"/>
              <a:ext cx="543560" cy="548005"/>
            </a:xfrm>
            <a:custGeom>
              <a:avLst/>
              <a:gdLst/>
              <a:ahLst/>
              <a:cxnLst/>
              <a:rect l="l" t="t" r="r" b="b"/>
              <a:pathLst>
                <a:path w="543560" h="548005">
                  <a:moveTo>
                    <a:pt x="271499" y="547498"/>
                  </a:moveTo>
                  <a:lnTo>
                    <a:pt x="222695" y="543088"/>
                  </a:lnTo>
                  <a:lnTo>
                    <a:pt x="176762" y="530373"/>
                  </a:lnTo>
                  <a:lnTo>
                    <a:pt x="134466" y="510126"/>
                  </a:lnTo>
                  <a:lnTo>
                    <a:pt x="96573" y="483120"/>
                  </a:lnTo>
                  <a:lnTo>
                    <a:pt x="63851" y="450127"/>
                  </a:lnTo>
                  <a:lnTo>
                    <a:pt x="37066" y="411921"/>
                  </a:lnTo>
                  <a:lnTo>
                    <a:pt x="16985" y="369274"/>
                  </a:lnTo>
                  <a:lnTo>
                    <a:pt x="4374" y="322959"/>
                  </a:lnTo>
                  <a:lnTo>
                    <a:pt x="0" y="273749"/>
                  </a:lnTo>
                  <a:lnTo>
                    <a:pt x="4374" y="224542"/>
                  </a:lnTo>
                  <a:lnTo>
                    <a:pt x="16985" y="178229"/>
                  </a:lnTo>
                  <a:lnTo>
                    <a:pt x="37066" y="135583"/>
                  </a:lnTo>
                  <a:lnTo>
                    <a:pt x="63851" y="97376"/>
                  </a:lnTo>
                  <a:lnTo>
                    <a:pt x="96573" y="64382"/>
                  </a:lnTo>
                  <a:lnTo>
                    <a:pt x="134466" y="37374"/>
                  </a:lnTo>
                  <a:lnTo>
                    <a:pt x="176762" y="17126"/>
                  </a:lnTo>
                  <a:lnTo>
                    <a:pt x="222695" y="4410"/>
                  </a:lnTo>
                  <a:lnTo>
                    <a:pt x="271499" y="0"/>
                  </a:lnTo>
                  <a:lnTo>
                    <a:pt x="324712" y="5308"/>
                  </a:lnTo>
                  <a:lnTo>
                    <a:pt x="375399" y="20838"/>
                  </a:lnTo>
                  <a:lnTo>
                    <a:pt x="422129" y="45993"/>
                  </a:lnTo>
                  <a:lnTo>
                    <a:pt x="463474" y="80179"/>
                  </a:lnTo>
                  <a:lnTo>
                    <a:pt x="497383" y="121873"/>
                  </a:lnTo>
                  <a:lnTo>
                    <a:pt x="522333" y="168991"/>
                  </a:lnTo>
                  <a:lnTo>
                    <a:pt x="537734" y="220095"/>
                  </a:lnTo>
                  <a:lnTo>
                    <a:pt x="542998" y="273749"/>
                  </a:lnTo>
                  <a:lnTo>
                    <a:pt x="538624" y="322959"/>
                  </a:lnTo>
                  <a:lnTo>
                    <a:pt x="526013" y="369274"/>
                  </a:lnTo>
                  <a:lnTo>
                    <a:pt x="505932" y="411921"/>
                  </a:lnTo>
                  <a:lnTo>
                    <a:pt x="479147" y="450127"/>
                  </a:lnTo>
                  <a:lnTo>
                    <a:pt x="446425" y="483120"/>
                  </a:lnTo>
                  <a:lnTo>
                    <a:pt x="408532" y="510126"/>
                  </a:lnTo>
                  <a:lnTo>
                    <a:pt x="366236" y="530373"/>
                  </a:lnTo>
                  <a:lnTo>
                    <a:pt x="320303" y="543088"/>
                  </a:lnTo>
                  <a:lnTo>
                    <a:pt x="271499" y="547498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714367" y="2329045"/>
              <a:ext cx="543560" cy="548005"/>
            </a:xfrm>
            <a:custGeom>
              <a:avLst/>
              <a:gdLst/>
              <a:ahLst/>
              <a:cxnLst/>
              <a:rect l="l" t="t" r="r" b="b"/>
              <a:pathLst>
                <a:path w="543560" h="548005">
                  <a:moveTo>
                    <a:pt x="0" y="273749"/>
                  </a:moveTo>
                  <a:lnTo>
                    <a:pt x="4374" y="224542"/>
                  </a:lnTo>
                  <a:lnTo>
                    <a:pt x="16985" y="178229"/>
                  </a:lnTo>
                  <a:lnTo>
                    <a:pt x="37066" y="135583"/>
                  </a:lnTo>
                  <a:lnTo>
                    <a:pt x="63851" y="97376"/>
                  </a:lnTo>
                  <a:lnTo>
                    <a:pt x="96573" y="64382"/>
                  </a:lnTo>
                  <a:lnTo>
                    <a:pt x="134466" y="37374"/>
                  </a:lnTo>
                  <a:lnTo>
                    <a:pt x="176762" y="17126"/>
                  </a:lnTo>
                  <a:lnTo>
                    <a:pt x="222695" y="4410"/>
                  </a:lnTo>
                  <a:lnTo>
                    <a:pt x="271499" y="0"/>
                  </a:lnTo>
                  <a:lnTo>
                    <a:pt x="324712" y="5308"/>
                  </a:lnTo>
                  <a:lnTo>
                    <a:pt x="375399" y="20838"/>
                  </a:lnTo>
                  <a:lnTo>
                    <a:pt x="422129" y="45993"/>
                  </a:lnTo>
                  <a:lnTo>
                    <a:pt x="463474" y="80179"/>
                  </a:lnTo>
                  <a:lnTo>
                    <a:pt x="497383" y="121873"/>
                  </a:lnTo>
                  <a:lnTo>
                    <a:pt x="522333" y="168991"/>
                  </a:lnTo>
                  <a:lnTo>
                    <a:pt x="537734" y="220095"/>
                  </a:lnTo>
                  <a:lnTo>
                    <a:pt x="542998" y="273749"/>
                  </a:lnTo>
                  <a:lnTo>
                    <a:pt x="538624" y="322959"/>
                  </a:lnTo>
                  <a:lnTo>
                    <a:pt x="526013" y="369274"/>
                  </a:lnTo>
                  <a:lnTo>
                    <a:pt x="505932" y="411921"/>
                  </a:lnTo>
                  <a:lnTo>
                    <a:pt x="479147" y="450127"/>
                  </a:lnTo>
                  <a:lnTo>
                    <a:pt x="446425" y="483120"/>
                  </a:lnTo>
                  <a:lnTo>
                    <a:pt x="408532" y="510126"/>
                  </a:lnTo>
                  <a:lnTo>
                    <a:pt x="366236" y="530373"/>
                  </a:lnTo>
                  <a:lnTo>
                    <a:pt x="320303" y="543088"/>
                  </a:lnTo>
                  <a:lnTo>
                    <a:pt x="271499" y="547498"/>
                  </a:lnTo>
                  <a:lnTo>
                    <a:pt x="222695" y="543088"/>
                  </a:lnTo>
                  <a:lnTo>
                    <a:pt x="176762" y="530373"/>
                  </a:lnTo>
                  <a:lnTo>
                    <a:pt x="134466" y="510126"/>
                  </a:lnTo>
                  <a:lnTo>
                    <a:pt x="96573" y="483120"/>
                  </a:lnTo>
                  <a:lnTo>
                    <a:pt x="63851" y="450127"/>
                  </a:lnTo>
                  <a:lnTo>
                    <a:pt x="37066" y="411921"/>
                  </a:lnTo>
                  <a:lnTo>
                    <a:pt x="16985" y="369274"/>
                  </a:lnTo>
                  <a:lnTo>
                    <a:pt x="4374" y="322959"/>
                  </a:lnTo>
                  <a:lnTo>
                    <a:pt x="0" y="273749"/>
                  </a:lnTo>
                  <a:close/>
                </a:path>
              </a:pathLst>
            </a:custGeom>
            <a:ln w="28574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3902561" y="2427530"/>
            <a:ext cx="1670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 b="1">
                <a:solidFill>
                  <a:srgbClr val="1154CC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75123" y="596879"/>
            <a:ext cx="2401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1C91D1"/>
                </a:solidFill>
                <a:latin typeface="Verdana"/>
                <a:cs typeface="Verdana"/>
              </a:rPr>
              <a:t>Asymptotic</a:t>
            </a:r>
            <a:r>
              <a:rPr dirty="0" sz="1800" spc="60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1C91D1"/>
                </a:solidFill>
                <a:latin typeface="Verdana"/>
                <a:cs typeface="Verdana"/>
              </a:rPr>
              <a:t>Notation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739415" y="1728444"/>
            <a:ext cx="349948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0"/>
              </a:spcBef>
              <a:buFont typeface="Arial"/>
              <a:buChar char="○"/>
              <a:tabLst>
                <a:tab pos="363855" algn="l"/>
              </a:tabLst>
            </a:pPr>
            <a:r>
              <a:rPr dirty="0" sz="1600" spc="-40">
                <a:solidFill>
                  <a:srgbClr val="003667"/>
                </a:solidFill>
                <a:latin typeface="Verdana"/>
                <a:cs typeface="Verdana"/>
              </a:rPr>
              <a:t>Start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with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i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as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0">
                <a:solidFill>
                  <a:srgbClr val="003667"/>
                </a:solidFill>
                <a:latin typeface="Verdana"/>
                <a:cs typeface="Verdana"/>
              </a:rPr>
              <a:t>ﬁrst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element</a:t>
            </a:r>
            <a:endParaRPr sz="1600">
              <a:latin typeface="Verdana"/>
              <a:cs typeface="Verdana"/>
            </a:endParaRPr>
          </a:p>
          <a:p>
            <a:pPr marL="363855" indent="-351155">
              <a:lnSpc>
                <a:spcPct val="100000"/>
              </a:lnSpc>
              <a:buFont typeface="Arial"/>
              <a:buChar char="○"/>
              <a:tabLst>
                <a:tab pos="36385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For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all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elements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25">
                <a:solidFill>
                  <a:srgbClr val="003667"/>
                </a:solidFill>
                <a:latin typeface="Verdana"/>
                <a:cs typeface="Verdana"/>
              </a:rPr>
              <a:t>j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of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array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653816" y="2216123"/>
            <a:ext cx="434403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Keep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on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55">
                <a:solidFill>
                  <a:srgbClr val="003667"/>
                </a:solidFill>
                <a:latin typeface="Verdana"/>
                <a:cs typeface="Verdana"/>
              </a:rPr>
              <a:t>computing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sum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from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i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to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003667"/>
                </a:solidFill>
                <a:latin typeface="Verdana"/>
                <a:cs typeface="Verdana"/>
              </a:rPr>
              <a:t>j</a:t>
            </a:r>
            <a:endParaRPr sz="1600">
              <a:latin typeface="Verdana"/>
              <a:cs typeface="Verdana"/>
            </a:endParaRPr>
          </a:p>
          <a:p>
            <a:pPr lvl="1" marL="821055" indent="-351790">
              <a:lnSpc>
                <a:spcPct val="100000"/>
              </a:lnSpc>
              <a:buFont typeface="Arial"/>
              <a:buChar char="○"/>
              <a:tabLst>
                <a:tab pos="821055" algn="l"/>
              </a:tabLst>
            </a:pPr>
            <a:r>
              <a:rPr dirty="0" sz="1600" spc="-290">
                <a:solidFill>
                  <a:srgbClr val="003667"/>
                </a:solidFill>
                <a:latin typeface="Verdana"/>
                <a:cs typeface="Verdana"/>
              </a:rPr>
              <a:t>…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and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keep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largest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sum</a:t>
            </a:r>
            <a:endParaRPr sz="1600">
              <a:latin typeface="Verdana"/>
              <a:cs typeface="Verdana"/>
            </a:endParaRPr>
          </a:p>
          <a:p>
            <a:pPr marL="363855" indent="-351155">
              <a:lnSpc>
                <a:spcPct val="100000"/>
              </a:lnSpc>
              <a:buFont typeface="Arial"/>
              <a:buChar char="●"/>
              <a:tabLst>
                <a:tab pos="363855" algn="l"/>
              </a:tabLst>
            </a:pPr>
            <a:r>
              <a:rPr dirty="0" sz="1600" spc="-120">
                <a:solidFill>
                  <a:srgbClr val="003667"/>
                </a:solidFill>
                <a:latin typeface="Verdana"/>
                <a:cs typeface="Verdana"/>
              </a:rPr>
              <a:t>If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current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sum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is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negative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discard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it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282216" y="837620"/>
            <a:ext cx="5351145" cy="916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3195">
              <a:lnSpc>
                <a:spcPct val="100000"/>
              </a:lnSpc>
              <a:spcBef>
                <a:spcPts val="100"/>
              </a:spcBef>
            </a:pPr>
            <a:r>
              <a:rPr dirty="0" sz="1600" spc="-50" b="1">
                <a:solidFill>
                  <a:srgbClr val="0072BC"/>
                </a:solidFill>
                <a:latin typeface="Verdana"/>
                <a:cs typeface="Verdana"/>
              </a:rPr>
              <a:t>Maximum</a:t>
            </a:r>
            <a:r>
              <a:rPr dirty="0" sz="1600" spc="-6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55" b="1">
                <a:solidFill>
                  <a:srgbClr val="0072BC"/>
                </a:solidFill>
                <a:latin typeface="Verdana"/>
                <a:cs typeface="Verdana"/>
              </a:rPr>
              <a:t>Contiguous</a:t>
            </a:r>
            <a:r>
              <a:rPr dirty="0" sz="1600" spc="-6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55" b="1">
                <a:solidFill>
                  <a:srgbClr val="0072BC"/>
                </a:solidFill>
                <a:latin typeface="Verdana"/>
                <a:cs typeface="Verdana"/>
              </a:rPr>
              <a:t>Subsequence</a:t>
            </a:r>
            <a:r>
              <a:rPr dirty="0" sz="1600" spc="-6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25" b="1">
                <a:solidFill>
                  <a:srgbClr val="0072BC"/>
                </a:solidFill>
                <a:latin typeface="Verdana"/>
                <a:cs typeface="Verdana"/>
              </a:rPr>
              <a:t>Sum</a:t>
            </a:r>
            <a:endParaRPr sz="1600">
              <a:latin typeface="Verdana"/>
              <a:cs typeface="Verdana"/>
            </a:endParaRPr>
          </a:p>
          <a:p>
            <a:pPr marL="363855" marR="5080" indent="-351790">
              <a:lnSpc>
                <a:spcPct val="100000"/>
              </a:lnSpc>
              <a:spcBef>
                <a:spcPts val="1255"/>
              </a:spcBef>
              <a:buFont typeface="Arial"/>
              <a:buChar char="●"/>
              <a:tabLst>
                <a:tab pos="36385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What</a:t>
            </a:r>
            <a:r>
              <a:rPr dirty="0" sz="1600" spc="-5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5">
                <a:solidFill>
                  <a:srgbClr val="003667"/>
                </a:solidFill>
                <a:latin typeface="Verdana"/>
                <a:cs typeface="Verdana"/>
              </a:rPr>
              <a:t>if</a:t>
            </a:r>
            <a:r>
              <a:rPr dirty="0" sz="1600" spc="-5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you</a:t>
            </a:r>
            <a:r>
              <a:rPr dirty="0" sz="1600" spc="-5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discard</a:t>
            </a:r>
            <a:r>
              <a:rPr dirty="0" sz="1600" spc="-5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subsequences</a:t>
            </a:r>
            <a:r>
              <a:rPr dirty="0" sz="1600" spc="-5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that</a:t>
            </a:r>
            <a:r>
              <a:rPr dirty="0" sz="1600" spc="-5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start</a:t>
            </a:r>
            <a:r>
              <a:rPr dirty="0" sz="1600" spc="-5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with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negative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values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7398" y="1136324"/>
            <a:ext cx="2037714" cy="1305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0" b="1">
                <a:solidFill>
                  <a:srgbClr val="0072BC"/>
                </a:solidFill>
                <a:latin typeface="Verdana"/>
                <a:cs typeface="Verdana"/>
              </a:rPr>
              <a:t>MCSS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dirty="0" sz="2800" b="1">
                <a:solidFill>
                  <a:srgbClr val="0072BC"/>
                </a:solidFill>
                <a:latin typeface="Verdana"/>
                <a:cs typeface="Verdana"/>
              </a:rPr>
              <a:t>A</a:t>
            </a:r>
            <a:r>
              <a:rPr dirty="0" sz="2800" spc="-21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2800" spc="-30" b="1">
                <a:solidFill>
                  <a:srgbClr val="0072BC"/>
                </a:solidFill>
                <a:latin typeface="Verdana"/>
                <a:cs typeface="Verdana"/>
              </a:rPr>
              <a:t>problem </a:t>
            </a:r>
            <a:r>
              <a:rPr dirty="0" sz="2800" spc="-105" b="1">
                <a:solidFill>
                  <a:srgbClr val="0072BC"/>
                </a:solidFill>
                <a:latin typeface="Verdana"/>
                <a:cs typeface="Verdana"/>
              </a:rPr>
              <a:t>to</a:t>
            </a:r>
            <a:r>
              <a:rPr dirty="0" sz="2800" spc="-16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2800" spc="-145" b="1">
                <a:solidFill>
                  <a:srgbClr val="0072BC"/>
                </a:solidFill>
                <a:latin typeface="Verdana"/>
                <a:cs typeface="Verdana"/>
              </a:rPr>
              <a:t>exercise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8647" y="2956544"/>
            <a:ext cx="888158" cy="923398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6034631" y="3173841"/>
            <a:ext cx="2709545" cy="1986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3855" marR="5080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What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 is</a:t>
            </a:r>
            <a:r>
              <a:rPr dirty="0" sz="1600" spc="-4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4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complexity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of</a:t>
            </a:r>
            <a:r>
              <a:rPr dirty="0" sz="1600" spc="-13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this</a:t>
            </a:r>
            <a:r>
              <a:rPr dirty="0" sz="1600" spc="-13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algorithm?</a:t>
            </a:r>
            <a:endParaRPr sz="1600">
              <a:latin typeface="Verdana"/>
              <a:cs typeface="Verdana"/>
            </a:endParaRPr>
          </a:p>
          <a:p>
            <a:pPr marL="795655">
              <a:lnSpc>
                <a:spcPct val="100000"/>
              </a:lnSpc>
              <a:spcBef>
                <a:spcPts val="1000"/>
              </a:spcBef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Linear</a:t>
            </a:r>
            <a:r>
              <a:rPr dirty="0" sz="1600" spc="23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-</a:t>
            </a:r>
            <a:r>
              <a:rPr dirty="0" sz="1600" spc="229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50" b="1" i="1">
                <a:solidFill>
                  <a:srgbClr val="003667"/>
                </a:solidFill>
                <a:latin typeface="Verdana"/>
                <a:cs typeface="Verdana"/>
              </a:rPr>
              <a:t>n</a:t>
            </a:r>
            <a:endParaRPr sz="1600">
              <a:latin typeface="Verdana"/>
              <a:cs typeface="Verdana"/>
            </a:endParaRPr>
          </a:p>
          <a:p>
            <a:pPr marL="363855" marR="246379" indent="-35179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36385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That</a:t>
            </a:r>
            <a:r>
              <a:rPr dirty="0" sz="1600" spc="-14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is</a:t>
            </a:r>
            <a:r>
              <a:rPr dirty="0" sz="1600" spc="-14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as</a:t>
            </a:r>
            <a:r>
              <a:rPr dirty="0" sz="1600" spc="-14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55">
                <a:solidFill>
                  <a:srgbClr val="003667"/>
                </a:solidFill>
                <a:latin typeface="Verdana"/>
                <a:cs typeface="Verdana"/>
              </a:rPr>
              <a:t>good</a:t>
            </a:r>
            <a:r>
              <a:rPr dirty="0" sz="1600" spc="-14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as</a:t>
            </a:r>
            <a:r>
              <a:rPr dirty="0" sz="1600" spc="-13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it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gets</a:t>
            </a:r>
            <a:r>
              <a:rPr dirty="0" sz="1600" spc="-1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since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at</a:t>
            </a:r>
            <a:r>
              <a:rPr dirty="0" sz="1600" spc="-1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least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all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elements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have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to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be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added</a:t>
            </a:r>
            <a:r>
              <a:rPr dirty="0" sz="1600" spc="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once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8369" y="3023033"/>
            <a:ext cx="2336695" cy="1928031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3700079" y="2314757"/>
            <a:ext cx="572135" cy="576580"/>
            <a:chOff x="3700079" y="2314757"/>
            <a:chExt cx="572135" cy="576580"/>
          </a:xfrm>
        </p:grpSpPr>
        <p:sp>
          <p:nvSpPr>
            <p:cNvPr id="11" name="object 11" descr=""/>
            <p:cNvSpPr/>
            <p:nvPr/>
          </p:nvSpPr>
          <p:spPr>
            <a:xfrm>
              <a:off x="3714367" y="2329045"/>
              <a:ext cx="543560" cy="548005"/>
            </a:xfrm>
            <a:custGeom>
              <a:avLst/>
              <a:gdLst/>
              <a:ahLst/>
              <a:cxnLst/>
              <a:rect l="l" t="t" r="r" b="b"/>
              <a:pathLst>
                <a:path w="543560" h="548005">
                  <a:moveTo>
                    <a:pt x="271499" y="547498"/>
                  </a:moveTo>
                  <a:lnTo>
                    <a:pt x="222695" y="543088"/>
                  </a:lnTo>
                  <a:lnTo>
                    <a:pt x="176762" y="530373"/>
                  </a:lnTo>
                  <a:lnTo>
                    <a:pt x="134466" y="510126"/>
                  </a:lnTo>
                  <a:lnTo>
                    <a:pt x="96573" y="483120"/>
                  </a:lnTo>
                  <a:lnTo>
                    <a:pt x="63851" y="450127"/>
                  </a:lnTo>
                  <a:lnTo>
                    <a:pt x="37066" y="411921"/>
                  </a:lnTo>
                  <a:lnTo>
                    <a:pt x="16985" y="369274"/>
                  </a:lnTo>
                  <a:lnTo>
                    <a:pt x="4374" y="322959"/>
                  </a:lnTo>
                  <a:lnTo>
                    <a:pt x="0" y="273749"/>
                  </a:lnTo>
                  <a:lnTo>
                    <a:pt x="4374" y="224542"/>
                  </a:lnTo>
                  <a:lnTo>
                    <a:pt x="16985" y="178229"/>
                  </a:lnTo>
                  <a:lnTo>
                    <a:pt x="37066" y="135583"/>
                  </a:lnTo>
                  <a:lnTo>
                    <a:pt x="63851" y="97376"/>
                  </a:lnTo>
                  <a:lnTo>
                    <a:pt x="96573" y="64382"/>
                  </a:lnTo>
                  <a:lnTo>
                    <a:pt x="134466" y="37374"/>
                  </a:lnTo>
                  <a:lnTo>
                    <a:pt x="176762" y="17126"/>
                  </a:lnTo>
                  <a:lnTo>
                    <a:pt x="222695" y="4410"/>
                  </a:lnTo>
                  <a:lnTo>
                    <a:pt x="271499" y="0"/>
                  </a:lnTo>
                  <a:lnTo>
                    <a:pt x="324712" y="5308"/>
                  </a:lnTo>
                  <a:lnTo>
                    <a:pt x="375399" y="20838"/>
                  </a:lnTo>
                  <a:lnTo>
                    <a:pt x="422129" y="45993"/>
                  </a:lnTo>
                  <a:lnTo>
                    <a:pt x="463474" y="80179"/>
                  </a:lnTo>
                  <a:lnTo>
                    <a:pt x="497383" y="121873"/>
                  </a:lnTo>
                  <a:lnTo>
                    <a:pt x="522333" y="168991"/>
                  </a:lnTo>
                  <a:lnTo>
                    <a:pt x="537734" y="220095"/>
                  </a:lnTo>
                  <a:lnTo>
                    <a:pt x="542998" y="273749"/>
                  </a:lnTo>
                  <a:lnTo>
                    <a:pt x="538624" y="322959"/>
                  </a:lnTo>
                  <a:lnTo>
                    <a:pt x="526013" y="369274"/>
                  </a:lnTo>
                  <a:lnTo>
                    <a:pt x="505932" y="411921"/>
                  </a:lnTo>
                  <a:lnTo>
                    <a:pt x="479147" y="450127"/>
                  </a:lnTo>
                  <a:lnTo>
                    <a:pt x="446425" y="483120"/>
                  </a:lnTo>
                  <a:lnTo>
                    <a:pt x="408532" y="510126"/>
                  </a:lnTo>
                  <a:lnTo>
                    <a:pt x="366236" y="530373"/>
                  </a:lnTo>
                  <a:lnTo>
                    <a:pt x="320303" y="543088"/>
                  </a:lnTo>
                  <a:lnTo>
                    <a:pt x="271499" y="547498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714367" y="2329045"/>
              <a:ext cx="543560" cy="548005"/>
            </a:xfrm>
            <a:custGeom>
              <a:avLst/>
              <a:gdLst/>
              <a:ahLst/>
              <a:cxnLst/>
              <a:rect l="l" t="t" r="r" b="b"/>
              <a:pathLst>
                <a:path w="543560" h="548005">
                  <a:moveTo>
                    <a:pt x="0" y="273749"/>
                  </a:moveTo>
                  <a:lnTo>
                    <a:pt x="4374" y="224542"/>
                  </a:lnTo>
                  <a:lnTo>
                    <a:pt x="16985" y="178229"/>
                  </a:lnTo>
                  <a:lnTo>
                    <a:pt x="37066" y="135583"/>
                  </a:lnTo>
                  <a:lnTo>
                    <a:pt x="63851" y="97376"/>
                  </a:lnTo>
                  <a:lnTo>
                    <a:pt x="96573" y="64382"/>
                  </a:lnTo>
                  <a:lnTo>
                    <a:pt x="134466" y="37374"/>
                  </a:lnTo>
                  <a:lnTo>
                    <a:pt x="176762" y="17126"/>
                  </a:lnTo>
                  <a:lnTo>
                    <a:pt x="222695" y="4410"/>
                  </a:lnTo>
                  <a:lnTo>
                    <a:pt x="271499" y="0"/>
                  </a:lnTo>
                  <a:lnTo>
                    <a:pt x="324712" y="5308"/>
                  </a:lnTo>
                  <a:lnTo>
                    <a:pt x="375399" y="20838"/>
                  </a:lnTo>
                  <a:lnTo>
                    <a:pt x="422129" y="45993"/>
                  </a:lnTo>
                  <a:lnTo>
                    <a:pt x="463474" y="80179"/>
                  </a:lnTo>
                  <a:lnTo>
                    <a:pt x="497383" y="121873"/>
                  </a:lnTo>
                  <a:lnTo>
                    <a:pt x="522333" y="168991"/>
                  </a:lnTo>
                  <a:lnTo>
                    <a:pt x="537734" y="220095"/>
                  </a:lnTo>
                  <a:lnTo>
                    <a:pt x="542998" y="273749"/>
                  </a:lnTo>
                  <a:lnTo>
                    <a:pt x="538624" y="322959"/>
                  </a:lnTo>
                  <a:lnTo>
                    <a:pt x="526013" y="369274"/>
                  </a:lnTo>
                  <a:lnTo>
                    <a:pt x="505932" y="411921"/>
                  </a:lnTo>
                  <a:lnTo>
                    <a:pt x="479147" y="450127"/>
                  </a:lnTo>
                  <a:lnTo>
                    <a:pt x="446425" y="483120"/>
                  </a:lnTo>
                  <a:lnTo>
                    <a:pt x="408532" y="510126"/>
                  </a:lnTo>
                  <a:lnTo>
                    <a:pt x="366236" y="530373"/>
                  </a:lnTo>
                  <a:lnTo>
                    <a:pt x="320303" y="543088"/>
                  </a:lnTo>
                  <a:lnTo>
                    <a:pt x="271499" y="547498"/>
                  </a:lnTo>
                  <a:lnTo>
                    <a:pt x="222695" y="543088"/>
                  </a:lnTo>
                  <a:lnTo>
                    <a:pt x="176762" y="530373"/>
                  </a:lnTo>
                  <a:lnTo>
                    <a:pt x="134466" y="510126"/>
                  </a:lnTo>
                  <a:lnTo>
                    <a:pt x="96573" y="483120"/>
                  </a:lnTo>
                  <a:lnTo>
                    <a:pt x="63851" y="450127"/>
                  </a:lnTo>
                  <a:lnTo>
                    <a:pt x="37066" y="411921"/>
                  </a:lnTo>
                  <a:lnTo>
                    <a:pt x="16985" y="369274"/>
                  </a:lnTo>
                  <a:lnTo>
                    <a:pt x="4374" y="322959"/>
                  </a:lnTo>
                  <a:lnTo>
                    <a:pt x="0" y="273749"/>
                  </a:lnTo>
                  <a:close/>
                </a:path>
              </a:pathLst>
            </a:custGeom>
            <a:ln w="28574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3902561" y="2427530"/>
            <a:ext cx="1670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 b="1">
                <a:solidFill>
                  <a:srgbClr val="1154CC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Asymptotic</a:t>
            </a:r>
            <a:r>
              <a:rPr dirty="0" spc="60"/>
              <a:t> </a:t>
            </a:r>
            <a:r>
              <a:rPr dirty="0" spc="-10"/>
              <a:t>Notation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341138" y="1192521"/>
            <a:ext cx="5515610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3855" marR="5080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</a:tabLst>
            </a:pP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Create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a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program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that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randomizes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a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vector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of</a:t>
            </a:r>
            <a:r>
              <a:rPr dirty="0" sz="1600" spc="-1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1000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positive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and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negative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integers,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then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it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ﬁnds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the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maximum</a:t>
            </a:r>
            <a:r>
              <a:rPr dirty="0" sz="1600" spc="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contiguous</a:t>
            </a:r>
            <a:r>
              <a:rPr dirty="0" sz="1600" spc="1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subsequence</a:t>
            </a:r>
            <a:r>
              <a:rPr dirty="0" sz="1600" spc="1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sum</a:t>
            </a:r>
            <a:r>
              <a:rPr dirty="0" sz="1600" spc="1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value</a:t>
            </a:r>
            <a:endParaRPr sz="1600">
              <a:latin typeface="Verdana"/>
              <a:cs typeface="Verdana"/>
            </a:endParaRPr>
          </a:p>
          <a:p>
            <a:pPr lvl="1" marL="821055" indent="-351790">
              <a:lnSpc>
                <a:spcPct val="100000"/>
              </a:lnSpc>
              <a:buFont typeface="Arial"/>
              <a:buChar char="○"/>
              <a:tabLst>
                <a:tab pos="82105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Prints</a:t>
            </a:r>
            <a:r>
              <a:rPr dirty="0" sz="1600" spc="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out</a:t>
            </a:r>
            <a:r>
              <a:rPr dirty="0" sz="1600" spc="1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1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maximum</a:t>
            </a:r>
            <a:r>
              <a:rPr dirty="0" sz="1600" spc="1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value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3182" y="910644"/>
            <a:ext cx="139699" cy="14287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433342" y="837620"/>
            <a:ext cx="3583304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2310" algn="l"/>
              </a:tabLst>
            </a:pPr>
            <a:r>
              <a:rPr dirty="0" sz="1600" spc="-20" b="1">
                <a:solidFill>
                  <a:srgbClr val="0072BC"/>
                </a:solidFill>
                <a:latin typeface="Verdana"/>
                <a:cs typeface="Verdana"/>
              </a:rPr>
              <a:t>Task</a:t>
            </a:r>
            <a:r>
              <a:rPr dirty="0" sz="1600" b="1">
                <a:solidFill>
                  <a:srgbClr val="0072BC"/>
                </a:solidFill>
                <a:latin typeface="Verdana"/>
                <a:cs typeface="Verdana"/>
              </a:rPr>
              <a:t>	</a:t>
            </a:r>
            <a:r>
              <a:rPr dirty="0" sz="1600" spc="-515" b="1">
                <a:solidFill>
                  <a:srgbClr val="0072BC"/>
                </a:solidFill>
                <a:latin typeface="Verdana"/>
                <a:cs typeface="Verdana"/>
              </a:rPr>
              <a:t>1</a:t>
            </a:r>
            <a:r>
              <a:rPr dirty="0" sz="1600" spc="-8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90" b="1">
                <a:solidFill>
                  <a:srgbClr val="0072BC"/>
                </a:solidFill>
                <a:latin typeface="Verdana"/>
                <a:cs typeface="Verdana"/>
              </a:rPr>
              <a:t>for</a:t>
            </a:r>
            <a:r>
              <a:rPr dirty="0" sz="1600" spc="-8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65" b="1">
                <a:solidFill>
                  <a:srgbClr val="0072BC"/>
                </a:solidFill>
                <a:latin typeface="Verdana"/>
                <a:cs typeface="Verdana"/>
              </a:rPr>
              <a:t>this</a:t>
            </a:r>
            <a:r>
              <a:rPr dirty="0" sz="1600" spc="-8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90" b="1">
                <a:solidFill>
                  <a:srgbClr val="0072BC"/>
                </a:solidFill>
                <a:latin typeface="Verdana"/>
                <a:cs typeface="Verdana"/>
              </a:rPr>
              <a:t>week's</a:t>
            </a:r>
            <a:r>
              <a:rPr dirty="0" sz="1600" spc="-7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60" b="1">
                <a:solidFill>
                  <a:srgbClr val="0072BC"/>
                </a:solidFill>
                <a:latin typeface="Verdana"/>
                <a:cs typeface="Verdana"/>
              </a:rPr>
              <a:t>worksheet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37398" y="1136324"/>
            <a:ext cx="1833880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0" b="1">
                <a:solidFill>
                  <a:srgbClr val="0072BC"/>
                </a:solidFill>
                <a:latin typeface="Verdana"/>
                <a:cs typeface="Verdana"/>
              </a:rPr>
              <a:t>MCSS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800" spc="-135" b="1">
                <a:solidFill>
                  <a:srgbClr val="0072BC"/>
                </a:solidFill>
                <a:latin typeface="Verdana"/>
                <a:cs typeface="Verdana"/>
              </a:rPr>
              <a:t>Hands-</a:t>
            </a:r>
            <a:r>
              <a:rPr dirty="0" sz="2800" spc="-40" b="1">
                <a:solidFill>
                  <a:srgbClr val="0072BC"/>
                </a:solidFill>
                <a:latin typeface="Verdana"/>
                <a:cs typeface="Verdana"/>
              </a:rPr>
              <a:t>on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2170" y="2528419"/>
            <a:ext cx="888148" cy="923398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2427120" y="3733417"/>
            <a:ext cx="6430645" cy="615950"/>
          </a:xfrm>
          <a:prstGeom prst="rect">
            <a:avLst/>
          </a:prstGeom>
          <a:solidFill>
            <a:srgbClr val="FFFF00"/>
          </a:solidFill>
          <a:ln w="28574">
            <a:solidFill>
              <a:srgbClr val="1154CC"/>
            </a:solidFill>
          </a:ln>
        </p:spPr>
        <p:txBody>
          <a:bodyPr wrap="square" lIns="0" tIns="787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Go</a:t>
            </a:r>
            <a:r>
              <a:rPr dirty="0" sz="1400" spc="-2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to</a:t>
            </a:r>
            <a:r>
              <a:rPr dirty="0" sz="1400" spc="-1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IDLE</a:t>
            </a:r>
            <a:r>
              <a:rPr dirty="0" sz="1400" spc="-1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and</a:t>
            </a:r>
            <a:r>
              <a:rPr dirty="0" sz="1400" spc="-1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try</a:t>
            </a:r>
            <a:r>
              <a:rPr dirty="0" sz="1400" spc="-1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to</a:t>
            </a:r>
            <a:r>
              <a:rPr dirty="0" sz="1400" spc="-1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program</a:t>
            </a:r>
            <a:r>
              <a:rPr dirty="0" sz="1400" spc="-1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1154CC"/>
                </a:solidFill>
                <a:latin typeface="Arial"/>
                <a:cs typeface="Arial"/>
              </a:rPr>
              <a:t>it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Save</a:t>
            </a:r>
            <a:r>
              <a:rPr dirty="0" sz="1400" spc="-2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your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program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in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a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.py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file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and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submit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it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in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the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appropriate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delivery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1154CC"/>
                </a:solidFill>
                <a:latin typeface="Arial"/>
                <a:cs typeface="Arial"/>
              </a:rPr>
              <a:t>room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625665" y="4446616"/>
            <a:ext cx="4232275" cy="400685"/>
          </a:xfrm>
          <a:prstGeom prst="rect">
            <a:avLst/>
          </a:prstGeom>
          <a:solidFill>
            <a:srgbClr val="FFFF00"/>
          </a:solidFill>
          <a:ln w="28574">
            <a:solidFill>
              <a:srgbClr val="1154CC"/>
            </a:solidFill>
          </a:ln>
        </p:spPr>
        <p:txBody>
          <a:bodyPr wrap="square" lIns="0" tIns="781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Deadline:</a:t>
            </a:r>
            <a:r>
              <a:rPr dirty="0" sz="1400" spc="-6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This</a:t>
            </a:r>
            <a:r>
              <a:rPr dirty="0" sz="1400" spc="-2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Friday</a:t>
            </a:r>
            <a:r>
              <a:rPr dirty="0" sz="1400" spc="-3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1154CC"/>
                </a:solidFill>
                <a:latin typeface="Arial"/>
                <a:cs typeface="Arial"/>
              </a:rPr>
              <a:t>11:59</a:t>
            </a:r>
            <a:r>
              <a:rPr dirty="0" sz="1400" spc="-2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PM</a:t>
            </a:r>
            <a:r>
              <a:rPr dirty="0" sz="1400" spc="-25">
                <a:solidFill>
                  <a:srgbClr val="1154CC"/>
                </a:solidFill>
                <a:latin typeface="Arial"/>
                <a:cs typeface="Arial"/>
              </a:rPr>
              <a:t> EST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2436"/>
            <a:ext cx="9143981" cy="4352916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539238" y="1164565"/>
            <a:ext cx="182943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</a:tabLst>
            </a:pP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Course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format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941385" y="1408404"/>
            <a:ext cx="1504950" cy="58674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418465" indent="-391160">
              <a:lnSpc>
                <a:spcPct val="100000"/>
              </a:lnSpc>
              <a:spcBef>
                <a:spcPts val="385"/>
              </a:spcBef>
              <a:buAutoNum type="alphaLcPeriod"/>
              <a:tabLst>
                <a:tab pos="418465" algn="l"/>
              </a:tabLst>
            </a:pP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Evaluation</a:t>
            </a:r>
            <a:endParaRPr sz="1600">
              <a:latin typeface="Verdana"/>
              <a:cs typeface="Verdana"/>
            </a:endParaRPr>
          </a:p>
          <a:p>
            <a:pPr marL="418465" indent="-405765">
              <a:lnSpc>
                <a:spcPct val="100000"/>
              </a:lnSpc>
              <a:spcBef>
                <a:spcPts val="290"/>
              </a:spcBef>
              <a:buAutoNum type="alphaLcPeriod"/>
              <a:tabLst>
                <a:tab pos="418465" algn="l"/>
              </a:tabLst>
            </a:pP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Timeline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4999" y="831524"/>
            <a:ext cx="2424430" cy="1305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0072BC"/>
                </a:solidFill>
                <a:latin typeface="Verdana"/>
                <a:cs typeface="Verdana"/>
              </a:rPr>
              <a:t>Agenda </a:t>
            </a:r>
            <a:r>
              <a:rPr dirty="0" sz="2800" spc="-100" b="1">
                <a:solidFill>
                  <a:srgbClr val="0072BC"/>
                </a:solidFill>
                <a:latin typeface="Verdana"/>
                <a:cs typeface="Verdana"/>
              </a:rPr>
              <a:t>Week</a:t>
            </a:r>
            <a:r>
              <a:rPr dirty="0" sz="2800" spc="-14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2800" spc="-944" b="1">
                <a:solidFill>
                  <a:srgbClr val="0072BC"/>
                </a:solidFill>
                <a:latin typeface="Verdana"/>
                <a:cs typeface="Verdana"/>
              </a:rPr>
              <a:t>1</a:t>
            </a:r>
            <a:r>
              <a:rPr dirty="0" sz="2800" spc="-114" b="1">
                <a:solidFill>
                  <a:srgbClr val="0072BC"/>
                </a:solidFill>
                <a:latin typeface="Verdana"/>
                <a:cs typeface="Verdana"/>
              </a:rPr>
              <a:t> Presentation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433342" y="837620"/>
            <a:ext cx="21621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85" b="1">
                <a:solidFill>
                  <a:srgbClr val="0072BC"/>
                </a:solidFill>
                <a:latin typeface="Verdana"/>
                <a:cs typeface="Verdana"/>
              </a:rPr>
              <a:t>Course</a:t>
            </a:r>
            <a:r>
              <a:rPr dirty="0" sz="1600" spc="-4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65" b="1">
                <a:solidFill>
                  <a:srgbClr val="0072BC"/>
                </a:solidFill>
                <a:latin typeface="Verdana"/>
                <a:cs typeface="Verdana"/>
              </a:rPr>
              <a:t>Introduction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433342" y="2025175"/>
            <a:ext cx="4673600" cy="236220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600" spc="-55" b="1">
                <a:solidFill>
                  <a:srgbClr val="0072BC"/>
                </a:solidFill>
                <a:latin typeface="Verdana"/>
                <a:cs typeface="Verdana"/>
              </a:rPr>
              <a:t>Asymptotic</a:t>
            </a:r>
            <a:r>
              <a:rPr dirty="0" sz="1600" spc="-4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10" b="1">
                <a:solidFill>
                  <a:srgbClr val="0072BC"/>
                </a:solidFill>
                <a:latin typeface="Verdana"/>
                <a:cs typeface="Verdana"/>
              </a:rPr>
              <a:t>Notation</a:t>
            </a:r>
            <a:endParaRPr sz="1600">
              <a:latin typeface="Verdana"/>
              <a:cs typeface="Verdana"/>
            </a:endParaRPr>
          </a:p>
          <a:p>
            <a:pPr marL="469265" indent="-351155">
              <a:lnSpc>
                <a:spcPct val="100000"/>
              </a:lnSpc>
              <a:spcBef>
                <a:spcPts val="650"/>
              </a:spcBef>
              <a:buFont typeface="Arial"/>
              <a:buChar char="●"/>
              <a:tabLst>
                <a:tab pos="469265" algn="l"/>
              </a:tabLst>
            </a:pP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Basics</a:t>
            </a:r>
            <a:endParaRPr sz="1600">
              <a:latin typeface="Verdana"/>
              <a:cs typeface="Verdana"/>
            </a:endParaRPr>
          </a:p>
          <a:p>
            <a:pPr lvl="1" marL="926465" indent="-391160">
              <a:lnSpc>
                <a:spcPct val="100000"/>
              </a:lnSpc>
              <a:spcBef>
                <a:spcPts val="290"/>
              </a:spcBef>
              <a:buAutoNum type="alphaLcPeriod"/>
              <a:tabLst>
                <a:tab pos="926465" algn="l"/>
              </a:tabLst>
            </a:pPr>
            <a:r>
              <a:rPr dirty="0" sz="1600" spc="50">
                <a:solidFill>
                  <a:srgbClr val="003667"/>
                </a:solidFill>
                <a:latin typeface="Verdana"/>
                <a:cs typeface="Verdana"/>
              </a:rPr>
              <a:t>Number</a:t>
            </a:r>
            <a:r>
              <a:rPr dirty="0" sz="1600" spc="-13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of</a:t>
            </a:r>
            <a:r>
              <a:rPr dirty="0" sz="1600" spc="-13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operations</a:t>
            </a:r>
            <a:endParaRPr sz="1600">
              <a:latin typeface="Verdana"/>
              <a:cs typeface="Verdana"/>
            </a:endParaRPr>
          </a:p>
          <a:p>
            <a:pPr lvl="1" marL="926465" indent="-405765">
              <a:lnSpc>
                <a:spcPct val="100000"/>
              </a:lnSpc>
              <a:spcBef>
                <a:spcPts val="290"/>
              </a:spcBef>
              <a:buAutoNum type="alphaLcPeriod"/>
              <a:tabLst>
                <a:tab pos="92646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Big-</a:t>
            </a:r>
            <a:r>
              <a:rPr dirty="0" sz="1600" spc="-114">
                <a:solidFill>
                  <a:srgbClr val="003667"/>
                </a:solidFill>
                <a:latin typeface="Verdana"/>
                <a:cs typeface="Verdana"/>
              </a:rPr>
              <a:t>O,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Big-Omega,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and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Big-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Theta</a:t>
            </a:r>
            <a:endParaRPr sz="1600">
              <a:latin typeface="Verdana"/>
              <a:cs typeface="Verdana"/>
            </a:endParaRPr>
          </a:p>
          <a:p>
            <a:pPr marL="469265" indent="-351155">
              <a:lnSpc>
                <a:spcPct val="100000"/>
              </a:lnSpc>
              <a:spcBef>
                <a:spcPts val="285"/>
              </a:spcBef>
              <a:buFont typeface="Arial"/>
              <a:buChar char="●"/>
              <a:tabLst>
                <a:tab pos="469265" algn="l"/>
              </a:tabLst>
            </a:pP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MCSS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25">
                <a:solidFill>
                  <a:srgbClr val="003667"/>
                </a:solidFill>
                <a:latin typeface="Verdana"/>
                <a:cs typeface="Verdana"/>
              </a:rPr>
              <a:t>-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a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problem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to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exercise</a:t>
            </a:r>
            <a:endParaRPr sz="1600">
              <a:latin typeface="Verdana"/>
              <a:cs typeface="Verdana"/>
            </a:endParaRPr>
          </a:p>
          <a:p>
            <a:pPr lvl="1" marL="926465" indent="-391160">
              <a:lnSpc>
                <a:spcPct val="100000"/>
              </a:lnSpc>
              <a:spcBef>
                <a:spcPts val="290"/>
              </a:spcBef>
              <a:buAutoNum type="alphaLcPeriod"/>
              <a:tabLst>
                <a:tab pos="92646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polynomial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25">
                <a:solidFill>
                  <a:srgbClr val="003667"/>
                </a:solidFill>
                <a:latin typeface="Verdana"/>
                <a:cs typeface="Verdana"/>
              </a:rPr>
              <a:t>-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cubic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25">
                <a:solidFill>
                  <a:srgbClr val="003667"/>
                </a:solidFill>
                <a:latin typeface="Verdana"/>
                <a:cs typeface="Verdana"/>
              </a:rPr>
              <a:t>-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solution</a:t>
            </a:r>
            <a:endParaRPr sz="1600">
              <a:latin typeface="Verdana"/>
              <a:cs typeface="Verdana"/>
            </a:endParaRPr>
          </a:p>
          <a:p>
            <a:pPr lvl="1" marL="926465" indent="-405765">
              <a:lnSpc>
                <a:spcPct val="100000"/>
              </a:lnSpc>
              <a:spcBef>
                <a:spcPts val="285"/>
              </a:spcBef>
              <a:buAutoNum type="alphaLcPeriod"/>
              <a:tabLst>
                <a:tab pos="92646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polynomial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25">
                <a:solidFill>
                  <a:srgbClr val="003667"/>
                </a:solidFill>
                <a:latin typeface="Verdana"/>
                <a:cs typeface="Verdana"/>
              </a:rPr>
              <a:t>-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quadratic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25">
                <a:solidFill>
                  <a:srgbClr val="003667"/>
                </a:solidFill>
                <a:latin typeface="Verdana"/>
                <a:cs typeface="Verdana"/>
              </a:rPr>
              <a:t>-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solution</a:t>
            </a:r>
            <a:endParaRPr sz="1600">
              <a:latin typeface="Verdana"/>
              <a:cs typeface="Verdana"/>
            </a:endParaRPr>
          </a:p>
          <a:p>
            <a:pPr lvl="1" marL="926465" indent="-389890">
              <a:lnSpc>
                <a:spcPct val="100000"/>
              </a:lnSpc>
              <a:spcBef>
                <a:spcPts val="290"/>
              </a:spcBef>
              <a:buAutoNum type="alphaLcPeriod"/>
              <a:tabLst>
                <a:tab pos="92646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13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linear</a:t>
            </a:r>
            <a:r>
              <a:rPr dirty="0" sz="1600" spc="-13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solution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Asymptotic</a:t>
            </a:r>
            <a:r>
              <a:rPr dirty="0" spc="60"/>
              <a:t> </a:t>
            </a:r>
            <a:r>
              <a:rPr dirty="0" spc="-10"/>
              <a:t>Notation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4009" y="1265545"/>
            <a:ext cx="133349" cy="14287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692441" y="1680200"/>
            <a:ext cx="499935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index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of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elements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to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45">
                <a:solidFill>
                  <a:srgbClr val="003667"/>
                </a:solidFill>
                <a:latin typeface="Verdana"/>
                <a:cs typeface="Verdana"/>
              </a:rPr>
              <a:t>compute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maximum value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93182" y="910644"/>
            <a:ext cx="139699" cy="14287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3341138" y="726559"/>
            <a:ext cx="5455920" cy="979169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975"/>
              </a:spcBef>
              <a:tabLst>
                <a:tab pos="795020" algn="l"/>
              </a:tabLst>
            </a:pPr>
            <a:r>
              <a:rPr dirty="0" sz="1600" spc="-20" b="1">
                <a:solidFill>
                  <a:srgbClr val="0072BC"/>
                </a:solidFill>
                <a:latin typeface="Verdana"/>
                <a:cs typeface="Verdana"/>
              </a:rPr>
              <a:t>Task</a:t>
            </a:r>
            <a:r>
              <a:rPr dirty="0" sz="1600" b="1">
                <a:solidFill>
                  <a:srgbClr val="0072BC"/>
                </a:solidFill>
                <a:latin typeface="Verdana"/>
                <a:cs typeface="Verdana"/>
              </a:rPr>
              <a:t>	</a:t>
            </a:r>
            <a:r>
              <a:rPr dirty="0" sz="1600" spc="-210" b="1">
                <a:solidFill>
                  <a:srgbClr val="0072BC"/>
                </a:solidFill>
                <a:latin typeface="Verdana"/>
                <a:cs typeface="Verdana"/>
              </a:rPr>
              <a:t>2</a:t>
            </a:r>
            <a:r>
              <a:rPr dirty="0" sz="1600" spc="-8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90" b="1">
                <a:solidFill>
                  <a:srgbClr val="0072BC"/>
                </a:solidFill>
                <a:latin typeface="Verdana"/>
                <a:cs typeface="Verdana"/>
              </a:rPr>
              <a:t>for</a:t>
            </a:r>
            <a:r>
              <a:rPr dirty="0" sz="1600" spc="-8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65" b="1">
                <a:solidFill>
                  <a:srgbClr val="0072BC"/>
                </a:solidFill>
                <a:latin typeface="Verdana"/>
                <a:cs typeface="Verdana"/>
              </a:rPr>
              <a:t>this</a:t>
            </a:r>
            <a:r>
              <a:rPr dirty="0" sz="1600" spc="-7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90" b="1">
                <a:solidFill>
                  <a:srgbClr val="0072BC"/>
                </a:solidFill>
                <a:latin typeface="Verdana"/>
                <a:cs typeface="Verdana"/>
              </a:rPr>
              <a:t>week's</a:t>
            </a:r>
            <a:r>
              <a:rPr dirty="0" sz="1600" spc="-8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10" b="1">
                <a:solidFill>
                  <a:srgbClr val="0072BC"/>
                </a:solidFill>
                <a:latin typeface="Verdana"/>
                <a:cs typeface="Verdana"/>
              </a:rPr>
              <a:t>worksheet</a:t>
            </a:r>
            <a:endParaRPr sz="1600">
              <a:latin typeface="Verdana"/>
              <a:cs typeface="Verdana"/>
            </a:endParaRPr>
          </a:p>
          <a:p>
            <a:pPr marL="363855" marR="5080" indent="-351790">
              <a:lnSpc>
                <a:spcPct val="100000"/>
              </a:lnSpc>
              <a:spcBef>
                <a:spcPts val="869"/>
              </a:spcBef>
              <a:buFont typeface="Arial"/>
              <a:buChar char="●"/>
              <a:tabLst>
                <a:tab pos="363855" algn="l"/>
                <a:tab pos="3470910" algn="l"/>
              </a:tabLst>
            </a:pP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Extends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program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of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Task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	</a:t>
            </a:r>
            <a:r>
              <a:rPr dirty="0" sz="1600" spc="-440">
                <a:solidFill>
                  <a:srgbClr val="003667"/>
                </a:solidFill>
                <a:latin typeface="Verdana"/>
                <a:cs typeface="Verdana"/>
              </a:rPr>
              <a:t>1</a:t>
            </a:r>
            <a:r>
              <a:rPr dirty="0" sz="1600" spc="-5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to</a:t>
            </a:r>
            <a:r>
              <a:rPr dirty="0" sz="1600" spc="-5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output</a:t>
            </a:r>
            <a:r>
              <a:rPr dirty="0" sz="1600" spc="-5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not</a:t>
            </a:r>
            <a:r>
              <a:rPr dirty="0" sz="1600" spc="-5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only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maximum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value,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50">
                <a:solidFill>
                  <a:srgbClr val="003667"/>
                </a:solidFill>
                <a:latin typeface="Verdana"/>
                <a:cs typeface="Verdana"/>
              </a:rPr>
              <a:t>but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also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initial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and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ﬁnal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37398" y="1136324"/>
            <a:ext cx="1833880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0" b="1">
                <a:solidFill>
                  <a:srgbClr val="0072BC"/>
                </a:solidFill>
                <a:latin typeface="Verdana"/>
                <a:cs typeface="Verdana"/>
              </a:rPr>
              <a:t>MCSS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800" spc="-135" b="1">
                <a:solidFill>
                  <a:srgbClr val="0072BC"/>
                </a:solidFill>
                <a:latin typeface="Verdana"/>
                <a:cs typeface="Verdana"/>
              </a:rPr>
              <a:t>Hands-</a:t>
            </a:r>
            <a:r>
              <a:rPr dirty="0" sz="2800" spc="-40" b="1">
                <a:solidFill>
                  <a:srgbClr val="0072BC"/>
                </a:solidFill>
                <a:latin typeface="Verdana"/>
                <a:cs typeface="Verdana"/>
              </a:rPr>
              <a:t>on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72170" y="2528419"/>
            <a:ext cx="888148" cy="923398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427120" y="3733417"/>
            <a:ext cx="6430645" cy="615950"/>
          </a:xfrm>
          <a:prstGeom prst="rect">
            <a:avLst/>
          </a:prstGeom>
          <a:solidFill>
            <a:srgbClr val="FFFF00"/>
          </a:solidFill>
          <a:ln w="28574">
            <a:solidFill>
              <a:srgbClr val="1154CC"/>
            </a:solidFill>
          </a:ln>
        </p:spPr>
        <p:txBody>
          <a:bodyPr wrap="square" lIns="0" tIns="787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Go</a:t>
            </a:r>
            <a:r>
              <a:rPr dirty="0" sz="1400" spc="-2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to</a:t>
            </a:r>
            <a:r>
              <a:rPr dirty="0" sz="1400" spc="-1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IDLE</a:t>
            </a:r>
            <a:r>
              <a:rPr dirty="0" sz="1400" spc="-1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and</a:t>
            </a:r>
            <a:r>
              <a:rPr dirty="0" sz="1400" spc="-1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try</a:t>
            </a:r>
            <a:r>
              <a:rPr dirty="0" sz="1400" spc="-1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to</a:t>
            </a:r>
            <a:r>
              <a:rPr dirty="0" sz="1400" spc="-1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program</a:t>
            </a:r>
            <a:r>
              <a:rPr dirty="0" sz="1400" spc="-1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1154CC"/>
                </a:solidFill>
                <a:latin typeface="Arial"/>
                <a:cs typeface="Arial"/>
              </a:rPr>
              <a:t>it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Save</a:t>
            </a:r>
            <a:r>
              <a:rPr dirty="0" sz="1400" spc="-2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your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program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in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a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.py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file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and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submit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it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in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the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appropriate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delivery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1154CC"/>
                </a:solidFill>
                <a:latin typeface="Arial"/>
                <a:cs typeface="Arial"/>
              </a:rPr>
              <a:t>room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625665" y="4446616"/>
            <a:ext cx="4232275" cy="400685"/>
          </a:xfrm>
          <a:prstGeom prst="rect">
            <a:avLst/>
          </a:prstGeom>
          <a:solidFill>
            <a:srgbClr val="FFFF00"/>
          </a:solidFill>
          <a:ln w="28574">
            <a:solidFill>
              <a:srgbClr val="1154CC"/>
            </a:solidFill>
          </a:ln>
        </p:spPr>
        <p:txBody>
          <a:bodyPr wrap="square" lIns="0" tIns="781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Deadline:</a:t>
            </a:r>
            <a:r>
              <a:rPr dirty="0" sz="1400" spc="-6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This</a:t>
            </a:r>
            <a:r>
              <a:rPr dirty="0" sz="1400" spc="-2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Friday</a:t>
            </a:r>
            <a:r>
              <a:rPr dirty="0" sz="1400" spc="-3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1154CC"/>
                </a:solidFill>
                <a:latin typeface="Arial"/>
                <a:cs typeface="Arial"/>
              </a:rPr>
              <a:t>11:59</a:t>
            </a:r>
            <a:r>
              <a:rPr dirty="0" sz="1400" spc="-2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PM</a:t>
            </a:r>
            <a:r>
              <a:rPr dirty="0" sz="1400" spc="-25">
                <a:solidFill>
                  <a:srgbClr val="1154CC"/>
                </a:solidFill>
                <a:latin typeface="Arial"/>
                <a:cs typeface="Arial"/>
              </a:rPr>
              <a:t> EST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Asymptotic</a:t>
            </a:r>
            <a:r>
              <a:rPr dirty="0" spc="60"/>
              <a:t> </a:t>
            </a:r>
            <a:r>
              <a:rPr dirty="0" spc="-10"/>
              <a:t>Notation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341138" y="1192521"/>
            <a:ext cx="5546725" cy="3088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3855" marR="840105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</a:tabLst>
            </a:pP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Create</a:t>
            </a:r>
            <a:r>
              <a:rPr dirty="0" sz="1600" spc="-4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a</a:t>
            </a:r>
            <a:r>
              <a:rPr dirty="0" sz="1600" spc="-4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program</a:t>
            </a:r>
            <a:r>
              <a:rPr dirty="0" sz="1600" spc="-4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that</a:t>
            </a:r>
            <a:r>
              <a:rPr dirty="0" sz="1600" spc="-3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implements</a:t>
            </a:r>
            <a:r>
              <a:rPr dirty="0" sz="1600" spc="-4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a</a:t>
            </a:r>
            <a:r>
              <a:rPr dirty="0" sz="1600" spc="-4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sort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algorithm</a:t>
            </a:r>
            <a:r>
              <a:rPr dirty="0" sz="1600" spc="-7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of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your</a:t>
            </a:r>
            <a:r>
              <a:rPr dirty="0" sz="1600" spc="-7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choice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and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applies</a:t>
            </a:r>
            <a:r>
              <a:rPr dirty="0" sz="1600" spc="-7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it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to</a:t>
            </a:r>
            <a:r>
              <a:rPr dirty="0" sz="1600" spc="-7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003667"/>
                </a:solidFill>
                <a:latin typeface="Verdana"/>
                <a:cs typeface="Verdana"/>
              </a:rPr>
              <a:t>a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random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vector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of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25">
                <a:solidFill>
                  <a:srgbClr val="003667"/>
                </a:solidFill>
                <a:latin typeface="Verdana"/>
                <a:cs typeface="Verdana"/>
              </a:rPr>
              <a:t>1,000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elements</a:t>
            </a:r>
            <a:endParaRPr sz="1600">
              <a:latin typeface="Verdana"/>
              <a:cs typeface="Verdana"/>
            </a:endParaRPr>
          </a:p>
          <a:p>
            <a:pPr marL="363855" marR="176530" indent="-35179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36385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Repeat</a:t>
            </a:r>
            <a:r>
              <a:rPr dirty="0" sz="1600" spc="-5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5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process</a:t>
            </a:r>
            <a:r>
              <a:rPr dirty="0" sz="1600" spc="-5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applying</a:t>
            </a:r>
            <a:r>
              <a:rPr dirty="0" sz="1600" spc="-5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it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to</a:t>
            </a:r>
            <a:r>
              <a:rPr dirty="0" sz="1600" spc="-5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random</a:t>
            </a:r>
            <a:r>
              <a:rPr dirty="0" sz="1600" spc="-5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vectors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of</a:t>
            </a:r>
            <a:r>
              <a:rPr dirty="0" sz="1600" spc="-13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2,000,</a:t>
            </a:r>
            <a:r>
              <a:rPr dirty="0" sz="1600" spc="-12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3,000,</a:t>
            </a:r>
            <a:r>
              <a:rPr dirty="0" sz="1600" spc="-12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90">
                <a:solidFill>
                  <a:srgbClr val="003667"/>
                </a:solidFill>
                <a:latin typeface="Verdana"/>
                <a:cs typeface="Verdana"/>
              </a:rPr>
              <a:t>…</a:t>
            </a:r>
            <a:r>
              <a:rPr dirty="0" sz="1600" spc="-12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70">
                <a:solidFill>
                  <a:srgbClr val="003667"/>
                </a:solidFill>
                <a:latin typeface="Verdana"/>
                <a:cs typeface="Verdana"/>
              </a:rPr>
              <a:t>up</a:t>
            </a:r>
            <a:r>
              <a:rPr dirty="0" sz="1600" spc="-12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to</a:t>
            </a:r>
            <a:r>
              <a:rPr dirty="0" sz="1600" spc="-12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10,000</a:t>
            </a:r>
            <a:r>
              <a:rPr dirty="0" sz="1600" spc="-12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elements</a:t>
            </a:r>
            <a:endParaRPr sz="1600">
              <a:latin typeface="Verdana"/>
              <a:cs typeface="Verdana"/>
            </a:endParaRPr>
          </a:p>
          <a:p>
            <a:pPr marL="363855" marR="5080" indent="-35179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36385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Compute</a:t>
            </a:r>
            <a:r>
              <a:rPr dirty="0" sz="1600" spc="-5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5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time</a:t>
            </a:r>
            <a:r>
              <a:rPr dirty="0" sz="1600" spc="-5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complexity</a:t>
            </a:r>
            <a:r>
              <a:rPr dirty="0" sz="1600" spc="-5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of</a:t>
            </a:r>
            <a:r>
              <a:rPr dirty="0" sz="1600" spc="-5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your</a:t>
            </a:r>
            <a:r>
              <a:rPr dirty="0" sz="1600" spc="-5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algorithm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and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55">
                <a:solidFill>
                  <a:srgbClr val="003667"/>
                </a:solidFill>
                <a:latin typeface="Verdana"/>
                <a:cs typeface="Verdana"/>
              </a:rPr>
              <a:t>verify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5">
                <a:solidFill>
                  <a:srgbClr val="003667"/>
                </a:solidFill>
                <a:latin typeface="Verdana"/>
                <a:cs typeface="Verdana"/>
              </a:rPr>
              <a:t>if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time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it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takes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to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your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25">
                <a:solidFill>
                  <a:srgbClr val="003667"/>
                </a:solidFill>
                <a:latin typeface="Verdana"/>
                <a:cs typeface="Verdana"/>
              </a:rPr>
              <a:t>1,000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to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10,000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corresponds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to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time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complexity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prediction.</a:t>
            </a:r>
            <a:endParaRPr sz="1600">
              <a:latin typeface="Verdana"/>
              <a:cs typeface="Verdana"/>
            </a:endParaRPr>
          </a:p>
          <a:p>
            <a:pPr marL="363855" marR="309245" indent="-35179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36385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Besides</a:t>
            </a:r>
            <a:r>
              <a:rPr dirty="0" sz="1600" spc="-1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implementation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of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your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 program, write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a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short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report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describing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your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experiences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and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conclusion.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1768" y="910644"/>
            <a:ext cx="139699" cy="14287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433342" y="837620"/>
            <a:ext cx="37973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1075" algn="l"/>
              </a:tabLst>
            </a:pPr>
            <a:r>
              <a:rPr dirty="0" sz="1600" spc="-10" b="1">
                <a:solidFill>
                  <a:srgbClr val="0072BC"/>
                </a:solidFill>
                <a:latin typeface="Verdana"/>
                <a:cs typeface="Verdana"/>
              </a:rPr>
              <a:t>Project</a:t>
            </a:r>
            <a:r>
              <a:rPr dirty="0" sz="1600" b="1">
                <a:solidFill>
                  <a:srgbClr val="0072BC"/>
                </a:solidFill>
                <a:latin typeface="Verdana"/>
                <a:cs typeface="Verdana"/>
              </a:rPr>
              <a:t>	</a:t>
            </a:r>
            <a:r>
              <a:rPr dirty="0" sz="1600" spc="-515" b="1">
                <a:solidFill>
                  <a:srgbClr val="0072BC"/>
                </a:solidFill>
                <a:latin typeface="Verdana"/>
                <a:cs typeface="Verdana"/>
              </a:rPr>
              <a:t>1</a:t>
            </a:r>
            <a:r>
              <a:rPr dirty="0" sz="1600" spc="-8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160" b="1">
                <a:solidFill>
                  <a:srgbClr val="0072BC"/>
                </a:solidFill>
                <a:latin typeface="Verdana"/>
                <a:cs typeface="Verdana"/>
              </a:rPr>
              <a:t>-</a:t>
            </a:r>
            <a:r>
              <a:rPr dirty="0" sz="1600" spc="-8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65" b="1">
                <a:solidFill>
                  <a:srgbClr val="0072BC"/>
                </a:solidFill>
                <a:latin typeface="Verdana"/>
                <a:cs typeface="Verdana"/>
              </a:rPr>
              <a:t>this</a:t>
            </a:r>
            <a:r>
              <a:rPr dirty="0" sz="1600" spc="-8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90" b="1">
                <a:solidFill>
                  <a:srgbClr val="0072BC"/>
                </a:solidFill>
                <a:latin typeface="Verdana"/>
                <a:cs typeface="Verdana"/>
              </a:rPr>
              <a:t>week's</a:t>
            </a:r>
            <a:r>
              <a:rPr dirty="0" sz="1600" spc="-8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40" b="1">
                <a:solidFill>
                  <a:srgbClr val="0072BC"/>
                </a:solidFill>
                <a:latin typeface="Verdana"/>
                <a:cs typeface="Verdana"/>
              </a:rPr>
              <a:t>Assignment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37398" y="1136324"/>
            <a:ext cx="2275205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0072BC"/>
                </a:solidFill>
                <a:latin typeface="Verdana"/>
                <a:cs typeface="Verdana"/>
              </a:rPr>
              <a:t>First </a:t>
            </a:r>
            <a:r>
              <a:rPr dirty="0" sz="2800" spc="-85" b="1">
                <a:solidFill>
                  <a:srgbClr val="0072BC"/>
                </a:solidFill>
                <a:latin typeface="Verdana"/>
                <a:cs typeface="Verdana"/>
              </a:rPr>
              <a:t>Assignment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2170" y="2528419"/>
            <a:ext cx="888148" cy="923398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2866644" y="4446616"/>
            <a:ext cx="5991225" cy="400685"/>
          </a:xfrm>
          <a:prstGeom prst="rect">
            <a:avLst/>
          </a:prstGeom>
          <a:solidFill>
            <a:srgbClr val="FFFF00"/>
          </a:solidFill>
          <a:ln w="28574">
            <a:solidFill>
              <a:srgbClr val="1154CC"/>
            </a:solidFill>
          </a:ln>
        </p:spPr>
        <p:txBody>
          <a:bodyPr wrap="square" lIns="0" tIns="78105" rIns="0" bIns="0" rtlCol="0" vert="horz">
            <a:spAutoFit/>
          </a:bodyPr>
          <a:lstStyle/>
          <a:p>
            <a:pPr marL="485140">
              <a:lnSpc>
                <a:spcPct val="100000"/>
              </a:lnSpc>
              <a:spcBef>
                <a:spcPts val="615"/>
              </a:spcBef>
            </a:pP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cProfile</a:t>
            </a:r>
            <a:r>
              <a:rPr dirty="0" sz="1400" spc="-5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documentation</a:t>
            </a:r>
            <a:r>
              <a:rPr dirty="0" sz="1400" spc="-4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page:</a:t>
            </a:r>
            <a:r>
              <a:rPr dirty="0" sz="1400" spc="-3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u="sng" sz="1100" spc="-1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https://docs.python.org/3/library/profile.html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64373" y="3326093"/>
            <a:ext cx="2072005" cy="831850"/>
          </a:xfrm>
          <a:prstGeom prst="rect">
            <a:avLst/>
          </a:prstGeom>
          <a:solidFill>
            <a:srgbClr val="FFFF00"/>
          </a:solidFill>
          <a:ln w="28574">
            <a:solidFill>
              <a:srgbClr val="1154CC"/>
            </a:solidFill>
          </a:ln>
        </p:spPr>
        <p:txBody>
          <a:bodyPr wrap="square" lIns="0" tIns="78740" rIns="0" bIns="0" rtlCol="0" vert="horz">
            <a:spAutoFit/>
          </a:bodyPr>
          <a:lstStyle/>
          <a:p>
            <a:pPr marL="240029" marR="122555" indent="-110489">
              <a:lnSpc>
                <a:spcPct val="100000"/>
              </a:lnSpc>
              <a:spcBef>
                <a:spcPts val="620"/>
              </a:spcBef>
            </a:pPr>
            <a:r>
              <a:rPr dirty="0" sz="1400" spc="-35">
                <a:solidFill>
                  <a:srgbClr val="1154CC"/>
                </a:solidFill>
                <a:latin typeface="Arial"/>
                <a:cs typeface="Arial"/>
              </a:rPr>
              <a:t>You</a:t>
            </a:r>
            <a:r>
              <a:rPr dirty="0" sz="1400" spc="-3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can</a:t>
            </a:r>
            <a:r>
              <a:rPr dirty="0" sz="1400" spc="-3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use</a:t>
            </a:r>
            <a:r>
              <a:rPr dirty="0" sz="1400" spc="-3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cProfile</a:t>
            </a:r>
            <a:r>
              <a:rPr dirty="0" sz="1400" spc="-25">
                <a:solidFill>
                  <a:srgbClr val="1154CC"/>
                </a:solidFill>
                <a:latin typeface="Arial"/>
                <a:cs typeface="Arial"/>
              </a:rPr>
              <a:t> to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measure</a:t>
            </a:r>
            <a:r>
              <a:rPr dirty="0" sz="1400" spc="-2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the</a:t>
            </a:r>
            <a:r>
              <a:rPr dirty="0" sz="1400" spc="-2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time</a:t>
            </a:r>
            <a:r>
              <a:rPr dirty="0" sz="1400" spc="-2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1154CC"/>
                </a:solidFill>
                <a:latin typeface="Arial"/>
                <a:cs typeface="Arial"/>
              </a:rPr>
              <a:t>of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your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code</a:t>
            </a:r>
            <a:r>
              <a:rPr dirty="0" sz="1400" spc="-10">
                <a:solidFill>
                  <a:srgbClr val="1154CC"/>
                </a:solidFill>
                <a:latin typeface="Arial"/>
                <a:cs typeface="Arial"/>
              </a:rPr>
              <a:t> execution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Asymptotic</a:t>
            </a:r>
            <a:r>
              <a:rPr dirty="0" spc="60"/>
              <a:t> </a:t>
            </a:r>
            <a:r>
              <a:rPr dirty="0" spc="-10"/>
              <a:t>Notation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46042" y="837620"/>
            <a:ext cx="7651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 spc="-75" b="1">
                <a:solidFill>
                  <a:srgbClr val="0072BC"/>
                </a:solidFill>
                <a:latin typeface="Verdana"/>
                <a:cs typeface="Verdana"/>
              </a:rPr>
              <a:t>Project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1768" y="910644"/>
            <a:ext cx="139699" cy="14287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043291" y="726559"/>
            <a:ext cx="4802505" cy="2929890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algn="just" marL="371475">
              <a:lnSpc>
                <a:spcPct val="100000"/>
              </a:lnSpc>
              <a:spcBef>
                <a:spcPts val="975"/>
              </a:spcBef>
            </a:pPr>
            <a:r>
              <a:rPr dirty="0" sz="1600" spc="-515" b="1">
                <a:solidFill>
                  <a:srgbClr val="0072BC"/>
                </a:solidFill>
                <a:latin typeface="Verdana"/>
                <a:cs typeface="Verdana"/>
              </a:rPr>
              <a:t>1</a:t>
            </a:r>
            <a:r>
              <a:rPr dirty="0" sz="1600" spc="-8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160" b="1">
                <a:solidFill>
                  <a:srgbClr val="0072BC"/>
                </a:solidFill>
                <a:latin typeface="Verdana"/>
                <a:cs typeface="Verdana"/>
              </a:rPr>
              <a:t>-</a:t>
            </a:r>
            <a:r>
              <a:rPr dirty="0" sz="1600" spc="-8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65" b="1">
                <a:solidFill>
                  <a:srgbClr val="0072BC"/>
                </a:solidFill>
                <a:latin typeface="Verdana"/>
                <a:cs typeface="Verdana"/>
              </a:rPr>
              <a:t>this</a:t>
            </a:r>
            <a:r>
              <a:rPr dirty="0" sz="1600" spc="-8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90" b="1">
                <a:solidFill>
                  <a:srgbClr val="0072BC"/>
                </a:solidFill>
                <a:latin typeface="Verdana"/>
                <a:cs typeface="Verdana"/>
              </a:rPr>
              <a:t>week's</a:t>
            </a:r>
            <a:r>
              <a:rPr dirty="0" sz="1600" spc="-8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10" b="1">
                <a:solidFill>
                  <a:srgbClr val="0072BC"/>
                </a:solidFill>
                <a:latin typeface="Verdana"/>
                <a:cs typeface="Verdana"/>
              </a:rPr>
              <a:t>Assignment</a:t>
            </a:r>
            <a:endParaRPr sz="1600">
              <a:latin typeface="Verdana"/>
              <a:cs typeface="Verdana"/>
            </a:endParaRPr>
          </a:p>
          <a:p>
            <a:pPr algn="just" marL="363855" marR="5080" indent="-351790">
              <a:lnSpc>
                <a:spcPct val="100000"/>
              </a:lnSpc>
              <a:spcBef>
                <a:spcPts val="869"/>
              </a:spcBef>
              <a:buFont typeface="Arial"/>
              <a:buChar char="●"/>
              <a:tabLst>
                <a:tab pos="363855" algn="l"/>
                <a:tab pos="365760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	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This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program</a:t>
            </a:r>
            <a:r>
              <a:rPr dirty="0" sz="1600" spc="-5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must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be</a:t>
            </a:r>
            <a:r>
              <a:rPr dirty="0" sz="1600" spc="-5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your</a:t>
            </a:r>
            <a:r>
              <a:rPr dirty="0" sz="1600" spc="-5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0">
                <a:solidFill>
                  <a:srgbClr val="003667"/>
                </a:solidFill>
                <a:latin typeface="Verdana"/>
                <a:cs typeface="Verdana"/>
              </a:rPr>
              <a:t>own,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do</a:t>
            </a:r>
            <a:r>
              <a:rPr dirty="0" sz="1600" spc="-5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not</a:t>
            </a:r>
            <a:r>
              <a:rPr dirty="0" sz="1600" spc="-7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use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someone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else’s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code</a:t>
            </a:r>
            <a:endParaRPr sz="1600">
              <a:latin typeface="Verdana"/>
              <a:cs typeface="Verdana"/>
            </a:endParaRPr>
          </a:p>
          <a:p>
            <a:pPr algn="just" marL="363855" marR="575945" indent="-351790">
              <a:lnSpc>
                <a:spcPct val="100000"/>
              </a:lnSpc>
              <a:buFont typeface="Arial"/>
              <a:buChar char="●"/>
              <a:tabLst>
                <a:tab pos="363855" algn="l"/>
                <a:tab pos="365760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	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Any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speciﬁc</a:t>
            </a:r>
            <a:r>
              <a:rPr dirty="0" sz="1600" spc="-4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questions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about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25">
                <a:solidFill>
                  <a:srgbClr val="003667"/>
                </a:solidFill>
                <a:latin typeface="Verdana"/>
                <a:cs typeface="Verdana"/>
              </a:rPr>
              <a:t>it,</a:t>
            </a:r>
            <a:r>
              <a:rPr dirty="0" sz="1600" spc="-1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please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bring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to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Ofﬁce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hours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meeting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this Friday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or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contact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75">
                <a:solidFill>
                  <a:srgbClr val="003667"/>
                </a:solidFill>
                <a:latin typeface="Verdana"/>
                <a:cs typeface="Verdana"/>
              </a:rPr>
              <a:t>me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by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email</a:t>
            </a:r>
            <a:endParaRPr sz="1600">
              <a:latin typeface="Verdana"/>
              <a:cs typeface="Verdana"/>
            </a:endParaRPr>
          </a:p>
          <a:p>
            <a:pPr marL="363855" marR="55244" indent="-351790">
              <a:lnSpc>
                <a:spcPct val="100000"/>
              </a:lnSpc>
              <a:buFont typeface="Arial"/>
              <a:buChar char="●"/>
              <a:tabLst>
                <a:tab pos="363855" algn="l"/>
              </a:tabLst>
            </a:pP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This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is</a:t>
            </a:r>
            <a:r>
              <a:rPr dirty="0" sz="1600" spc="-5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a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challenging</a:t>
            </a:r>
            <a:r>
              <a:rPr dirty="0" sz="1600" spc="-5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program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to</a:t>
            </a:r>
            <a:r>
              <a:rPr dirty="0" sz="1600" spc="-5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make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sure you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5">
                <a:solidFill>
                  <a:srgbClr val="003667"/>
                </a:solidFill>
                <a:latin typeface="Verdana"/>
                <a:cs typeface="Verdana"/>
              </a:rPr>
              <a:t>are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mastering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your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Python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programming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skills,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 as</a:t>
            </a:r>
            <a:r>
              <a:rPr dirty="0" sz="1600" spc="-4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well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 as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your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asymptotic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5">
                <a:solidFill>
                  <a:srgbClr val="003667"/>
                </a:solidFill>
                <a:latin typeface="Verdana"/>
                <a:cs typeface="Verdana"/>
              </a:rPr>
              <a:t>analysis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understanding</a:t>
            </a:r>
            <a:endParaRPr sz="1600">
              <a:latin typeface="Verdana"/>
              <a:cs typeface="Verdana"/>
            </a:endParaRPr>
          </a:p>
          <a:p>
            <a:pPr marL="363855" indent="-351155">
              <a:lnSpc>
                <a:spcPct val="100000"/>
              </a:lnSpc>
              <a:buFont typeface="Arial"/>
              <a:buChar char="●"/>
              <a:tabLst>
                <a:tab pos="36385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Don’t</a:t>
            </a:r>
            <a:r>
              <a:rPr dirty="0" sz="1600" spc="-7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be</a:t>
            </a:r>
            <a:r>
              <a:rPr dirty="0" sz="1600" spc="-7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003667"/>
                </a:solidFill>
                <a:latin typeface="Verdana"/>
                <a:cs typeface="Verdana"/>
              </a:rPr>
              <a:t>shy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with</a:t>
            </a:r>
            <a:r>
              <a:rPr dirty="0" sz="1600" spc="-7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your</a:t>
            </a:r>
            <a:r>
              <a:rPr dirty="0" sz="1600" spc="-7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questions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37398" y="1136324"/>
            <a:ext cx="2275205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0072BC"/>
                </a:solidFill>
                <a:latin typeface="Verdana"/>
                <a:cs typeface="Verdana"/>
              </a:rPr>
              <a:t>First </a:t>
            </a:r>
            <a:r>
              <a:rPr dirty="0" sz="2800" spc="-85" b="1">
                <a:solidFill>
                  <a:srgbClr val="0072BC"/>
                </a:solidFill>
                <a:latin typeface="Verdana"/>
                <a:cs typeface="Verdana"/>
              </a:rPr>
              <a:t>Assignment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2170" y="2528419"/>
            <a:ext cx="888148" cy="923398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2427120" y="3733417"/>
            <a:ext cx="6430645" cy="615950"/>
          </a:xfrm>
          <a:prstGeom prst="rect">
            <a:avLst/>
          </a:prstGeom>
          <a:solidFill>
            <a:srgbClr val="FFFF00"/>
          </a:solidFill>
          <a:ln w="28574">
            <a:solidFill>
              <a:srgbClr val="1154CC"/>
            </a:solidFill>
          </a:ln>
        </p:spPr>
        <p:txBody>
          <a:bodyPr wrap="square" lIns="0" tIns="787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Go</a:t>
            </a:r>
            <a:r>
              <a:rPr dirty="0" sz="1400" spc="-2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to</a:t>
            </a:r>
            <a:r>
              <a:rPr dirty="0" sz="1400" spc="-1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IDLE</a:t>
            </a:r>
            <a:r>
              <a:rPr dirty="0" sz="1400" spc="-1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and</a:t>
            </a:r>
            <a:r>
              <a:rPr dirty="0" sz="1400" spc="-1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try</a:t>
            </a:r>
            <a:r>
              <a:rPr dirty="0" sz="1400" spc="-1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to</a:t>
            </a:r>
            <a:r>
              <a:rPr dirty="0" sz="1400" spc="-1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program</a:t>
            </a:r>
            <a:r>
              <a:rPr dirty="0" sz="1400" spc="-1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1154CC"/>
                </a:solidFill>
                <a:latin typeface="Arial"/>
                <a:cs typeface="Arial"/>
              </a:rPr>
              <a:t>it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Save</a:t>
            </a:r>
            <a:r>
              <a:rPr dirty="0" sz="1400" spc="-2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your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program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in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a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.py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file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and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submit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it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in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the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appropriate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delivery</a:t>
            </a:r>
            <a:r>
              <a:rPr dirty="0" sz="1400" spc="-1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1154CC"/>
                </a:solidFill>
                <a:latin typeface="Arial"/>
                <a:cs typeface="Arial"/>
              </a:rPr>
              <a:t>room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499966" y="4446616"/>
            <a:ext cx="4358005" cy="400685"/>
          </a:xfrm>
          <a:prstGeom prst="rect">
            <a:avLst/>
          </a:prstGeom>
          <a:solidFill>
            <a:srgbClr val="FFFF00"/>
          </a:solidFill>
          <a:ln w="28574">
            <a:solidFill>
              <a:srgbClr val="1154CC"/>
            </a:solidFill>
          </a:ln>
        </p:spPr>
        <p:txBody>
          <a:bodyPr wrap="square" lIns="0" tIns="781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Deadline:</a:t>
            </a:r>
            <a:r>
              <a:rPr dirty="0" sz="1400" spc="-3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Next</a:t>
            </a:r>
            <a:r>
              <a:rPr dirty="0" sz="1400" spc="-3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Monday</a:t>
            </a:r>
            <a:r>
              <a:rPr dirty="0" sz="1400" spc="-3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1154CC"/>
                </a:solidFill>
                <a:latin typeface="Arial"/>
                <a:cs typeface="Arial"/>
              </a:rPr>
              <a:t>11:59</a:t>
            </a:r>
            <a:r>
              <a:rPr dirty="0" sz="1400" spc="-3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154CC"/>
                </a:solidFill>
                <a:latin typeface="Arial"/>
                <a:cs typeface="Arial"/>
              </a:rPr>
              <a:t>PM</a:t>
            </a:r>
            <a:r>
              <a:rPr dirty="0" sz="1400" spc="-3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1154CC"/>
                </a:solidFill>
                <a:latin typeface="Arial"/>
                <a:cs typeface="Arial"/>
              </a:rPr>
              <a:t>EST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324" y="339405"/>
            <a:ext cx="355092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Worksheet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/>
              <a:t>Project</a:t>
            </a:r>
            <a:r>
              <a:rPr dirty="0" spc="-50"/>
              <a:t> </a:t>
            </a:r>
            <a:r>
              <a:rPr dirty="0" spc="-10"/>
              <a:t>Format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65073" y="896320"/>
            <a:ext cx="7639684" cy="2994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70" b="1">
                <a:solidFill>
                  <a:srgbClr val="0072BC"/>
                </a:solidFill>
                <a:latin typeface="Verdana"/>
                <a:cs typeface="Verdana"/>
              </a:rPr>
              <a:t>Format</a:t>
            </a:r>
            <a:r>
              <a:rPr dirty="0" sz="1600" spc="-4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10" b="1">
                <a:solidFill>
                  <a:srgbClr val="0072BC"/>
                </a:solidFill>
                <a:latin typeface="Verdana"/>
                <a:cs typeface="Verdana"/>
              </a:rPr>
              <a:t>Guidelines:</a:t>
            </a:r>
            <a:endParaRPr sz="1600">
              <a:latin typeface="Verdana"/>
              <a:cs typeface="Verdana"/>
            </a:endParaRPr>
          </a:p>
          <a:p>
            <a:pPr marL="12700" marR="238125">
              <a:lnSpc>
                <a:spcPct val="114999"/>
              </a:lnSpc>
              <a:spcBef>
                <a:spcPts val="1200"/>
              </a:spcBef>
            </a:pPr>
            <a:r>
              <a:rPr dirty="0" sz="1600">
                <a:solidFill>
                  <a:srgbClr val="0072BC"/>
                </a:solidFill>
                <a:latin typeface="Verdana"/>
                <a:cs typeface="Verdana"/>
              </a:rPr>
              <a:t>Please</a:t>
            </a:r>
            <a:r>
              <a:rPr dirty="0" sz="1600" spc="-45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72BC"/>
                </a:solidFill>
                <a:latin typeface="Verdana"/>
                <a:cs typeface="Verdana"/>
              </a:rPr>
              <a:t>submit</a:t>
            </a:r>
            <a:r>
              <a:rPr dirty="0" sz="1600" spc="-40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72BC"/>
                </a:solidFill>
                <a:latin typeface="Verdana"/>
                <a:cs typeface="Verdana"/>
              </a:rPr>
              <a:t>both</a:t>
            </a:r>
            <a:r>
              <a:rPr dirty="0" sz="1600" spc="-40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72BC"/>
                </a:solidFill>
                <a:latin typeface="Verdana"/>
                <a:cs typeface="Verdana"/>
              </a:rPr>
              <a:t>worksheets</a:t>
            </a:r>
            <a:r>
              <a:rPr dirty="0" sz="1600" spc="-40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72BC"/>
                </a:solidFill>
                <a:latin typeface="Verdana"/>
                <a:cs typeface="Verdana"/>
              </a:rPr>
              <a:t>and</a:t>
            </a:r>
            <a:r>
              <a:rPr dirty="0" sz="1600" spc="-40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72BC"/>
                </a:solidFill>
                <a:latin typeface="Verdana"/>
                <a:cs typeface="Verdana"/>
              </a:rPr>
              <a:t>projects</a:t>
            </a:r>
            <a:r>
              <a:rPr dirty="0" sz="1600" spc="-40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72BC"/>
                </a:solidFill>
                <a:latin typeface="Verdana"/>
                <a:cs typeface="Verdana"/>
              </a:rPr>
              <a:t>in</a:t>
            </a:r>
            <a:r>
              <a:rPr dirty="0" sz="1600" spc="-40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72BC"/>
                </a:solidFill>
                <a:latin typeface="Verdana"/>
                <a:cs typeface="Verdana"/>
              </a:rPr>
              <a:t>one</a:t>
            </a:r>
            <a:r>
              <a:rPr dirty="0" sz="1600" spc="-40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72BC"/>
                </a:solidFill>
                <a:latin typeface="Verdana"/>
                <a:cs typeface="Verdana"/>
              </a:rPr>
              <a:t>zipped</a:t>
            </a:r>
            <a:r>
              <a:rPr dirty="0" sz="1600" spc="-40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72BC"/>
                </a:solidFill>
                <a:latin typeface="Verdana"/>
                <a:cs typeface="Verdana"/>
              </a:rPr>
              <a:t>folder</a:t>
            </a:r>
            <a:r>
              <a:rPr dirty="0" sz="1600" spc="-40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40">
                <a:solidFill>
                  <a:srgbClr val="0072BC"/>
                </a:solidFill>
                <a:latin typeface="Verdana"/>
                <a:cs typeface="Verdana"/>
              </a:rPr>
              <a:t>named </a:t>
            </a:r>
            <a:r>
              <a:rPr dirty="0" sz="1600">
                <a:solidFill>
                  <a:srgbClr val="0072BC"/>
                </a:solidFill>
                <a:latin typeface="Verdana"/>
                <a:cs typeface="Verdana"/>
              </a:rPr>
              <a:t>according</a:t>
            </a:r>
            <a:r>
              <a:rPr dirty="0" sz="1600" spc="-10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72BC"/>
                </a:solidFill>
                <a:latin typeface="Verdana"/>
                <a:cs typeface="Verdana"/>
              </a:rPr>
              <a:t>to</a:t>
            </a:r>
            <a:r>
              <a:rPr dirty="0" sz="1600" spc="-5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72BC"/>
                </a:solidFill>
                <a:latin typeface="Verdana"/>
                <a:cs typeface="Verdana"/>
              </a:rPr>
              <a:t>the</a:t>
            </a:r>
            <a:r>
              <a:rPr dirty="0" sz="1600" spc="-10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72BC"/>
                </a:solidFill>
                <a:latin typeface="Verdana"/>
                <a:cs typeface="Verdana"/>
              </a:rPr>
              <a:t>following</a:t>
            </a:r>
            <a:r>
              <a:rPr dirty="0" sz="1600" spc="-5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72BC"/>
                </a:solidFill>
                <a:latin typeface="Verdana"/>
                <a:cs typeface="Verdana"/>
              </a:rPr>
              <a:t>example:</a:t>
            </a:r>
            <a:endParaRPr sz="1600">
              <a:latin typeface="Verdana"/>
              <a:cs typeface="Verdana"/>
            </a:endParaRPr>
          </a:p>
          <a:p>
            <a:pPr marL="469265" marR="4088129">
              <a:lnSpc>
                <a:spcPct val="177500"/>
              </a:lnSpc>
            </a:pPr>
            <a:r>
              <a:rPr dirty="0" sz="1600" spc="-10">
                <a:solidFill>
                  <a:srgbClr val="0072BC"/>
                </a:solidFill>
                <a:latin typeface="Verdana"/>
                <a:cs typeface="Verdana"/>
              </a:rPr>
              <a:t>SmithJaneMod1Worksheet.zip SmithJaneMod1PA.zip</a:t>
            </a:r>
            <a:endParaRPr sz="16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1485"/>
              </a:spcBef>
            </a:pPr>
            <a:r>
              <a:rPr dirty="0" sz="1600" spc="-55">
                <a:solidFill>
                  <a:srgbClr val="0072BC"/>
                </a:solidFill>
                <a:latin typeface="Verdana"/>
                <a:cs typeface="Verdana"/>
              </a:rPr>
              <a:t>(pa</a:t>
            </a:r>
            <a:r>
              <a:rPr dirty="0" sz="1600" spc="10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395">
                <a:solidFill>
                  <a:srgbClr val="0072BC"/>
                </a:solidFill>
                <a:latin typeface="Verdana"/>
                <a:cs typeface="Verdana"/>
              </a:rPr>
              <a:t>=</a:t>
            </a:r>
            <a:r>
              <a:rPr dirty="0" sz="1600" spc="15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72BC"/>
                </a:solidFill>
                <a:latin typeface="Verdana"/>
                <a:cs typeface="Verdana"/>
              </a:rPr>
              <a:t>Programming</a:t>
            </a:r>
            <a:r>
              <a:rPr dirty="0" sz="1600" spc="15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72BC"/>
                </a:solidFill>
                <a:latin typeface="Verdana"/>
                <a:cs typeface="Verdana"/>
              </a:rPr>
              <a:t>Assignment)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dirty="0" sz="1600">
                <a:solidFill>
                  <a:srgbClr val="0072BC"/>
                </a:solidFill>
                <a:latin typeface="Verdana"/>
                <a:cs typeface="Verdana"/>
              </a:rPr>
              <a:t>Please</a:t>
            </a:r>
            <a:r>
              <a:rPr dirty="0" sz="1600" spc="-100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72BC"/>
                </a:solidFill>
                <a:latin typeface="Verdana"/>
                <a:cs typeface="Verdana"/>
              </a:rPr>
              <a:t>follow</a:t>
            </a:r>
            <a:r>
              <a:rPr dirty="0" sz="1600" spc="-95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72BC"/>
                </a:solidFill>
                <a:latin typeface="Verdana"/>
                <a:cs typeface="Verdana"/>
              </a:rPr>
              <a:t>this</a:t>
            </a:r>
            <a:r>
              <a:rPr dirty="0" sz="1600" spc="-100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72BC"/>
                </a:solidFill>
                <a:latin typeface="Verdana"/>
                <a:cs typeface="Verdana"/>
              </a:rPr>
              <a:t>format</a:t>
            </a:r>
            <a:r>
              <a:rPr dirty="0" sz="1600" spc="-95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72BC"/>
                </a:solidFill>
                <a:latin typeface="Verdana"/>
                <a:cs typeface="Verdana"/>
              </a:rPr>
              <a:t>even</a:t>
            </a:r>
            <a:r>
              <a:rPr dirty="0" sz="1600" spc="-95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15">
                <a:solidFill>
                  <a:srgbClr val="0072BC"/>
                </a:solidFill>
                <a:latin typeface="Verdana"/>
                <a:cs typeface="Verdana"/>
              </a:rPr>
              <a:t>if</a:t>
            </a:r>
            <a:r>
              <a:rPr dirty="0" sz="1600" spc="-100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72BC"/>
                </a:solidFill>
                <a:latin typeface="Verdana"/>
                <a:cs typeface="Verdana"/>
              </a:rPr>
              <a:t>your</a:t>
            </a:r>
            <a:r>
              <a:rPr dirty="0" sz="1600" spc="-95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72BC"/>
                </a:solidFill>
                <a:latin typeface="Verdana"/>
                <a:cs typeface="Verdana"/>
              </a:rPr>
              <a:t>work</a:t>
            </a:r>
            <a:r>
              <a:rPr dirty="0" sz="1600" spc="-95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72BC"/>
                </a:solidFill>
                <a:latin typeface="Verdana"/>
                <a:cs typeface="Verdana"/>
              </a:rPr>
              <a:t>only</a:t>
            </a:r>
            <a:r>
              <a:rPr dirty="0" sz="1600" spc="-100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72BC"/>
                </a:solidFill>
                <a:latin typeface="Verdana"/>
                <a:cs typeface="Verdana"/>
              </a:rPr>
              <a:t>requires</a:t>
            </a:r>
            <a:r>
              <a:rPr dirty="0" sz="1600" spc="-95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72BC"/>
                </a:solidFill>
                <a:latin typeface="Verdana"/>
                <a:cs typeface="Verdana"/>
              </a:rPr>
              <a:t>one</a:t>
            </a:r>
            <a:r>
              <a:rPr dirty="0" sz="1600" spc="-95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72BC"/>
                </a:solidFill>
                <a:latin typeface="Verdana"/>
                <a:cs typeface="Verdana"/>
              </a:rPr>
              <a:t>simple</a:t>
            </a:r>
            <a:r>
              <a:rPr dirty="0" sz="1600" spc="-114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72BC"/>
                </a:solidFill>
                <a:latin typeface="Verdana"/>
                <a:cs typeface="Verdana"/>
              </a:rPr>
              <a:t>Python </a:t>
            </a:r>
            <a:r>
              <a:rPr dirty="0" sz="1600" spc="-20">
                <a:solidFill>
                  <a:srgbClr val="0072BC"/>
                </a:solidFill>
                <a:latin typeface="Verdana"/>
                <a:cs typeface="Verdana"/>
              </a:rPr>
              <a:t>ﬁle.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That’s</a:t>
            </a:r>
            <a:r>
              <a:rPr dirty="0" spc="-135"/>
              <a:t> </a:t>
            </a:r>
            <a:r>
              <a:rPr dirty="0" spc="-30"/>
              <a:t>all</a:t>
            </a:r>
            <a:r>
              <a:rPr dirty="0" spc="-130"/>
              <a:t> </a:t>
            </a:r>
            <a:r>
              <a:rPr dirty="0" spc="-25"/>
              <a:t>for</a:t>
            </a:r>
            <a:r>
              <a:rPr dirty="0" spc="-130"/>
              <a:t> </a:t>
            </a:r>
            <a:r>
              <a:rPr dirty="0" spc="-20"/>
              <a:t>today</a:t>
            </a:r>
            <a:r>
              <a:rPr dirty="0" spc="-130"/>
              <a:t> </a:t>
            </a:r>
            <a:r>
              <a:rPr dirty="0" spc="-35"/>
              <a:t>folks!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05468" y="1088651"/>
            <a:ext cx="33318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20" b="1">
                <a:solidFill>
                  <a:srgbClr val="003667"/>
                </a:solidFill>
                <a:latin typeface="Verdana"/>
                <a:cs typeface="Verdana"/>
              </a:rPr>
              <a:t>This</a:t>
            </a:r>
            <a:r>
              <a:rPr dirty="0" sz="2800" spc="-135" b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2800" spc="-254" b="1">
                <a:solidFill>
                  <a:srgbClr val="003667"/>
                </a:solidFill>
                <a:latin typeface="Verdana"/>
                <a:cs typeface="Verdana"/>
              </a:rPr>
              <a:t>wggfi¹s</a:t>
            </a:r>
            <a:r>
              <a:rPr dirty="0" sz="2800" spc="-135" b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2800" spc="-130" b="1">
                <a:solidFill>
                  <a:srgbClr val="003667"/>
                </a:solidFill>
                <a:latin typeface="Verdana"/>
                <a:cs typeface="Verdana"/>
              </a:rPr>
              <a:t>tnsfis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6575" y="2236728"/>
            <a:ext cx="117474" cy="1269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3319" y="2236728"/>
            <a:ext cx="117474" cy="1269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4921" y="2663447"/>
            <a:ext cx="117474" cy="12699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0727" y="3090166"/>
            <a:ext cx="117474" cy="126999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</a:tabLst>
            </a:pPr>
            <a:r>
              <a:rPr dirty="0" spc="-10"/>
              <a:t>Discussion</a:t>
            </a:r>
          </a:p>
          <a:p>
            <a:pPr lvl="1" marL="805180" indent="-335915">
              <a:lnSpc>
                <a:spcPct val="100000"/>
              </a:lnSpc>
              <a:buFont typeface="Arial"/>
              <a:buChar char="○"/>
              <a:tabLst>
                <a:tab pos="805180" algn="l"/>
              </a:tabLst>
            </a:pPr>
            <a:r>
              <a:rPr dirty="0" sz="1400" spc="-30">
                <a:solidFill>
                  <a:srgbClr val="1C91D1"/>
                </a:solidFill>
                <a:latin typeface="Verdana"/>
                <a:cs typeface="Verdana"/>
              </a:rPr>
              <a:t>Deadline:</a:t>
            </a:r>
            <a:r>
              <a:rPr dirty="0" sz="1400" spc="-110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1C91D1"/>
                </a:solidFill>
                <a:latin typeface="Verdana"/>
                <a:cs typeface="Verdana"/>
              </a:rPr>
              <a:t>this</a:t>
            </a:r>
            <a:r>
              <a:rPr dirty="0" sz="1400" spc="-110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1C91D1"/>
                </a:solidFill>
                <a:latin typeface="Verdana"/>
                <a:cs typeface="Verdana"/>
              </a:rPr>
              <a:t>Friday</a:t>
            </a:r>
            <a:r>
              <a:rPr dirty="0" sz="1400" spc="-105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 spc="-254">
                <a:solidFill>
                  <a:srgbClr val="1C91D1"/>
                </a:solidFill>
                <a:latin typeface="Verdana"/>
                <a:cs typeface="Verdana"/>
              </a:rPr>
              <a:t>11:59</a:t>
            </a:r>
            <a:r>
              <a:rPr dirty="0" sz="1400" spc="-110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 spc="145">
                <a:solidFill>
                  <a:srgbClr val="1C91D1"/>
                </a:solidFill>
                <a:latin typeface="Verdana"/>
                <a:cs typeface="Verdana"/>
              </a:rPr>
              <a:t>PM</a:t>
            </a:r>
            <a:r>
              <a:rPr dirty="0" sz="1400" spc="-110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 spc="-25">
                <a:solidFill>
                  <a:srgbClr val="1C91D1"/>
                </a:solidFill>
                <a:latin typeface="Verdana"/>
                <a:cs typeface="Verdana"/>
              </a:rPr>
              <a:t>EST</a:t>
            </a:r>
            <a:endParaRPr sz="1400">
              <a:latin typeface="Verdana"/>
              <a:cs typeface="Verdana"/>
            </a:endParaRPr>
          </a:p>
          <a:p>
            <a:pPr marL="347980" indent="-335280">
              <a:lnSpc>
                <a:spcPct val="100000"/>
              </a:lnSpc>
              <a:buFont typeface="Arial"/>
              <a:buChar char="●"/>
              <a:tabLst>
                <a:tab pos="347980" algn="l"/>
                <a:tab pos="997585" algn="l"/>
                <a:tab pos="1624330" algn="l"/>
              </a:tabLst>
            </a:pPr>
            <a:r>
              <a:rPr dirty="0" spc="-10"/>
              <a:t>Tasks</a:t>
            </a:r>
            <a:r>
              <a:rPr dirty="0"/>
              <a:t>	</a:t>
            </a:r>
            <a:r>
              <a:rPr dirty="0" spc="-395"/>
              <a:t>1</a:t>
            </a:r>
            <a:r>
              <a:rPr dirty="0" spc="-130"/>
              <a:t> </a:t>
            </a:r>
            <a:r>
              <a:rPr dirty="0" spc="-25"/>
              <a:t>and</a:t>
            </a:r>
            <a:r>
              <a:rPr dirty="0"/>
              <a:t>	</a:t>
            </a:r>
            <a:r>
              <a:rPr dirty="0" spc="-105"/>
              <a:t>2</a:t>
            </a:r>
            <a:r>
              <a:rPr dirty="0" spc="-100"/>
              <a:t> </a:t>
            </a:r>
            <a:r>
              <a:rPr dirty="0" spc="-20"/>
              <a:t>for</a:t>
            </a:r>
            <a:r>
              <a:rPr dirty="0" spc="-100"/>
              <a:t> </a:t>
            </a:r>
            <a:r>
              <a:rPr dirty="0"/>
              <a:t>the</a:t>
            </a:r>
            <a:r>
              <a:rPr dirty="0" spc="-100"/>
              <a:t> </a:t>
            </a:r>
            <a:r>
              <a:rPr dirty="0" spc="-10"/>
              <a:t>worksheet</a:t>
            </a:r>
          </a:p>
          <a:p>
            <a:pPr lvl="1" marL="805180" indent="-335915">
              <a:lnSpc>
                <a:spcPct val="100000"/>
              </a:lnSpc>
              <a:buFont typeface="Arial"/>
              <a:buChar char="○"/>
              <a:tabLst>
                <a:tab pos="805180" algn="l"/>
              </a:tabLst>
            </a:pPr>
            <a:r>
              <a:rPr dirty="0" sz="1400" spc="-30">
                <a:solidFill>
                  <a:srgbClr val="1C91D1"/>
                </a:solidFill>
                <a:latin typeface="Verdana"/>
                <a:cs typeface="Verdana"/>
              </a:rPr>
              <a:t>Deadline:</a:t>
            </a:r>
            <a:r>
              <a:rPr dirty="0" sz="1400" spc="-110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1C91D1"/>
                </a:solidFill>
                <a:latin typeface="Verdana"/>
                <a:cs typeface="Verdana"/>
              </a:rPr>
              <a:t>this</a:t>
            </a:r>
            <a:r>
              <a:rPr dirty="0" sz="1400" spc="-110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1C91D1"/>
                </a:solidFill>
                <a:latin typeface="Verdana"/>
                <a:cs typeface="Verdana"/>
              </a:rPr>
              <a:t>Friday</a:t>
            </a:r>
            <a:r>
              <a:rPr dirty="0" sz="1400" spc="-105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 spc="-254">
                <a:solidFill>
                  <a:srgbClr val="1C91D1"/>
                </a:solidFill>
                <a:latin typeface="Verdana"/>
                <a:cs typeface="Verdana"/>
              </a:rPr>
              <a:t>11:59</a:t>
            </a:r>
            <a:r>
              <a:rPr dirty="0" sz="1400" spc="-110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 spc="145">
                <a:solidFill>
                  <a:srgbClr val="1C91D1"/>
                </a:solidFill>
                <a:latin typeface="Verdana"/>
                <a:cs typeface="Verdana"/>
              </a:rPr>
              <a:t>PM</a:t>
            </a:r>
            <a:r>
              <a:rPr dirty="0" sz="1400" spc="-110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 spc="-25">
                <a:solidFill>
                  <a:srgbClr val="1C91D1"/>
                </a:solidFill>
                <a:latin typeface="Verdana"/>
                <a:cs typeface="Verdana"/>
              </a:rPr>
              <a:t>EST</a:t>
            </a:r>
            <a:endParaRPr sz="1400">
              <a:latin typeface="Verdana"/>
              <a:cs typeface="Verdana"/>
            </a:endParaRPr>
          </a:p>
          <a:p>
            <a:pPr marL="347980" indent="-335280">
              <a:lnSpc>
                <a:spcPct val="100000"/>
              </a:lnSpc>
              <a:buFont typeface="Arial"/>
              <a:buChar char="●"/>
              <a:tabLst>
                <a:tab pos="347980" algn="l"/>
                <a:tab pos="925830" algn="l"/>
              </a:tabLst>
            </a:pPr>
            <a:r>
              <a:rPr dirty="0" spc="-20"/>
              <a:t>Quiz</a:t>
            </a:r>
            <a:r>
              <a:rPr dirty="0"/>
              <a:t>	</a:t>
            </a:r>
            <a:r>
              <a:rPr dirty="0" spc="-395"/>
              <a:t>1</a:t>
            </a:r>
            <a:r>
              <a:rPr dirty="0" spc="-100"/>
              <a:t> </a:t>
            </a:r>
            <a:r>
              <a:rPr dirty="0"/>
              <a:t>to</a:t>
            </a:r>
            <a:r>
              <a:rPr dirty="0" spc="-95"/>
              <a:t> </a:t>
            </a:r>
            <a:r>
              <a:rPr dirty="0"/>
              <a:t>be</a:t>
            </a:r>
            <a:r>
              <a:rPr dirty="0" spc="-95"/>
              <a:t> </a:t>
            </a:r>
            <a:r>
              <a:rPr dirty="0" spc="-25"/>
              <a:t>available</a:t>
            </a:r>
            <a:r>
              <a:rPr dirty="0" spc="-95"/>
              <a:t> </a:t>
            </a:r>
            <a:r>
              <a:rPr dirty="0"/>
              <a:t>this</a:t>
            </a:r>
            <a:r>
              <a:rPr dirty="0" spc="-95"/>
              <a:t> </a:t>
            </a:r>
            <a:r>
              <a:rPr dirty="0" spc="-10"/>
              <a:t>Friday</a:t>
            </a:r>
          </a:p>
          <a:p>
            <a:pPr lvl="1" marL="805180" indent="-335915">
              <a:lnSpc>
                <a:spcPct val="100000"/>
              </a:lnSpc>
              <a:buFont typeface="Arial"/>
              <a:buChar char="○"/>
              <a:tabLst>
                <a:tab pos="805180" algn="l"/>
              </a:tabLst>
            </a:pPr>
            <a:r>
              <a:rPr dirty="0" sz="1400" spc="-30">
                <a:solidFill>
                  <a:srgbClr val="1C91D1"/>
                </a:solidFill>
                <a:latin typeface="Verdana"/>
                <a:cs typeface="Verdana"/>
              </a:rPr>
              <a:t>Deadline:</a:t>
            </a:r>
            <a:r>
              <a:rPr dirty="0" sz="1400" spc="-75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1C91D1"/>
                </a:solidFill>
                <a:latin typeface="Verdana"/>
                <a:cs typeface="Verdana"/>
              </a:rPr>
              <a:t>Next</a:t>
            </a:r>
            <a:r>
              <a:rPr dirty="0" sz="1400" spc="-75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1C91D1"/>
                </a:solidFill>
                <a:latin typeface="Verdana"/>
                <a:cs typeface="Verdana"/>
              </a:rPr>
              <a:t>Monday</a:t>
            </a:r>
            <a:r>
              <a:rPr dirty="0" sz="1400" spc="-75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 spc="-254">
                <a:solidFill>
                  <a:srgbClr val="1C91D1"/>
                </a:solidFill>
                <a:latin typeface="Verdana"/>
                <a:cs typeface="Verdana"/>
              </a:rPr>
              <a:t>11:59</a:t>
            </a:r>
            <a:r>
              <a:rPr dirty="0" sz="1400" spc="-70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 spc="145">
                <a:solidFill>
                  <a:srgbClr val="1C91D1"/>
                </a:solidFill>
                <a:latin typeface="Verdana"/>
                <a:cs typeface="Verdana"/>
              </a:rPr>
              <a:t>PM</a:t>
            </a:r>
            <a:r>
              <a:rPr dirty="0" sz="1400" spc="-75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 spc="-25">
                <a:solidFill>
                  <a:srgbClr val="1C91D1"/>
                </a:solidFill>
                <a:latin typeface="Verdana"/>
                <a:cs typeface="Verdana"/>
              </a:rPr>
              <a:t>EST</a:t>
            </a:r>
            <a:endParaRPr sz="1400">
              <a:latin typeface="Verdana"/>
              <a:cs typeface="Verdana"/>
            </a:endParaRPr>
          </a:p>
          <a:p>
            <a:pPr marL="347980" indent="-335280">
              <a:lnSpc>
                <a:spcPct val="100000"/>
              </a:lnSpc>
              <a:buFont typeface="Arial"/>
              <a:buChar char="●"/>
              <a:tabLst>
                <a:tab pos="347980" algn="l"/>
                <a:tab pos="1151890" algn="l"/>
              </a:tabLst>
            </a:pPr>
            <a:r>
              <a:rPr dirty="0" spc="-10"/>
              <a:t>Project</a:t>
            </a:r>
            <a:r>
              <a:rPr dirty="0"/>
              <a:t>	</a:t>
            </a:r>
            <a:r>
              <a:rPr dirty="0" spc="-395"/>
              <a:t>1</a:t>
            </a:r>
            <a:r>
              <a:rPr dirty="0" spc="-130"/>
              <a:t> </a:t>
            </a:r>
            <a:r>
              <a:rPr dirty="0" spc="-10"/>
              <a:t>assignment</a:t>
            </a:r>
          </a:p>
          <a:p>
            <a:pPr lvl="1" marL="805180" indent="-335915">
              <a:lnSpc>
                <a:spcPct val="100000"/>
              </a:lnSpc>
              <a:buFont typeface="Arial"/>
              <a:buChar char="○"/>
              <a:tabLst>
                <a:tab pos="805180" algn="l"/>
              </a:tabLst>
            </a:pPr>
            <a:r>
              <a:rPr dirty="0" sz="1400" spc="-30">
                <a:solidFill>
                  <a:srgbClr val="1C91D1"/>
                </a:solidFill>
                <a:latin typeface="Verdana"/>
                <a:cs typeface="Verdana"/>
              </a:rPr>
              <a:t>Deadline:</a:t>
            </a:r>
            <a:r>
              <a:rPr dirty="0" sz="1400" spc="-75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1C91D1"/>
                </a:solidFill>
                <a:latin typeface="Verdana"/>
                <a:cs typeface="Verdana"/>
              </a:rPr>
              <a:t>Next</a:t>
            </a:r>
            <a:r>
              <a:rPr dirty="0" sz="1400" spc="-75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1C91D1"/>
                </a:solidFill>
                <a:latin typeface="Verdana"/>
                <a:cs typeface="Verdana"/>
              </a:rPr>
              <a:t>Monday</a:t>
            </a:r>
            <a:r>
              <a:rPr dirty="0" sz="1400" spc="-75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 spc="-254">
                <a:solidFill>
                  <a:srgbClr val="1C91D1"/>
                </a:solidFill>
                <a:latin typeface="Verdana"/>
                <a:cs typeface="Verdana"/>
              </a:rPr>
              <a:t>11:59</a:t>
            </a:r>
            <a:r>
              <a:rPr dirty="0" sz="1400" spc="-70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 spc="145">
                <a:solidFill>
                  <a:srgbClr val="1C91D1"/>
                </a:solidFill>
                <a:latin typeface="Verdana"/>
                <a:cs typeface="Verdana"/>
              </a:rPr>
              <a:t>PM</a:t>
            </a:r>
            <a:r>
              <a:rPr dirty="0" sz="1400" spc="-75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 spc="-25">
                <a:solidFill>
                  <a:srgbClr val="1C91D1"/>
                </a:solidFill>
                <a:latin typeface="Verdana"/>
                <a:cs typeface="Verdana"/>
              </a:rPr>
              <a:t>EST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389192" y="3666745"/>
            <a:ext cx="459803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marR="5080" indent="-33655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8615" algn="l"/>
              </a:tabLst>
            </a:pPr>
            <a:r>
              <a:rPr dirty="0" sz="1400" spc="-75">
                <a:solidFill>
                  <a:srgbClr val="1C91D1"/>
                </a:solidFill>
                <a:latin typeface="Verdana"/>
                <a:cs typeface="Verdana"/>
              </a:rPr>
              <a:t>Try</a:t>
            </a:r>
            <a:r>
              <a:rPr dirty="0" sz="1400" spc="-80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 spc="-25">
                <a:solidFill>
                  <a:srgbClr val="1C91D1"/>
                </a:solidFill>
                <a:latin typeface="Verdana"/>
                <a:cs typeface="Verdana"/>
              </a:rPr>
              <a:t>all</a:t>
            </a:r>
            <a:r>
              <a:rPr dirty="0" sz="1400" spc="-75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 spc="-35">
                <a:solidFill>
                  <a:srgbClr val="1C91D1"/>
                </a:solidFill>
                <a:latin typeface="Verdana"/>
                <a:cs typeface="Verdana"/>
              </a:rPr>
              <a:t>exercises</a:t>
            </a:r>
            <a:r>
              <a:rPr dirty="0" sz="1400" spc="-75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1C91D1"/>
                </a:solidFill>
                <a:latin typeface="Verdana"/>
                <a:cs typeface="Verdana"/>
              </a:rPr>
              <a:t>seen</a:t>
            </a:r>
            <a:r>
              <a:rPr dirty="0" sz="1400" spc="-75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1C91D1"/>
                </a:solidFill>
                <a:latin typeface="Verdana"/>
                <a:cs typeface="Verdana"/>
              </a:rPr>
              <a:t>in</a:t>
            </a:r>
            <a:r>
              <a:rPr dirty="0" sz="1400" spc="-75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 spc="-20">
                <a:solidFill>
                  <a:srgbClr val="1C91D1"/>
                </a:solidFill>
                <a:latin typeface="Verdana"/>
                <a:cs typeface="Verdana"/>
              </a:rPr>
              <a:t>class</a:t>
            </a:r>
            <a:r>
              <a:rPr dirty="0" sz="1400" spc="-75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1C91D1"/>
                </a:solidFill>
                <a:latin typeface="Verdana"/>
                <a:cs typeface="Verdana"/>
              </a:rPr>
              <a:t>and</a:t>
            </a:r>
            <a:r>
              <a:rPr dirty="0" sz="1400" spc="-75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1C91D1"/>
                </a:solidFill>
                <a:latin typeface="Verdana"/>
                <a:cs typeface="Verdana"/>
              </a:rPr>
              <a:t>consult</a:t>
            </a:r>
            <a:r>
              <a:rPr dirty="0" sz="1400" spc="-75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 spc="-25">
                <a:solidFill>
                  <a:srgbClr val="1C91D1"/>
                </a:solidFill>
                <a:latin typeface="Verdana"/>
                <a:cs typeface="Verdana"/>
              </a:rPr>
              <a:t>the </a:t>
            </a:r>
            <a:r>
              <a:rPr dirty="0" sz="1400" spc="-10">
                <a:solidFill>
                  <a:srgbClr val="1C91D1"/>
                </a:solidFill>
                <a:latin typeface="Verdana"/>
                <a:cs typeface="Verdana"/>
              </a:rPr>
              <a:t>reference</a:t>
            </a:r>
            <a:r>
              <a:rPr dirty="0" sz="1400" spc="-80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 spc="-40">
                <a:solidFill>
                  <a:srgbClr val="1C91D1"/>
                </a:solidFill>
                <a:latin typeface="Verdana"/>
                <a:cs typeface="Verdana"/>
              </a:rPr>
              <a:t>sources,</a:t>
            </a:r>
            <a:r>
              <a:rPr dirty="0" sz="1400" spc="-80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 spc="-40">
                <a:solidFill>
                  <a:srgbClr val="1C91D1"/>
                </a:solidFill>
                <a:latin typeface="Verdana"/>
                <a:cs typeface="Verdana"/>
              </a:rPr>
              <a:t>as</a:t>
            </a:r>
            <a:r>
              <a:rPr dirty="0" sz="1400" spc="-80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1C91D1"/>
                </a:solidFill>
                <a:latin typeface="Verdana"/>
                <a:cs typeface="Verdana"/>
              </a:rPr>
              <a:t>the</a:t>
            </a:r>
            <a:r>
              <a:rPr dirty="0" sz="1400" spc="-80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1C91D1"/>
                </a:solidFill>
                <a:latin typeface="Verdana"/>
                <a:cs typeface="Verdana"/>
              </a:rPr>
              <a:t>more</a:t>
            </a:r>
            <a:r>
              <a:rPr dirty="0" sz="1400" spc="-80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1C91D1"/>
                </a:solidFill>
                <a:latin typeface="Verdana"/>
                <a:cs typeface="Verdana"/>
              </a:rPr>
              <a:t>you</a:t>
            </a:r>
            <a:r>
              <a:rPr dirty="0" sz="1400" spc="-80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 spc="-25">
                <a:solidFill>
                  <a:srgbClr val="1C91D1"/>
                </a:solidFill>
                <a:latin typeface="Verdana"/>
                <a:cs typeface="Verdana"/>
              </a:rPr>
              <a:t>practice,</a:t>
            </a:r>
            <a:r>
              <a:rPr dirty="0" sz="1400" spc="-80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 spc="-25">
                <a:solidFill>
                  <a:srgbClr val="1C91D1"/>
                </a:solidFill>
                <a:latin typeface="Verdana"/>
                <a:cs typeface="Verdana"/>
              </a:rPr>
              <a:t>the </a:t>
            </a:r>
            <a:r>
              <a:rPr dirty="0" sz="1400" spc="-30">
                <a:solidFill>
                  <a:srgbClr val="1C91D1"/>
                </a:solidFill>
                <a:latin typeface="Verdana"/>
                <a:cs typeface="Verdana"/>
              </a:rPr>
              <a:t>easier</a:t>
            </a:r>
            <a:r>
              <a:rPr dirty="0" sz="1400" spc="-100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1C91D1"/>
                </a:solidFill>
                <a:latin typeface="Verdana"/>
                <a:cs typeface="Verdana"/>
              </a:rPr>
              <a:t>it</a:t>
            </a:r>
            <a:r>
              <a:rPr dirty="0" sz="1400" spc="-95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 spc="-20">
                <a:solidFill>
                  <a:srgbClr val="1C91D1"/>
                </a:solidFill>
                <a:latin typeface="Verdana"/>
                <a:cs typeface="Verdana"/>
              </a:rPr>
              <a:t>gets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321484" y="1088651"/>
            <a:ext cx="2239645" cy="1383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00"/>
              </a:spcBef>
            </a:pPr>
            <a:r>
              <a:rPr dirty="0" sz="2800" spc="-140" b="1">
                <a:solidFill>
                  <a:srgbClr val="003667"/>
                </a:solidFill>
                <a:latin typeface="Verdana"/>
                <a:cs typeface="Verdana"/>
              </a:rPr>
              <a:t>Ngxt</a:t>
            </a:r>
            <a:r>
              <a:rPr dirty="0" sz="2800" spc="-120" b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2800" spc="-125" b="1">
                <a:solidFill>
                  <a:srgbClr val="003667"/>
                </a:solidFill>
                <a:latin typeface="Verdana"/>
                <a:cs typeface="Verdana"/>
              </a:rPr>
              <a:t>wggfi</a:t>
            </a:r>
            <a:endParaRPr sz="2800">
              <a:latin typeface="Verdana"/>
              <a:cs typeface="Verdana"/>
            </a:endParaRPr>
          </a:p>
          <a:p>
            <a:pPr marL="348615" marR="496570" indent="-336550">
              <a:lnSpc>
                <a:spcPct val="100000"/>
              </a:lnSpc>
              <a:spcBef>
                <a:spcPts val="2285"/>
              </a:spcBef>
              <a:buFont typeface="Arial"/>
              <a:buChar char="●"/>
              <a:tabLst>
                <a:tab pos="348615" algn="l"/>
              </a:tabLst>
            </a:pPr>
            <a:r>
              <a:rPr dirty="0" sz="1400" spc="-35">
                <a:solidFill>
                  <a:srgbClr val="1C91D1"/>
                </a:solidFill>
                <a:latin typeface="Verdana"/>
                <a:cs typeface="Verdana"/>
              </a:rPr>
              <a:t>Transform-</a:t>
            </a:r>
            <a:r>
              <a:rPr dirty="0" sz="1400" spc="-20">
                <a:solidFill>
                  <a:srgbClr val="1C91D1"/>
                </a:solidFill>
                <a:latin typeface="Verdana"/>
                <a:cs typeface="Verdana"/>
              </a:rPr>
              <a:t>and- </a:t>
            </a:r>
            <a:r>
              <a:rPr dirty="0" sz="1400" spc="-10">
                <a:solidFill>
                  <a:srgbClr val="1C91D1"/>
                </a:solidFill>
                <a:latin typeface="Verdana"/>
                <a:cs typeface="Verdana"/>
              </a:rPr>
              <a:t>conquer algorithms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321484" y="2872486"/>
            <a:ext cx="2045335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marR="69215" indent="-33655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8615" algn="l"/>
              </a:tabLst>
            </a:pPr>
            <a:r>
              <a:rPr dirty="0" sz="1400">
                <a:solidFill>
                  <a:srgbClr val="1C91D1"/>
                </a:solidFill>
                <a:latin typeface="Verdana"/>
                <a:cs typeface="Verdana"/>
              </a:rPr>
              <a:t>Don’t</a:t>
            </a:r>
            <a:r>
              <a:rPr dirty="0" sz="1400" spc="-100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1C91D1"/>
                </a:solidFill>
                <a:latin typeface="Verdana"/>
                <a:cs typeface="Verdana"/>
              </a:rPr>
              <a:t>let</a:t>
            </a:r>
            <a:r>
              <a:rPr dirty="0" sz="1400" spc="-95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1C91D1"/>
                </a:solidFill>
                <a:latin typeface="Verdana"/>
                <a:cs typeface="Verdana"/>
              </a:rPr>
              <a:t>work</a:t>
            </a:r>
            <a:r>
              <a:rPr dirty="0" sz="1400" spc="-95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 spc="-20">
                <a:solidFill>
                  <a:srgbClr val="1C91D1"/>
                </a:solidFill>
                <a:latin typeface="Verdana"/>
                <a:cs typeface="Verdana"/>
              </a:rPr>
              <a:t>pile </a:t>
            </a:r>
            <a:r>
              <a:rPr dirty="0" sz="1400" spc="-25">
                <a:solidFill>
                  <a:srgbClr val="1C91D1"/>
                </a:solidFill>
                <a:latin typeface="Verdana"/>
                <a:cs typeface="Verdana"/>
              </a:rPr>
              <a:t>up!</a:t>
            </a:r>
            <a:endParaRPr sz="1400">
              <a:latin typeface="Verdana"/>
              <a:cs typeface="Verdana"/>
            </a:endParaRPr>
          </a:p>
          <a:p>
            <a:pPr marL="348615" marR="5080" indent="-336550">
              <a:lnSpc>
                <a:spcPct val="100000"/>
              </a:lnSpc>
              <a:buFont typeface="Arial"/>
              <a:buChar char="●"/>
              <a:tabLst>
                <a:tab pos="348615" algn="l"/>
              </a:tabLst>
            </a:pPr>
            <a:r>
              <a:rPr dirty="0" sz="1400">
                <a:solidFill>
                  <a:srgbClr val="1C91D1"/>
                </a:solidFill>
                <a:latin typeface="Verdana"/>
                <a:cs typeface="Verdana"/>
              </a:rPr>
              <a:t>Don’t</a:t>
            </a:r>
            <a:r>
              <a:rPr dirty="0" sz="1400" spc="-85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1C91D1"/>
                </a:solidFill>
                <a:latin typeface="Verdana"/>
                <a:cs typeface="Verdana"/>
              </a:rPr>
              <a:t>be</a:t>
            </a:r>
            <a:r>
              <a:rPr dirty="0" sz="1400" spc="-80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 spc="-35">
                <a:solidFill>
                  <a:srgbClr val="1C91D1"/>
                </a:solidFill>
                <a:latin typeface="Verdana"/>
                <a:cs typeface="Verdana"/>
              </a:rPr>
              <a:t>shy</a:t>
            </a:r>
            <a:r>
              <a:rPr dirty="0" sz="1400" spc="-80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1C91D1"/>
                </a:solidFill>
                <a:latin typeface="Verdana"/>
                <a:cs typeface="Verdana"/>
              </a:rPr>
              <a:t>about </a:t>
            </a:r>
            <a:r>
              <a:rPr dirty="0" sz="1400" spc="-25">
                <a:solidFill>
                  <a:srgbClr val="1C91D1"/>
                </a:solidFill>
                <a:latin typeface="Verdana"/>
                <a:cs typeface="Verdana"/>
              </a:rPr>
              <a:t>your</a:t>
            </a:r>
            <a:r>
              <a:rPr dirty="0" sz="1400" spc="-105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1C91D1"/>
                </a:solidFill>
                <a:latin typeface="Verdana"/>
                <a:cs typeface="Verdana"/>
              </a:rPr>
              <a:t>questions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814258" y="4283444"/>
            <a:ext cx="37503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80" b="1">
                <a:solidFill>
                  <a:srgbClr val="003667"/>
                </a:solidFill>
                <a:latin typeface="Verdana"/>
                <a:cs typeface="Verdana"/>
              </a:rPr>
              <a:t>Hnvg</a:t>
            </a:r>
            <a:r>
              <a:rPr dirty="0" sz="2800" spc="-130" b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2800" spc="-260" b="1">
                <a:solidFill>
                  <a:srgbClr val="003667"/>
                </a:solidFill>
                <a:latin typeface="Verdana"/>
                <a:cs typeface="Verdana"/>
              </a:rPr>
              <a:t>n</a:t>
            </a:r>
            <a:r>
              <a:rPr dirty="0" sz="2800" spc="-125" b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2800" spc="-170" b="1">
                <a:solidFill>
                  <a:srgbClr val="003667"/>
                </a:solidFill>
                <a:latin typeface="Verdana"/>
                <a:cs typeface="Verdana"/>
              </a:rPr>
              <a:t>Grgnt</a:t>
            </a:r>
            <a:r>
              <a:rPr dirty="0" sz="2800" spc="-125" b="1">
                <a:solidFill>
                  <a:srgbClr val="003667"/>
                </a:solidFill>
                <a:latin typeface="Verdana"/>
                <a:cs typeface="Verdana"/>
              </a:rPr>
              <a:t> Wggfi!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75123" y="596879"/>
            <a:ext cx="23196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1C91D1"/>
                </a:solidFill>
                <a:latin typeface="Verdana"/>
                <a:cs typeface="Verdana"/>
              </a:rPr>
              <a:t>Course</a:t>
            </a:r>
            <a:r>
              <a:rPr dirty="0" sz="1800" spc="-145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1C91D1"/>
                </a:solidFill>
                <a:latin typeface="Verdana"/>
                <a:cs typeface="Verdana"/>
              </a:rPr>
              <a:t>Introduction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433342" y="837620"/>
            <a:ext cx="3247390" cy="916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solidFill>
                  <a:srgbClr val="0072BC"/>
                </a:solidFill>
                <a:latin typeface="Verdana"/>
                <a:cs typeface="Verdana"/>
              </a:rPr>
              <a:t>Instructor</a:t>
            </a:r>
            <a:endParaRPr sz="1600">
              <a:latin typeface="Verdana"/>
              <a:cs typeface="Verdana"/>
            </a:endParaRPr>
          </a:p>
          <a:p>
            <a:pPr marL="469265" indent="-351155">
              <a:lnSpc>
                <a:spcPct val="100000"/>
              </a:lnSpc>
              <a:spcBef>
                <a:spcPts val="1255"/>
              </a:spcBef>
              <a:buFont typeface="Arial"/>
              <a:buChar char="●"/>
              <a:tabLst>
                <a:tab pos="46926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Patrick</a:t>
            </a:r>
            <a:r>
              <a:rPr dirty="0" sz="1600" spc="-1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Neff</a:t>
            </a:r>
            <a:endParaRPr sz="1600">
              <a:latin typeface="Verdana"/>
              <a:cs typeface="Verdana"/>
            </a:endParaRPr>
          </a:p>
          <a:p>
            <a:pPr lvl="1" marL="926465" indent="-351155">
              <a:lnSpc>
                <a:spcPct val="100000"/>
              </a:lnSpc>
              <a:buClr>
                <a:srgbClr val="003667"/>
              </a:buClr>
              <a:buFont typeface="Arial"/>
              <a:buChar char="○"/>
              <a:tabLst>
                <a:tab pos="926465" algn="l"/>
              </a:tabLst>
            </a:pPr>
            <a:r>
              <a:rPr dirty="0" u="heavy" sz="1600" spc="-1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Verdana"/>
                <a:cs typeface="Verdana"/>
                <a:hlinkClick r:id="rId2"/>
              </a:rPr>
              <a:t>neffp@merrimack.edu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7398" y="1136324"/>
            <a:ext cx="138049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800" spc="-45" b="1">
                <a:solidFill>
                  <a:srgbClr val="0072BC"/>
                </a:solidFill>
                <a:latin typeface="Verdana"/>
                <a:cs typeface="Verdana"/>
              </a:rPr>
              <a:t>Course </a:t>
            </a:r>
            <a:r>
              <a:rPr dirty="0" sz="2800" spc="-110" b="1">
                <a:solidFill>
                  <a:srgbClr val="0072BC"/>
                </a:solidFill>
                <a:latin typeface="Verdana"/>
                <a:cs typeface="Verdana"/>
              </a:rPr>
              <a:t>Format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37398" y="2416481"/>
            <a:ext cx="13163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75" b="1">
                <a:solidFill>
                  <a:srgbClr val="0072BC"/>
                </a:solidFill>
                <a:latin typeface="Verdana"/>
                <a:cs typeface="Verdana"/>
              </a:rPr>
              <a:t>People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160554" y="4124078"/>
            <a:ext cx="25488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90" b="1">
                <a:solidFill>
                  <a:srgbClr val="0072BC"/>
                </a:solidFill>
                <a:latin typeface="Verdana"/>
                <a:cs typeface="Verdana"/>
              </a:rPr>
              <a:t>Read</a:t>
            </a:r>
            <a:r>
              <a:rPr dirty="0" sz="2000" spc="-9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2000" spc="-60" b="1">
                <a:solidFill>
                  <a:srgbClr val="0072BC"/>
                </a:solidFill>
                <a:latin typeface="Verdana"/>
                <a:cs typeface="Verdana"/>
              </a:rPr>
              <a:t>the</a:t>
            </a:r>
            <a:r>
              <a:rPr dirty="0" sz="2000" spc="-9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2000" spc="-114" b="1">
                <a:solidFill>
                  <a:srgbClr val="0072BC"/>
                </a:solidFill>
                <a:latin typeface="Verdana"/>
                <a:cs typeface="Verdana"/>
              </a:rPr>
              <a:t>Syllabus!!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433342" y="2412671"/>
            <a:ext cx="4760595" cy="916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95" b="1">
                <a:solidFill>
                  <a:srgbClr val="0072BC"/>
                </a:solidFill>
                <a:latin typeface="Verdana"/>
                <a:cs typeface="Verdana"/>
              </a:rPr>
              <a:t>Tutors</a:t>
            </a:r>
            <a:r>
              <a:rPr dirty="0" sz="1600" spc="-4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10" b="1">
                <a:solidFill>
                  <a:srgbClr val="0072BC"/>
                </a:solidFill>
                <a:latin typeface="Verdana"/>
                <a:cs typeface="Verdana"/>
              </a:rPr>
              <a:t>Available</a:t>
            </a:r>
            <a:endParaRPr sz="1600">
              <a:latin typeface="Verdana"/>
              <a:cs typeface="Verdana"/>
            </a:endParaRPr>
          </a:p>
          <a:p>
            <a:pPr marL="469265" marR="5080" indent="-351790">
              <a:lnSpc>
                <a:spcPct val="100000"/>
              </a:lnSpc>
              <a:spcBef>
                <a:spcPts val="1255"/>
              </a:spcBef>
              <a:buFont typeface="Arial"/>
              <a:buChar char="●"/>
              <a:tabLst>
                <a:tab pos="46926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Check</a:t>
            </a:r>
            <a:r>
              <a:rPr dirty="0" sz="1600" spc="1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2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0">
                <a:solidFill>
                  <a:srgbClr val="003667"/>
                </a:solidFill>
                <a:latin typeface="Verdana"/>
                <a:cs typeface="Verdana"/>
              </a:rPr>
              <a:t>Canvas</a:t>
            </a:r>
            <a:r>
              <a:rPr dirty="0" sz="1600" spc="2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announcements</a:t>
            </a:r>
            <a:r>
              <a:rPr dirty="0" sz="1600" spc="2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for</a:t>
            </a:r>
            <a:r>
              <a:rPr dirty="0" sz="1600" spc="1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the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current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tutor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availability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75123" y="596879"/>
            <a:ext cx="23196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1C91D1"/>
                </a:solidFill>
                <a:latin typeface="Verdana"/>
                <a:cs typeface="Verdana"/>
              </a:rPr>
              <a:t>Course</a:t>
            </a:r>
            <a:r>
              <a:rPr dirty="0" sz="1800" spc="-145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1C91D1"/>
                </a:solidFill>
                <a:latin typeface="Verdana"/>
                <a:cs typeface="Verdana"/>
              </a:rPr>
              <a:t>Introduction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539238" y="1611604"/>
            <a:ext cx="5151120" cy="3088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85" b="1">
                <a:solidFill>
                  <a:srgbClr val="003667"/>
                </a:solidFill>
                <a:latin typeface="Verdana"/>
                <a:cs typeface="Verdana"/>
              </a:rPr>
              <a:t>live</a:t>
            </a:r>
            <a:r>
              <a:rPr dirty="0" sz="1600" spc="-50" b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75" b="1">
                <a:solidFill>
                  <a:srgbClr val="003667"/>
                </a:solidFill>
                <a:latin typeface="Verdana"/>
                <a:cs typeface="Verdana"/>
              </a:rPr>
              <a:t>weekly</a:t>
            </a:r>
            <a:r>
              <a:rPr dirty="0" sz="1600" spc="-50" b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85" b="1">
                <a:solidFill>
                  <a:srgbClr val="003667"/>
                </a:solidFill>
                <a:latin typeface="Verdana"/>
                <a:cs typeface="Verdana"/>
              </a:rPr>
              <a:t>class</a:t>
            </a:r>
            <a:r>
              <a:rPr dirty="0" sz="1600" spc="-90" b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session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50" b="1">
                <a:solidFill>
                  <a:srgbClr val="003667"/>
                </a:solidFill>
                <a:latin typeface="Verdana"/>
                <a:cs typeface="Verdana"/>
              </a:rPr>
              <a:t>Monday </a:t>
            </a:r>
            <a:r>
              <a:rPr dirty="0" sz="1600" spc="-150" b="1">
                <a:solidFill>
                  <a:srgbClr val="003667"/>
                </a:solidFill>
                <a:latin typeface="Verdana"/>
                <a:cs typeface="Verdana"/>
              </a:rPr>
              <a:t>6:30-</a:t>
            </a:r>
            <a:r>
              <a:rPr dirty="0" sz="1600" spc="-20" b="1">
                <a:solidFill>
                  <a:srgbClr val="003667"/>
                </a:solidFill>
                <a:latin typeface="Verdana"/>
                <a:cs typeface="Verdana"/>
              </a:rPr>
              <a:t>8:30</a:t>
            </a:r>
            <a:endParaRPr sz="1600">
              <a:latin typeface="Verdana"/>
              <a:cs typeface="Verdana"/>
            </a:endParaRPr>
          </a:p>
          <a:p>
            <a:pPr marL="363855">
              <a:lnSpc>
                <a:spcPct val="100000"/>
              </a:lnSpc>
            </a:pPr>
            <a:r>
              <a:rPr dirty="0" sz="1600" spc="170">
                <a:solidFill>
                  <a:srgbClr val="003667"/>
                </a:solidFill>
                <a:latin typeface="Verdana"/>
                <a:cs typeface="Verdana"/>
              </a:rPr>
              <a:t>PM</a:t>
            </a:r>
            <a:r>
              <a:rPr dirty="0" sz="1600" spc="-13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55">
                <a:solidFill>
                  <a:srgbClr val="003667"/>
                </a:solidFill>
                <a:latin typeface="Verdana"/>
                <a:cs typeface="Verdana"/>
              </a:rPr>
              <a:t>EST</a:t>
            </a:r>
            <a:r>
              <a:rPr dirty="0" sz="1600" spc="-13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via</a:t>
            </a:r>
            <a:r>
              <a:rPr dirty="0" sz="1600" spc="-13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Zoom</a:t>
            </a:r>
            <a:endParaRPr sz="1600">
              <a:latin typeface="Verdana"/>
              <a:cs typeface="Verdana"/>
            </a:endParaRPr>
          </a:p>
          <a:p>
            <a:pPr lvl="1" marL="821055" marR="286385" indent="-351790">
              <a:lnSpc>
                <a:spcPct val="100000"/>
              </a:lnSpc>
              <a:buFont typeface="Arial"/>
              <a:buChar char="○"/>
              <a:tabLst>
                <a:tab pos="82105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Worksheet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assignment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during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0">
                <a:solidFill>
                  <a:srgbClr val="003667"/>
                </a:solidFill>
                <a:latin typeface="Verdana"/>
                <a:cs typeface="Verdana"/>
              </a:rPr>
              <a:t>live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class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with</a:t>
            </a:r>
            <a:r>
              <a:rPr dirty="0" sz="1600" spc="-4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deadline</a:t>
            </a:r>
            <a:r>
              <a:rPr dirty="0" sz="1600" spc="-3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for</a:t>
            </a:r>
            <a:r>
              <a:rPr dirty="0" sz="1600" spc="-4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Friday</a:t>
            </a:r>
            <a:endParaRPr sz="1600">
              <a:latin typeface="Verdana"/>
              <a:cs typeface="Verdana"/>
            </a:endParaRPr>
          </a:p>
          <a:p>
            <a:pPr lvl="1" marL="821055" marR="162560" indent="-351790">
              <a:lnSpc>
                <a:spcPct val="100000"/>
              </a:lnSpc>
              <a:buFont typeface="Arial"/>
              <a:buChar char="○"/>
              <a:tabLst>
                <a:tab pos="82105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Project</a:t>
            </a:r>
            <a:r>
              <a:rPr dirty="0" sz="1600" spc="-4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assignment</a:t>
            </a:r>
            <a:r>
              <a:rPr dirty="0" sz="1600" spc="-3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during</a:t>
            </a:r>
            <a:r>
              <a:rPr dirty="0" sz="1600" spc="-40">
                <a:solidFill>
                  <a:srgbClr val="003667"/>
                </a:solidFill>
                <a:latin typeface="Verdana"/>
                <a:cs typeface="Verdana"/>
              </a:rPr>
              <a:t> live</a:t>
            </a:r>
            <a:r>
              <a:rPr dirty="0" sz="1600" spc="-3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class</a:t>
            </a:r>
            <a:r>
              <a:rPr dirty="0" sz="1600" spc="-4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with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deadline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for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next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Monday</a:t>
            </a:r>
            <a:endParaRPr sz="1600">
              <a:latin typeface="Verdana"/>
              <a:cs typeface="Verdana"/>
            </a:endParaRPr>
          </a:p>
          <a:p>
            <a:pPr lvl="1" marL="821055" marR="127635" indent="-351790">
              <a:lnSpc>
                <a:spcPct val="100000"/>
              </a:lnSpc>
              <a:buFont typeface="Arial"/>
              <a:buChar char="○"/>
              <a:tabLst>
                <a:tab pos="82105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Discussions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due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Friday,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with</a:t>
            </a:r>
            <a:r>
              <a:rPr dirty="0" sz="1600" spc="-7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20">
                <a:solidFill>
                  <a:srgbClr val="003667"/>
                </a:solidFill>
                <a:latin typeface="Verdana"/>
                <a:cs typeface="Verdana"/>
              </a:rPr>
              <a:t>2</a:t>
            </a:r>
            <a:r>
              <a:rPr dirty="0" sz="1600" spc="-8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comments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due the</a:t>
            </a:r>
            <a:r>
              <a:rPr dirty="0" sz="1600" spc="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following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Monday</a:t>
            </a:r>
            <a:endParaRPr sz="1600">
              <a:latin typeface="Verdana"/>
              <a:cs typeface="Verdana"/>
            </a:endParaRPr>
          </a:p>
          <a:p>
            <a:pPr marL="363855" indent="-351155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363855" algn="l"/>
              </a:tabLst>
            </a:pPr>
            <a:r>
              <a:rPr dirty="0" sz="1600" spc="-145" b="1">
                <a:solidFill>
                  <a:srgbClr val="003667"/>
                </a:solidFill>
                <a:latin typeface="Verdana"/>
                <a:cs typeface="Verdana"/>
              </a:rPr>
              <a:t>Offfice</a:t>
            </a:r>
            <a:r>
              <a:rPr dirty="0" sz="1600" spc="-55" b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80" b="1">
                <a:solidFill>
                  <a:srgbClr val="003667"/>
                </a:solidFill>
                <a:latin typeface="Verdana"/>
                <a:cs typeface="Verdana"/>
              </a:rPr>
              <a:t>hours</a:t>
            </a:r>
            <a:r>
              <a:rPr dirty="0" sz="1600" spc="-55" b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80" b="1">
                <a:solidFill>
                  <a:srgbClr val="003667"/>
                </a:solidFill>
                <a:latin typeface="Verdana"/>
                <a:cs typeface="Verdana"/>
              </a:rPr>
              <a:t>Thursday</a:t>
            </a:r>
            <a:r>
              <a:rPr dirty="0" sz="1600" spc="-55" b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40" b="1">
                <a:solidFill>
                  <a:srgbClr val="003667"/>
                </a:solidFill>
                <a:latin typeface="Verdana"/>
                <a:cs typeface="Verdana"/>
              </a:rPr>
              <a:t>6:00-7:00</a:t>
            </a:r>
            <a:r>
              <a:rPr dirty="0" sz="1600" spc="-100" b="1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170">
                <a:solidFill>
                  <a:srgbClr val="003667"/>
                </a:solidFill>
                <a:latin typeface="Verdana"/>
                <a:cs typeface="Verdana"/>
              </a:rPr>
              <a:t>PM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via</a:t>
            </a:r>
            <a:r>
              <a:rPr dirty="0" sz="1600" spc="-1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Zoom</a:t>
            </a:r>
            <a:endParaRPr sz="1600">
              <a:latin typeface="Verdana"/>
              <a:cs typeface="Verdana"/>
            </a:endParaRPr>
          </a:p>
          <a:p>
            <a:pPr marL="363855" indent="-351155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363855" algn="l"/>
              </a:tabLst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Quiz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available</a:t>
            </a:r>
            <a:r>
              <a:rPr dirty="0" sz="1600" spc="-5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Friday</a:t>
            </a:r>
            <a:endParaRPr sz="1600">
              <a:latin typeface="Verdana"/>
              <a:cs typeface="Verdana"/>
            </a:endParaRPr>
          </a:p>
          <a:p>
            <a:pPr lvl="1" marL="821055" indent="-351790">
              <a:lnSpc>
                <a:spcPct val="100000"/>
              </a:lnSpc>
              <a:spcBef>
                <a:spcPts val="1000"/>
              </a:spcBef>
              <a:buFont typeface="Arial"/>
              <a:buChar char="○"/>
              <a:tabLst>
                <a:tab pos="821055" algn="l"/>
              </a:tabLst>
            </a:pPr>
            <a:r>
              <a:rPr dirty="0" sz="1600" spc="50">
                <a:solidFill>
                  <a:srgbClr val="003667"/>
                </a:solidFill>
                <a:latin typeface="Verdana"/>
                <a:cs typeface="Verdana"/>
              </a:rPr>
              <a:t>Due</a:t>
            </a:r>
            <a:r>
              <a:rPr dirty="0" sz="1600" spc="-13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next</a:t>
            </a:r>
            <a:r>
              <a:rPr dirty="0" sz="1600" spc="-13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Monday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33342" y="837620"/>
            <a:ext cx="2462530" cy="672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35" b="1">
                <a:solidFill>
                  <a:srgbClr val="0072BC"/>
                </a:solidFill>
                <a:latin typeface="Verdana"/>
                <a:cs typeface="Verdana"/>
              </a:rPr>
              <a:t>8-</a:t>
            </a:r>
            <a:r>
              <a:rPr dirty="0" sz="1600" spc="-75" b="1">
                <a:solidFill>
                  <a:srgbClr val="0072BC"/>
                </a:solidFill>
                <a:latin typeface="Verdana"/>
                <a:cs typeface="Verdana"/>
              </a:rPr>
              <a:t>week</a:t>
            </a:r>
            <a:r>
              <a:rPr dirty="0" sz="1600" spc="-6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50" b="1">
                <a:solidFill>
                  <a:srgbClr val="0072BC"/>
                </a:solidFill>
                <a:latin typeface="Verdana"/>
                <a:cs typeface="Verdana"/>
              </a:rPr>
              <a:t>long</a:t>
            </a:r>
            <a:r>
              <a:rPr dirty="0" sz="1600" spc="-6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10" b="1">
                <a:solidFill>
                  <a:srgbClr val="0072BC"/>
                </a:solidFill>
                <a:latin typeface="Verdana"/>
                <a:cs typeface="Verdana"/>
              </a:rPr>
              <a:t>course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Each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week</a:t>
            </a:r>
            <a:r>
              <a:rPr dirty="0" sz="1600" spc="-6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typically</a:t>
            </a:r>
            <a:r>
              <a:rPr dirty="0" sz="1600" spc="-5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003667"/>
                </a:solidFill>
                <a:latin typeface="Verdana"/>
                <a:cs typeface="Verdana"/>
              </a:rPr>
              <a:t>has: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37398" y="1136324"/>
            <a:ext cx="138049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800" spc="-45" b="1">
                <a:solidFill>
                  <a:srgbClr val="0072BC"/>
                </a:solidFill>
                <a:latin typeface="Verdana"/>
                <a:cs typeface="Verdana"/>
              </a:rPr>
              <a:t>Course </a:t>
            </a:r>
            <a:r>
              <a:rPr dirty="0" sz="2800" spc="-110" b="1">
                <a:solidFill>
                  <a:srgbClr val="0072BC"/>
                </a:solidFill>
                <a:latin typeface="Verdana"/>
                <a:cs typeface="Verdana"/>
              </a:rPr>
              <a:t>Format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37398" y="2416481"/>
            <a:ext cx="1591310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800" spc="-20" b="1">
                <a:solidFill>
                  <a:srgbClr val="0072BC"/>
                </a:solidFill>
                <a:latin typeface="Verdana"/>
                <a:cs typeface="Verdana"/>
              </a:rPr>
              <a:t>Live </a:t>
            </a:r>
            <a:r>
              <a:rPr dirty="0" sz="2800" spc="-145" b="1">
                <a:solidFill>
                  <a:srgbClr val="0072BC"/>
                </a:solidFill>
                <a:latin typeface="Verdana"/>
                <a:cs typeface="Verdana"/>
              </a:rPr>
              <a:t>sessions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59157" y="3871733"/>
            <a:ext cx="25488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90" b="1">
                <a:solidFill>
                  <a:srgbClr val="0072BC"/>
                </a:solidFill>
                <a:latin typeface="Verdana"/>
                <a:cs typeface="Verdana"/>
              </a:rPr>
              <a:t>Read</a:t>
            </a:r>
            <a:r>
              <a:rPr dirty="0" sz="2000" spc="-9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2000" spc="-60" b="1">
                <a:solidFill>
                  <a:srgbClr val="0072BC"/>
                </a:solidFill>
                <a:latin typeface="Verdana"/>
                <a:cs typeface="Verdana"/>
              </a:rPr>
              <a:t>the</a:t>
            </a:r>
            <a:r>
              <a:rPr dirty="0" sz="2000" spc="-9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2000" spc="-114" b="1">
                <a:solidFill>
                  <a:srgbClr val="0072BC"/>
                </a:solidFill>
                <a:latin typeface="Verdana"/>
                <a:cs typeface="Verdana"/>
              </a:rPr>
              <a:t>Syllabus!!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75123" y="596879"/>
            <a:ext cx="23196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1C91D1"/>
                </a:solidFill>
                <a:latin typeface="Verdana"/>
                <a:cs typeface="Verdana"/>
              </a:rPr>
              <a:t>Course</a:t>
            </a:r>
            <a:r>
              <a:rPr dirty="0" sz="1800" spc="-145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1C91D1"/>
                </a:solidFill>
                <a:latin typeface="Verdana"/>
                <a:cs typeface="Verdana"/>
              </a:rPr>
              <a:t>Introduction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433342" y="837620"/>
            <a:ext cx="3316604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10" b="1">
                <a:solidFill>
                  <a:srgbClr val="0072BC"/>
                </a:solidFill>
                <a:latin typeface="Verdana"/>
                <a:cs typeface="Verdana"/>
              </a:rPr>
              <a:t>You</a:t>
            </a:r>
            <a:r>
              <a:rPr dirty="0" sz="1600" spc="-7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80" b="1">
                <a:solidFill>
                  <a:srgbClr val="0072BC"/>
                </a:solidFill>
                <a:latin typeface="Verdana"/>
                <a:cs typeface="Verdana"/>
              </a:rPr>
              <a:t>will</a:t>
            </a:r>
            <a:r>
              <a:rPr dirty="0" sz="1600" spc="-7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50" b="1">
                <a:solidFill>
                  <a:srgbClr val="0072BC"/>
                </a:solidFill>
                <a:latin typeface="Verdana"/>
                <a:cs typeface="Verdana"/>
              </a:rPr>
              <a:t>be</a:t>
            </a:r>
            <a:r>
              <a:rPr dirty="0" sz="1600" spc="-70" b="1">
                <a:solidFill>
                  <a:srgbClr val="0072BC"/>
                </a:solidFill>
                <a:latin typeface="Verdana"/>
                <a:cs typeface="Verdana"/>
              </a:rPr>
              <a:t> evaluated </a:t>
            </a:r>
            <a:r>
              <a:rPr dirty="0" sz="1600" spc="-75" b="1">
                <a:solidFill>
                  <a:srgbClr val="0072BC"/>
                </a:solidFill>
                <a:latin typeface="Verdana"/>
                <a:cs typeface="Verdana"/>
              </a:rPr>
              <a:t>based</a:t>
            </a:r>
            <a:r>
              <a:rPr dirty="0" sz="1600" spc="-7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25" b="1">
                <a:solidFill>
                  <a:srgbClr val="0072BC"/>
                </a:solidFill>
                <a:latin typeface="Verdana"/>
                <a:cs typeface="Verdana"/>
              </a:rPr>
              <a:t>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7398" y="1136324"/>
            <a:ext cx="1998345" cy="1305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0072BC"/>
                </a:solidFill>
                <a:latin typeface="Verdana"/>
                <a:cs typeface="Verdana"/>
              </a:rPr>
              <a:t>Course Format </a:t>
            </a:r>
            <a:r>
              <a:rPr dirty="0" sz="2800" spc="-120" b="1">
                <a:solidFill>
                  <a:srgbClr val="0072BC"/>
                </a:solidFill>
                <a:latin typeface="Verdana"/>
                <a:cs typeface="Verdana"/>
              </a:rPr>
              <a:t>Evaluation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76522" y="2848981"/>
            <a:ext cx="8530590" cy="217805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000" spc="-90" b="1">
                <a:solidFill>
                  <a:srgbClr val="0072BC"/>
                </a:solidFill>
                <a:latin typeface="Verdana"/>
                <a:cs typeface="Verdana"/>
              </a:rPr>
              <a:t>Read</a:t>
            </a:r>
            <a:r>
              <a:rPr dirty="0" sz="2000" spc="-9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2000" spc="-60" b="1">
                <a:solidFill>
                  <a:srgbClr val="0072BC"/>
                </a:solidFill>
                <a:latin typeface="Verdana"/>
                <a:cs typeface="Verdana"/>
              </a:rPr>
              <a:t>the</a:t>
            </a:r>
            <a:r>
              <a:rPr dirty="0" sz="2000" spc="-9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2000" spc="-10" b="1">
                <a:solidFill>
                  <a:srgbClr val="0072BC"/>
                </a:solidFill>
                <a:latin typeface="Verdana"/>
                <a:cs typeface="Verdana"/>
              </a:rPr>
              <a:t>Syllabus!</a:t>
            </a:r>
            <a:endParaRPr sz="2000">
              <a:latin typeface="Verdana"/>
              <a:cs typeface="Verdana"/>
            </a:endParaRPr>
          </a:p>
          <a:p>
            <a:pPr marL="2567940" marR="5080">
              <a:lnSpc>
                <a:spcPct val="100000"/>
              </a:lnSpc>
              <a:spcBef>
                <a:spcPts val="455"/>
              </a:spcBef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Late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Penalties: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All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weekly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evaluated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tasks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5">
                <a:solidFill>
                  <a:srgbClr val="003667"/>
                </a:solidFill>
                <a:latin typeface="Verdana"/>
                <a:cs typeface="Verdana"/>
              </a:rPr>
              <a:t>are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due</a:t>
            </a:r>
            <a:r>
              <a:rPr dirty="0" sz="1600" spc="-9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by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their stated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deadline;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late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penalties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5">
                <a:solidFill>
                  <a:srgbClr val="003667"/>
                </a:solidFill>
                <a:latin typeface="Verdana"/>
                <a:cs typeface="Verdana"/>
              </a:rPr>
              <a:t>are</a:t>
            </a:r>
            <a:r>
              <a:rPr dirty="0" sz="1600" spc="-9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a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reduction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of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65">
                <a:solidFill>
                  <a:srgbClr val="003667"/>
                </a:solidFill>
                <a:latin typeface="Verdana"/>
                <a:cs typeface="Verdana"/>
              </a:rPr>
              <a:t>10%</a:t>
            </a:r>
            <a:r>
              <a:rPr dirty="0" sz="1600" spc="-8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of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evaluation,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plus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60">
                <a:solidFill>
                  <a:srgbClr val="003667"/>
                </a:solidFill>
                <a:latin typeface="Verdana"/>
                <a:cs typeface="Verdana"/>
              </a:rPr>
              <a:t>2%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for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each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full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day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of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delay.</a:t>
            </a:r>
            <a:endParaRPr sz="1600">
              <a:latin typeface="Verdana"/>
              <a:cs typeface="Verdana"/>
            </a:endParaRPr>
          </a:p>
          <a:p>
            <a:pPr marL="2567940" marR="95885">
              <a:lnSpc>
                <a:spcPct val="100000"/>
              </a:lnSpc>
              <a:spcBef>
                <a:spcPts val="1000"/>
              </a:spcBef>
            </a:pP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There</a:t>
            </a:r>
            <a:r>
              <a:rPr dirty="0" sz="1600" spc="-1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is</a:t>
            </a:r>
            <a:r>
              <a:rPr dirty="0" sz="1600" spc="-1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a</a:t>
            </a:r>
            <a:r>
              <a:rPr dirty="0" sz="1600" spc="-1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cut-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off</a:t>
            </a:r>
            <a:r>
              <a:rPr dirty="0" sz="1600" spc="-1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ﬁnal</a:t>
            </a:r>
            <a:r>
              <a:rPr dirty="0" sz="1600" spc="-1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deadline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at</a:t>
            </a:r>
            <a:r>
              <a:rPr dirty="0" sz="1600" spc="-1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1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last</a:t>
            </a:r>
            <a:r>
              <a:rPr dirty="0" sz="1600" spc="-1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day</a:t>
            </a:r>
            <a:r>
              <a:rPr dirty="0" sz="1600" spc="-1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of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class</a:t>
            </a:r>
            <a:r>
              <a:rPr dirty="0" sz="1600" spc="-1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(last Friday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of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8th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week)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25">
                <a:solidFill>
                  <a:srgbClr val="003667"/>
                </a:solidFill>
                <a:latin typeface="Verdana"/>
                <a:cs typeface="Verdana"/>
              </a:rPr>
              <a:t>-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a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hard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deadline.</a:t>
            </a:r>
            <a:endParaRPr sz="1600">
              <a:latin typeface="Verdana"/>
              <a:cs typeface="Verdana"/>
            </a:endParaRPr>
          </a:p>
          <a:p>
            <a:pPr marL="2567940">
              <a:lnSpc>
                <a:spcPct val="100000"/>
              </a:lnSpc>
              <a:spcBef>
                <a:spcPts val="1000"/>
              </a:spcBef>
            </a:pP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hard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deadline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for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ﬁnal</a:t>
            </a:r>
            <a:r>
              <a:rPr dirty="0" sz="1600" spc="-10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exam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is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last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week's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003667"/>
                </a:solidFill>
                <a:latin typeface="Verdana"/>
                <a:cs typeface="Verdana"/>
              </a:rPr>
              <a:t>Sat.</a:t>
            </a:r>
            <a:endParaRPr sz="1600">
              <a:latin typeface="Verdana"/>
              <a:cs typeface="Verdana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3311155" y="1146810"/>
          <a:ext cx="5341620" cy="2007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1964"/>
                <a:gridCol w="1751964"/>
                <a:gridCol w="1751964"/>
              </a:tblGrid>
              <a:tr h="3346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Assignment</a:t>
                      </a:r>
                      <a:r>
                        <a:rPr dirty="0" sz="10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 b="1">
                          <a:latin typeface="Arial"/>
                          <a:cs typeface="Arial"/>
                        </a:rPr>
                        <a:t>Type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000" spc="-10" b="1">
                          <a:latin typeface="Arial"/>
                          <a:cs typeface="Arial"/>
                        </a:rPr>
                        <a:t>Points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000" spc="-10" b="1">
                          <a:latin typeface="Arial"/>
                          <a:cs typeface="Arial"/>
                        </a:rPr>
                        <a:t>Percentage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Coding</a:t>
                      </a:r>
                      <a:r>
                        <a:rPr dirty="0" sz="10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Projects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100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each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000" spc="-25">
                          <a:latin typeface="Arial"/>
                          <a:cs typeface="Arial"/>
                        </a:rPr>
                        <a:t>35%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Worksheets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100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each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000" spc="-25">
                          <a:latin typeface="Arial"/>
                          <a:cs typeface="Arial"/>
                        </a:rPr>
                        <a:t>21%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Quizzes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100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each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000" spc="-25">
                          <a:latin typeface="Arial"/>
                          <a:cs typeface="Arial"/>
                        </a:rPr>
                        <a:t>21%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Discussions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100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each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000" spc="-25">
                          <a:latin typeface="Arial"/>
                          <a:cs typeface="Arial"/>
                        </a:rPr>
                        <a:t>8%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Final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Exam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000" spc="-25">
                          <a:latin typeface="Arial"/>
                          <a:cs typeface="Arial"/>
                        </a:rPr>
                        <a:t>100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000" spc="-25">
                          <a:latin typeface="Arial"/>
                          <a:cs typeface="Arial"/>
                        </a:rPr>
                        <a:t>20%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517" y="739423"/>
            <a:ext cx="8525196" cy="30447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2246" y="227514"/>
            <a:ext cx="6321812" cy="4730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75123" y="596879"/>
            <a:ext cx="23196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1C91D1"/>
                </a:solidFill>
                <a:latin typeface="Verdana"/>
                <a:cs typeface="Verdana"/>
              </a:rPr>
              <a:t>Course</a:t>
            </a:r>
            <a:r>
              <a:rPr dirty="0" sz="1800" spc="-145">
                <a:solidFill>
                  <a:srgbClr val="1C91D1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1C91D1"/>
                </a:solidFill>
                <a:latin typeface="Verdana"/>
                <a:cs typeface="Verdana"/>
              </a:rPr>
              <a:t>Introduction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433342" y="1599619"/>
            <a:ext cx="456057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10" b="1">
                <a:solidFill>
                  <a:srgbClr val="0072BC"/>
                </a:solidFill>
                <a:latin typeface="Verdana"/>
                <a:cs typeface="Verdana"/>
              </a:rPr>
              <a:t>You</a:t>
            </a:r>
            <a:r>
              <a:rPr dirty="0" sz="1600" spc="-6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180" b="1">
                <a:solidFill>
                  <a:srgbClr val="0072BC"/>
                </a:solidFill>
                <a:latin typeface="Verdana"/>
                <a:cs typeface="Verdana"/>
              </a:rPr>
              <a:t>ffinal</a:t>
            </a:r>
            <a:r>
              <a:rPr dirty="0" sz="1600" spc="-6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70" b="1">
                <a:solidFill>
                  <a:srgbClr val="0072BC"/>
                </a:solidFill>
                <a:latin typeface="Verdana"/>
                <a:cs typeface="Verdana"/>
              </a:rPr>
              <a:t>letter</a:t>
            </a:r>
            <a:r>
              <a:rPr dirty="0" sz="1600" spc="-6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80" b="1">
                <a:solidFill>
                  <a:srgbClr val="0072BC"/>
                </a:solidFill>
                <a:latin typeface="Verdana"/>
                <a:cs typeface="Verdana"/>
              </a:rPr>
              <a:t>grade</a:t>
            </a:r>
            <a:r>
              <a:rPr dirty="0" sz="1600" spc="-6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80" b="1">
                <a:solidFill>
                  <a:srgbClr val="0072BC"/>
                </a:solidFill>
                <a:latin typeface="Verdana"/>
                <a:cs typeface="Verdana"/>
              </a:rPr>
              <a:t>will</a:t>
            </a:r>
            <a:r>
              <a:rPr dirty="0" sz="1600" spc="-6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90" b="1">
                <a:solidFill>
                  <a:srgbClr val="0072BC"/>
                </a:solidFill>
                <a:latin typeface="Verdana"/>
                <a:cs typeface="Verdana"/>
              </a:rPr>
              <a:t>follows</a:t>
            </a:r>
            <a:r>
              <a:rPr dirty="0" sz="1600" spc="-5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65" b="1">
                <a:solidFill>
                  <a:srgbClr val="0072BC"/>
                </a:solidFill>
                <a:latin typeface="Verdana"/>
                <a:cs typeface="Verdana"/>
              </a:rPr>
              <a:t>this</a:t>
            </a:r>
            <a:r>
              <a:rPr dirty="0" sz="1600" spc="-60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1600" spc="-20" b="1">
                <a:solidFill>
                  <a:srgbClr val="0072BC"/>
                </a:solidFill>
                <a:latin typeface="Verdana"/>
                <a:cs typeface="Verdana"/>
              </a:rPr>
              <a:t>scale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7398" y="1136324"/>
            <a:ext cx="1380490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800" spc="-45" b="1">
                <a:solidFill>
                  <a:srgbClr val="0072BC"/>
                </a:solidFill>
                <a:latin typeface="Verdana"/>
                <a:cs typeface="Verdana"/>
              </a:rPr>
              <a:t>Course </a:t>
            </a:r>
            <a:r>
              <a:rPr dirty="0" sz="2800" spc="-110" b="1">
                <a:solidFill>
                  <a:srgbClr val="0072BC"/>
                </a:solidFill>
                <a:latin typeface="Verdana"/>
                <a:cs typeface="Verdana"/>
              </a:rPr>
              <a:t>Format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37398" y="3269919"/>
            <a:ext cx="19983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10" b="1">
                <a:solidFill>
                  <a:srgbClr val="0072BC"/>
                </a:solidFill>
                <a:latin typeface="Verdana"/>
                <a:cs typeface="Verdana"/>
              </a:rPr>
              <a:t>Evaluation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03875" y="912837"/>
            <a:ext cx="254889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90" b="1">
                <a:solidFill>
                  <a:srgbClr val="0072BC"/>
                </a:solidFill>
                <a:latin typeface="Verdana"/>
                <a:cs typeface="Verdana"/>
              </a:rPr>
              <a:t>Read</a:t>
            </a:r>
            <a:r>
              <a:rPr dirty="0" sz="2000" spc="-9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2000" spc="-60" b="1">
                <a:solidFill>
                  <a:srgbClr val="0072BC"/>
                </a:solidFill>
                <a:latin typeface="Verdana"/>
                <a:cs typeface="Verdana"/>
              </a:rPr>
              <a:t>the</a:t>
            </a:r>
            <a:r>
              <a:rPr dirty="0" sz="2000" spc="-95" b="1">
                <a:solidFill>
                  <a:srgbClr val="0072BC"/>
                </a:solidFill>
                <a:latin typeface="Verdana"/>
                <a:cs typeface="Verdana"/>
              </a:rPr>
              <a:t> </a:t>
            </a:r>
            <a:r>
              <a:rPr dirty="0" sz="2000" spc="-114" b="1">
                <a:solidFill>
                  <a:srgbClr val="0072BC"/>
                </a:solidFill>
                <a:latin typeface="Verdana"/>
                <a:cs typeface="Verdana"/>
              </a:rPr>
              <a:t>Syllabus!!</a:t>
            </a:r>
            <a:endParaRPr sz="2000">
              <a:latin typeface="Verdana"/>
              <a:cs typeface="Verdana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1215647" y="2143683"/>
          <a:ext cx="7655559" cy="1004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835"/>
                <a:gridCol w="838835"/>
                <a:gridCol w="838834"/>
                <a:gridCol w="838835"/>
                <a:gridCol w="838835"/>
                <a:gridCol w="838835"/>
                <a:gridCol w="838835"/>
                <a:gridCol w="838834"/>
                <a:gridCol w="838834"/>
              </a:tblGrid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28575">
                      <a:solidFill>
                        <a:srgbClr val="0072BC"/>
                      </a:solidFill>
                      <a:prstDash val="solid"/>
                    </a:lnL>
                    <a:lnR w="28575">
                      <a:solidFill>
                        <a:srgbClr val="0072BC"/>
                      </a:solidFill>
                      <a:prstDash val="solid"/>
                    </a:lnR>
                    <a:lnT w="28575">
                      <a:solidFill>
                        <a:srgbClr val="0072BC"/>
                      </a:solidFill>
                      <a:prstDash val="solid"/>
                    </a:lnT>
                    <a:lnB w="28575">
                      <a:solidFill>
                        <a:srgbClr val="0072BC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25">
                          <a:latin typeface="Arial"/>
                          <a:cs typeface="Arial"/>
                        </a:rPr>
                        <a:t>A-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28575">
                      <a:solidFill>
                        <a:srgbClr val="0072BC"/>
                      </a:solidFill>
                      <a:prstDash val="solid"/>
                    </a:lnL>
                    <a:lnR w="28575">
                      <a:solidFill>
                        <a:srgbClr val="0072BC"/>
                      </a:solidFill>
                      <a:prstDash val="solid"/>
                    </a:lnR>
                    <a:lnT w="28575">
                      <a:solidFill>
                        <a:srgbClr val="0072BC"/>
                      </a:solidFill>
                      <a:prstDash val="solid"/>
                    </a:lnT>
                    <a:lnB w="28575">
                      <a:solidFill>
                        <a:srgbClr val="0072BC"/>
                      </a:solidFill>
                      <a:prstDash val="solid"/>
                    </a:lnB>
                    <a:solidFill>
                      <a:srgbClr val="69A8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25">
                          <a:latin typeface="Arial"/>
                          <a:cs typeface="Arial"/>
                        </a:rPr>
                        <a:t>B+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28575">
                      <a:solidFill>
                        <a:srgbClr val="0072BC"/>
                      </a:solidFill>
                      <a:prstDash val="solid"/>
                    </a:lnL>
                    <a:lnR w="28575">
                      <a:solidFill>
                        <a:srgbClr val="0072BC"/>
                      </a:solidFill>
                      <a:prstDash val="solid"/>
                    </a:lnR>
                    <a:lnT w="28575">
                      <a:solidFill>
                        <a:srgbClr val="0072BC"/>
                      </a:solidFill>
                      <a:prstDash val="solid"/>
                    </a:lnT>
                    <a:lnB w="28575">
                      <a:solidFill>
                        <a:srgbClr val="0072BC"/>
                      </a:solidFill>
                      <a:prstDash val="solid"/>
                    </a:lnB>
                    <a:solidFill>
                      <a:srgbClr val="93C37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28575">
                      <a:solidFill>
                        <a:srgbClr val="0072BC"/>
                      </a:solidFill>
                      <a:prstDash val="solid"/>
                    </a:lnL>
                    <a:lnR w="28575">
                      <a:solidFill>
                        <a:srgbClr val="0072BC"/>
                      </a:solidFill>
                      <a:prstDash val="solid"/>
                    </a:lnR>
                    <a:lnT w="28575">
                      <a:solidFill>
                        <a:srgbClr val="0072BC"/>
                      </a:solidFill>
                      <a:prstDash val="solid"/>
                    </a:lnT>
                    <a:lnB w="28575">
                      <a:solidFill>
                        <a:srgbClr val="0072BC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25">
                          <a:latin typeface="Arial"/>
                          <a:cs typeface="Arial"/>
                        </a:rPr>
                        <a:t>B-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28575">
                      <a:solidFill>
                        <a:srgbClr val="0072BC"/>
                      </a:solidFill>
                      <a:prstDash val="solid"/>
                    </a:lnL>
                    <a:lnR w="28575">
                      <a:solidFill>
                        <a:srgbClr val="0072BC"/>
                      </a:solidFill>
                      <a:prstDash val="solid"/>
                    </a:lnR>
                    <a:lnT w="28575">
                      <a:solidFill>
                        <a:srgbClr val="0072BC"/>
                      </a:solidFill>
                      <a:prstDash val="solid"/>
                    </a:lnT>
                    <a:lnB w="28575">
                      <a:solidFill>
                        <a:srgbClr val="0072BC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25">
                          <a:latin typeface="Arial"/>
                          <a:cs typeface="Arial"/>
                        </a:rPr>
                        <a:t>C+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28575">
                      <a:solidFill>
                        <a:srgbClr val="0072BC"/>
                      </a:solidFill>
                      <a:prstDash val="solid"/>
                    </a:lnL>
                    <a:lnR w="28575">
                      <a:solidFill>
                        <a:srgbClr val="0072BC"/>
                      </a:solidFill>
                      <a:prstDash val="solid"/>
                    </a:lnR>
                    <a:lnT w="28575">
                      <a:solidFill>
                        <a:srgbClr val="0072BC"/>
                      </a:solidFill>
                      <a:prstDash val="solid"/>
                    </a:lnT>
                    <a:lnB w="28575">
                      <a:solidFill>
                        <a:srgbClr val="0072BC"/>
                      </a:solidFill>
                      <a:prstDash val="solid"/>
                    </a:lnB>
                    <a:solidFill>
                      <a:srgbClr val="F6B1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0"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28575">
                      <a:solidFill>
                        <a:srgbClr val="0072BC"/>
                      </a:solidFill>
                      <a:prstDash val="solid"/>
                    </a:lnL>
                    <a:lnR w="28575">
                      <a:solidFill>
                        <a:srgbClr val="0072BC"/>
                      </a:solidFill>
                      <a:prstDash val="solid"/>
                    </a:lnR>
                    <a:lnT w="28575">
                      <a:solidFill>
                        <a:srgbClr val="0072BC"/>
                      </a:solidFill>
                      <a:prstDash val="solid"/>
                    </a:lnT>
                    <a:lnB w="28575">
                      <a:solidFill>
                        <a:srgbClr val="0072BC"/>
                      </a:solidFill>
                      <a:prstDash val="solid"/>
                    </a:lnB>
                    <a:solidFill>
                      <a:srgbClr val="F9CA9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25">
                          <a:latin typeface="Arial"/>
                          <a:cs typeface="Arial"/>
                        </a:rPr>
                        <a:t>C-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28575">
                      <a:solidFill>
                        <a:srgbClr val="0072BC"/>
                      </a:solidFill>
                      <a:prstDash val="solid"/>
                    </a:lnL>
                    <a:lnR w="28575">
                      <a:solidFill>
                        <a:srgbClr val="0072BC"/>
                      </a:solidFill>
                      <a:prstDash val="solid"/>
                    </a:lnR>
                    <a:lnT w="28575">
                      <a:solidFill>
                        <a:srgbClr val="0072BC"/>
                      </a:solidFill>
                      <a:prstDash val="solid"/>
                    </a:lnT>
                    <a:lnB w="28575">
                      <a:solidFill>
                        <a:srgbClr val="0072BC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28575">
                      <a:solidFill>
                        <a:srgbClr val="0072BC"/>
                      </a:solidFill>
                      <a:prstDash val="solid"/>
                    </a:lnL>
                    <a:lnR w="28575">
                      <a:solidFill>
                        <a:srgbClr val="0072BC"/>
                      </a:solidFill>
                      <a:prstDash val="solid"/>
                    </a:lnR>
                    <a:lnT w="28575">
                      <a:solidFill>
                        <a:srgbClr val="0072BC"/>
                      </a:solidFill>
                      <a:prstDash val="solid"/>
                    </a:lnT>
                    <a:lnB w="28575">
                      <a:solidFill>
                        <a:srgbClr val="0072BC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5">
                          <a:latin typeface="Arial"/>
                          <a:cs typeface="Arial"/>
                        </a:rPr>
                        <a:t>95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up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28575">
                      <a:solidFill>
                        <a:srgbClr val="0072BC"/>
                      </a:solidFill>
                      <a:prstDash val="solid"/>
                    </a:lnL>
                    <a:lnR w="28575">
                      <a:solidFill>
                        <a:srgbClr val="0072BC"/>
                      </a:solidFill>
                      <a:prstDash val="solid"/>
                    </a:lnR>
                    <a:lnT w="28575">
                      <a:solidFill>
                        <a:srgbClr val="0072BC"/>
                      </a:solidFill>
                      <a:prstDash val="solid"/>
                    </a:lnT>
                    <a:lnB w="28575">
                      <a:solidFill>
                        <a:srgbClr val="0072BC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90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to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46379">
                        <a:lnSpc>
                          <a:spcPct val="100000"/>
                        </a:lnSpc>
                      </a:pPr>
                      <a:r>
                        <a:rPr dirty="0" sz="1400" spc="-20">
                          <a:latin typeface="Arial"/>
                          <a:cs typeface="Arial"/>
                        </a:rPr>
                        <a:t>94.9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28575">
                      <a:solidFill>
                        <a:srgbClr val="0072BC"/>
                      </a:solidFill>
                      <a:prstDash val="solid"/>
                    </a:lnL>
                    <a:lnR w="28575">
                      <a:solidFill>
                        <a:srgbClr val="0072BC"/>
                      </a:solidFill>
                      <a:prstDash val="solid"/>
                    </a:lnR>
                    <a:lnT w="28575">
                      <a:solidFill>
                        <a:srgbClr val="0072BC"/>
                      </a:solidFill>
                      <a:prstDash val="solid"/>
                    </a:lnT>
                    <a:lnB w="28575">
                      <a:solidFill>
                        <a:srgbClr val="0072BC"/>
                      </a:solidFill>
                      <a:prstDash val="solid"/>
                    </a:lnB>
                    <a:solidFill>
                      <a:srgbClr val="69A84F"/>
                    </a:solidFill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87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to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46379">
                        <a:lnSpc>
                          <a:spcPct val="100000"/>
                        </a:lnSpc>
                      </a:pPr>
                      <a:r>
                        <a:rPr dirty="0" sz="1400" spc="-20">
                          <a:latin typeface="Arial"/>
                          <a:cs typeface="Arial"/>
                        </a:rPr>
                        <a:t>89.9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28575">
                      <a:solidFill>
                        <a:srgbClr val="0072BC"/>
                      </a:solidFill>
                      <a:prstDash val="solid"/>
                    </a:lnL>
                    <a:lnR w="28575">
                      <a:solidFill>
                        <a:srgbClr val="0072BC"/>
                      </a:solidFill>
                      <a:prstDash val="solid"/>
                    </a:lnR>
                    <a:lnT w="28575">
                      <a:solidFill>
                        <a:srgbClr val="0072BC"/>
                      </a:solidFill>
                      <a:prstDash val="solid"/>
                    </a:lnT>
                    <a:lnB w="28575">
                      <a:solidFill>
                        <a:srgbClr val="0072BC"/>
                      </a:solidFill>
                      <a:prstDash val="solid"/>
                    </a:lnB>
                    <a:solidFill>
                      <a:srgbClr val="93C37C"/>
                    </a:solidFill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83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to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46379">
                        <a:lnSpc>
                          <a:spcPct val="100000"/>
                        </a:lnSpc>
                      </a:pPr>
                      <a:r>
                        <a:rPr dirty="0" sz="1400" spc="-20">
                          <a:latin typeface="Arial"/>
                          <a:cs typeface="Arial"/>
                        </a:rPr>
                        <a:t>86.9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28575">
                      <a:solidFill>
                        <a:srgbClr val="0072BC"/>
                      </a:solidFill>
                      <a:prstDash val="solid"/>
                    </a:lnL>
                    <a:lnR w="28575">
                      <a:solidFill>
                        <a:srgbClr val="0072BC"/>
                      </a:solidFill>
                      <a:prstDash val="solid"/>
                    </a:lnR>
                    <a:lnT w="28575">
                      <a:solidFill>
                        <a:srgbClr val="0072BC"/>
                      </a:solidFill>
                      <a:prstDash val="solid"/>
                    </a:lnT>
                    <a:lnB w="28575">
                      <a:solidFill>
                        <a:srgbClr val="0072BC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80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to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46379">
                        <a:lnSpc>
                          <a:spcPct val="100000"/>
                        </a:lnSpc>
                      </a:pPr>
                      <a:r>
                        <a:rPr dirty="0" sz="1400" spc="-20">
                          <a:latin typeface="Arial"/>
                          <a:cs typeface="Arial"/>
                        </a:rPr>
                        <a:t>82.9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28575">
                      <a:solidFill>
                        <a:srgbClr val="0072BC"/>
                      </a:solidFill>
                      <a:prstDash val="solid"/>
                    </a:lnL>
                    <a:lnR w="28575">
                      <a:solidFill>
                        <a:srgbClr val="0072BC"/>
                      </a:solidFill>
                      <a:prstDash val="solid"/>
                    </a:lnR>
                    <a:lnT w="28575">
                      <a:solidFill>
                        <a:srgbClr val="0072BC"/>
                      </a:solidFill>
                      <a:prstDash val="solid"/>
                    </a:lnT>
                    <a:lnB w="28575">
                      <a:solidFill>
                        <a:srgbClr val="0072BC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77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to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46379">
                        <a:lnSpc>
                          <a:spcPct val="100000"/>
                        </a:lnSpc>
                      </a:pPr>
                      <a:r>
                        <a:rPr dirty="0" sz="1400" spc="-20">
                          <a:latin typeface="Arial"/>
                          <a:cs typeface="Arial"/>
                        </a:rPr>
                        <a:t>79.9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28575">
                      <a:solidFill>
                        <a:srgbClr val="0072BC"/>
                      </a:solidFill>
                      <a:prstDash val="solid"/>
                    </a:lnL>
                    <a:lnR w="28575">
                      <a:solidFill>
                        <a:srgbClr val="0072BC"/>
                      </a:solidFill>
                      <a:prstDash val="solid"/>
                    </a:lnR>
                    <a:lnT w="28575">
                      <a:solidFill>
                        <a:srgbClr val="0072BC"/>
                      </a:solidFill>
                      <a:prstDash val="solid"/>
                    </a:lnT>
                    <a:lnB w="28575">
                      <a:solidFill>
                        <a:srgbClr val="0072BC"/>
                      </a:solidFill>
                      <a:prstDash val="solid"/>
                    </a:lnB>
                    <a:solidFill>
                      <a:srgbClr val="F6B16B"/>
                    </a:solidFill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73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to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46379">
                        <a:lnSpc>
                          <a:spcPct val="100000"/>
                        </a:lnSpc>
                      </a:pPr>
                      <a:r>
                        <a:rPr dirty="0" sz="1400" spc="-20">
                          <a:latin typeface="Arial"/>
                          <a:cs typeface="Arial"/>
                        </a:rPr>
                        <a:t>76.9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28575">
                      <a:solidFill>
                        <a:srgbClr val="0072BC"/>
                      </a:solidFill>
                      <a:prstDash val="solid"/>
                    </a:lnL>
                    <a:lnR w="28575">
                      <a:solidFill>
                        <a:srgbClr val="0072BC"/>
                      </a:solidFill>
                      <a:prstDash val="solid"/>
                    </a:lnR>
                    <a:lnT w="28575">
                      <a:solidFill>
                        <a:srgbClr val="0072BC"/>
                      </a:solidFill>
                      <a:prstDash val="solid"/>
                    </a:lnT>
                    <a:lnB w="28575">
                      <a:solidFill>
                        <a:srgbClr val="0072BC"/>
                      </a:solidFill>
                      <a:prstDash val="solid"/>
                    </a:lnB>
                    <a:solidFill>
                      <a:srgbClr val="F9CA9C"/>
                    </a:solidFill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70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to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46379">
                        <a:lnSpc>
                          <a:spcPct val="100000"/>
                        </a:lnSpc>
                      </a:pPr>
                      <a:r>
                        <a:rPr dirty="0" sz="1400" spc="-20">
                          <a:latin typeface="Arial"/>
                          <a:cs typeface="Arial"/>
                        </a:rPr>
                        <a:t>72.9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28575">
                      <a:solidFill>
                        <a:srgbClr val="0072BC"/>
                      </a:solidFill>
                      <a:prstDash val="solid"/>
                    </a:lnL>
                    <a:lnR w="28575">
                      <a:solidFill>
                        <a:srgbClr val="0072BC"/>
                      </a:solidFill>
                      <a:prstDash val="solid"/>
                    </a:lnR>
                    <a:lnT w="28575">
                      <a:solidFill>
                        <a:srgbClr val="0072BC"/>
                      </a:solidFill>
                      <a:prstDash val="solid"/>
                    </a:lnT>
                    <a:lnB w="28575">
                      <a:solidFill>
                        <a:srgbClr val="0072BC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0">
                          <a:latin typeface="Arial"/>
                          <a:cs typeface="Arial"/>
                        </a:rPr>
                        <a:t>69.9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low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28575">
                      <a:solidFill>
                        <a:srgbClr val="0072BC"/>
                      </a:solidFill>
                      <a:prstDash val="solid"/>
                    </a:lnL>
                    <a:lnR w="28575">
                      <a:solidFill>
                        <a:srgbClr val="0072BC"/>
                      </a:solidFill>
                      <a:prstDash val="solid"/>
                    </a:lnR>
                    <a:lnT w="28575">
                      <a:solidFill>
                        <a:srgbClr val="0072BC"/>
                      </a:solidFill>
                      <a:prstDash val="solid"/>
                    </a:lnT>
                    <a:lnB w="28575">
                      <a:solidFill>
                        <a:srgbClr val="0072BC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3433342" y="3447017"/>
            <a:ext cx="4651375" cy="1127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8194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There</a:t>
            </a:r>
            <a:r>
              <a:rPr dirty="0" sz="1600" spc="-114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5">
                <a:solidFill>
                  <a:srgbClr val="003667"/>
                </a:solidFill>
                <a:latin typeface="Verdana"/>
                <a:cs typeface="Verdana"/>
              </a:rPr>
              <a:t>are</a:t>
            </a:r>
            <a:r>
              <a:rPr dirty="0" sz="1600" spc="-114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no</a:t>
            </a:r>
            <a:r>
              <a:rPr dirty="0" sz="1600" spc="-114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grade</a:t>
            </a:r>
            <a:r>
              <a:rPr dirty="0" sz="1600" spc="-114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00">
                <a:solidFill>
                  <a:srgbClr val="003667"/>
                </a:solidFill>
                <a:latin typeface="Verdana"/>
                <a:cs typeface="Verdana"/>
              </a:rPr>
              <a:t>D+,</a:t>
            </a:r>
            <a:r>
              <a:rPr dirty="0" sz="1600" spc="-114">
                <a:solidFill>
                  <a:srgbClr val="003667"/>
                </a:solidFill>
                <a:latin typeface="Verdana"/>
                <a:cs typeface="Verdana"/>
              </a:rPr>
              <a:t> D,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or</a:t>
            </a:r>
            <a:r>
              <a:rPr dirty="0" sz="1600" spc="-114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003667"/>
                </a:solidFill>
                <a:latin typeface="Verdana"/>
                <a:cs typeface="Verdana"/>
              </a:rPr>
              <a:t>D-</a:t>
            </a:r>
            <a:r>
              <a:rPr dirty="0" sz="1600" spc="-1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in</a:t>
            </a:r>
            <a:r>
              <a:rPr dirty="0" sz="1600" spc="-114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graduate courses.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00"/>
              </a:spcBef>
            </a:pPr>
            <a:r>
              <a:rPr dirty="0" sz="1600" spc="50">
                <a:solidFill>
                  <a:srgbClr val="003667"/>
                </a:solidFill>
                <a:latin typeface="Verdana"/>
                <a:cs typeface="Verdana"/>
              </a:rPr>
              <a:t>An</a:t>
            </a:r>
            <a:r>
              <a:rPr dirty="0" sz="1600" spc="-1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003667"/>
                </a:solidFill>
                <a:latin typeface="Verdana"/>
                <a:cs typeface="Verdana"/>
              </a:rPr>
              <a:t>average</a:t>
            </a:r>
            <a:r>
              <a:rPr dirty="0" sz="1600" spc="-1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grade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95">
                <a:solidFill>
                  <a:srgbClr val="003667"/>
                </a:solidFill>
                <a:latin typeface="Verdana"/>
                <a:cs typeface="Verdana"/>
              </a:rPr>
              <a:t>B</a:t>
            </a:r>
            <a:r>
              <a:rPr dirty="0" sz="1600" spc="-1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003667"/>
                </a:solidFill>
                <a:latin typeface="Verdana"/>
                <a:cs typeface="Verdana"/>
              </a:rPr>
              <a:t>is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required</a:t>
            </a:r>
            <a:r>
              <a:rPr dirty="0" sz="1600" spc="-1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to</a:t>
            </a:r>
            <a:r>
              <a:rPr dirty="0" sz="1600" spc="-10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the</a:t>
            </a:r>
            <a:r>
              <a:rPr dirty="0" sz="1600" spc="-110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Masters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of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Science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in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03667"/>
                </a:solidFill>
                <a:latin typeface="Verdana"/>
                <a:cs typeface="Verdana"/>
              </a:rPr>
              <a:t>Computer</a:t>
            </a:r>
            <a:r>
              <a:rPr dirty="0" sz="1600" spc="-65">
                <a:solidFill>
                  <a:srgbClr val="003667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03667"/>
                </a:solidFill>
                <a:latin typeface="Verdana"/>
                <a:cs typeface="Verdana"/>
              </a:rPr>
              <a:t>Science.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CSC6023_Week1-Neff-E</dc:title>
  <dcterms:created xsi:type="dcterms:W3CDTF">2025-01-16T08:16:36Z</dcterms:created>
  <dcterms:modified xsi:type="dcterms:W3CDTF">2025-01-16T08:16:36Z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2025-01-16T00:00:00Z</vt:filetime>
  </property>
  <property fmtid="{D5CDD505-2E9C-101B-9397-08002B2CF9AE}" pid="4" name="Producer">
    <vt:lpwstr>3-Heights(TM) PDF Security Shell 4.8.25.2 (http://www.pdf-tools.com)</vt:lpwstr>
  </property>
</Properties>
</file>