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7" r:id="rId2"/>
    <p:sldId id="302" r:id="rId3"/>
    <p:sldId id="306" r:id="rId4"/>
    <p:sldId id="319" r:id="rId5"/>
    <p:sldId id="344" r:id="rId6"/>
    <p:sldId id="341" r:id="rId7"/>
    <p:sldId id="342" r:id="rId8"/>
    <p:sldId id="357" r:id="rId9"/>
    <p:sldId id="349" r:id="rId10"/>
    <p:sldId id="353" r:id="rId11"/>
    <p:sldId id="356" r:id="rId12"/>
    <p:sldId id="350" r:id="rId13"/>
    <p:sldId id="348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190CC2B-398F-446C-AC45-A0BB757CD75D}">
          <p14:sldIdLst>
            <p14:sldId id="297"/>
          </p14:sldIdLst>
        </p14:section>
        <p14:section name="Sección sin título" id="{035C01BA-D324-425A-8BDD-D5F2324C0A6A}">
          <p14:sldIdLst>
            <p14:sldId id="302"/>
            <p14:sldId id="306"/>
            <p14:sldId id="319"/>
            <p14:sldId id="344"/>
            <p14:sldId id="341"/>
            <p14:sldId id="342"/>
            <p14:sldId id="357"/>
            <p14:sldId id="349"/>
            <p14:sldId id="353"/>
            <p14:sldId id="356"/>
            <p14:sldId id="350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72">
          <p15:clr>
            <a:srgbClr val="A4A3A4"/>
          </p15:clr>
        </p15:guide>
        <p15:guide id="4" pos="3227">
          <p15:clr>
            <a:srgbClr val="A4A3A4"/>
          </p15:clr>
        </p15:guide>
        <p15:guide id="5" orient="horz" pos="1705">
          <p15:clr>
            <a:srgbClr val="A4A3A4"/>
          </p15:clr>
        </p15:guide>
        <p15:guide id="6" pos="23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is Alfonso Robayo" initials="" lastIdx="11" clrIdx="0"/>
  <p:cmAuthor id="1" name="emsivoz" initials="e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1D1"/>
    <a:srgbClr val="FEBC2C"/>
    <a:srgbClr val="FEC514"/>
    <a:srgbClr val="FFD130"/>
    <a:srgbClr val="A99A34"/>
    <a:srgbClr val="FED254"/>
    <a:srgbClr val="FFFC3D"/>
    <a:srgbClr val="A99749"/>
    <a:srgbClr val="A8A40E"/>
    <a:srgbClr val="A89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9645" autoAdjust="0"/>
  </p:normalViewPr>
  <p:slideViewPr>
    <p:cSldViewPr snapToGrid="0" snapToObjects="1">
      <p:cViewPr varScale="1">
        <p:scale>
          <a:sx n="132" d="100"/>
          <a:sy n="132" d="100"/>
        </p:scale>
        <p:origin x="138" y="156"/>
      </p:cViewPr>
      <p:guideLst>
        <p:guide orient="horz" pos="1620"/>
        <p:guide pos="2880"/>
        <p:guide orient="horz" pos="1572"/>
        <p:guide pos="3227"/>
        <p:guide orient="horz" pos="1705"/>
        <p:guide pos="2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DFFCA-D6C4-46D4-A503-88505CE41EB0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440B-7F81-4CC6-A59E-D2CAC21BC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99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09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44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33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95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6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59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4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89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9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3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A4DE-3BE0-1C4D-99B8-8A18BCCC6F2F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42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32856" y="1000799"/>
            <a:ext cx="3827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EMSITEL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0" b="94066" l="9949" r="89796">
                        <a14:foregroundMark x1="39286" y1="70989" x2="39286" y2="70989"/>
                        <a14:foregroundMark x1="53571" y1="69670" x2="53571" y2="69670"/>
                        <a14:foregroundMark x1="67347" y1="70330" x2="67347" y2="70330"/>
                        <a14:foregroundMark x1="53827" y1="23077" x2="53827" y2="23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4431323" cy="5143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4A5703D-FE24-44F9-9B2C-8FB9E3C53EC9}"/>
              </a:ext>
            </a:extLst>
          </p:cNvPr>
          <p:cNvSpPr txBox="1"/>
          <p:nvPr/>
        </p:nvSpPr>
        <p:spPr>
          <a:xfrm>
            <a:off x="4554122" y="1945961"/>
            <a:ext cx="3487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SOMOS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EMPRESA</a:t>
            </a:r>
            <a:r>
              <a:rPr kumimoji="0" lang="es-ES" sz="2800" b="1" i="0" u="none" strike="noStrike" kern="1200" cap="none" spc="0" normalizeH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TIC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69A955-FC4A-435F-8F3D-198CB3FBE788}"/>
              </a:ext>
            </a:extLst>
          </p:cNvPr>
          <p:cNvSpPr txBox="1"/>
          <p:nvPr/>
        </p:nvSpPr>
        <p:spPr>
          <a:xfrm>
            <a:off x="4548404" y="2947363"/>
            <a:ext cx="433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PIONERA</a:t>
            </a: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LA REGIÓN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79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n relacionada">
            <a:extLst>
              <a:ext uri="{FF2B5EF4-FFF2-40B4-BE49-F238E27FC236}">
                <a16:creationId xmlns:a16="http://schemas.microsoft.com/office/drawing/2014/main" id="{AD9742EC-5F13-4DE6-810A-E22730D4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59" y="1871919"/>
            <a:ext cx="3451825" cy="22917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74A2F47-7176-48F3-A7E1-A87278B33B15}"/>
              </a:ext>
            </a:extLst>
          </p:cNvPr>
          <p:cNvSpPr/>
          <p:nvPr/>
        </p:nvSpPr>
        <p:spPr>
          <a:xfrm>
            <a:off x="194418" y="3287820"/>
            <a:ext cx="40579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Acuerdo que nos permite crear una alianza empresarial que tiene como base la confianza,  ambas  partes que lo firman se obligan a respetar el secreto, la 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confidencialidad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de la información que se van a compartir y a usarla sólo para el fin que se estipule .</a:t>
            </a:r>
            <a:endParaRPr lang="es-CO" sz="1400" i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A88157-CD75-4288-B7AD-ECE4C16AF631}"/>
              </a:ext>
            </a:extLst>
          </p:cNvPr>
          <p:cNvSpPr txBox="1"/>
          <p:nvPr/>
        </p:nvSpPr>
        <p:spPr>
          <a:xfrm>
            <a:off x="5696782" y="802559"/>
            <a:ext cx="382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s-CO" i="1" dirty="0">
                <a:solidFill>
                  <a:srgbClr val="FEBC2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ACUERDO DE CONFIDENCIALIDAD</a:t>
            </a:r>
          </a:p>
        </p:txBody>
      </p:sp>
    </p:spTree>
    <p:extLst>
      <p:ext uri="{BB962C8B-B14F-4D97-AF65-F5344CB8AC3E}">
        <p14:creationId xmlns:p14="http://schemas.microsoft.com/office/powerpoint/2010/main" val="357439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CF782B5-B1AC-4BE9-A666-D0AFC8B14255}"/>
              </a:ext>
            </a:extLst>
          </p:cNvPr>
          <p:cNvSpPr/>
          <p:nvPr/>
        </p:nvSpPr>
        <p:spPr>
          <a:xfrm>
            <a:off x="205706" y="253805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oficina en su smartphone es un valor agregado que está incluido en nuestra solución, Convirtiendo una línea fija en MÓVIL; </a:t>
            </a:r>
          </a:p>
          <a:p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de la empresa que necesiten salir de la oficina, realizar visitas empresariales, viajes corporativos, visitar otras sedes o unidades de negocio de la empresa, no estarán ausentes o incomunicados de su oficina, siendo esta herramienta de gran valor para apalancar los objetivos trazados por la empresa.</a:t>
            </a:r>
          </a:p>
          <a:p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400" dirty="0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15078AA4-2E44-4774-8156-A2AC6E29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61" y="1651697"/>
            <a:ext cx="3461617" cy="230774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92A3AD-4347-40C6-9DB3-2A7A3595841E}"/>
              </a:ext>
            </a:extLst>
          </p:cNvPr>
          <p:cNvSpPr txBox="1"/>
          <p:nvPr/>
        </p:nvSpPr>
        <p:spPr>
          <a:xfrm>
            <a:off x="4154750" y="475047"/>
            <a:ext cx="45276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                </a:t>
            </a:r>
            <a:r>
              <a:rPr lang="es-CO" sz="2400" dirty="0">
                <a:solidFill>
                  <a:srgbClr val="FEBC2C"/>
                </a:solidFill>
              </a:rPr>
              <a:t>EXTENSIONES MOVILES </a:t>
            </a:r>
            <a:endParaRPr lang="es-CO" dirty="0">
              <a:solidFill>
                <a:srgbClr val="FEBC2C"/>
              </a:solidFill>
            </a:endParaRPr>
          </a:p>
          <a:p>
            <a:r>
              <a:rPr lang="es-CO" sz="1400" dirty="0">
                <a:solidFill>
                  <a:srgbClr val="FEBC2C"/>
                </a:solidFill>
              </a:rPr>
              <a:t>                                LA OFICINA EN SU  SMARTPHONE</a:t>
            </a:r>
          </a:p>
          <a:p>
            <a:r>
              <a:rPr lang="es-CO" sz="1400" dirty="0">
                <a:solidFill>
                  <a:srgbClr val="FEBC2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13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Resultado de imagen">
            <a:extLst>
              <a:ext uri="{FF2B5EF4-FFF2-40B4-BE49-F238E27FC236}">
                <a16:creationId xmlns:a16="http://schemas.microsoft.com/office/drawing/2014/main" id="{62627462-D67E-4FFF-90F6-51AE98559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86" y="897345"/>
            <a:ext cx="980673" cy="57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duotone>
              <a:prstClr val="black"/>
              <a:srgbClr val="FEBC2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55286" flipV="1">
            <a:off x="1734462" y="2715508"/>
            <a:ext cx="297102" cy="3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6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70" b="96923" l="9949" r="94643">
                        <a14:foregroundMark x1="54592" y1="70330" x2="54592" y2="70330"/>
                        <a14:foregroundMark x1="65051" y1="70549" x2="65051" y2="70549"/>
                        <a14:foregroundMark x1="36224" y1="65055" x2="36224" y2="65055"/>
                        <a14:foregroundMark x1="50765" y1="22857" x2="50765" y2="2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50701" y="0"/>
            <a:ext cx="4431323" cy="5143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B76D3B-CBF3-4B97-A472-341CFAC15128}"/>
              </a:ext>
            </a:extLst>
          </p:cNvPr>
          <p:cNvSpPr txBox="1"/>
          <p:nvPr/>
        </p:nvSpPr>
        <p:spPr>
          <a:xfrm>
            <a:off x="3880623" y="2203162"/>
            <a:ext cx="52633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</a:rPr>
              <a:t>INTELIGENCIA  DE NEGOCIOS</a:t>
            </a:r>
            <a:endParaRPr lang="es-C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E76253-B06C-4932-97E9-0665B3FA5020}"/>
              </a:ext>
            </a:extLst>
          </p:cNvPr>
          <p:cNvSpPr txBox="1"/>
          <p:nvPr/>
        </p:nvSpPr>
        <p:spPr>
          <a:xfrm>
            <a:off x="2192036" y="957980"/>
            <a:ext cx="483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NUESTRA PROPUESTA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D8DB04-66FB-4CA5-983E-A3372759BC4C}"/>
              </a:ext>
            </a:extLst>
          </p:cNvPr>
          <p:cNvSpPr/>
          <p:nvPr/>
        </p:nvSpPr>
        <p:spPr>
          <a:xfrm>
            <a:off x="2115654" y="1457236"/>
            <a:ext cx="3622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s-CO" sz="9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2865D8-8C2A-4B9F-8E1D-0F336BB4BD17}"/>
              </a:ext>
            </a:extLst>
          </p:cNvPr>
          <p:cNvSpPr/>
          <p:nvPr/>
        </p:nvSpPr>
        <p:spPr>
          <a:xfrm>
            <a:off x="6812691" y="1581214"/>
            <a:ext cx="272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s-CO" sz="9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duotone>
              <a:prstClr val="black"/>
              <a:srgbClr val="FEBC2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789414">
            <a:off x="150237" y="32429"/>
            <a:ext cx="337060" cy="39123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9B3FF90-E9F1-4658-822D-D93BF9294AE5}"/>
              </a:ext>
            </a:extLst>
          </p:cNvPr>
          <p:cNvSpPr txBox="1"/>
          <p:nvPr/>
        </p:nvSpPr>
        <p:spPr>
          <a:xfrm>
            <a:off x="2545292" y="1958858"/>
            <a:ext cx="4245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>
                    <a:lumMod val="65000"/>
                  </a:schemeClr>
                </a:solidFill>
              </a:rPr>
              <a:t>Analítica telefónica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63813" y="-68135"/>
            <a:ext cx="121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 err="1">
                <a:solidFill>
                  <a:srgbClr val="FED122"/>
                </a:solidFill>
              </a:rPr>
              <a:t>.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AutoShape 2" descr="Resultado de imagen para arrocera gelvez">
            <a:extLst>
              <a:ext uri="{FF2B5EF4-FFF2-40B4-BE49-F238E27FC236}">
                <a16:creationId xmlns:a16="http://schemas.microsoft.com/office/drawing/2014/main" id="{F74A0F93-84DD-450C-9234-F214A7259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49"/>
            <a:ext cx="304800" cy="1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 descr="Resultado de imagen">
            <a:extLst>
              <a:ext uri="{FF2B5EF4-FFF2-40B4-BE49-F238E27FC236}">
                <a16:creationId xmlns:a16="http://schemas.microsoft.com/office/drawing/2014/main" id="{B1EF1F87-AC0F-48A8-AB79-1D83E86B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16" y="2807368"/>
            <a:ext cx="3411732" cy="20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74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109444">
            <a:off x="7926663" y="330500"/>
            <a:ext cx="750569" cy="87119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741" y="-3652"/>
            <a:ext cx="7477914" cy="517080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F37F868-047C-4563-86B1-F45CDF20B097}"/>
              </a:ext>
            </a:extLst>
          </p:cNvPr>
          <p:cNvSpPr/>
          <p:nvPr/>
        </p:nvSpPr>
        <p:spPr>
          <a:xfrm>
            <a:off x="2176241" y="3794688"/>
            <a:ext cx="31635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TRANSFORMA</a:t>
            </a:r>
            <a:r>
              <a:rPr kumimoji="0" lang="es-E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 PALABRAS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FEC5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CONOCIMIENTO 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rgbClr val="FEC51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74984" y="506923"/>
            <a:ext cx="203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s-ES" b="1" dirty="0">
                <a:solidFill>
                  <a:srgbClr val="FEC514"/>
                </a:solidFill>
              </a:rPr>
              <a:t>Analítica telefónica</a:t>
            </a:r>
            <a:endParaRPr lang="es-ES" sz="2400" b="1" dirty="0">
              <a:solidFill>
                <a:srgbClr val="FEC514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8CACA8-CD8B-448A-A24F-3324C3957E66}"/>
              </a:ext>
            </a:extLst>
          </p:cNvPr>
          <p:cNvSpPr/>
          <p:nvPr/>
        </p:nvSpPr>
        <p:spPr>
          <a:xfrm>
            <a:off x="7858902" y="1104198"/>
            <a:ext cx="6383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 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7474919" y="2871351"/>
            <a:ext cx="1500443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APROVECHAMIENTO</a:t>
            </a:r>
            <a:endParaRPr kumimoji="0" lang="es-CO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0980CA-0E85-4D16-8EA2-BB653B947192}"/>
              </a:ext>
            </a:extLst>
          </p:cNvPr>
          <p:cNvSpPr/>
          <p:nvPr/>
        </p:nvSpPr>
        <p:spPr>
          <a:xfrm>
            <a:off x="7837912" y="4612404"/>
            <a:ext cx="763351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CALIDAD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109444">
            <a:off x="7926663" y="2058013"/>
            <a:ext cx="750569" cy="87119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109444">
            <a:off x="7926663" y="3785526"/>
            <a:ext cx="750569" cy="8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costos facturacion">
            <a:extLst>
              <a:ext uri="{FF2B5EF4-FFF2-40B4-BE49-F238E27FC236}">
                <a16:creationId xmlns:a16="http://schemas.microsoft.com/office/drawing/2014/main" id="{83F5AA13-8107-4435-BA22-B64C24AD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35" y="1396094"/>
            <a:ext cx="4360393" cy="30876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33970" y="4531149"/>
            <a:ext cx="3507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Cuál es la persona que mas consume ?</a:t>
            </a:r>
          </a:p>
        </p:txBody>
      </p:sp>
      <p:sp>
        <p:nvSpPr>
          <p:cNvPr id="13" name="Rectángulo 17">
            <a:extLst>
              <a:ext uri="{FF2B5EF4-FFF2-40B4-BE49-F238E27FC236}">
                <a16:creationId xmlns:a16="http://schemas.microsoft.com/office/drawing/2014/main" id="{51F32C32-4E9D-4562-BEF6-B54FBCE9CAD8}"/>
              </a:ext>
            </a:extLst>
          </p:cNvPr>
          <p:cNvSpPr/>
          <p:nvPr/>
        </p:nvSpPr>
        <p:spPr>
          <a:xfrm>
            <a:off x="228326" y="3565128"/>
            <a:ext cx="439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050" dirty="0">
                <a:solidFill>
                  <a:srgbClr val="FFFFFF"/>
                </a:solidFill>
              </a:rPr>
              <a:t> </a:t>
            </a:r>
            <a:r>
              <a:rPr lang="es-ES" dirty="0">
                <a:solidFill>
                  <a:srgbClr val="FFFFFF"/>
                </a:solidFill>
              </a:rPr>
              <a:t>¿ </a:t>
            </a: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Cuánto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pago por llamar a larga distancia ?</a:t>
            </a:r>
          </a:p>
        </p:txBody>
      </p:sp>
      <p:sp>
        <p:nvSpPr>
          <p:cNvPr id="14" name="Rectángulo 17">
            <a:extLst>
              <a:ext uri="{FF2B5EF4-FFF2-40B4-BE49-F238E27FC236}">
                <a16:creationId xmlns:a16="http://schemas.microsoft.com/office/drawing/2014/main" id="{06FD9A53-4845-4CDF-ABBC-C5F4B923EEA4}"/>
              </a:ext>
            </a:extLst>
          </p:cNvPr>
          <p:cNvSpPr/>
          <p:nvPr/>
        </p:nvSpPr>
        <p:spPr>
          <a:xfrm>
            <a:off x="141901" y="998904"/>
            <a:ext cx="3268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¿ Cuál es el área que mas consume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82145">
            <a:off x="84327" y="46567"/>
            <a:ext cx="287998" cy="33428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9B3FF90-E9F1-4658-822D-D93BF9294AE5}"/>
              </a:ext>
            </a:extLst>
          </p:cNvPr>
          <p:cNvSpPr txBox="1"/>
          <p:nvPr/>
        </p:nvSpPr>
        <p:spPr>
          <a:xfrm>
            <a:off x="31785" y="259190"/>
            <a:ext cx="233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Analítica telefónica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6037371" y="938632"/>
            <a:ext cx="91052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FEBC2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srgbClr val="FEBC2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233970" y="2581696"/>
            <a:ext cx="259508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Cuánto paga por área de su empresa  ?</a:t>
            </a:r>
            <a:endParaRPr kumimoji="0" lang="es-CO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17">
            <a:extLst>
              <a:ext uri="{FF2B5EF4-FFF2-40B4-BE49-F238E27FC236}">
                <a16:creationId xmlns:a16="http://schemas.microsoft.com/office/drawing/2014/main" id="{51F32C32-4E9D-4562-BEF6-B54FBCE9CAD8}"/>
              </a:ext>
            </a:extLst>
          </p:cNvPr>
          <p:cNvSpPr/>
          <p:nvPr/>
        </p:nvSpPr>
        <p:spPr>
          <a:xfrm>
            <a:off x="98951" y="1713791"/>
            <a:ext cx="4395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  ¿ Cuánto pago por llamar a celulares ?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8951" y="-87188"/>
            <a:ext cx="121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 err="1">
                <a:solidFill>
                  <a:srgbClr val="FED122"/>
                </a:solidFill>
              </a:rPr>
              <a:t>.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98951" y="1264136"/>
            <a:ext cx="5913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Llamadas tienen relación con los asuntos de la empresa 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1CCE903-C0AD-4784-B6C9-970F2E668407}"/>
              </a:ext>
            </a:extLst>
          </p:cNvPr>
          <p:cNvSpPr/>
          <p:nvPr/>
        </p:nvSpPr>
        <p:spPr>
          <a:xfrm>
            <a:off x="189635" y="2508514"/>
            <a:ext cx="3986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El uso atiende las FUNCIONES del área 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0871C2-B838-4223-9B61-0FC45515C0D6}"/>
              </a:ext>
            </a:extLst>
          </p:cNvPr>
          <p:cNvSpPr/>
          <p:nvPr/>
        </p:nvSpPr>
        <p:spPr>
          <a:xfrm>
            <a:off x="106518" y="3614511"/>
            <a:ext cx="65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Llamadas internas se ajustan a la dinámica de la organización ?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5515908" y="953585"/>
            <a:ext cx="228991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FEBC2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APROVECHAMIENTO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srgbClr val="FEBC2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Imagen 22" descr="equipo-exitos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1" y="1608237"/>
            <a:ext cx="4148861" cy="2108330"/>
          </a:xfrm>
          <a:prstGeom prst="ellips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82145">
            <a:off x="84327" y="46567"/>
            <a:ext cx="287998" cy="3342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B3FF90-E9F1-4658-822D-D93BF9294AE5}"/>
              </a:ext>
            </a:extLst>
          </p:cNvPr>
          <p:cNvSpPr txBox="1"/>
          <p:nvPr/>
        </p:nvSpPr>
        <p:spPr>
          <a:xfrm>
            <a:off x="31785" y="259190"/>
            <a:ext cx="233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Analítica telefónica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8951" y="-87188"/>
            <a:ext cx="121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>
                <a:solidFill>
                  <a:srgbClr val="FED122"/>
                </a:solidFill>
              </a:rPr>
              <a:t>.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AD11AE-AC64-487C-BB4D-BD604C5379BE}"/>
              </a:ext>
            </a:extLst>
          </p:cNvPr>
          <p:cNvSpPr/>
          <p:nvPr/>
        </p:nvSpPr>
        <p:spPr>
          <a:xfrm>
            <a:off x="31785" y="4368446"/>
            <a:ext cx="4302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  ¿ Cual es el promedio de llamada de su empresa ?</a:t>
            </a:r>
          </a:p>
        </p:txBody>
      </p:sp>
    </p:spTree>
    <p:extLst>
      <p:ext uri="{BB962C8B-B14F-4D97-AF65-F5344CB8AC3E}">
        <p14:creationId xmlns:p14="http://schemas.microsoft.com/office/powerpoint/2010/main" val="227818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8D0C6E64-B66D-47B9-973A-0B455D7210B9}"/>
              </a:ext>
            </a:extLst>
          </p:cNvPr>
          <p:cNvSpPr/>
          <p:nvPr/>
        </p:nvSpPr>
        <p:spPr>
          <a:xfrm>
            <a:off x="333277" y="3180417"/>
            <a:ext cx="3641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Están las extensiones disponibles ?</a:t>
            </a:r>
          </a:p>
          <a:p>
            <a:endParaRPr lang="es-E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36395" y="1765970"/>
            <a:ext cx="327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Se atienden todas las llamadas ?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36395" y="2438449"/>
            <a:ext cx="3483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Quienes no atienden las llamadas  ?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28326" y="4005487"/>
            <a:ext cx="3851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Que opinan de nuestra atención telefónica ? </a:t>
            </a:r>
          </a:p>
        </p:txBody>
      </p:sp>
      <p:pic>
        <p:nvPicPr>
          <p:cNvPr id="2050" name="Picture 2" descr="Resultado de imagen para servicio al client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59" y="1512726"/>
            <a:ext cx="4461808" cy="246700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6260017" y="1159357"/>
            <a:ext cx="110789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FEBC2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CALIDAD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srgbClr val="FEBC2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82145">
            <a:off x="84327" y="46567"/>
            <a:ext cx="287998" cy="33428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9B3FF90-E9F1-4658-822D-D93BF9294AE5}"/>
              </a:ext>
            </a:extLst>
          </p:cNvPr>
          <p:cNvSpPr txBox="1"/>
          <p:nvPr/>
        </p:nvSpPr>
        <p:spPr>
          <a:xfrm>
            <a:off x="31785" y="259190"/>
            <a:ext cx="233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Analítica telefónica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8951" y="-87188"/>
            <a:ext cx="121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 err="1">
                <a:solidFill>
                  <a:srgbClr val="FED122"/>
                </a:solidFill>
              </a:rPr>
              <a:t>.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6 Rectángulo">
            <a:extLst>
              <a:ext uri="{FF2B5EF4-FFF2-40B4-BE49-F238E27FC236}">
                <a16:creationId xmlns:a16="http://schemas.microsoft.com/office/drawing/2014/main" id="{98647D6A-0FCB-4F72-84EB-C5AB309EA435}"/>
              </a:ext>
            </a:extLst>
          </p:cNvPr>
          <p:cNvSpPr/>
          <p:nvPr/>
        </p:nvSpPr>
        <p:spPr>
          <a:xfrm>
            <a:off x="396336" y="1005678"/>
            <a:ext cx="3851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Cuantas llamadas entraron  a su empresa ? </a:t>
            </a:r>
          </a:p>
        </p:txBody>
      </p:sp>
    </p:spTree>
    <p:extLst>
      <p:ext uri="{BB962C8B-B14F-4D97-AF65-F5344CB8AC3E}">
        <p14:creationId xmlns:p14="http://schemas.microsoft.com/office/powerpoint/2010/main" val="424082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AC62D9-C10A-45EC-979E-3D6A1C8E588C}"/>
              </a:ext>
            </a:extLst>
          </p:cNvPr>
          <p:cNvSpPr txBox="1"/>
          <p:nvPr/>
        </p:nvSpPr>
        <p:spPr>
          <a:xfrm>
            <a:off x="109922" y="2535054"/>
            <a:ext cx="456367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Con la Analítica Telefónica de </a:t>
            </a:r>
            <a:r>
              <a:rPr lang="es-CO" sz="1400" dirty="0" err="1">
                <a:latin typeface="Arial" panose="020B0604020202020204" pitchFamily="34" charset="0"/>
                <a:cs typeface="Arial" panose="020B0604020202020204" pitchFamily="34" charset="0"/>
              </a:rPr>
              <a:t>Bi.ems</a:t>
            </a: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 recolectar la información</a:t>
            </a:r>
            <a:r>
              <a:rPr lang="es-CO" sz="1400" i="1" dirty="0">
                <a:latin typeface="Arial" panose="020B0604020202020204" pitchFamily="34" charset="0"/>
                <a:cs typeface="Arial" panose="020B0604020202020204" pitchFamily="34" charset="0"/>
              </a:rPr>
              <a:t> de su servicio telefónico</a:t>
            </a: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, explorarla, analizarla y visualizarla de manera efectiva para transformarla en conocimiento, te dará total seguridad de  tener pleno control de  cómo y  para que se están  utilizando los recursos invertidos en este servicio , la opinión  de  los clientes  y cuales personas no las atienden , nos da certeza para  prever el futuro cercano, innovar y lograr ser más EFICIENTE Y COMPETITIVO</a:t>
            </a:r>
          </a:p>
          <a:p>
            <a:r>
              <a:rPr lang="es-CO" dirty="0"/>
              <a:t> 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89325CD-1FBC-4496-9305-F6AC62697A68}"/>
              </a:ext>
            </a:extLst>
          </p:cNvPr>
          <p:cNvSpPr/>
          <p:nvPr/>
        </p:nvSpPr>
        <p:spPr>
          <a:xfrm>
            <a:off x="4579794" y="465997"/>
            <a:ext cx="4140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>
                <a:solidFill>
                  <a:srgbClr val="FEBC2C"/>
                </a:solidFill>
              </a:rPr>
              <a:t>Analítica telefónica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989CF5-2348-4827-8949-F88EBDB602F5}"/>
              </a:ext>
            </a:extLst>
          </p:cNvPr>
          <p:cNvSpPr txBox="1"/>
          <p:nvPr/>
        </p:nvSpPr>
        <p:spPr>
          <a:xfrm>
            <a:off x="3913280" y="1006523"/>
            <a:ext cx="303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 err="1">
                <a:solidFill>
                  <a:srgbClr val="FED122"/>
                </a:solidFill>
              </a:rPr>
              <a:t>.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B6F0D5-5D49-4C8A-AD70-0597813BE5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duotone>
              <a:prstClr val="black"/>
              <a:srgbClr val="FEBC2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789414">
            <a:off x="4623155" y="1085377"/>
            <a:ext cx="337060" cy="391230"/>
          </a:xfrm>
          <a:prstGeom prst="rect">
            <a:avLst/>
          </a:prstGeom>
        </p:spPr>
      </p:pic>
      <p:pic>
        <p:nvPicPr>
          <p:cNvPr id="4102" name="Picture 6" descr="Resultado de imagen para analitica">
            <a:extLst>
              <a:ext uri="{FF2B5EF4-FFF2-40B4-BE49-F238E27FC236}">
                <a16:creationId xmlns:a16="http://schemas.microsoft.com/office/drawing/2014/main" id="{883E51DC-21FD-45B2-84AA-138AFA95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3" y="1960110"/>
            <a:ext cx="2748697" cy="1836828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B0C1D1"/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0F1EA9-5D70-4A8F-914F-4516CF32745A}"/>
              </a:ext>
            </a:extLst>
          </p:cNvPr>
          <p:cNvSpPr/>
          <p:nvPr/>
        </p:nvSpPr>
        <p:spPr>
          <a:xfrm>
            <a:off x="50908" y="2965610"/>
            <a:ext cx="496543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O" sz="14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evolución y desarrollo de su empresa, de la mano de nuestra analítica telefónica, le permitirá  dar el primer paso hacia la transformación digital , entregándole el conocimiento oculto de su servicio telefónico para : LA TOMA DE DESICIONES asertivas , INNOVACIÓN, y la CREACION DE ESTRATEGIAS de valor para sus clientes,  que le permitan mayor participación en el mercado.</a:t>
            </a:r>
          </a:p>
          <a:p>
            <a:pPr algn="just">
              <a:spcAft>
                <a:spcPts val="0"/>
              </a:spcAft>
            </a:pPr>
            <a:endParaRPr lang="es-CO" sz="1400" i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s-CO" i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s-CO" i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964F63-59DA-449E-BDFB-DBCF23E98219}"/>
              </a:ext>
            </a:extLst>
          </p:cNvPr>
          <p:cNvSpPr txBox="1"/>
          <p:nvPr/>
        </p:nvSpPr>
        <p:spPr>
          <a:xfrm>
            <a:off x="5016347" y="612886"/>
            <a:ext cx="492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O" sz="2000" i="1" dirty="0">
                <a:solidFill>
                  <a:srgbClr val="FEBC2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NUESTROS COMPROMISOS </a:t>
            </a:r>
          </a:p>
        </p:txBody>
      </p:sp>
      <p:pic>
        <p:nvPicPr>
          <p:cNvPr id="2050" name="Picture 2" descr="Resultado de imagen para nuestro compromiso">
            <a:extLst>
              <a:ext uri="{FF2B5EF4-FFF2-40B4-BE49-F238E27FC236}">
                <a16:creationId xmlns:a16="http://schemas.microsoft.com/office/drawing/2014/main" id="{010FB31A-4C80-4A4D-B2D0-BCDE31FA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56" y="1895075"/>
            <a:ext cx="3533562" cy="180262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344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3990852</TotalTime>
  <Words>449</Words>
  <Application>Microsoft Office PowerPoint</Application>
  <PresentationFormat>Presentación en pantalla (16:9)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EMSITEL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Robayo</dc:creator>
  <cp:lastModifiedBy>emsivoz</cp:lastModifiedBy>
  <cp:revision>492</cp:revision>
  <dcterms:created xsi:type="dcterms:W3CDTF">2017-08-02T19:34:38Z</dcterms:created>
  <dcterms:modified xsi:type="dcterms:W3CDTF">2017-09-27T19:16:58Z</dcterms:modified>
</cp:coreProperties>
</file>