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52A53-94B4-58E3-C958-6278B24DD41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2009665-DD54-5B14-A166-AB2062B1C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8E2016D-06DB-1FDF-E62A-E5037CC90BBE}"/>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6067162D-DCAA-00CC-D51A-22384A47B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895C9-3C57-2C45-A5F9-C90116BAA0D8}"/>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09283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C9A78-4356-EFCB-631B-A8A20332264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7AE8500-CBAB-8BCE-548F-A6D1B880982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B9A859-2E9F-2F84-4ABF-9CC868FDB6C1}"/>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24B75FAF-45E2-C2C6-D334-2ABDDEB5AA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4B2EB2-A954-307F-6E91-971AF013A097}"/>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142420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0B96E06-A1AA-F53A-318F-8E8C6205DF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41BA89-DB44-A0ED-9B80-8C142686A8D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0D1B95-EE6E-2A02-785F-8B9C2FC4D5C3}"/>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88DA459C-7EB4-E3B9-F599-1580F6FC88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E89C2A-26FD-84D4-972B-9225408D62A6}"/>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117041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2B2EF-F1DB-EAC7-6109-214BFAEF2D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BAE865-9324-D78E-5471-7516C26C03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1B0A32-651F-0A91-9451-97D1E8D3FFC7}"/>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83123DAF-209C-7903-17D6-F111338EC3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8EB8E6-33FD-76EB-2AE3-457F8E0DD88B}"/>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391132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88128-813B-3C8F-4443-7A0E908FAFD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F468C4-4090-98D9-9A35-D4F9CF417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AA78A99-1A2C-7B18-EC55-FF36F69397EF}"/>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6D26C0E7-B046-3649-0735-78B53D1490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79BF1B-1BBC-2092-A0B2-46E14EE380BA}"/>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1929571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B5974-59BB-4EEA-8B08-B7F64CF050F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92B0C0-F77B-65B2-E6F7-AD13141FAEF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161D842-D6DA-4BF4-6D1D-26D333B336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5501C7-FA38-2592-E4A1-AE2C46905EA6}"/>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6" name="フッター プレースホルダー 5">
            <a:extLst>
              <a:ext uri="{FF2B5EF4-FFF2-40B4-BE49-F238E27FC236}">
                <a16:creationId xmlns:a16="http://schemas.microsoft.com/office/drawing/2014/main" id="{D9E1FFB7-DF21-3101-6A55-2B2960651D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1B39C5-1F78-4AE6-4BEE-0845DF0AA72D}"/>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97961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D811F-69C6-9C62-018C-CFED4F229EC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B30E40-E0B0-55FC-567F-D176CC596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E99A936-52A6-A519-8A63-4A399B448A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5636F32-A5CE-C647-901D-ABD31582B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84D9548-1F23-3A66-D42A-7080566F05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890D2D8-1330-359D-9C9E-DC6F00A0C046}"/>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8" name="フッター プレースホルダー 7">
            <a:extLst>
              <a:ext uri="{FF2B5EF4-FFF2-40B4-BE49-F238E27FC236}">
                <a16:creationId xmlns:a16="http://schemas.microsoft.com/office/drawing/2014/main" id="{F3C38777-0C7D-869A-37C2-2102E718E0B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4B7DBA-5A99-AC2C-2516-774AE9B264C1}"/>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34378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E4D9E-D534-99DE-92F5-66745F96D0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F01C518-4872-D91C-EEF6-A0F76561D2D7}"/>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4" name="フッター プレースホルダー 3">
            <a:extLst>
              <a:ext uri="{FF2B5EF4-FFF2-40B4-BE49-F238E27FC236}">
                <a16:creationId xmlns:a16="http://schemas.microsoft.com/office/drawing/2014/main" id="{F2BDC347-6723-3758-F947-B9B393CE04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EE42D19-5BA1-1C51-9435-BBAF19300ECF}"/>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95771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0DFDCCD-9F9F-19DD-1A52-4889354284F9}"/>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3" name="フッター プレースホルダー 2">
            <a:extLst>
              <a:ext uri="{FF2B5EF4-FFF2-40B4-BE49-F238E27FC236}">
                <a16:creationId xmlns:a16="http://schemas.microsoft.com/office/drawing/2014/main" id="{D02482DF-D074-A891-480D-DA631962B67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CE18E5-AE35-8416-4B9B-B2F735A3E9B9}"/>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420388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30187-3E61-282F-30CC-99029904B0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495EFC-0F6B-5B65-5523-0F1309134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355530-F05D-BC16-0384-D5E650A49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FEFEB1-D22F-7C4C-C340-C217BD07FCD2}"/>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6" name="フッター プレースホルダー 5">
            <a:extLst>
              <a:ext uri="{FF2B5EF4-FFF2-40B4-BE49-F238E27FC236}">
                <a16:creationId xmlns:a16="http://schemas.microsoft.com/office/drawing/2014/main" id="{0CDCEFCC-20C5-AAF0-15F7-380EA8155B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75B0F7-DF3E-8B79-B030-B66DC26CFF06}"/>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288882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99402A-B2F6-4898-511D-B8949EA7C8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FB5B24A-921B-A840-0A56-652DADB683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ADA9142-C3E0-6472-3E6C-233AAFA7E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A97E39-016F-61EE-29F9-139A5E98F2AE}"/>
              </a:ext>
            </a:extLst>
          </p:cNvPr>
          <p:cNvSpPr>
            <a:spLocks noGrp="1"/>
          </p:cNvSpPr>
          <p:nvPr>
            <p:ph type="dt" sz="half" idx="10"/>
          </p:nvPr>
        </p:nvSpPr>
        <p:spPr/>
        <p:txBody>
          <a:bodyPr/>
          <a:lstStyle/>
          <a:p>
            <a:fld id="{C2037C05-DB8E-4D11-AA11-CE8995E7CCB2}" type="datetimeFigureOut">
              <a:rPr kumimoji="1" lang="ja-JP" altLang="en-US" smtClean="0"/>
              <a:t>2023/7/10</a:t>
            </a:fld>
            <a:endParaRPr kumimoji="1" lang="ja-JP" altLang="en-US"/>
          </a:p>
        </p:txBody>
      </p:sp>
      <p:sp>
        <p:nvSpPr>
          <p:cNvPr id="6" name="フッター プレースホルダー 5">
            <a:extLst>
              <a:ext uri="{FF2B5EF4-FFF2-40B4-BE49-F238E27FC236}">
                <a16:creationId xmlns:a16="http://schemas.microsoft.com/office/drawing/2014/main" id="{80D64978-5FC9-2A26-9049-B27008E453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3DFB90-B357-3AA7-6A8F-60E7CC69DCC8}"/>
              </a:ext>
            </a:extLst>
          </p:cNvPr>
          <p:cNvSpPr>
            <a:spLocks noGrp="1"/>
          </p:cNvSpPr>
          <p:nvPr>
            <p:ph type="sldNum" sz="quarter" idx="12"/>
          </p:nvPr>
        </p:nvSpPr>
        <p:spPr/>
        <p:txBody>
          <a:body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74684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FD32497-D6ED-9479-FEFF-6ABFF6DC3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26A666-A685-C8D1-77A5-6B9EE3AE6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B07E09-7CDE-0BCD-A789-7D14302A1A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37C05-DB8E-4D11-AA11-CE8995E7CCB2}" type="datetimeFigureOut">
              <a:rPr kumimoji="1" lang="ja-JP" altLang="en-US" smtClean="0"/>
              <a:t>2023/7/10</a:t>
            </a:fld>
            <a:endParaRPr kumimoji="1" lang="ja-JP" altLang="en-US"/>
          </a:p>
        </p:txBody>
      </p:sp>
      <p:sp>
        <p:nvSpPr>
          <p:cNvPr id="5" name="フッター プレースホルダー 4">
            <a:extLst>
              <a:ext uri="{FF2B5EF4-FFF2-40B4-BE49-F238E27FC236}">
                <a16:creationId xmlns:a16="http://schemas.microsoft.com/office/drawing/2014/main" id="{0B1462F8-505C-9A6A-54BF-E2AA9F0FF8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5B7F8C-F6A6-3606-3364-0989BA0B3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E454E-C165-40AE-ADA8-CCF48A9BF046}" type="slidenum">
              <a:rPr kumimoji="1" lang="ja-JP" altLang="en-US" smtClean="0"/>
              <a:t>‹#›</a:t>
            </a:fld>
            <a:endParaRPr kumimoji="1" lang="ja-JP" altLang="en-US"/>
          </a:p>
        </p:txBody>
      </p:sp>
    </p:spTree>
    <p:extLst>
      <p:ext uri="{BB962C8B-B14F-4D97-AF65-F5344CB8AC3E}">
        <p14:creationId xmlns:p14="http://schemas.microsoft.com/office/powerpoint/2010/main" val="1232650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D727960-A7CF-001C-4D5D-CC3DC4F41950}"/>
              </a:ext>
            </a:extLst>
          </p:cNvPr>
          <p:cNvSpPr txBox="1"/>
          <p:nvPr/>
        </p:nvSpPr>
        <p:spPr>
          <a:xfrm>
            <a:off x="0" y="0"/>
            <a:ext cx="5318620" cy="461665"/>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rPr>
              <a:t>ペンギン　ｖｓ　アザラシ</a:t>
            </a:r>
          </a:p>
        </p:txBody>
      </p:sp>
      <p:sp>
        <p:nvSpPr>
          <p:cNvPr id="5" name="正方形/長方形 4">
            <a:extLst>
              <a:ext uri="{FF2B5EF4-FFF2-40B4-BE49-F238E27FC236}">
                <a16:creationId xmlns:a16="http://schemas.microsoft.com/office/drawing/2014/main" id="{01542EF1-9535-4974-24EC-C7AF226A765A}"/>
              </a:ext>
            </a:extLst>
          </p:cNvPr>
          <p:cNvSpPr/>
          <p:nvPr/>
        </p:nvSpPr>
        <p:spPr>
          <a:xfrm>
            <a:off x="7684316" y="461665"/>
            <a:ext cx="4507684" cy="6120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5757613A-649F-0D6F-F68E-F1FA1795A55E}"/>
              </a:ext>
            </a:extLst>
          </p:cNvPr>
          <p:cNvSpPr txBox="1"/>
          <p:nvPr/>
        </p:nvSpPr>
        <p:spPr>
          <a:xfrm>
            <a:off x="134224" y="721453"/>
            <a:ext cx="7550092" cy="6001643"/>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コンセプト</a:t>
            </a:r>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穴を埋めましょう</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概要・操作</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メカニクス</a:t>
            </a:r>
            <a:r>
              <a:rPr lang="ja-JP" altLang="en-US" sz="1600" dirty="0">
                <a:latin typeface="Meiryo UI" panose="020B0604030504040204" pitchFamily="50" charset="-128"/>
                <a:ea typeface="Meiryo UI" panose="020B0604030504040204" pitchFamily="50" charset="-128"/>
                <a:sym typeface="Wingdings" panose="05000000000000000000" pitchFamily="2" charset="2"/>
              </a:rPr>
              <a:t>：嵌める、滑る</a:t>
            </a:r>
            <a:endParaRPr lang="en-US" altLang="ja-JP" sz="1600" dirty="0">
              <a:latin typeface="Meiryo UI" panose="020B0604030504040204" pitchFamily="50" charset="-128"/>
              <a:ea typeface="Meiryo UI" panose="020B0604030504040204" pitchFamily="50" charset="-128"/>
              <a:sym typeface="Wingdings" panose="05000000000000000000" pitchFamily="2" charset="2"/>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テーマ：アイスキューブ</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スクリーンの上半に出た穴へ同じ形のアイスキューブをすべらせて穴を埋める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スライドしてアイスキューブを滑る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カメラ・勝利条件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3D</a:t>
            </a:r>
            <a:r>
              <a:rPr lang="ja-JP" altLang="en-US" sz="1600" dirty="0">
                <a:latin typeface="Meiryo UI" panose="020B0604030504040204" pitchFamily="50" charset="-128"/>
                <a:ea typeface="Meiryo UI" panose="020B0604030504040204" pitchFamily="50" charset="-128"/>
              </a:rPr>
              <a:t>カメラ</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アザラシが中央線を超えると終了</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ギミック</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形の種類</a:t>
            </a:r>
            <a:endParaRPr lang="en-US" altLang="ja-JP" sz="1600" dirty="0">
              <a:latin typeface="Meiryo UI" panose="020B0604030504040204" pitchFamily="50" charset="-128"/>
              <a:ea typeface="Meiryo UI" panose="020B0604030504040204" pitchFamily="50" charset="-128"/>
            </a:endParaRPr>
          </a:p>
          <a:p>
            <a:pPr marL="1200150"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三角形</a:t>
            </a:r>
            <a:endParaRPr lang="en-US" altLang="ja-JP" sz="1600" dirty="0">
              <a:latin typeface="Meiryo UI" panose="020B0604030504040204" pitchFamily="50" charset="-128"/>
              <a:ea typeface="Meiryo UI" panose="020B0604030504040204" pitchFamily="50" charset="-128"/>
            </a:endParaRPr>
          </a:p>
          <a:p>
            <a:pPr marL="1200150"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正方形</a:t>
            </a:r>
            <a:endParaRPr lang="en-US" altLang="ja-JP" sz="1600" dirty="0">
              <a:latin typeface="Meiryo UI" panose="020B0604030504040204" pitchFamily="50" charset="-128"/>
              <a:ea typeface="Meiryo UI" panose="020B0604030504040204" pitchFamily="50" charset="-128"/>
            </a:endParaRPr>
          </a:p>
          <a:p>
            <a:pPr marL="1200150"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菱形</a:t>
            </a:r>
            <a:endParaRPr lang="en-US" altLang="ja-JP" sz="1600" dirty="0">
              <a:latin typeface="Meiryo UI" panose="020B0604030504040204" pitchFamily="50" charset="-128"/>
              <a:ea typeface="Meiryo UI" panose="020B0604030504040204" pitchFamily="50" charset="-128"/>
            </a:endParaRPr>
          </a:p>
          <a:p>
            <a:pPr marL="1200150"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円形</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補足</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穴から出たアザラシはキューブを滑って倒せる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参考アプリ</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けっきょく南極大冒険のような感じ</a:t>
            </a:r>
            <a:endParaRPr kumimoji="1" lang="ja-JP" altLang="en-US"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7138DC3D-D897-B052-D2B4-96D4C6AC84E4}"/>
              </a:ext>
            </a:extLst>
          </p:cNvPr>
          <p:cNvSpPr/>
          <p:nvPr/>
        </p:nvSpPr>
        <p:spPr>
          <a:xfrm>
            <a:off x="10641416" y="0"/>
            <a:ext cx="1550584" cy="461665"/>
          </a:xfrm>
          <a:prstGeom prst="rect">
            <a:avLst/>
          </a:prstGeom>
          <a:solidFill>
            <a:schemeClr val="bg1">
              <a:lumMod val="85000"/>
            </a:schemeClr>
          </a:solidFill>
          <a:ln w="1905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indent="0" algn="ctr">
              <a:lnSpc>
                <a:spcPts val="1200"/>
              </a:lnSpc>
            </a:pPr>
            <a:r>
              <a:rPr kumimoji="1" lang="en-US" altLang="ja-JP" sz="1400" b="1" dirty="0">
                <a:solidFill>
                  <a:srgbClr val="FF0000"/>
                </a:solidFill>
                <a:latin typeface="HGSｺﾞｼｯｸE" panose="020B0900000000000000" pitchFamily="50" charset="-128"/>
                <a:ea typeface="HGSｺﾞｼｯｸE" panose="020B0900000000000000" pitchFamily="50" charset="-128"/>
              </a:rPr>
              <a:t>CONFIDENTIAL</a:t>
            </a:r>
            <a:endParaRPr kumimoji="1" lang="en-US" altLang="ja-JP" b="1" dirty="0">
              <a:solidFill>
                <a:srgbClr val="FF0000"/>
              </a:solidFill>
              <a:latin typeface="HGSｺﾞｼｯｸE" panose="020B0900000000000000" pitchFamily="50" charset="-128"/>
              <a:ea typeface="HGSｺﾞｼｯｸE" panose="020B0900000000000000" pitchFamily="50" charset="-128"/>
            </a:endParaRPr>
          </a:p>
          <a:p>
            <a:pPr>
              <a:lnSpc>
                <a:spcPts val="960"/>
              </a:lnSpc>
            </a:pPr>
            <a:r>
              <a:rPr lang="ja-JP" altLang="en-US" sz="700" dirty="0">
                <a:solidFill>
                  <a:srgbClr val="FF0000"/>
                </a:solidFill>
                <a:latin typeface="HGPｺﾞｼｯｸM" pitchFamily="50" charset="-128"/>
                <a:ea typeface="HGPｺﾞｼｯｸM" pitchFamily="50" charset="-128"/>
              </a:rPr>
              <a:t>Ｄｅｐｔ： サミー 株式会社</a:t>
            </a:r>
            <a:endParaRPr kumimoji="1" lang="ja-JP" altLang="en-US" sz="700" dirty="0">
              <a:solidFill>
                <a:srgbClr val="FF0000"/>
              </a:solidFill>
              <a:latin typeface="HGPｺﾞｼｯｸM" pitchFamily="50" charset="-128"/>
              <a:ea typeface="HGPｺﾞｼｯｸM" pitchFamily="50" charset="-128"/>
            </a:endParaRPr>
          </a:p>
          <a:p>
            <a:pPr>
              <a:lnSpc>
                <a:spcPts val="960"/>
              </a:lnSpc>
            </a:pPr>
            <a:r>
              <a:rPr lang="ja-JP" altLang="en-US" sz="700" dirty="0">
                <a:solidFill>
                  <a:srgbClr val="FF0000"/>
                </a:solidFill>
                <a:latin typeface="HGPｺﾞｼｯｸM" pitchFamily="50" charset="-128"/>
                <a:ea typeface="HGPｺﾞｼｯｸM" pitchFamily="50" charset="-128"/>
              </a:rPr>
              <a:t>Ｕｎｔｉｌ：</a:t>
            </a:r>
            <a:r>
              <a:rPr lang="ja-JP" altLang="en-US" sz="700" kern="0" dirty="0">
                <a:solidFill>
                  <a:srgbClr val="FF0000"/>
                </a:solidFill>
                <a:latin typeface="HGPｺﾞｼｯｸM" pitchFamily="50" charset="-128"/>
                <a:ea typeface="HGPｺﾞｼｯｸM" pitchFamily="50" charset="-128"/>
              </a:rPr>
              <a:t>　永年</a:t>
            </a:r>
            <a:endParaRPr kumimoji="1" lang="ja-JP" altLang="en-US" sz="700" dirty="0">
              <a:solidFill>
                <a:srgbClr val="FF0000"/>
              </a:solidFill>
              <a:latin typeface="HGPｺﾞｼｯｸM" pitchFamily="50" charset="-128"/>
              <a:ea typeface="HGPｺﾞｼｯｸM" pitchFamily="50" charset="-128"/>
            </a:endParaRPr>
          </a:p>
        </p:txBody>
      </p:sp>
      <p:sp>
        <p:nvSpPr>
          <p:cNvPr id="8" name="テキスト ボックス 7">
            <a:extLst>
              <a:ext uri="{FF2B5EF4-FFF2-40B4-BE49-F238E27FC236}">
                <a16:creationId xmlns:a16="http://schemas.microsoft.com/office/drawing/2014/main" id="{DF072AC1-E71E-5222-E767-0023805D9660}"/>
              </a:ext>
            </a:extLst>
          </p:cNvPr>
          <p:cNvSpPr txBox="1"/>
          <p:nvPr/>
        </p:nvSpPr>
        <p:spPr>
          <a:xfrm>
            <a:off x="7684316" y="6604084"/>
            <a:ext cx="4507684" cy="253916"/>
          </a:xfrm>
          <a:prstGeom prst="rect">
            <a:avLst/>
          </a:prstGeom>
          <a:noFill/>
        </p:spPr>
        <p:txBody>
          <a:bodyPr wrap="square" rtlCol="0">
            <a:spAutoFit/>
          </a:bodyPr>
          <a:lstStyle/>
          <a:p>
            <a:pPr algn="r"/>
            <a:r>
              <a:rPr kumimoji="1" lang="ja-JP" altLang="en-US" sz="1000" dirty="0">
                <a:latin typeface="Meiryo UI" panose="020B0604030504040204" pitchFamily="50" charset="-128"/>
                <a:ea typeface="Meiryo UI" panose="020B0604030504040204" pitchFamily="50" charset="-128"/>
              </a:rPr>
              <a:t>本企画提案書の製品化の権利は</a:t>
            </a:r>
            <a:r>
              <a:rPr lang="ja-JP" altLang="en-US" sz="1000" dirty="0">
                <a:latin typeface="Meiryo UI" panose="020B0604030504040204" pitchFamily="50" charset="-128"/>
                <a:ea typeface="Meiryo UI" panose="020B0604030504040204" pitchFamily="50" charset="-128"/>
              </a:rPr>
              <a:t>サミー</a:t>
            </a:r>
            <a:r>
              <a:rPr kumimoji="1" lang="ja-JP" altLang="en-US" sz="1000" dirty="0">
                <a:latin typeface="Meiryo UI" panose="020B0604030504040204" pitchFamily="50" charset="-128"/>
                <a:ea typeface="Meiryo UI" panose="020B0604030504040204" pitchFamily="50" charset="-128"/>
              </a:rPr>
              <a:t>株式会社が保有します　　　　Ⓒ</a:t>
            </a:r>
            <a:r>
              <a:rPr kumimoji="1" lang="en-US" altLang="ja-JP" sz="1000" dirty="0">
                <a:latin typeface="Meiryo UI" panose="020B0604030504040204" pitchFamily="50" charset="-128"/>
                <a:ea typeface="Meiryo UI" panose="020B0604030504040204" pitchFamily="50" charset="-128"/>
              </a:rPr>
              <a:t>Sammy</a:t>
            </a:r>
            <a:endParaRPr kumimoji="1" lang="ja-JP" altLang="en-US" sz="1000" dirty="0">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68F1EB65-9089-4A57-BFC5-712279DD2E80}"/>
              </a:ext>
            </a:extLst>
          </p:cNvPr>
          <p:cNvPicPr>
            <a:picLocks noChangeAspect="1"/>
          </p:cNvPicPr>
          <p:nvPr/>
        </p:nvPicPr>
        <p:blipFill>
          <a:blip r:embed="rId2"/>
          <a:stretch>
            <a:fillRect/>
          </a:stretch>
        </p:blipFill>
        <p:spPr>
          <a:xfrm>
            <a:off x="8475148" y="568197"/>
            <a:ext cx="2810690" cy="2459354"/>
          </a:xfrm>
          <a:prstGeom prst="rect">
            <a:avLst/>
          </a:prstGeom>
        </p:spPr>
      </p:pic>
      <p:pic>
        <p:nvPicPr>
          <p:cNvPr id="11" name="図 10">
            <a:extLst>
              <a:ext uri="{FF2B5EF4-FFF2-40B4-BE49-F238E27FC236}">
                <a16:creationId xmlns:a16="http://schemas.microsoft.com/office/drawing/2014/main" id="{054B91E5-5D72-469D-B85D-EC731574A5EC}"/>
              </a:ext>
            </a:extLst>
          </p:cNvPr>
          <p:cNvPicPr>
            <a:picLocks noChangeAspect="1"/>
          </p:cNvPicPr>
          <p:nvPr/>
        </p:nvPicPr>
        <p:blipFill>
          <a:blip r:embed="rId2"/>
          <a:stretch>
            <a:fillRect/>
          </a:stretch>
        </p:blipFill>
        <p:spPr>
          <a:xfrm>
            <a:off x="8475147" y="3822919"/>
            <a:ext cx="2819295" cy="2466884"/>
          </a:xfrm>
          <a:prstGeom prst="rect">
            <a:avLst/>
          </a:prstGeom>
        </p:spPr>
      </p:pic>
      <p:pic>
        <p:nvPicPr>
          <p:cNvPr id="15" name="図 14">
            <a:extLst>
              <a:ext uri="{FF2B5EF4-FFF2-40B4-BE49-F238E27FC236}">
                <a16:creationId xmlns:a16="http://schemas.microsoft.com/office/drawing/2014/main" id="{FC058A14-58E7-43DB-AA64-1B38FDBCDD1E}"/>
              </a:ext>
            </a:extLst>
          </p:cNvPr>
          <p:cNvPicPr>
            <a:picLocks noChangeAspect="1"/>
          </p:cNvPicPr>
          <p:nvPr/>
        </p:nvPicPr>
        <p:blipFill>
          <a:blip r:embed="rId3"/>
          <a:stretch>
            <a:fillRect/>
          </a:stretch>
        </p:blipFill>
        <p:spPr>
          <a:xfrm>
            <a:off x="10204674" y="2750945"/>
            <a:ext cx="539432" cy="539432"/>
          </a:xfrm>
          <a:prstGeom prst="rect">
            <a:avLst/>
          </a:prstGeom>
        </p:spPr>
      </p:pic>
      <p:pic>
        <p:nvPicPr>
          <p:cNvPr id="18" name="図 17">
            <a:extLst>
              <a:ext uri="{FF2B5EF4-FFF2-40B4-BE49-F238E27FC236}">
                <a16:creationId xmlns:a16="http://schemas.microsoft.com/office/drawing/2014/main" id="{BD4EE864-D993-4D82-B406-DB926593F78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667" l="8062" r="89880">
                        <a14:foregroundMark x1="11835" y1="55867" x2="8062" y2="54667"/>
                        <a14:foregroundMark x1="55060" y1="89467" x2="61235" y2="90667"/>
                      </a14:backgroundRemoval>
                    </a14:imgEffect>
                  </a14:imgLayer>
                </a14:imgProps>
              </a:ext>
            </a:extLst>
          </a:blip>
          <a:stretch>
            <a:fillRect/>
          </a:stretch>
        </p:blipFill>
        <p:spPr>
          <a:xfrm>
            <a:off x="9513772" y="2820406"/>
            <a:ext cx="741360" cy="953723"/>
          </a:xfrm>
          <a:prstGeom prst="rect">
            <a:avLst/>
          </a:prstGeom>
        </p:spPr>
      </p:pic>
      <p:pic>
        <p:nvPicPr>
          <p:cNvPr id="9" name="図 8">
            <a:extLst>
              <a:ext uri="{FF2B5EF4-FFF2-40B4-BE49-F238E27FC236}">
                <a16:creationId xmlns:a16="http://schemas.microsoft.com/office/drawing/2014/main" id="{BBFE432D-D7CB-4A4C-82BE-4522E7A13D92}"/>
              </a:ext>
            </a:extLst>
          </p:cNvPr>
          <p:cNvPicPr>
            <a:picLocks noChangeAspect="1"/>
          </p:cNvPicPr>
          <p:nvPr/>
        </p:nvPicPr>
        <p:blipFill>
          <a:blip r:embed="rId3"/>
          <a:stretch>
            <a:fillRect/>
          </a:stretch>
        </p:blipFill>
        <p:spPr>
          <a:xfrm>
            <a:off x="9067335" y="2742638"/>
            <a:ext cx="539432" cy="539432"/>
          </a:xfrm>
          <a:prstGeom prst="rect">
            <a:avLst/>
          </a:prstGeom>
        </p:spPr>
      </p:pic>
      <p:pic>
        <p:nvPicPr>
          <p:cNvPr id="17" name="図 16">
            <a:extLst>
              <a:ext uri="{FF2B5EF4-FFF2-40B4-BE49-F238E27FC236}">
                <a16:creationId xmlns:a16="http://schemas.microsoft.com/office/drawing/2014/main" id="{A7D330E8-9F03-4820-9950-4A7BFF12044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7059" b="89804" l="9596" r="89899">
                        <a14:foregroundMark x1="25758" y1="9412" x2="25758" y2="7059"/>
                      </a14:backgroundRemoval>
                    </a14:imgEffect>
                  </a14:imgLayer>
                </a14:imgProps>
              </a:ext>
            </a:extLst>
          </a:blip>
          <a:stretch>
            <a:fillRect/>
          </a:stretch>
        </p:blipFill>
        <p:spPr>
          <a:xfrm>
            <a:off x="8697066" y="2772895"/>
            <a:ext cx="740538" cy="953723"/>
          </a:xfrm>
          <a:prstGeom prst="rect">
            <a:avLst/>
          </a:prstGeom>
        </p:spPr>
      </p:pic>
    </p:spTree>
    <p:extLst>
      <p:ext uri="{BB962C8B-B14F-4D97-AF65-F5344CB8AC3E}">
        <p14:creationId xmlns:p14="http://schemas.microsoft.com/office/powerpoint/2010/main" val="49824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D727960-A7CF-001C-4D5D-CC3DC4F41950}"/>
              </a:ext>
            </a:extLst>
          </p:cNvPr>
          <p:cNvSpPr txBox="1"/>
          <p:nvPr/>
        </p:nvSpPr>
        <p:spPr>
          <a:xfrm>
            <a:off x="0" y="0"/>
            <a:ext cx="5318620" cy="461665"/>
          </a:xfrm>
          <a:prstGeom prst="rect">
            <a:avLst/>
          </a:prstGeom>
          <a:noFill/>
        </p:spPr>
        <p:txBody>
          <a:bodyPr wrap="square" rtlCol="0">
            <a:spAutoFit/>
          </a:bodyPr>
          <a:lstStyle/>
          <a:p>
            <a:r>
              <a:rPr kumimoji="1" lang="en-US" altLang="ja-JP" sz="2400" dirty="0">
                <a:latin typeface="Meiryo UI" panose="020B0604030504040204" pitchFamily="50" charset="-128"/>
                <a:ea typeface="Meiryo UI" panose="020B0604030504040204" pitchFamily="50" charset="-128"/>
              </a:rPr>
              <a:t>SUSHI HOLDER</a:t>
            </a:r>
            <a:endParaRPr kumimoji="1" lang="ja-JP" altLang="en-US" sz="24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01542EF1-9535-4974-24EC-C7AF226A765A}"/>
              </a:ext>
            </a:extLst>
          </p:cNvPr>
          <p:cNvSpPr/>
          <p:nvPr/>
        </p:nvSpPr>
        <p:spPr>
          <a:xfrm>
            <a:off x="7684316" y="461665"/>
            <a:ext cx="4507684" cy="6120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5757613A-649F-0D6F-F68E-F1FA1795A55E}"/>
              </a:ext>
            </a:extLst>
          </p:cNvPr>
          <p:cNvSpPr txBox="1"/>
          <p:nvPr/>
        </p:nvSpPr>
        <p:spPr>
          <a:xfrm>
            <a:off x="134224" y="721453"/>
            <a:ext cx="7550092" cy="6740307"/>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コンセプト</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飛んでる寿司をキャッチしましょう</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概要・操作</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メカニクス</a:t>
            </a:r>
            <a:r>
              <a:rPr lang="ja-JP" altLang="en-US" sz="1600" dirty="0">
                <a:latin typeface="Meiryo UI" panose="020B0604030504040204" pitchFamily="50" charset="-128"/>
                <a:ea typeface="Meiryo UI" panose="020B0604030504040204" pitchFamily="50" charset="-128"/>
                <a:sym typeface="Wingdings" panose="05000000000000000000" pitchFamily="2" charset="2"/>
              </a:rPr>
              <a:t>：避ける、キャッチする</a:t>
            </a:r>
            <a:endParaRPr lang="en-US" altLang="ja-JP" sz="1600" dirty="0">
              <a:latin typeface="Meiryo UI" panose="020B0604030504040204" pitchFamily="50" charset="-128"/>
              <a:ea typeface="Meiryo UI" panose="020B0604030504040204" pitchFamily="50" charset="-128"/>
              <a:sym typeface="Wingdings" panose="05000000000000000000" pitchFamily="2" charset="2"/>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テーマ：お寿司</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画面の縁側から飛んできた寿司を箸</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或いはレンゲ</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でキャッチして「同じ種類」の寿司を揃える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箸にそろった寿司を皿に置くと点数をもらえる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カメラ・勝利条件</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2D</a:t>
            </a:r>
            <a:r>
              <a:rPr lang="ja-JP" altLang="en-US" sz="1600" dirty="0">
                <a:latin typeface="Meiryo UI" panose="020B0604030504040204" pitchFamily="50" charset="-128"/>
                <a:ea typeface="Meiryo UI" panose="020B0604030504040204" pitchFamily="50" charset="-128"/>
              </a:rPr>
              <a:t>カメラ</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タイムアップになると終了</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ギミック</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寿司の種類数：</a:t>
            </a:r>
            <a:r>
              <a:rPr lang="en-US" altLang="ja-JP" sz="1600" dirty="0">
                <a:latin typeface="Meiryo UI" panose="020B0604030504040204" pitchFamily="50" charset="-128"/>
                <a:ea typeface="Meiryo UI" panose="020B0604030504040204" pitchFamily="50" charset="-128"/>
              </a:rPr>
              <a:t>8</a:t>
            </a:r>
            <a:r>
              <a:rPr lang="ja-JP" altLang="en-US" sz="1600" dirty="0">
                <a:latin typeface="Meiryo UI" panose="020B0604030504040204" pitchFamily="50" charset="-128"/>
                <a:ea typeface="Meiryo UI" panose="020B0604030504040204" pitchFamily="50" charset="-128"/>
              </a:rPr>
              <a:t>種類</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時間によって飛んでくる頻度も変わる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「同じ種類」の寿司は</a:t>
            </a:r>
            <a:r>
              <a:rPr lang="en-US" altLang="ja-JP" sz="1600" dirty="0">
                <a:latin typeface="Meiryo UI" panose="020B0604030504040204" pitchFamily="50" charset="-128"/>
                <a:ea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rPr>
              <a:t>個以上揃ったら点数をもらえる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揃える途中で「違った種類」の寿司をキャッチしてしまうと箸の上の寿司は全部消える</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一気に多く揃えば点数も多くもらえる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補足</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ステージクリアのときもらったコインはショップでお箸とレンゲのスキンを買える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参考アプリ</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フルーツ忍者のような感じ</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kumimoji="1" lang="ja-JP" altLang="en-US" sz="16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7138DC3D-D897-B052-D2B4-96D4C6AC84E4}"/>
              </a:ext>
            </a:extLst>
          </p:cNvPr>
          <p:cNvSpPr/>
          <p:nvPr/>
        </p:nvSpPr>
        <p:spPr>
          <a:xfrm>
            <a:off x="10641416" y="0"/>
            <a:ext cx="1550584" cy="461665"/>
          </a:xfrm>
          <a:prstGeom prst="rect">
            <a:avLst/>
          </a:prstGeom>
          <a:solidFill>
            <a:schemeClr val="bg1">
              <a:lumMod val="85000"/>
            </a:schemeClr>
          </a:solidFill>
          <a:ln w="1905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0" rIns="3600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indent="0" algn="ctr">
              <a:lnSpc>
                <a:spcPts val="1200"/>
              </a:lnSpc>
            </a:pPr>
            <a:r>
              <a:rPr kumimoji="1" lang="en-US" altLang="ja-JP" sz="1400" b="1" dirty="0">
                <a:solidFill>
                  <a:srgbClr val="FF0000"/>
                </a:solidFill>
                <a:latin typeface="HGSｺﾞｼｯｸE" panose="020B0900000000000000" pitchFamily="50" charset="-128"/>
                <a:ea typeface="HGSｺﾞｼｯｸE" panose="020B0900000000000000" pitchFamily="50" charset="-128"/>
              </a:rPr>
              <a:t>CONFIDENTIAL</a:t>
            </a:r>
            <a:endParaRPr kumimoji="1" lang="en-US" altLang="ja-JP" b="1" dirty="0">
              <a:solidFill>
                <a:srgbClr val="FF0000"/>
              </a:solidFill>
              <a:latin typeface="HGSｺﾞｼｯｸE" panose="020B0900000000000000" pitchFamily="50" charset="-128"/>
              <a:ea typeface="HGSｺﾞｼｯｸE" panose="020B0900000000000000" pitchFamily="50" charset="-128"/>
            </a:endParaRPr>
          </a:p>
          <a:p>
            <a:pPr>
              <a:lnSpc>
                <a:spcPts val="960"/>
              </a:lnSpc>
            </a:pPr>
            <a:r>
              <a:rPr lang="ja-JP" altLang="en-US" sz="700" dirty="0">
                <a:solidFill>
                  <a:srgbClr val="FF0000"/>
                </a:solidFill>
                <a:latin typeface="HGPｺﾞｼｯｸM" pitchFamily="50" charset="-128"/>
                <a:ea typeface="HGPｺﾞｼｯｸM" pitchFamily="50" charset="-128"/>
              </a:rPr>
              <a:t>Ｄｅｐｔ： サミー 株式会社</a:t>
            </a:r>
            <a:endParaRPr kumimoji="1" lang="ja-JP" altLang="en-US" sz="700" dirty="0">
              <a:solidFill>
                <a:srgbClr val="FF0000"/>
              </a:solidFill>
              <a:latin typeface="HGPｺﾞｼｯｸM" pitchFamily="50" charset="-128"/>
              <a:ea typeface="HGPｺﾞｼｯｸM" pitchFamily="50" charset="-128"/>
            </a:endParaRPr>
          </a:p>
          <a:p>
            <a:pPr>
              <a:lnSpc>
                <a:spcPts val="960"/>
              </a:lnSpc>
            </a:pPr>
            <a:r>
              <a:rPr lang="ja-JP" altLang="en-US" sz="700" dirty="0">
                <a:solidFill>
                  <a:srgbClr val="FF0000"/>
                </a:solidFill>
                <a:latin typeface="HGPｺﾞｼｯｸM" pitchFamily="50" charset="-128"/>
                <a:ea typeface="HGPｺﾞｼｯｸM" pitchFamily="50" charset="-128"/>
              </a:rPr>
              <a:t>Ｕｎｔｉｌ：</a:t>
            </a:r>
            <a:r>
              <a:rPr lang="ja-JP" altLang="en-US" sz="700" kern="0" dirty="0">
                <a:solidFill>
                  <a:srgbClr val="FF0000"/>
                </a:solidFill>
                <a:latin typeface="HGPｺﾞｼｯｸM" pitchFamily="50" charset="-128"/>
                <a:ea typeface="HGPｺﾞｼｯｸM" pitchFamily="50" charset="-128"/>
              </a:rPr>
              <a:t>　永年</a:t>
            </a:r>
            <a:endParaRPr kumimoji="1" lang="ja-JP" altLang="en-US" sz="700" dirty="0">
              <a:solidFill>
                <a:srgbClr val="FF0000"/>
              </a:solidFill>
              <a:latin typeface="HGPｺﾞｼｯｸM" pitchFamily="50" charset="-128"/>
              <a:ea typeface="HGPｺﾞｼｯｸM" pitchFamily="50" charset="-128"/>
            </a:endParaRPr>
          </a:p>
        </p:txBody>
      </p:sp>
      <p:sp>
        <p:nvSpPr>
          <p:cNvPr id="8" name="テキスト ボックス 7">
            <a:extLst>
              <a:ext uri="{FF2B5EF4-FFF2-40B4-BE49-F238E27FC236}">
                <a16:creationId xmlns:a16="http://schemas.microsoft.com/office/drawing/2014/main" id="{DF072AC1-E71E-5222-E767-0023805D9660}"/>
              </a:ext>
            </a:extLst>
          </p:cNvPr>
          <p:cNvSpPr txBox="1"/>
          <p:nvPr/>
        </p:nvSpPr>
        <p:spPr>
          <a:xfrm>
            <a:off x="7684316" y="6604084"/>
            <a:ext cx="4507684" cy="253916"/>
          </a:xfrm>
          <a:prstGeom prst="rect">
            <a:avLst/>
          </a:prstGeom>
          <a:noFill/>
        </p:spPr>
        <p:txBody>
          <a:bodyPr wrap="square" rtlCol="0">
            <a:spAutoFit/>
          </a:bodyPr>
          <a:lstStyle/>
          <a:p>
            <a:pPr algn="r"/>
            <a:r>
              <a:rPr kumimoji="1" lang="ja-JP" altLang="en-US" sz="1000" dirty="0">
                <a:latin typeface="Meiryo UI" panose="020B0604030504040204" pitchFamily="50" charset="-128"/>
                <a:ea typeface="Meiryo UI" panose="020B0604030504040204" pitchFamily="50" charset="-128"/>
              </a:rPr>
              <a:t>本企画提案書の製品化の権利は</a:t>
            </a:r>
            <a:r>
              <a:rPr lang="ja-JP" altLang="en-US" sz="1000" dirty="0">
                <a:latin typeface="Meiryo UI" panose="020B0604030504040204" pitchFamily="50" charset="-128"/>
                <a:ea typeface="Meiryo UI" panose="020B0604030504040204" pitchFamily="50" charset="-128"/>
              </a:rPr>
              <a:t>サミー</a:t>
            </a:r>
            <a:r>
              <a:rPr kumimoji="1" lang="ja-JP" altLang="en-US" sz="1000" dirty="0">
                <a:latin typeface="Meiryo UI" panose="020B0604030504040204" pitchFamily="50" charset="-128"/>
                <a:ea typeface="Meiryo UI" panose="020B0604030504040204" pitchFamily="50" charset="-128"/>
              </a:rPr>
              <a:t>株式会社が保有します　　　　Ⓒ</a:t>
            </a:r>
            <a:r>
              <a:rPr kumimoji="1" lang="en-US" altLang="ja-JP" sz="1000" dirty="0">
                <a:latin typeface="Meiryo UI" panose="020B0604030504040204" pitchFamily="50" charset="-128"/>
                <a:ea typeface="Meiryo UI" panose="020B0604030504040204" pitchFamily="50" charset="-128"/>
              </a:rPr>
              <a:t>Sammy</a:t>
            </a:r>
            <a:endParaRPr kumimoji="1" lang="ja-JP" altLang="en-US" sz="1000" dirty="0">
              <a:latin typeface="Meiryo UI" panose="020B0604030504040204" pitchFamily="50" charset="-128"/>
              <a:ea typeface="Meiryo UI" panose="020B0604030504040204" pitchFamily="50" charset="-128"/>
            </a:endParaRPr>
          </a:p>
        </p:txBody>
      </p:sp>
      <p:sp>
        <p:nvSpPr>
          <p:cNvPr id="12" name="AutoShape 2" descr="Fruit Ninja® - Google Play のアプリ">
            <a:extLst>
              <a:ext uri="{FF2B5EF4-FFF2-40B4-BE49-F238E27FC236}">
                <a16:creationId xmlns:a16="http://schemas.microsoft.com/office/drawing/2014/main" id="{B5CB5BA1-6EEB-31E3-CF30-DB971E097E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3" name="AutoShape 4" descr="Fruit Ninja® - Google Play のアプリ">
            <a:extLst>
              <a:ext uri="{FF2B5EF4-FFF2-40B4-BE49-F238E27FC236}">
                <a16:creationId xmlns:a16="http://schemas.microsoft.com/office/drawing/2014/main" id="{32FC2D9E-B231-38BB-4DEE-FAA3C8C419C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AutoShape 8" descr="Fruit Ninja® - Google Play のアプリ">
            <a:extLst>
              <a:ext uri="{FF2B5EF4-FFF2-40B4-BE49-F238E27FC236}">
                <a16:creationId xmlns:a16="http://schemas.microsoft.com/office/drawing/2014/main" id="{6E1D1EB2-C6B3-8629-1597-86B53FAC5B9E}"/>
              </a:ext>
            </a:extLst>
          </p:cNvPr>
          <p:cNvSpPr>
            <a:spLocks noChangeAspect="1" noChangeArrowheads="1"/>
          </p:cNvSpPr>
          <p:nvPr/>
        </p:nvSpPr>
        <p:spPr bwMode="auto">
          <a:xfrm>
            <a:off x="3976476" y="2877553"/>
            <a:ext cx="4676274" cy="46762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20" name="圖片 19">
            <a:extLst>
              <a:ext uri="{FF2B5EF4-FFF2-40B4-BE49-F238E27FC236}">
                <a16:creationId xmlns:a16="http://schemas.microsoft.com/office/drawing/2014/main" id="{3A6E7C29-657E-DDCD-FC82-FD0014A09298}"/>
              </a:ext>
            </a:extLst>
          </p:cNvPr>
          <p:cNvPicPr>
            <a:picLocks noChangeAspect="1"/>
          </p:cNvPicPr>
          <p:nvPr/>
        </p:nvPicPr>
        <p:blipFill>
          <a:blip r:embed="rId2"/>
          <a:stretch>
            <a:fillRect/>
          </a:stretch>
        </p:blipFill>
        <p:spPr>
          <a:xfrm>
            <a:off x="8021190" y="3815131"/>
            <a:ext cx="3833936" cy="2169301"/>
          </a:xfrm>
          <a:prstGeom prst="rect">
            <a:avLst/>
          </a:prstGeom>
        </p:spPr>
      </p:pic>
      <p:pic>
        <p:nvPicPr>
          <p:cNvPr id="1034" name="Picture 10" descr="フルーツニンジャのレビューと序盤攻略 - アプリゲット">
            <a:extLst>
              <a:ext uri="{FF2B5EF4-FFF2-40B4-BE49-F238E27FC236}">
                <a16:creationId xmlns:a16="http://schemas.microsoft.com/office/drawing/2014/main" id="{51E1C817-C0AC-D05C-04D0-C2E4786A8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820" y="923330"/>
            <a:ext cx="3833936" cy="2246447"/>
          </a:xfrm>
          <a:prstGeom prst="rect">
            <a:avLst/>
          </a:prstGeom>
          <a:noFill/>
          <a:extLst>
            <a:ext uri="{909E8E84-426E-40DD-AFC4-6F175D3DCCD1}">
              <a14:hiddenFill xmlns:a14="http://schemas.microsoft.com/office/drawing/2010/main">
                <a:solidFill>
                  <a:srgbClr val="FFFFFF"/>
                </a:solidFill>
              </a14:hiddenFill>
            </a:ext>
          </a:extLst>
        </p:spPr>
      </p:pic>
      <p:pic>
        <p:nvPicPr>
          <p:cNvPr id="22" name="圖片 21" descr="一張含有 武器 的圖片&#10;&#10;自動產生的描述">
            <a:extLst>
              <a:ext uri="{FF2B5EF4-FFF2-40B4-BE49-F238E27FC236}">
                <a16:creationId xmlns:a16="http://schemas.microsoft.com/office/drawing/2014/main" id="{DCC8D9C9-C6DB-E12B-A95C-CE81A7769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0012" y="1265269"/>
            <a:ext cx="1495506" cy="1196405"/>
          </a:xfrm>
          <a:prstGeom prst="rect">
            <a:avLst/>
          </a:prstGeom>
        </p:spPr>
      </p:pic>
    </p:spTree>
    <p:extLst>
      <p:ext uri="{BB962C8B-B14F-4D97-AF65-F5344CB8AC3E}">
        <p14:creationId xmlns:p14="http://schemas.microsoft.com/office/powerpoint/2010/main" val="4327035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200FFE8E978064C9C92B64316188B6F" ma:contentTypeVersion="2" ma:contentTypeDescription="新しいドキュメントを作成します。" ma:contentTypeScope="" ma:versionID="be92a61ca24d98659104735580dc163c">
  <xsd:schema xmlns:xsd="http://www.w3.org/2001/XMLSchema" xmlns:xs="http://www.w3.org/2001/XMLSchema" xmlns:p="http://schemas.microsoft.com/office/2006/metadata/properties" xmlns:ns2="a7847f0e-f569-40a8-a9dd-dee63eac6162" targetNamespace="http://schemas.microsoft.com/office/2006/metadata/properties" ma:root="true" ma:fieldsID="2ebf28281347a3da3f141c4b63f38a40" ns2:_="">
    <xsd:import namespace="a7847f0e-f569-40a8-a9dd-dee63eac616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847f0e-f569-40a8-a9dd-dee63eac61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A52913-4DDA-4523-ABE5-DB91ABEC6D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847f0e-f569-40a8-a9dd-dee63eac61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BFB943-BFBE-49C1-BCA6-D329C385FB8E}">
  <ds:schemaRefs>
    <ds:schemaRef ds:uri="http://schemas.microsoft.com/sharepoint/v3/contenttype/forms"/>
  </ds:schemaRefs>
</ds:datastoreItem>
</file>

<file path=customXml/itemProps3.xml><?xml version="1.0" encoding="utf-8"?>
<ds:datastoreItem xmlns:ds="http://schemas.openxmlformats.org/officeDocument/2006/customXml" ds:itemID="{BA80B9A8-4339-4F6E-A814-F4AE18989AF0}">
  <ds:schemaRefs>
    <ds:schemaRef ds:uri="http://schemas.microsoft.com/office/2006/documentManagement/types"/>
    <ds:schemaRef ds:uri="http://purl.org/dc/terms/"/>
    <ds:schemaRef ds:uri="http://schemas.openxmlformats.org/package/2006/metadata/core-properties"/>
    <ds:schemaRef ds:uri="http://schemas.microsoft.com/office/2006/metadata/properties"/>
    <ds:schemaRef ds:uri="a7847f0e-f569-40a8-a9dd-dee63eac6162"/>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303</TotalTime>
  <Words>289</Words>
  <Application>Microsoft Office PowerPoint</Application>
  <PresentationFormat>ワイド画面</PresentationFormat>
  <Paragraphs>58</Paragraphs>
  <Slides>2</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vt:i4>
      </vt:variant>
    </vt:vector>
  </HeadingPairs>
  <TitlesOfParts>
    <vt:vector size="11" baseType="lpstr">
      <vt:lpstr>HGPｺﾞｼｯｸM</vt:lpstr>
      <vt:lpstr>HGSｺﾞｼｯｸE</vt:lpstr>
      <vt:lpstr>Meiryo UI</vt:lpstr>
      <vt:lpstr>新細明體</vt:lpstr>
      <vt:lpstr>游ゴシック</vt:lpstr>
      <vt:lpstr>游ゴシック Light</vt:lpstr>
      <vt:lpstr>Arial</vt:lpstr>
      <vt:lpstr>Wingdings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菅井太治</dc:creator>
  <cp:lastModifiedBy>cre</cp:lastModifiedBy>
  <cp:revision>22</cp:revision>
  <dcterms:created xsi:type="dcterms:W3CDTF">2023-05-24T01:47:11Z</dcterms:created>
  <dcterms:modified xsi:type="dcterms:W3CDTF">2023-07-10T08:05:31Z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0x0101005200FFE8E978064C9C92B64316188B6F</vt:lpwstr>
  </property>
</Properties>
</file>