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52A53-94B4-58E3-C958-6278B24DD41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2009665-DD54-5B14-A166-AB2062B1C8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8E2016D-06DB-1FDF-E62A-E5037CC90BBE}"/>
              </a:ext>
            </a:extLst>
          </p:cNvPr>
          <p:cNvSpPr>
            <a:spLocks noGrp="1"/>
          </p:cNvSpPr>
          <p:nvPr>
            <p:ph type="dt" sz="half" idx="10"/>
          </p:nvPr>
        </p:nvSpPr>
        <p:spPr/>
        <p:txBody>
          <a:bodyPr/>
          <a:lstStyle/>
          <a:p>
            <a:fld id="{C2037C05-DB8E-4D11-AA11-CE8995E7CCB2}" type="datetimeFigureOut">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6067162D-DCAA-00CC-D51A-22384A47B0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0895C9-3C57-2C45-A5F9-C90116BAA0D8}"/>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209283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C9A78-4356-EFCB-631B-A8A20332264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7AE8500-CBAB-8BCE-548F-A6D1B880982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B9A859-2E9F-2F84-4ABF-9CC868FDB6C1}"/>
              </a:ext>
            </a:extLst>
          </p:cNvPr>
          <p:cNvSpPr>
            <a:spLocks noGrp="1"/>
          </p:cNvSpPr>
          <p:nvPr>
            <p:ph type="dt" sz="half" idx="10"/>
          </p:nvPr>
        </p:nvSpPr>
        <p:spPr/>
        <p:txBody>
          <a:bodyPr/>
          <a:lstStyle/>
          <a:p>
            <a:fld id="{C2037C05-DB8E-4D11-AA11-CE8995E7CCB2}" type="datetimeFigureOut">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24B75FAF-45E2-C2C6-D334-2ABDDEB5AA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4B2EB2-A954-307F-6E91-971AF013A097}"/>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142420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0B96E06-A1AA-F53A-318F-8E8C6205DF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E41BA89-DB44-A0ED-9B80-8C142686A8D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0D1B95-EE6E-2A02-785F-8B9C2FC4D5C3}"/>
              </a:ext>
            </a:extLst>
          </p:cNvPr>
          <p:cNvSpPr>
            <a:spLocks noGrp="1"/>
          </p:cNvSpPr>
          <p:nvPr>
            <p:ph type="dt" sz="half" idx="10"/>
          </p:nvPr>
        </p:nvSpPr>
        <p:spPr/>
        <p:txBody>
          <a:bodyPr/>
          <a:lstStyle/>
          <a:p>
            <a:fld id="{C2037C05-DB8E-4D11-AA11-CE8995E7CCB2}" type="datetimeFigureOut">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88DA459C-7EB4-E3B9-F599-1580F6FC885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E89C2A-26FD-84D4-972B-9225408D62A6}"/>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117041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2B2EF-F1DB-EAC7-6109-214BFAEF2D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BAE865-9324-D78E-5471-7516C26C03C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1B0A32-651F-0A91-9451-97D1E8D3FFC7}"/>
              </a:ext>
            </a:extLst>
          </p:cNvPr>
          <p:cNvSpPr>
            <a:spLocks noGrp="1"/>
          </p:cNvSpPr>
          <p:nvPr>
            <p:ph type="dt" sz="half" idx="10"/>
          </p:nvPr>
        </p:nvSpPr>
        <p:spPr/>
        <p:txBody>
          <a:bodyPr/>
          <a:lstStyle/>
          <a:p>
            <a:fld id="{C2037C05-DB8E-4D11-AA11-CE8995E7CCB2}" type="datetimeFigureOut">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83123DAF-209C-7903-17D6-F111338EC3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8EB8E6-33FD-76EB-2AE3-457F8E0DD88B}"/>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391132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688128-813B-3C8F-4443-7A0E908FAFD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F468C4-4090-98D9-9A35-D4F9CF4174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AA78A99-1A2C-7B18-EC55-FF36F69397EF}"/>
              </a:ext>
            </a:extLst>
          </p:cNvPr>
          <p:cNvSpPr>
            <a:spLocks noGrp="1"/>
          </p:cNvSpPr>
          <p:nvPr>
            <p:ph type="dt" sz="half" idx="10"/>
          </p:nvPr>
        </p:nvSpPr>
        <p:spPr/>
        <p:txBody>
          <a:bodyPr/>
          <a:lstStyle/>
          <a:p>
            <a:fld id="{C2037C05-DB8E-4D11-AA11-CE8995E7CCB2}" type="datetimeFigureOut">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6D26C0E7-B046-3649-0735-78B53D1490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79BF1B-1BBC-2092-A0B2-46E14EE380BA}"/>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1929571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B5974-59BB-4EEA-8B08-B7F64CF050F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292B0C0-F77B-65B2-E6F7-AD13141FAEF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161D842-D6DA-4BF4-6D1D-26D333B336D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65501C7-FA38-2592-E4A1-AE2C46905EA6}"/>
              </a:ext>
            </a:extLst>
          </p:cNvPr>
          <p:cNvSpPr>
            <a:spLocks noGrp="1"/>
          </p:cNvSpPr>
          <p:nvPr>
            <p:ph type="dt" sz="half" idx="10"/>
          </p:nvPr>
        </p:nvSpPr>
        <p:spPr/>
        <p:txBody>
          <a:bodyPr/>
          <a:lstStyle/>
          <a:p>
            <a:fld id="{C2037C05-DB8E-4D11-AA11-CE8995E7CCB2}" type="datetimeFigureOut">
              <a:rPr kumimoji="1" lang="ja-JP" altLang="en-US" smtClean="0"/>
              <a:t>2023/7/3</a:t>
            </a:fld>
            <a:endParaRPr kumimoji="1" lang="ja-JP" altLang="en-US"/>
          </a:p>
        </p:txBody>
      </p:sp>
      <p:sp>
        <p:nvSpPr>
          <p:cNvPr id="6" name="フッター プレースホルダー 5">
            <a:extLst>
              <a:ext uri="{FF2B5EF4-FFF2-40B4-BE49-F238E27FC236}">
                <a16:creationId xmlns:a16="http://schemas.microsoft.com/office/drawing/2014/main" id="{D9E1FFB7-DF21-3101-6A55-2B2960651D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1B39C5-1F78-4AE6-4BEE-0845DF0AA72D}"/>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2979615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D811F-69C6-9C62-018C-CFED4F229EC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2B30E40-E0B0-55FC-567F-D176CC596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E99A936-52A6-A519-8A63-4A399B448AC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5636F32-A5CE-C647-901D-ABD31582B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84D9548-1F23-3A66-D42A-7080566F05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890D2D8-1330-359D-9C9E-DC6F00A0C046}"/>
              </a:ext>
            </a:extLst>
          </p:cNvPr>
          <p:cNvSpPr>
            <a:spLocks noGrp="1"/>
          </p:cNvSpPr>
          <p:nvPr>
            <p:ph type="dt" sz="half" idx="10"/>
          </p:nvPr>
        </p:nvSpPr>
        <p:spPr/>
        <p:txBody>
          <a:bodyPr/>
          <a:lstStyle/>
          <a:p>
            <a:fld id="{C2037C05-DB8E-4D11-AA11-CE8995E7CCB2}" type="datetimeFigureOut">
              <a:rPr kumimoji="1" lang="ja-JP" altLang="en-US" smtClean="0"/>
              <a:t>2023/7/3</a:t>
            </a:fld>
            <a:endParaRPr kumimoji="1" lang="ja-JP" altLang="en-US"/>
          </a:p>
        </p:txBody>
      </p:sp>
      <p:sp>
        <p:nvSpPr>
          <p:cNvPr id="8" name="フッター プレースホルダー 7">
            <a:extLst>
              <a:ext uri="{FF2B5EF4-FFF2-40B4-BE49-F238E27FC236}">
                <a16:creationId xmlns:a16="http://schemas.microsoft.com/office/drawing/2014/main" id="{F3C38777-0C7D-869A-37C2-2102E718E0B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74B7DBA-5A99-AC2C-2516-774AE9B264C1}"/>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234378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EE4D9E-D534-99DE-92F5-66745F96D03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F01C518-4872-D91C-EEF6-A0F76561D2D7}"/>
              </a:ext>
            </a:extLst>
          </p:cNvPr>
          <p:cNvSpPr>
            <a:spLocks noGrp="1"/>
          </p:cNvSpPr>
          <p:nvPr>
            <p:ph type="dt" sz="half" idx="10"/>
          </p:nvPr>
        </p:nvSpPr>
        <p:spPr/>
        <p:txBody>
          <a:bodyPr/>
          <a:lstStyle/>
          <a:p>
            <a:fld id="{C2037C05-DB8E-4D11-AA11-CE8995E7CCB2}" type="datetimeFigureOut">
              <a:rPr kumimoji="1" lang="ja-JP" altLang="en-US" smtClean="0"/>
              <a:t>2023/7/3</a:t>
            </a:fld>
            <a:endParaRPr kumimoji="1" lang="ja-JP" altLang="en-US"/>
          </a:p>
        </p:txBody>
      </p:sp>
      <p:sp>
        <p:nvSpPr>
          <p:cNvPr id="4" name="フッター プレースホルダー 3">
            <a:extLst>
              <a:ext uri="{FF2B5EF4-FFF2-40B4-BE49-F238E27FC236}">
                <a16:creationId xmlns:a16="http://schemas.microsoft.com/office/drawing/2014/main" id="{F2BDC347-6723-3758-F947-B9B393CE04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EE42D19-5BA1-1C51-9435-BBAF19300ECF}"/>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295771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0DFDCCD-9F9F-19DD-1A52-4889354284F9}"/>
              </a:ext>
            </a:extLst>
          </p:cNvPr>
          <p:cNvSpPr>
            <a:spLocks noGrp="1"/>
          </p:cNvSpPr>
          <p:nvPr>
            <p:ph type="dt" sz="half" idx="10"/>
          </p:nvPr>
        </p:nvSpPr>
        <p:spPr/>
        <p:txBody>
          <a:bodyPr/>
          <a:lstStyle/>
          <a:p>
            <a:fld id="{C2037C05-DB8E-4D11-AA11-CE8995E7CCB2}" type="datetimeFigureOut">
              <a:rPr kumimoji="1" lang="ja-JP" altLang="en-US" smtClean="0"/>
              <a:t>2023/7/3</a:t>
            </a:fld>
            <a:endParaRPr kumimoji="1" lang="ja-JP" altLang="en-US"/>
          </a:p>
        </p:txBody>
      </p:sp>
      <p:sp>
        <p:nvSpPr>
          <p:cNvPr id="3" name="フッター プレースホルダー 2">
            <a:extLst>
              <a:ext uri="{FF2B5EF4-FFF2-40B4-BE49-F238E27FC236}">
                <a16:creationId xmlns:a16="http://schemas.microsoft.com/office/drawing/2014/main" id="{D02482DF-D074-A891-480D-DA631962B67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CE18E5-AE35-8416-4B9B-B2F735A3E9B9}"/>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420388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30187-3E61-282F-30CC-99029904B06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495EFC-0F6B-5B65-5523-0F13091348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D355530-F05D-BC16-0384-D5E650A49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EFEFEB1-D22F-7C4C-C340-C217BD07FCD2}"/>
              </a:ext>
            </a:extLst>
          </p:cNvPr>
          <p:cNvSpPr>
            <a:spLocks noGrp="1"/>
          </p:cNvSpPr>
          <p:nvPr>
            <p:ph type="dt" sz="half" idx="10"/>
          </p:nvPr>
        </p:nvSpPr>
        <p:spPr/>
        <p:txBody>
          <a:bodyPr/>
          <a:lstStyle/>
          <a:p>
            <a:fld id="{C2037C05-DB8E-4D11-AA11-CE8995E7CCB2}" type="datetimeFigureOut">
              <a:rPr kumimoji="1" lang="ja-JP" altLang="en-US" smtClean="0"/>
              <a:t>2023/7/3</a:t>
            </a:fld>
            <a:endParaRPr kumimoji="1" lang="ja-JP" altLang="en-US"/>
          </a:p>
        </p:txBody>
      </p:sp>
      <p:sp>
        <p:nvSpPr>
          <p:cNvPr id="6" name="フッター プレースホルダー 5">
            <a:extLst>
              <a:ext uri="{FF2B5EF4-FFF2-40B4-BE49-F238E27FC236}">
                <a16:creationId xmlns:a16="http://schemas.microsoft.com/office/drawing/2014/main" id="{0CDCEFCC-20C5-AAF0-15F7-380EA8155B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75B0F7-DF3E-8B79-B030-B66DC26CFF06}"/>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288882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99402A-B2F6-4898-511D-B8949EA7C82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FB5B24A-921B-A840-0A56-652DADB683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ADA9142-C3E0-6472-3E6C-233AAFA7E7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A97E39-016F-61EE-29F9-139A5E98F2AE}"/>
              </a:ext>
            </a:extLst>
          </p:cNvPr>
          <p:cNvSpPr>
            <a:spLocks noGrp="1"/>
          </p:cNvSpPr>
          <p:nvPr>
            <p:ph type="dt" sz="half" idx="10"/>
          </p:nvPr>
        </p:nvSpPr>
        <p:spPr/>
        <p:txBody>
          <a:bodyPr/>
          <a:lstStyle/>
          <a:p>
            <a:fld id="{C2037C05-DB8E-4D11-AA11-CE8995E7CCB2}" type="datetimeFigureOut">
              <a:rPr kumimoji="1" lang="ja-JP" altLang="en-US" smtClean="0"/>
              <a:t>2023/7/3</a:t>
            </a:fld>
            <a:endParaRPr kumimoji="1" lang="ja-JP" altLang="en-US"/>
          </a:p>
        </p:txBody>
      </p:sp>
      <p:sp>
        <p:nvSpPr>
          <p:cNvPr id="6" name="フッター プレースホルダー 5">
            <a:extLst>
              <a:ext uri="{FF2B5EF4-FFF2-40B4-BE49-F238E27FC236}">
                <a16:creationId xmlns:a16="http://schemas.microsoft.com/office/drawing/2014/main" id="{80D64978-5FC9-2A26-9049-B27008E453B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43DFB90-B357-3AA7-6A8F-60E7CC69DCC8}"/>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74684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FD32497-D6ED-9479-FEFF-6ABFF6DC30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26A666-A685-C8D1-77A5-6B9EE3AE6C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B07E09-7CDE-0BCD-A789-7D14302A1A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37C05-DB8E-4D11-AA11-CE8995E7CCB2}" type="datetimeFigureOut">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0B1462F8-505C-9A6A-54BF-E2AA9F0FF8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B5B7F8C-F6A6-3606-3364-0989BA0B39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1232650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D727960-A7CF-001C-4D5D-CC3DC4F41950}"/>
              </a:ext>
            </a:extLst>
          </p:cNvPr>
          <p:cNvSpPr txBox="1"/>
          <p:nvPr/>
        </p:nvSpPr>
        <p:spPr>
          <a:xfrm>
            <a:off x="0" y="0"/>
            <a:ext cx="5318620" cy="461665"/>
          </a:xfrm>
          <a:prstGeom prst="rect">
            <a:avLst/>
          </a:prstGeom>
          <a:noFill/>
        </p:spPr>
        <p:txBody>
          <a:bodyPr wrap="square" rtlCol="0">
            <a:spAutoFit/>
          </a:bodyPr>
          <a:lstStyle/>
          <a:p>
            <a:r>
              <a:rPr kumimoji="1" lang="ja-JP" altLang="en-US" sz="2400" dirty="0">
                <a:latin typeface="Meiryo UI" panose="020B0604030504040204" pitchFamily="50" charset="-128"/>
                <a:ea typeface="Meiryo UI" panose="020B0604030504040204" pitchFamily="50" charset="-128"/>
              </a:rPr>
              <a:t>ペンギン　ｖｓ　アザラシ</a:t>
            </a:r>
          </a:p>
        </p:txBody>
      </p:sp>
      <p:sp>
        <p:nvSpPr>
          <p:cNvPr id="5" name="正方形/長方形 4">
            <a:extLst>
              <a:ext uri="{FF2B5EF4-FFF2-40B4-BE49-F238E27FC236}">
                <a16:creationId xmlns:a16="http://schemas.microsoft.com/office/drawing/2014/main" id="{01542EF1-9535-4974-24EC-C7AF226A765A}"/>
              </a:ext>
            </a:extLst>
          </p:cNvPr>
          <p:cNvSpPr/>
          <p:nvPr/>
        </p:nvSpPr>
        <p:spPr>
          <a:xfrm>
            <a:off x="7684316" y="461665"/>
            <a:ext cx="4507684" cy="6120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5757613A-649F-0D6F-F68E-F1FA1795A55E}"/>
              </a:ext>
            </a:extLst>
          </p:cNvPr>
          <p:cNvSpPr txBox="1"/>
          <p:nvPr/>
        </p:nvSpPr>
        <p:spPr>
          <a:xfrm>
            <a:off x="134224" y="721453"/>
            <a:ext cx="7550092" cy="6001643"/>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コンセプト</a:t>
            </a:r>
            <a:endParaRPr kumimoji="1"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穴を埋めましょう</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概要・操作</a:t>
            </a:r>
            <a:endParaRPr kumimoji="1"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メカニクス</a:t>
            </a:r>
            <a:r>
              <a:rPr lang="ja-JP" altLang="en-US" sz="1600" dirty="0">
                <a:latin typeface="Meiryo UI" panose="020B0604030504040204" pitchFamily="50" charset="-128"/>
                <a:ea typeface="Meiryo UI" panose="020B0604030504040204" pitchFamily="50" charset="-128"/>
                <a:sym typeface="Wingdings" panose="05000000000000000000" pitchFamily="2" charset="2"/>
              </a:rPr>
              <a:t>：嵌める、滑る</a:t>
            </a:r>
            <a:endParaRPr lang="en-US" altLang="ja-JP" sz="1600" dirty="0">
              <a:latin typeface="Meiryo UI" panose="020B0604030504040204" pitchFamily="50" charset="-128"/>
              <a:ea typeface="Meiryo UI" panose="020B0604030504040204" pitchFamily="50" charset="-128"/>
              <a:sym typeface="Wingdings" panose="05000000000000000000" pitchFamily="2" charset="2"/>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テーマ：アイスキューブ</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スクリーンの上半に出た穴へ同じ形のアイスキューブをすべらせて穴を埋める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スライドしてアイスキューブを滑る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カメラ・勝利条件</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3D</a:t>
            </a:r>
            <a:r>
              <a:rPr lang="ja-JP" altLang="en-US" sz="1600" dirty="0">
                <a:latin typeface="Meiryo UI" panose="020B0604030504040204" pitchFamily="50" charset="-128"/>
                <a:ea typeface="Meiryo UI" panose="020B0604030504040204" pitchFamily="50" charset="-128"/>
              </a:rPr>
              <a:t>カメラ</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アザラシが中央線を超えると終了</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ギミック</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形の種類</a:t>
            </a:r>
            <a:endParaRPr lang="en-US" altLang="ja-JP" sz="1600" dirty="0">
              <a:latin typeface="Meiryo UI" panose="020B0604030504040204" pitchFamily="50" charset="-128"/>
              <a:ea typeface="Meiryo UI" panose="020B0604030504040204" pitchFamily="50" charset="-128"/>
            </a:endParaRPr>
          </a:p>
          <a:p>
            <a:pPr marL="1200150" lvl="2"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三角形</a:t>
            </a:r>
            <a:endParaRPr lang="en-US" altLang="ja-JP" sz="1600" dirty="0">
              <a:latin typeface="Meiryo UI" panose="020B0604030504040204" pitchFamily="50" charset="-128"/>
              <a:ea typeface="Meiryo UI" panose="020B0604030504040204" pitchFamily="50" charset="-128"/>
            </a:endParaRPr>
          </a:p>
          <a:p>
            <a:pPr marL="1200150" lvl="2"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正方形</a:t>
            </a:r>
            <a:endParaRPr lang="en-US" altLang="ja-JP" sz="1600" dirty="0">
              <a:latin typeface="Meiryo UI" panose="020B0604030504040204" pitchFamily="50" charset="-128"/>
              <a:ea typeface="Meiryo UI" panose="020B0604030504040204" pitchFamily="50" charset="-128"/>
            </a:endParaRPr>
          </a:p>
          <a:p>
            <a:pPr marL="1200150" lvl="2"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菱形</a:t>
            </a:r>
            <a:endParaRPr lang="en-US" altLang="ja-JP" sz="1600" dirty="0">
              <a:latin typeface="Meiryo UI" panose="020B0604030504040204" pitchFamily="50" charset="-128"/>
              <a:ea typeface="Meiryo UI" panose="020B0604030504040204" pitchFamily="50" charset="-128"/>
            </a:endParaRPr>
          </a:p>
          <a:p>
            <a:pPr marL="1200150" lvl="2"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円形</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補足</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穴から出たアザラシはキューブを滑って倒せる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参考アプリ</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けっきょく南極大冒険のような感じ</a:t>
            </a:r>
            <a:endParaRPr kumimoji="1" lang="ja-JP" altLang="en-US" sz="16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7138DC3D-D897-B052-D2B4-96D4C6AC84E4}"/>
              </a:ext>
            </a:extLst>
          </p:cNvPr>
          <p:cNvSpPr/>
          <p:nvPr/>
        </p:nvSpPr>
        <p:spPr>
          <a:xfrm>
            <a:off x="10641416" y="0"/>
            <a:ext cx="1550584" cy="461665"/>
          </a:xfrm>
          <a:prstGeom prst="rect">
            <a:avLst/>
          </a:prstGeom>
          <a:solidFill>
            <a:schemeClr val="bg1">
              <a:lumMod val="85000"/>
            </a:schemeClr>
          </a:solidFill>
          <a:ln w="1905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indent="0" algn="ctr">
              <a:lnSpc>
                <a:spcPts val="1200"/>
              </a:lnSpc>
            </a:pPr>
            <a:r>
              <a:rPr kumimoji="1" lang="en-US" altLang="ja-JP" sz="1400" b="1" dirty="0">
                <a:solidFill>
                  <a:srgbClr val="FF0000"/>
                </a:solidFill>
                <a:latin typeface="HGSｺﾞｼｯｸE" panose="020B0900000000000000" pitchFamily="50" charset="-128"/>
                <a:ea typeface="HGSｺﾞｼｯｸE" panose="020B0900000000000000" pitchFamily="50" charset="-128"/>
              </a:rPr>
              <a:t>CONFIDENTIAL</a:t>
            </a:r>
            <a:endParaRPr kumimoji="1" lang="en-US" altLang="ja-JP" b="1" dirty="0">
              <a:solidFill>
                <a:srgbClr val="FF0000"/>
              </a:solidFill>
              <a:latin typeface="HGSｺﾞｼｯｸE" panose="020B0900000000000000" pitchFamily="50" charset="-128"/>
              <a:ea typeface="HGSｺﾞｼｯｸE" panose="020B0900000000000000" pitchFamily="50" charset="-128"/>
            </a:endParaRPr>
          </a:p>
          <a:p>
            <a:pPr>
              <a:lnSpc>
                <a:spcPts val="960"/>
              </a:lnSpc>
            </a:pPr>
            <a:r>
              <a:rPr lang="ja-JP" altLang="en-US" sz="700" dirty="0">
                <a:solidFill>
                  <a:srgbClr val="FF0000"/>
                </a:solidFill>
                <a:latin typeface="HGPｺﾞｼｯｸM" pitchFamily="50" charset="-128"/>
                <a:ea typeface="HGPｺﾞｼｯｸM" pitchFamily="50" charset="-128"/>
              </a:rPr>
              <a:t>Ｄｅｐｔ： サミー 株式会社</a:t>
            </a:r>
            <a:endParaRPr kumimoji="1" lang="ja-JP" altLang="en-US" sz="700" dirty="0">
              <a:solidFill>
                <a:srgbClr val="FF0000"/>
              </a:solidFill>
              <a:latin typeface="HGPｺﾞｼｯｸM" pitchFamily="50" charset="-128"/>
              <a:ea typeface="HGPｺﾞｼｯｸM" pitchFamily="50" charset="-128"/>
            </a:endParaRPr>
          </a:p>
          <a:p>
            <a:pPr>
              <a:lnSpc>
                <a:spcPts val="960"/>
              </a:lnSpc>
            </a:pPr>
            <a:r>
              <a:rPr lang="ja-JP" altLang="en-US" sz="700" dirty="0">
                <a:solidFill>
                  <a:srgbClr val="FF0000"/>
                </a:solidFill>
                <a:latin typeface="HGPｺﾞｼｯｸM" pitchFamily="50" charset="-128"/>
                <a:ea typeface="HGPｺﾞｼｯｸM" pitchFamily="50" charset="-128"/>
              </a:rPr>
              <a:t>Ｕｎｔｉｌ：</a:t>
            </a:r>
            <a:r>
              <a:rPr lang="ja-JP" altLang="en-US" sz="700" kern="0" dirty="0">
                <a:solidFill>
                  <a:srgbClr val="FF0000"/>
                </a:solidFill>
                <a:latin typeface="HGPｺﾞｼｯｸM" pitchFamily="50" charset="-128"/>
                <a:ea typeface="HGPｺﾞｼｯｸM" pitchFamily="50" charset="-128"/>
              </a:rPr>
              <a:t>　永年</a:t>
            </a:r>
            <a:endParaRPr kumimoji="1" lang="ja-JP" altLang="en-US" sz="700" dirty="0">
              <a:solidFill>
                <a:srgbClr val="FF0000"/>
              </a:solidFill>
              <a:latin typeface="HGPｺﾞｼｯｸM" pitchFamily="50" charset="-128"/>
              <a:ea typeface="HGPｺﾞｼｯｸM" pitchFamily="50" charset="-128"/>
            </a:endParaRPr>
          </a:p>
        </p:txBody>
      </p:sp>
      <p:sp>
        <p:nvSpPr>
          <p:cNvPr id="8" name="テキスト ボックス 7">
            <a:extLst>
              <a:ext uri="{FF2B5EF4-FFF2-40B4-BE49-F238E27FC236}">
                <a16:creationId xmlns:a16="http://schemas.microsoft.com/office/drawing/2014/main" id="{DF072AC1-E71E-5222-E767-0023805D9660}"/>
              </a:ext>
            </a:extLst>
          </p:cNvPr>
          <p:cNvSpPr txBox="1"/>
          <p:nvPr/>
        </p:nvSpPr>
        <p:spPr>
          <a:xfrm>
            <a:off x="7684316" y="6604084"/>
            <a:ext cx="4507684" cy="253916"/>
          </a:xfrm>
          <a:prstGeom prst="rect">
            <a:avLst/>
          </a:prstGeom>
          <a:noFill/>
        </p:spPr>
        <p:txBody>
          <a:bodyPr wrap="square" rtlCol="0">
            <a:spAutoFit/>
          </a:bodyPr>
          <a:lstStyle/>
          <a:p>
            <a:pPr algn="r"/>
            <a:r>
              <a:rPr kumimoji="1" lang="ja-JP" altLang="en-US" sz="1000" dirty="0">
                <a:latin typeface="Meiryo UI" panose="020B0604030504040204" pitchFamily="50" charset="-128"/>
                <a:ea typeface="Meiryo UI" panose="020B0604030504040204" pitchFamily="50" charset="-128"/>
              </a:rPr>
              <a:t>本企画提案書の製品化の権利は</a:t>
            </a:r>
            <a:r>
              <a:rPr lang="ja-JP" altLang="en-US" sz="1000" dirty="0">
                <a:latin typeface="Meiryo UI" panose="020B0604030504040204" pitchFamily="50" charset="-128"/>
                <a:ea typeface="Meiryo UI" panose="020B0604030504040204" pitchFamily="50" charset="-128"/>
              </a:rPr>
              <a:t>サミー</a:t>
            </a:r>
            <a:r>
              <a:rPr kumimoji="1" lang="ja-JP" altLang="en-US" sz="1000" dirty="0">
                <a:latin typeface="Meiryo UI" panose="020B0604030504040204" pitchFamily="50" charset="-128"/>
                <a:ea typeface="Meiryo UI" panose="020B0604030504040204" pitchFamily="50" charset="-128"/>
              </a:rPr>
              <a:t>株式会社が保有します　　　　Ⓒ</a:t>
            </a:r>
            <a:r>
              <a:rPr kumimoji="1" lang="en-US" altLang="ja-JP" sz="1000" dirty="0">
                <a:latin typeface="Meiryo UI" panose="020B0604030504040204" pitchFamily="50" charset="-128"/>
                <a:ea typeface="Meiryo UI" panose="020B0604030504040204" pitchFamily="50" charset="-128"/>
              </a:rPr>
              <a:t>Sammy</a:t>
            </a:r>
            <a:endParaRPr kumimoji="1" lang="ja-JP" altLang="en-US" sz="1000" dirty="0">
              <a:latin typeface="Meiryo UI" panose="020B0604030504040204" pitchFamily="50" charset="-128"/>
              <a:ea typeface="Meiryo UI" panose="020B0604030504040204" pitchFamily="50" charset="-128"/>
            </a:endParaRPr>
          </a:p>
        </p:txBody>
      </p:sp>
      <p:pic>
        <p:nvPicPr>
          <p:cNvPr id="2" name="図 1">
            <a:extLst>
              <a:ext uri="{FF2B5EF4-FFF2-40B4-BE49-F238E27FC236}">
                <a16:creationId xmlns:a16="http://schemas.microsoft.com/office/drawing/2014/main" id="{68F1EB65-9089-4A57-BFC5-712279DD2E80}"/>
              </a:ext>
            </a:extLst>
          </p:cNvPr>
          <p:cNvPicPr>
            <a:picLocks noChangeAspect="1"/>
          </p:cNvPicPr>
          <p:nvPr/>
        </p:nvPicPr>
        <p:blipFill>
          <a:blip r:embed="rId2"/>
          <a:stretch>
            <a:fillRect/>
          </a:stretch>
        </p:blipFill>
        <p:spPr>
          <a:xfrm>
            <a:off x="8475148" y="568197"/>
            <a:ext cx="2810690" cy="2459354"/>
          </a:xfrm>
          <a:prstGeom prst="rect">
            <a:avLst/>
          </a:prstGeom>
        </p:spPr>
      </p:pic>
      <p:pic>
        <p:nvPicPr>
          <p:cNvPr id="11" name="図 10">
            <a:extLst>
              <a:ext uri="{FF2B5EF4-FFF2-40B4-BE49-F238E27FC236}">
                <a16:creationId xmlns:a16="http://schemas.microsoft.com/office/drawing/2014/main" id="{054B91E5-5D72-469D-B85D-EC731574A5EC}"/>
              </a:ext>
            </a:extLst>
          </p:cNvPr>
          <p:cNvPicPr>
            <a:picLocks noChangeAspect="1"/>
          </p:cNvPicPr>
          <p:nvPr/>
        </p:nvPicPr>
        <p:blipFill>
          <a:blip r:embed="rId2"/>
          <a:stretch>
            <a:fillRect/>
          </a:stretch>
        </p:blipFill>
        <p:spPr>
          <a:xfrm>
            <a:off x="8475147" y="3822919"/>
            <a:ext cx="2819295" cy="2466884"/>
          </a:xfrm>
          <a:prstGeom prst="rect">
            <a:avLst/>
          </a:prstGeom>
        </p:spPr>
      </p:pic>
      <p:pic>
        <p:nvPicPr>
          <p:cNvPr id="15" name="図 14">
            <a:extLst>
              <a:ext uri="{FF2B5EF4-FFF2-40B4-BE49-F238E27FC236}">
                <a16:creationId xmlns:a16="http://schemas.microsoft.com/office/drawing/2014/main" id="{FC058A14-58E7-43DB-AA64-1B38FDBCDD1E}"/>
              </a:ext>
            </a:extLst>
          </p:cNvPr>
          <p:cNvPicPr>
            <a:picLocks noChangeAspect="1"/>
          </p:cNvPicPr>
          <p:nvPr/>
        </p:nvPicPr>
        <p:blipFill>
          <a:blip r:embed="rId3"/>
          <a:stretch>
            <a:fillRect/>
          </a:stretch>
        </p:blipFill>
        <p:spPr>
          <a:xfrm>
            <a:off x="10204674" y="2750945"/>
            <a:ext cx="539432" cy="539432"/>
          </a:xfrm>
          <a:prstGeom prst="rect">
            <a:avLst/>
          </a:prstGeom>
        </p:spPr>
      </p:pic>
      <p:pic>
        <p:nvPicPr>
          <p:cNvPr id="18" name="図 17">
            <a:extLst>
              <a:ext uri="{FF2B5EF4-FFF2-40B4-BE49-F238E27FC236}">
                <a16:creationId xmlns:a16="http://schemas.microsoft.com/office/drawing/2014/main" id="{BD4EE864-D993-4D82-B406-DB926593F78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667" l="8062" r="89880">
                        <a14:foregroundMark x1="11835" y1="55867" x2="8062" y2="54667"/>
                        <a14:foregroundMark x1="55060" y1="89467" x2="61235" y2="90667"/>
                      </a14:backgroundRemoval>
                    </a14:imgEffect>
                  </a14:imgLayer>
                </a14:imgProps>
              </a:ext>
            </a:extLst>
          </a:blip>
          <a:stretch>
            <a:fillRect/>
          </a:stretch>
        </p:blipFill>
        <p:spPr>
          <a:xfrm>
            <a:off x="9513772" y="2820406"/>
            <a:ext cx="741360" cy="953723"/>
          </a:xfrm>
          <a:prstGeom prst="rect">
            <a:avLst/>
          </a:prstGeom>
        </p:spPr>
      </p:pic>
      <p:pic>
        <p:nvPicPr>
          <p:cNvPr id="9" name="図 8">
            <a:extLst>
              <a:ext uri="{FF2B5EF4-FFF2-40B4-BE49-F238E27FC236}">
                <a16:creationId xmlns:a16="http://schemas.microsoft.com/office/drawing/2014/main" id="{BBFE432D-D7CB-4A4C-82BE-4522E7A13D92}"/>
              </a:ext>
            </a:extLst>
          </p:cNvPr>
          <p:cNvPicPr>
            <a:picLocks noChangeAspect="1"/>
          </p:cNvPicPr>
          <p:nvPr/>
        </p:nvPicPr>
        <p:blipFill>
          <a:blip r:embed="rId3"/>
          <a:stretch>
            <a:fillRect/>
          </a:stretch>
        </p:blipFill>
        <p:spPr>
          <a:xfrm>
            <a:off x="9067335" y="2742638"/>
            <a:ext cx="539432" cy="539432"/>
          </a:xfrm>
          <a:prstGeom prst="rect">
            <a:avLst/>
          </a:prstGeom>
        </p:spPr>
      </p:pic>
      <p:pic>
        <p:nvPicPr>
          <p:cNvPr id="17" name="図 16">
            <a:extLst>
              <a:ext uri="{FF2B5EF4-FFF2-40B4-BE49-F238E27FC236}">
                <a16:creationId xmlns:a16="http://schemas.microsoft.com/office/drawing/2014/main" id="{A7D330E8-9F03-4820-9950-4A7BFF120441}"/>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7059" b="89804" l="9596" r="89899">
                        <a14:foregroundMark x1="25758" y1="9412" x2="25758" y2="7059"/>
                      </a14:backgroundRemoval>
                    </a14:imgEffect>
                  </a14:imgLayer>
                </a14:imgProps>
              </a:ext>
            </a:extLst>
          </a:blip>
          <a:stretch>
            <a:fillRect/>
          </a:stretch>
        </p:blipFill>
        <p:spPr>
          <a:xfrm>
            <a:off x="8697066" y="2772895"/>
            <a:ext cx="740538" cy="953723"/>
          </a:xfrm>
          <a:prstGeom prst="rect">
            <a:avLst/>
          </a:prstGeom>
        </p:spPr>
      </p:pic>
    </p:spTree>
    <p:extLst>
      <p:ext uri="{BB962C8B-B14F-4D97-AF65-F5344CB8AC3E}">
        <p14:creationId xmlns:p14="http://schemas.microsoft.com/office/powerpoint/2010/main" val="49824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D727960-A7CF-001C-4D5D-CC3DC4F41950}"/>
              </a:ext>
            </a:extLst>
          </p:cNvPr>
          <p:cNvSpPr txBox="1"/>
          <p:nvPr/>
        </p:nvSpPr>
        <p:spPr>
          <a:xfrm>
            <a:off x="0" y="0"/>
            <a:ext cx="5318620" cy="461665"/>
          </a:xfrm>
          <a:prstGeom prst="rect">
            <a:avLst/>
          </a:prstGeom>
          <a:noFill/>
        </p:spPr>
        <p:txBody>
          <a:bodyPr wrap="square" rtlCol="0">
            <a:spAutoFit/>
          </a:bodyPr>
          <a:lstStyle/>
          <a:p>
            <a:r>
              <a:rPr kumimoji="1" lang="en-US" altLang="ja-JP" sz="2400" dirty="0">
                <a:latin typeface="Meiryo UI" panose="020B0604030504040204" pitchFamily="50" charset="-128"/>
                <a:ea typeface="Meiryo UI" panose="020B0604030504040204" pitchFamily="50" charset="-128"/>
              </a:rPr>
              <a:t>SUSHI STACKER</a:t>
            </a:r>
            <a:endParaRPr kumimoji="1" lang="ja-JP" altLang="en-US" sz="24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01542EF1-9535-4974-24EC-C7AF226A765A}"/>
              </a:ext>
            </a:extLst>
          </p:cNvPr>
          <p:cNvSpPr/>
          <p:nvPr/>
        </p:nvSpPr>
        <p:spPr>
          <a:xfrm>
            <a:off x="7684316" y="461665"/>
            <a:ext cx="4507684" cy="6120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5757613A-649F-0D6F-F68E-F1FA1795A55E}"/>
              </a:ext>
            </a:extLst>
          </p:cNvPr>
          <p:cNvSpPr txBox="1"/>
          <p:nvPr/>
        </p:nvSpPr>
        <p:spPr>
          <a:xfrm>
            <a:off x="134224" y="721453"/>
            <a:ext cx="7550092" cy="5262979"/>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コンセプト</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飛んでる寿司をキャッチしましょう</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概要・操作</a:t>
            </a:r>
            <a:endParaRPr kumimoji="1"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メカニクス</a:t>
            </a:r>
            <a:r>
              <a:rPr lang="ja-JP" altLang="en-US" sz="1600" dirty="0">
                <a:latin typeface="Meiryo UI" panose="020B0604030504040204" pitchFamily="50" charset="-128"/>
                <a:ea typeface="Meiryo UI" panose="020B0604030504040204" pitchFamily="50" charset="-128"/>
                <a:sym typeface="Wingdings" panose="05000000000000000000" pitchFamily="2" charset="2"/>
              </a:rPr>
              <a:t>：避ける、キャッチする</a:t>
            </a:r>
            <a:endParaRPr lang="en-US" altLang="ja-JP" sz="1600" dirty="0">
              <a:latin typeface="Meiryo UI" panose="020B0604030504040204" pitchFamily="50" charset="-128"/>
              <a:ea typeface="Meiryo UI" panose="020B0604030504040204" pitchFamily="50" charset="-128"/>
              <a:sym typeface="Wingdings" panose="05000000000000000000" pitchFamily="2" charset="2"/>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テーマ：お寿司</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画面の縁側から飛んできた寿司を箸でキャッチして同じ種類の寿司を揃える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箸にそろった寿司を皿に置くと点数をもらえる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カメラ・勝利条件</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2D</a:t>
            </a:r>
            <a:r>
              <a:rPr lang="ja-JP" altLang="en-US" sz="1600" dirty="0">
                <a:latin typeface="Meiryo UI" panose="020B0604030504040204" pitchFamily="50" charset="-128"/>
                <a:ea typeface="Meiryo UI" panose="020B0604030504040204" pitchFamily="50" charset="-128"/>
              </a:rPr>
              <a:t>カメラ</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タイムアップになると終了</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ギミック</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寿司の種類数：</a:t>
            </a:r>
            <a:r>
              <a:rPr lang="en-US" altLang="ja-JP" sz="1600" dirty="0">
                <a:latin typeface="Meiryo UI" panose="020B0604030504040204" pitchFamily="50" charset="-128"/>
                <a:ea typeface="Meiryo UI" panose="020B0604030504040204" pitchFamily="50" charset="-128"/>
              </a:rPr>
              <a:t>8</a:t>
            </a:r>
            <a:r>
              <a:rPr lang="ja-JP" altLang="en-US" sz="1600" dirty="0">
                <a:latin typeface="Meiryo UI" panose="020B0604030504040204" pitchFamily="50" charset="-128"/>
                <a:ea typeface="Meiryo UI" panose="020B0604030504040204" pitchFamily="50" charset="-128"/>
              </a:rPr>
              <a:t>種類</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時間によって飛んでくる頻度も変わる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揃える途中で他の種類の寿司をキャッチしてしまうと箸の上の寿司は全部消える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一気に多く揃えば点数も多くもらえる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参考アプリ</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けっきょく南極大冒険のような感じ</a:t>
            </a:r>
            <a:endParaRPr kumimoji="1" lang="ja-JP" altLang="en-US" sz="16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7138DC3D-D897-B052-D2B4-96D4C6AC84E4}"/>
              </a:ext>
            </a:extLst>
          </p:cNvPr>
          <p:cNvSpPr/>
          <p:nvPr/>
        </p:nvSpPr>
        <p:spPr>
          <a:xfrm>
            <a:off x="10641416" y="0"/>
            <a:ext cx="1550584" cy="461665"/>
          </a:xfrm>
          <a:prstGeom prst="rect">
            <a:avLst/>
          </a:prstGeom>
          <a:solidFill>
            <a:schemeClr val="bg1">
              <a:lumMod val="85000"/>
            </a:schemeClr>
          </a:solidFill>
          <a:ln w="1905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indent="0" algn="ctr">
              <a:lnSpc>
                <a:spcPts val="1200"/>
              </a:lnSpc>
            </a:pPr>
            <a:r>
              <a:rPr kumimoji="1" lang="en-US" altLang="ja-JP" sz="1400" b="1" dirty="0">
                <a:solidFill>
                  <a:srgbClr val="FF0000"/>
                </a:solidFill>
                <a:latin typeface="HGSｺﾞｼｯｸE" panose="020B0900000000000000" pitchFamily="50" charset="-128"/>
                <a:ea typeface="HGSｺﾞｼｯｸE" panose="020B0900000000000000" pitchFamily="50" charset="-128"/>
              </a:rPr>
              <a:t>CONFIDENTIAL</a:t>
            </a:r>
            <a:endParaRPr kumimoji="1" lang="en-US" altLang="ja-JP" b="1" dirty="0">
              <a:solidFill>
                <a:srgbClr val="FF0000"/>
              </a:solidFill>
              <a:latin typeface="HGSｺﾞｼｯｸE" panose="020B0900000000000000" pitchFamily="50" charset="-128"/>
              <a:ea typeface="HGSｺﾞｼｯｸE" panose="020B0900000000000000" pitchFamily="50" charset="-128"/>
            </a:endParaRPr>
          </a:p>
          <a:p>
            <a:pPr>
              <a:lnSpc>
                <a:spcPts val="960"/>
              </a:lnSpc>
            </a:pPr>
            <a:r>
              <a:rPr lang="ja-JP" altLang="en-US" sz="700" dirty="0">
                <a:solidFill>
                  <a:srgbClr val="FF0000"/>
                </a:solidFill>
                <a:latin typeface="HGPｺﾞｼｯｸM" pitchFamily="50" charset="-128"/>
                <a:ea typeface="HGPｺﾞｼｯｸM" pitchFamily="50" charset="-128"/>
              </a:rPr>
              <a:t>Ｄｅｐｔ： サミー 株式会社</a:t>
            </a:r>
            <a:endParaRPr kumimoji="1" lang="ja-JP" altLang="en-US" sz="700" dirty="0">
              <a:solidFill>
                <a:srgbClr val="FF0000"/>
              </a:solidFill>
              <a:latin typeface="HGPｺﾞｼｯｸM" pitchFamily="50" charset="-128"/>
              <a:ea typeface="HGPｺﾞｼｯｸM" pitchFamily="50" charset="-128"/>
            </a:endParaRPr>
          </a:p>
          <a:p>
            <a:pPr>
              <a:lnSpc>
                <a:spcPts val="960"/>
              </a:lnSpc>
            </a:pPr>
            <a:r>
              <a:rPr lang="ja-JP" altLang="en-US" sz="700" dirty="0">
                <a:solidFill>
                  <a:srgbClr val="FF0000"/>
                </a:solidFill>
                <a:latin typeface="HGPｺﾞｼｯｸM" pitchFamily="50" charset="-128"/>
                <a:ea typeface="HGPｺﾞｼｯｸM" pitchFamily="50" charset="-128"/>
              </a:rPr>
              <a:t>Ｕｎｔｉｌ：</a:t>
            </a:r>
            <a:r>
              <a:rPr lang="ja-JP" altLang="en-US" sz="700" kern="0" dirty="0">
                <a:solidFill>
                  <a:srgbClr val="FF0000"/>
                </a:solidFill>
                <a:latin typeface="HGPｺﾞｼｯｸM" pitchFamily="50" charset="-128"/>
                <a:ea typeface="HGPｺﾞｼｯｸM" pitchFamily="50" charset="-128"/>
              </a:rPr>
              <a:t>　永年</a:t>
            </a:r>
            <a:endParaRPr kumimoji="1" lang="ja-JP" altLang="en-US" sz="700" dirty="0">
              <a:solidFill>
                <a:srgbClr val="FF0000"/>
              </a:solidFill>
              <a:latin typeface="HGPｺﾞｼｯｸM" pitchFamily="50" charset="-128"/>
              <a:ea typeface="HGPｺﾞｼｯｸM" pitchFamily="50" charset="-128"/>
            </a:endParaRPr>
          </a:p>
        </p:txBody>
      </p:sp>
      <p:sp>
        <p:nvSpPr>
          <p:cNvPr id="8" name="テキスト ボックス 7">
            <a:extLst>
              <a:ext uri="{FF2B5EF4-FFF2-40B4-BE49-F238E27FC236}">
                <a16:creationId xmlns:a16="http://schemas.microsoft.com/office/drawing/2014/main" id="{DF072AC1-E71E-5222-E767-0023805D9660}"/>
              </a:ext>
            </a:extLst>
          </p:cNvPr>
          <p:cNvSpPr txBox="1"/>
          <p:nvPr/>
        </p:nvSpPr>
        <p:spPr>
          <a:xfrm>
            <a:off x="7684316" y="6604084"/>
            <a:ext cx="4507684" cy="253916"/>
          </a:xfrm>
          <a:prstGeom prst="rect">
            <a:avLst/>
          </a:prstGeom>
          <a:noFill/>
        </p:spPr>
        <p:txBody>
          <a:bodyPr wrap="square" rtlCol="0">
            <a:spAutoFit/>
          </a:bodyPr>
          <a:lstStyle/>
          <a:p>
            <a:pPr algn="r"/>
            <a:r>
              <a:rPr kumimoji="1" lang="ja-JP" altLang="en-US" sz="1000" dirty="0">
                <a:latin typeface="Meiryo UI" panose="020B0604030504040204" pitchFamily="50" charset="-128"/>
                <a:ea typeface="Meiryo UI" panose="020B0604030504040204" pitchFamily="50" charset="-128"/>
              </a:rPr>
              <a:t>本企画提案書の製品化の権利は</a:t>
            </a:r>
            <a:r>
              <a:rPr lang="ja-JP" altLang="en-US" sz="1000" dirty="0">
                <a:latin typeface="Meiryo UI" panose="020B0604030504040204" pitchFamily="50" charset="-128"/>
                <a:ea typeface="Meiryo UI" panose="020B0604030504040204" pitchFamily="50" charset="-128"/>
              </a:rPr>
              <a:t>サミー</a:t>
            </a:r>
            <a:r>
              <a:rPr kumimoji="1" lang="ja-JP" altLang="en-US" sz="1000" dirty="0">
                <a:latin typeface="Meiryo UI" panose="020B0604030504040204" pitchFamily="50" charset="-128"/>
                <a:ea typeface="Meiryo UI" panose="020B0604030504040204" pitchFamily="50" charset="-128"/>
              </a:rPr>
              <a:t>株式会社が保有します　　　　Ⓒ</a:t>
            </a:r>
            <a:r>
              <a:rPr kumimoji="1" lang="en-US" altLang="ja-JP" sz="1000" dirty="0">
                <a:latin typeface="Meiryo UI" panose="020B0604030504040204" pitchFamily="50" charset="-128"/>
                <a:ea typeface="Meiryo UI" panose="020B0604030504040204" pitchFamily="50" charset="-128"/>
              </a:rPr>
              <a:t>Sammy</a:t>
            </a:r>
            <a:endParaRPr kumimoji="1" lang="ja-JP" altLang="en-US" sz="1000" dirty="0">
              <a:latin typeface="Meiryo UI" panose="020B0604030504040204" pitchFamily="50" charset="-128"/>
              <a:ea typeface="Meiryo UI" panose="020B0604030504040204" pitchFamily="50" charset="-128"/>
            </a:endParaRPr>
          </a:p>
        </p:txBody>
      </p:sp>
      <p:pic>
        <p:nvPicPr>
          <p:cNvPr id="2" name="図 1">
            <a:extLst>
              <a:ext uri="{FF2B5EF4-FFF2-40B4-BE49-F238E27FC236}">
                <a16:creationId xmlns:a16="http://schemas.microsoft.com/office/drawing/2014/main" id="{68F1EB65-9089-4A57-BFC5-712279DD2E80}"/>
              </a:ext>
            </a:extLst>
          </p:cNvPr>
          <p:cNvPicPr>
            <a:picLocks noChangeAspect="1"/>
          </p:cNvPicPr>
          <p:nvPr/>
        </p:nvPicPr>
        <p:blipFill>
          <a:blip r:embed="rId2"/>
          <a:stretch>
            <a:fillRect/>
          </a:stretch>
        </p:blipFill>
        <p:spPr>
          <a:xfrm>
            <a:off x="8475148" y="568197"/>
            <a:ext cx="2810690" cy="2459354"/>
          </a:xfrm>
          <a:prstGeom prst="rect">
            <a:avLst/>
          </a:prstGeom>
        </p:spPr>
      </p:pic>
      <p:pic>
        <p:nvPicPr>
          <p:cNvPr id="11" name="図 10">
            <a:extLst>
              <a:ext uri="{FF2B5EF4-FFF2-40B4-BE49-F238E27FC236}">
                <a16:creationId xmlns:a16="http://schemas.microsoft.com/office/drawing/2014/main" id="{054B91E5-5D72-469D-B85D-EC731574A5EC}"/>
              </a:ext>
            </a:extLst>
          </p:cNvPr>
          <p:cNvPicPr>
            <a:picLocks noChangeAspect="1"/>
          </p:cNvPicPr>
          <p:nvPr/>
        </p:nvPicPr>
        <p:blipFill>
          <a:blip r:embed="rId2"/>
          <a:stretch>
            <a:fillRect/>
          </a:stretch>
        </p:blipFill>
        <p:spPr>
          <a:xfrm>
            <a:off x="8475147" y="3822919"/>
            <a:ext cx="2819295" cy="2466884"/>
          </a:xfrm>
          <a:prstGeom prst="rect">
            <a:avLst/>
          </a:prstGeom>
        </p:spPr>
      </p:pic>
      <p:pic>
        <p:nvPicPr>
          <p:cNvPr id="15" name="図 14">
            <a:extLst>
              <a:ext uri="{FF2B5EF4-FFF2-40B4-BE49-F238E27FC236}">
                <a16:creationId xmlns:a16="http://schemas.microsoft.com/office/drawing/2014/main" id="{FC058A14-58E7-43DB-AA64-1B38FDBCDD1E}"/>
              </a:ext>
            </a:extLst>
          </p:cNvPr>
          <p:cNvPicPr>
            <a:picLocks noChangeAspect="1"/>
          </p:cNvPicPr>
          <p:nvPr/>
        </p:nvPicPr>
        <p:blipFill>
          <a:blip r:embed="rId3"/>
          <a:stretch>
            <a:fillRect/>
          </a:stretch>
        </p:blipFill>
        <p:spPr>
          <a:xfrm>
            <a:off x="10204674" y="2750945"/>
            <a:ext cx="539432" cy="539432"/>
          </a:xfrm>
          <a:prstGeom prst="rect">
            <a:avLst/>
          </a:prstGeom>
        </p:spPr>
      </p:pic>
      <p:pic>
        <p:nvPicPr>
          <p:cNvPr id="18" name="図 17">
            <a:extLst>
              <a:ext uri="{FF2B5EF4-FFF2-40B4-BE49-F238E27FC236}">
                <a16:creationId xmlns:a16="http://schemas.microsoft.com/office/drawing/2014/main" id="{BD4EE864-D993-4D82-B406-DB926593F78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667" l="8062" r="89880">
                        <a14:foregroundMark x1="11835" y1="55867" x2="8062" y2="54667"/>
                        <a14:foregroundMark x1="55060" y1="89467" x2="61235" y2="90667"/>
                      </a14:backgroundRemoval>
                    </a14:imgEffect>
                  </a14:imgLayer>
                </a14:imgProps>
              </a:ext>
            </a:extLst>
          </a:blip>
          <a:stretch>
            <a:fillRect/>
          </a:stretch>
        </p:blipFill>
        <p:spPr>
          <a:xfrm>
            <a:off x="9513772" y="2820406"/>
            <a:ext cx="741360" cy="953723"/>
          </a:xfrm>
          <a:prstGeom prst="rect">
            <a:avLst/>
          </a:prstGeom>
        </p:spPr>
      </p:pic>
      <p:pic>
        <p:nvPicPr>
          <p:cNvPr id="9" name="図 8">
            <a:extLst>
              <a:ext uri="{FF2B5EF4-FFF2-40B4-BE49-F238E27FC236}">
                <a16:creationId xmlns:a16="http://schemas.microsoft.com/office/drawing/2014/main" id="{BBFE432D-D7CB-4A4C-82BE-4522E7A13D92}"/>
              </a:ext>
            </a:extLst>
          </p:cNvPr>
          <p:cNvPicPr>
            <a:picLocks noChangeAspect="1"/>
          </p:cNvPicPr>
          <p:nvPr/>
        </p:nvPicPr>
        <p:blipFill>
          <a:blip r:embed="rId3"/>
          <a:stretch>
            <a:fillRect/>
          </a:stretch>
        </p:blipFill>
        <p:spPr>
          <a:xfrm>
            <a:off x="9067335" y="2742638"/>
            <a:ext cx="539432" cy="539432"/>
          </a:xfrm>
          <a:prstGeom prst="rect">
            <a:avLst/>
          </a:prstGeom>
        </p:spPr>
      </p:pic>
      <p:pic>
        <p:nvPicPr>
          <p:cNvPr id="17" name="図 16">
            <a:extLst>
              <a:ext uri="{FF2B5EF4-FFF2-40B4-BE49-F238E27FC236}">
                <a16:creationId xmlns:a16="http://schemas.microsoft.com/office/drawing/2014/main" id="{A7D330E8-9F03-4820-9950-4A7BFF120441}"/>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7059" b="89804" l="9596" r="89899">
                        <a14:foregroundMark x1="25758" y1="9412" x2="25758" y2="7059"/>
                      </a14:backgroundRemoval>
                    </a14:imgEffect>
                  </a14:imgLayer>
                </a14:imgProps>
              </a:ext>
            </a:extLst>
          </a:blip>
          <a:stretch>
            <a:fillRect/>
          </a:stretch>
        </p:blipFill>
        <p:spPr>
          <a:xfrm>
            <a:off x="8697066" y="2772895"/>
            <a:ext cx="740538" cy="953723"/>
          </a:xfrm>
          <a:prstGeom prst="rect">
            <a:avLst/>
          </a:prstGeom>
        </p:spPr>
      </p:pic>
    </p:spTree>
    <p:extLst>
      <p:ext uri="{BB962C8B-B14F-4D97-AF65-F5344CB8AC3E}">
        <p14:creationId xmlns:p14="http://schemas.microsoft.com/office/powerpoint/2010/main" val="4327035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5200FFE8E978064C9C92B64316188B6F" ma:contentTypeVersion="2" ma:contentTypeDescription="新しいドキュメントを作成します。" ma:contentTypeScope="" ma:versionID="be92a61ca24d98659104735580dc163c">
  <xsd:schema xmlns:xsd="http://www.w3.org/2001/XMLSchema" xmlns:xs="http://www.w3.org/2001/XMLSchema" xmlns:p="http://schemas.microsoft.com/office/2006/metadata/properties" xmlns:ns2="a7847f0e-f569-40a8-a9dd-dee63eac6162" targetNamespace="http://schemas.microsoft.com/office/2006/metadata/properties" ma:root="true" ma:fieldsID="2ebf28281347a3da3f141c4b63f38a40" ns2:_="">
    <xsd:import namespace="a7847f0e-f569-40a8-a9dd-dee63eac616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847f0e-f569-40a8-a9dd-dee63eac61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80B9A8-4339-4F6E-A814-F4AE18989AF0}">
  <ds:schemaRefs>
    <ds:schemaRef ds:uri="http://purl.org/dc/dcmitype/"/>
    <ds:schemaRef ds:uri="http://schemas.openxmlformats.org/package/2006/metadata/core-properties"/>
    <ds:schemaRef ds:uri="http://www.w3.org/XML/1998/namespace"/>
    <ds:schemaRef ds:uri="a7847f0e-f569-40a8-a9dd-dee63eac6162"/>
    <ds:schemaRef ds:uri="http://purl.org/dc/terms/"/>
    <ds:schemaRef ds:uri="http://schemas.microsoft.com/office/2006/documentManagement/types"/>
    <ds:schemaRef ds:uri="http://purl.org/dc/elements/1.1/"/>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A8BFB943-BFBE-49C1-BCA6-D329C385FB8E}">
  <ds:schemaRefs>
    <ds:schemaRef ds:uri="http://schemas.microsoft.com/sharepoint/v3/contenttype/forms"/>
  </ds:schemaRefs>
</ds:datastoreItem>
</file>

<file path=customXml/itemProps3.xml><?xml version="1.0" encoding="utf-8"?>
<ds:datastoreItem xmlns:ds="http://schemas.openxmlformats.org/officeDocument/2006/customXml" ds:itemID="{3AA52913-4DDA-4523-ABE5-DB91ABEC6D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847f0e-f569-40a8-a9dd-dee63eac61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242</TotalTime>
  <Words>253</Words>
  <Application>Microsoft Office PowerPoint</Application>
  <PresentationFormat>ワイド画面</PresentationFormat>
  <Paragraphs>55</Paragraphs>
  <Slides>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vt:i4>
      </vt:variant>
    </vt:vector>
  </HeadingPairs>
  <TitlesOfParts>
    <vt:vector size="10" baseType="lpstr">
      <vt:lpstr>HGPｺﾞｼｯｸM</vt:lpstr>
      <vt:lpstr>HGSｺﾞｼｯｸE</vt:lpstr>
      <vt:lpstr>Meiryo UI</vt:lpstr>
      <vt:lpstr>游ゴシック</vt:lpstr>
      <vt:lpstr>游ゴシック Light</vt:lpstr>
      <vt:lpstr>Arial</vt:lpstr>
      <vt:lpstr>Wingdings</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菅井太治</dc:creator>
  <cp:lastModifiedBy>cre</cp:lastModifiedBy>
  <cp:revision>18</cp:revision>
  <dcterms:created xsi:type="dcterms:W3CDTF">2023-05-24T01:47:11Z</dcterms:created>
  <dcterms:modified xsi:type="dcterms:W3CDTF">2023-07-03T10:23:15Z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0x0101005200FFE8E978064C9C92B64316188B6F</vt:lpwstr>
  </property>
</Properties>
</file>