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698" r:id="rId2"/>
    <p:sldId id="709" r:id="rId3"/>
    <p:sldId id="690" r:id="rId4"/>
    <p:sldId id="640" r:id="rId5"/>
    <p:sldId id="641" r:id="rId6"/>
    <p:sldId id="710" r:id="rId7"/>
    <p:sldId id="643" r:id="rId8"/>
    <p:sldId id="642" r:id="rId9"/>
    <p:sldId id="649" r:id="rId10"/>
    <p:sldId id="699" r:id="rId11"/>
    <p:sldId id="644" r:id="rId12"/>
    <p:sldId id="687" r:id="rId13"/>
    <p:sldId id="648" r:id="rId14"/>
    <p:sldId id="647" r:id="rId15"/>
    <p:sldId id="651" r:id="rId16"/>
    <p:sldId id="646" r:id="rId17"/>
    <p:sldId id="684" r:id="rId18"/>
    <p:sldId id="688" r:id="rId19"/>
    <p:sldId id="682" r:id="rId20"/>
    <p:sldId id="679" r:id="rId21"/>
    <p:sldId id="695" r:id="rId22"/>
    <p:sldId id="680" r:id="rId23"/>
    <p:sldId id="681" r:id="rId24"/>
    <p:sldId id="703" r:id="rId25"/>
    <p:sldId id="704" r:id="rId26"/>
  </p:sldIdLst>
  <p:sldSz cx="9144000" cy="6858000" type="screen4x3"/>
  <p:notesSz cx="7150100" cy="9448800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E00"/>
    <a:srgbClr val="2136FF"/>
    <a:srgbClr val="CC99FF"/>
    <a:srgbClr val="BBFFA3"/>
    <a:srgbClr val="FAA8A8"/>
    <a:srgbClr val="3ADE00"/>
    <a:srgbClr val="7AFF4B"/>
    <a:srgbClr val="72A4E0"/>
    <a:srgbClr val="CCCC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11" autoAdjust="0"/>
    <p:restoredTop sz="50000" autoAdjust="0"/>
  </p:normalViewPr>
  <p:slideViewPr>
    <p:cSldViewPr>
      <p:cViewPr varScale="1">
        <p:scale>
          <a:sx n="128" d="100"/>
          <a:sy n="128" d="100"/>
        </p:scale>
        <p:origin x="1704" y="176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698" y="-72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cintyre" userId="S::andrew.mcintyre@acadiau.ca::80d54d95-e96b-41ab-b1ea-34c905f7026e" providerId="AD" clId="Web-{53BB3807-03C4-1C04-F8BD-76E367A82651}"/>
    <pc:docChg chg="modSld">
      <pc:chgData name="Andrew Mcintyre" userId="S::andrew.mcintyre@acadiau.ca::80d54d95-e96b-41ab-b1ea-34c905f7026e" providerId="AD" clId="Web-{53BB3807-03C4-1C04-F8BD-76E367A82651}" dt="2019-06-12T19:55:46.665" v="1" actId="20577"/>
      <pc:docMkLst>
        <pc:docMk/>
      </pc:docMkLst>
      <pc:sldChg chg="modSp">
        <pc:chgData name="Andrew Mcintyre" userId="S::andrew.mcintyre@acadiau.ca::80d54d95-e96b-41ab-b1ea-34c905f7026e" providerId="AD" clId="Web-{53BB3807-03C4-1C04-F8BD-76E367A82651}" dt="2019-06-12T19:55:46.665" v="1" actId="20577"/>
        <pc:sldMkLst>
          <pc:docMk/>
          <pc:sldMk cId="771231569" sldId="698"/>
        </pc:sldMkLst>
        <pc:spChg chg="mod">
          <ac:chgData name="Andrew Mcintyre" userId="S::andrew.mcintyre@acadiau.ca::80d54d95-e96b-41ab-b1ea-34c905f7026e" providerId="AD" clId="Web-{53BB3807-03C4-1C04-F8BD-76E367A82651}" dt="2019-06-12T19:55:46.665" v="1" actId="20577"/>
          <ac:spMkLst>
            <pc:docMk/>
            <pc:sldMk cId="771231569" sldId="69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255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1300" y="897255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F39494A3-2E9A-4452-AF31-4D93A71E2C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31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09613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9450"/>
            <a:ext cx="5241925" cy="424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F7D26B-0BFB-4E61-AAB7-284A80E2A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70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Rbm.py</a:t>
            </a:r>
          </a:p>
        </p:txBody>
      </p:sp>
      <p:sp>
        <p:nvSpPr>
          <p:cNvPr id="18329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69127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71598" y="12436"/>
            <a:ext cx="0" cy="5783262"/>
            <a:chOff x="1371598" y="12436"/>
            <a:chExt cx="0" cy="5783262"/>
          </a:xfrm>
        </p:grpSpPr>
        <p:sp>
          <p:nvSpPr>
            <p:cNvPr id="6" name="Line 123"/>
            <p:cNvSpPr>
              <a:spLocks noChangeShapeType="1"/>
            </p:cNvSpPr>
            <p:nvPr/>
          </p:nvSpPr>
          <p:spPr bwMode="auto">
            <a:xfrm flipH="1">
              <a:off x="1371598" y="1143000"/>
              <a:ext cx="0" cy="4652698"/>
            </a:xfrm>
            <a:prstGeom prst="line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124"/>
            <p:cNvSpPr>
              <a:spLocks noChangeShapeType="1"/>
            </p:cNvSpPr>
            <p:nvPr/>
          </p:nvSpPr>
          <p:spPr bwMode="auto">
            <a:xfrm>
              <a:off x="1371598" y="12436"/>
              <a:ext cx="0" cy="113056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71600" y="30822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24000" y="1371600"/>
            <a:ext cx="7162800" cy="4525963"/>
          </a:xfrm>
        </p:spPr>
        <p:txBody>
          <a:bodyPr/>
          <a:lstStyle>
            <a:lvl1pPr marL="342900" indent="-342900">
              <a:buSzPct val="75000"/>
              <a:buFontTx/>
              <a:buBlip>
                <a:blip r:embed="rId2"/>
              </a:buBlip>
              <a:defRPr/>
            </a:lvl1pPr>
            <a:lvl2pPr marL="742950" indent="-285750">
              <a:buClr>
                <a:schemeClr val="accent1"/>
              </a:buClr>
              <a:buSzPct val="75000"/>
              <a:buFont typeface="Wingdings" pitchFamily="2" charset="2"/>
              <a:buChar char="q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Arial" pitchFamily="34" charset="0"/>
              <a:buChar char="˗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3"/>
          </p:nvPr>
        </p:nvSpPr>
        <p:spPr>
          <a:xfrm rot="18627426">
            <a:off x="57359" y="3681197"/>
            <a:ext cx="2183449" cy="15589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8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AC6D73-E8D8-E441-AACC-F0C59B392D37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0" y="1600200"/>
            <a:ext cx="716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120"/>
          <p:cNvSpPr>
            <a:spLocks noChangeArrowheads="1"/>
          </p:cNvSpPr>
          <p:nvPr/>
        </p:nvSpPr>
        <p:spPr bwMode="auto">
          <a:xfrm rot="5400000" flipV="1">
            <a:off x="3999705" y="-4001292"/>
            <a:ext cx="1143001" cy="91455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F243E"/>
              </a:solidFill>
              <a:latin typeface="Calibri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 u="none">
                <a:solidFill>
                  <a:schemeClr val="tx1"/>
                </a:solidFill>
                <a:latin typeface="+mj-lt"/>
              </a:defRPr>
            </a:lvl1pPr>
          </a:lstStyle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5000"/>
        <a:buBlip>
          <a:blip r:embed="rId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˗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8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0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46.png"/><Relationship Id="rId5" Type="http://schemas.openxmlformats.org/officeDocument/2006/relationships/image" Target="../media/image40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0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ujjwalkarn.me/2016/08/11/intuitive-explanation-convnets/" TargetMode="External"/><Relationship Id="rId2" Type="http://schemas.openxmlformats.org/officeDocument/2006/relationships/hyperlink" Target="http://scs.ryerson.ca/~aharley/vis/conv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deshpande3.github.io/A-Beginner's-Guide-To-Understanding-Convolutional-Neural-Networks-Part-2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6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7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91572"/>
            <a:ext cx="6858000" cy="9235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Convolution Neural Networks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4225"/>
            <a:ext cx="6858000" cy="1241822"/>
          </a:xfrm>
        </p:spPr>
        <p:txBody>
          <a:bodyPr>
            <a:noAutofit/>
          </a:bodyPr>
          <a:lstStyle/>
          <a:p>
            <a:endParaRPr lang="en-US" sz="2100" dirty="0"/>
          </a:p>
          <a:p>
            <a:r>
              <a:rPr lang="en-US" dirty="0"/>
              <a:t>with </a:t>
            </a:r>
          </a:p>
          <a:p>
            <a:r>
              <a:rPr lang="en-US" dirty="0"/>
              <a:t>Daniel L. Silver, Ph.D.</a:t>
            </a:r>
          </a:p>
          <a:p>
            <a:r>
              <a:rPr lang="en-US" dirty="0"/>
              <a:t>Andy McIntyre, Ph.D.</a:t>
            </a:r>
          </a:p>
          <a:p>
            <a:endParaRPr lang="en-US" dirty="0"/>
          </a:p>
          <a:p>
            <a:r>
              <a:rPr lang="en-US" dirty="0"/>
              <a:t>June 24, 2022</a:t>
            </a:r>
          </a:p>
          <a:p>
            <a:endParaRPr lang="en-US" dirty="0"/>
          </a:p>
          <a:p>
            <a:r>
              <a:rPr lang="en-US" sz="2100" dirty="0"/>
              <a:t>[Slides based on originals by Yann </a:t>
            </a:r>
            <a:r>
              <a:rPr lang="en-US" sz="2100" dirty="0" err="1"/>
              <a:t>LeCun</a:t>
            </a:r>
            <a:r>
              <a:rPr lang="en-US" sz="2100" dirty="0"/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6E9F8-9EFE-8A4D-817F-DF0069C3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276600"/>
            <a:ext cx="2628578" cy="23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3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52" y="1387181"/>
            <a:ext cx="8209908" cy="451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8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in two dimension:</a:t>
            </a:r>
          </a:p>
          <a:p>
            <a:pPr lvl="1"/>
            <a:r>
              <a:rPr lang="en-US" dirty="0"/>
              <a:t>The same idea: flip one matrix and slide it on the other matrix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156" y="2624137"/>
            <a:ext cx="4653644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20" y="2590800"/>
            <a:ext cx="4438650" cy="302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37707"/>
            <a:ext cx="4587688" cy="294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"/>
          <a:stretch/>
        </p:blipFill>
        <p:spPr bwMode="auto">
          <a:xfrm>
            <a:off x="3001099" y="2491511"/>
            <a:ext cx="4491901" cy="306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"/>
          <a:stretch/>
        </p:blipFill>
        <p:spPr bwMode="auto">
          <a:xfrm>
            <a:off x="3027680" y="2473960"/>
            <a:ext cx="4441189" cy="320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/>
          <a:stretch/>
        </p:blipFill>
        <p:spPr bwMode="auto">
          <a:xfrm>
            <a:off x="3037840" y="2483758"/>
            <a:ext cx="4389120" cy="321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328873" y="6096000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Slide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Marc'Aurelio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Ranzato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"/>
          <a:stretch/>
        </p:blipFill>
        <p:spPr bwMode="auto">
          <a:xfrm>
            <a:off x="3017520" y="2459589"/>
            <a:ext cx="4399280" cy="31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"/>
          <a:stretch/>
        </p:blipFill>
        <p:spPr bwMode="auto">
          <a:xfrm>
            <a:off x="3052986" y="2438400"/>
            <a:ext cx="4561934" cy="331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"/>
          <a:stretch/>
        </p:blipFill>
        <p:spPr bwMode="auto">
          <a:xfrm>
            <a:off x="3044489" y="2463800"/>
            <a:ext cx="4484071" cy="318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55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Complexity of convolution operator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log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/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b="0" dirty="0"/>
                  <a:t> inputs. </a:t>
                </a:r>
              </a:p>
              <a:p>
                <a:pPr lvl="1"/>
                <a:r>
                  <a:rPr lang="en-US" dirty="0"/>
                  <a:t>Uses Fast-Fourier-Transform (FFT)</a:t>
                </a:r>
                <a:endParaRPr lang="en-US" b="0" dirty="0"/>
              </a:p>
              <a:p>
                <a:r>
                  <a:rPr lang="en-US" dirty="0"/>
                  <a:t>For two-dimension, each convolution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𝑀𝑁</m:t>
                    </m:r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𝑀𝑁</m:t>
                        </m:r>
                      </m:e>
                    </m:d>
                  </m:oMath>
                </a14:m>
                <a:r>
                  <a:rPr lang="en-US" b="0" dirty="0"/>
                  <a:t> time, where the size of input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𝑀𝑁</m:t>
                    </m:r>
                  </m:oMath>
                </a14:m>
                <a:r>
                  <a:rPr lang="en-US" b="0" dirty="0"/>
                  <a:t>. </a:t>
                </a: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28873" y="6096000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Slide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Marc'Aurelio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Ranzato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"/>
          <a:stretch/>
        </p:blipFill>
        <p:spPr bwMode="auto">
          <a:xfrm>
            <a:off x="2971800" y="3425024"/>
            <a:ext cx="386558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58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convolution of the </a:t>
            </a:r>
            <a:r>
              <a:rPr lang="en-US" sz="2200" b="1" dirty="0"/>
              <a:t>input (vector/matrix)</a:t>
            </a:r>
            <a:r>
              <a:rPr lang="en-US" sz="2200" dirty="0"/>
              <a:t> with weights </a:t>
            </a:r>
            <a:r>
              <a:rPr lang="en-US" sz="2200" b="1" dirty="0"/>
              <a:t>(vector/matrix) </a:t>
            </a:r>
            <a:r>
              <a:rPr lang="en-US" sz="2200" dirty="0"/>
              <a:t>results in a </a:t>
            </a:r>
            <a:r>
              <a:rPr lang="en-US" sz="2200" b="1" dirty="0"/>
              <a:t>response vector/matrix</a:t>
            </a:r>
            <a:r>
              <a:rPr lang="en-US" sz="2200" dirty="0"/>
              <a:t>. </a:t>
            </a:r>
          </a:p>
          <a:p>
            <a:r>
              <a:rPr lang="en-US" sz="2200" dirty="0"/>
              <a:t>We can have </a:t>
            </a:r>
            <a:r>
              <a:rPr lang="en-US" sz="2200" b="1" dirty="0"/>
              <a:t>multiple filters </a:t>
            </a:r>
            <a:r>
              <a:rPr lang="en-US" sz="2200" dirty="0"/>
              <a:t>in each convolutional layer, each producing an output.  </a:t>
            </a:r>
          </a:p>
          <a:p>
            <a:r>
              <a:rPr lang="en-US" sz="2200" dirty="0"/>
              <a:t>If it is an intermediate layer, it can have </a:t>
            </a:r>
            <a:r>
              <a:rPr lang="en-US" sz="2200" b="1" dirty="0"/>
              <a:t>multiple inputs</a:t>
            </a:r>
            <a:r>
              <a:rPr lang="en-US" sz="2200" dirty="0"/>
              <a:t>!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1524000" y="3657600"/>
            <a:ext cx="1524000" cy="1066800"/>
          </a:xfrm>
          <a:prstGeom prst="parallelogram">
            <a:avLst>
              <a:gd name="adj" fmla="val 16429"/>
            </a:avLst>
          </a:prstGeom>
          <a:solidFill>
            <a:srgbClr val="72A4E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1676400" y="3886200"/>
            <a:ext cx="1524000" cy="1066800"/>
          </a:xfrm>
          <a:prstGeom prst="parallelogram">
            <a:avLst>
              <a:gd name="adj" fmla="val 16429"/>
            </a:avLst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3810000"/>
            <a:ext cx="1752600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none" dirty="0"/>
              <a:t>Convolutional Layer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413760" y="402844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>
            <a:off x="4191000" y="4724400"/>
            <a:ext cx="990600" cy="685800"/>
          </a:xfrm>
          <a:prstGeom prst="parallelogram">
            <a:avLst>
              <a:gd name="adj" fmla="val 16429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Filter</a:t>
            </a:r>
          </a:p>
        </p:txBody>
      </p:sp>
      <p:sp>
        <p:nvSpPr>
          <p:cNvPr id="13" name="Parallelogram 12"/>
          <p:cNvSpPr/>
          <p:nvPr/>
        </p:nvSpPr>
        <p:spPr>
          <a:xfrm>
            <a:off x="6324600" y="37338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867400" y="4038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>
            <a:off x="4343400" y="4876800"/>
            <a:ext cx="990600" cy="685800"/>
          </a:xfrm>
          <a:prstGeom prst="parallelogram">
            <a:avLst>
              <a:gd name="adj" fmla="val 16429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Filter</a:t>
            </a:r>
          </a:p>
        </p:txBody>
      </p:sp>
      <p:sp>
        <p:nvSpPr>
          <p:cNvPr id="16" name="Parallelogram 15"/>
          <p:cNvSpPr/>
          <p:nvPr/>
        </p:nvSpPr>
        <p:spPr>
          <a:xfrm>
            <a:off x="4495800" y="5029200"/>
            <a:ext cx="990600" cy="685800"/>
          </a:xfrm>
          <a:prstGeom prst="parallelogram">
            <a:avLst>
              <a:gd name="adj" fmla="val 16429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Filter</a:t>
            </a:r>
          </a:p>
        </p:txBody>
      </p:sp>
      <p:sp>
        <p:nvSpPr>
          <p:cNvPr id="17" name="Parallelogram 16"/>
          <p:cNvSpPr/>
          <p:nvPr/>
        </p:nvSpPr>
        <p:spPr>
          <a:xfrm>
            <a:off x="4648200" y="5181600"/>
            <a:ext cx="990600" cy="685800"/>
          </a:xfrm>
          <a:prstGeom prst="parallelogram">
            <a:avLst>
              <a:gd name="adj" fmla="val 16429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Filter</a:t>
            </a:r>
          </a:p>
        </p:txBody>
      </p:sp>
      <p:sp>
        <p:nvSpPr>
          <p:cNvPr id="18" name="Parallelogram 17"/>
          <p:cNvSpPr/>
          <p:nvPr/>
        </p:nvSpPr>
        <p:spPr>
          <a:xfrm>
            <a:off x="6477000" y="38862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2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/>
        </p:nvSpPr>
        <p:spPr>
          <a:xfrm>
            <a:off x="6629400" y="40386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2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/>
          <p:cNvSpPr/>
          <p:nvPr/>
        </p:nvSpPr>
        <p:spPr>
          <a:xfrm>
            <a:off x="6781800" y="41910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2"/>
          </a:solidFill>
          <a:ln w="571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6934200" y="43434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1"/>
          </a:solidFill>
          <a:ln w="57150">
            <a:solidFill>
              <a:srgbClr val="BBF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7086600" y="44958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2"/>
          </a:solidFill>
          <a:ln w="57150">
            <a:solidFill>
              <a:srgbClr val="7A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7239000" y="46482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2"/>
          </a:solidFill>
          <a:ln w="57150">
            <a:solidFill>
              <a:srgbClr val="3A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>
            <a:off x="7391400" y="48006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2"/>
          </a:solidFill>
          <a:ln w="57150">
            <a:solidFill>
              <a:srgbClr val="25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8600" y="5257800"/>
            <a:ext cx="205740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One can add nonlinearity at the output of convolutional layer</a:t>
            </a:r>
          </a:p>
        </p:txBody>
      </p:sp>
    </p:spTree>
    <p:extLst>
      <p:ext uri="{BB962C8B-B14F-4D97-AF65-F5344CB8AC3E}">
        <p14:creationId xmlns:p14="http://schemas.microsoft.com/office/powerpoint/2010/main" val="283782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handle variable sized inputs? </a:t>
            </a:r>
          </a:p>
          <a:p>
            <a:pPr lvl="1"/>
            <a:r>
              <a:rPr lang="en-US" dirty="0"/>
              <a:t>A layer which reduces inputs of different size, to a fixed size.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Pooling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80" y="2951480"/>
            <a:ext cx="254765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28873" y="6093023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Slide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Marc'Aurelio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Ranzato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935619"/>
            <a:ext cx="4009930" cy="308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49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handle variable sized inputs? </a:t>
                </a:r>
              </a:p>
              <a:p>
                <a:pPr lvl="1"/>
                <a:r>
                  <a:rPr lang="en-US" dirty="0"/>
                  <a:t>A layer which reduces inputs of different size, to a fixed size.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Pooling  </a:t>
                </a:r>
                <a:endParaRPr lang="en-US" dirty="0"/>
              </a:p>
              <a:p>
                <a:pPr lvl="1"/>
                <a:r>
                  <a:rPr lang="en-US" dirty="0"/>
                  <a:t>Different variations 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Max pooling </a:t>
                </a: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lim>
                    </m:limLow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Average pooling </a:t>
                </a: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limLow>
                      <m:limLow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∑</m:t>
                        </m:r>
                      </m:e>
                      <m:lim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lim>
                    </m:limLow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</m:acc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 [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L2-pooling </a:t>
                </a: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∑</m:t>
                            </m:r>
                          </m:e>
                          <m:lim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[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ra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etc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78" r="-255" b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8192" name="Group 8191"/>
          <p:cNvGrpSpPr/>
          <p:nvPr/>
        </p:nvGrpSpPr>
        <p:grpSpPr>
          <a:xfrm>
            <a:off x="5334000" y="2913696"/>
            <a:ext cx="3066875" cy="1942105"/>
            <a:chOff x="3847571" y="4033014"/>
            <a:chExt cx="3066875" cy="1942105"/>
          </a:xfrm>
        </p:grpSpPr>
        <p:sp>
          <p:nvSpPr>
            <p:cNvPr id="7" name="Parallelogram 6"/>
            <p:cNvSpPr/>
            <p:nvPr/>
          </p:nvSpPr>
          <p:spPr>
            <a:xfrm rot="20653039">
              <a:off x="3847571" y="4189012"/>
              <a:ext cx="1524000" cy="1432086"/>
            </a:xfrm>
            <a:prstGeom prst="parallelogram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 rot="20653039">
              <a:off x="5810954" y="5103592"/>
              <a:ext cx="1103492" cy="858521"/>
            </a:xfrm>
            <a:prstGeom prst="parallelogram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10" idx="1"/>
              <a:endCxn id="10" idx="3"/>
            </p:cNvCxnSpPr>
            <p:nvPr/>
          </p:nvCxnSpPr>
          <p:spPr>
            <a:xfrm>
              <a:off x="6349215" y="5090586"/>
              <a:ext cx="26970" cy="88453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5"/>
              <a:endCxn id="10" idx="2"/>
            </p:cNvCxnSpPr>
            <p:nvPr/>
          </p:nvCxnSpPr>
          <p:spPr>
            <a:xfrm flipV="1">
              <a:off x="5935024" y="5411972"/>
              <a:ext cx="855352" cy="2417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7" idx="2"/>
            </p:cNvCxnSpPr>
            <p:nvPr/>
          </p:nvCxnSpPr>
          <p:spPr>
            <a:xfrm flipV="1">
              <a:off x="4048561" y="4746488"/>
              <a:ext cx="1122020" cy="3171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1"/>
              <a:endCxn id="7" idx="3"/>
            </p:cNvCxnSpPr>
            <p:nvPr/>
          </p:nvCxnSpPr>
          <p:spPr>
            <a:xfrm>
              <a:off x="4587077" y="4167318"/>
              <a:ext cx="44988" cy="14754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  <a:endCxn id="10" idx="1"/>
            </p:cNvCxnSpPr>
            <p:nvPr/>
          </p:nvCxnSpPr>
          <p:spPr>
            <a:xfrm>
              <a:off x="5170581" y="4033014"/>
              <a:ext cx="1178634" cy="105757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048561" y="4343400"/>
              <a:ext cx="1886463" cy="899586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  <a:endCxn id="10" idx="5"/>
            </p:cNvCxnSpPr>
            <p:nvPr/>
          </p:nvCxnSpPr>
          <p:spPr>
            <a:xfrm flipV="1">
              <a:off x="4048561" y="5653734"/>
              <a:ext cx="1886463" cy="147626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/>
          </p:nvCxnSpPr>
          <p:spPr>
            <a:xfrm flipV="1">
              <a:off x="5170581" y="5356052"/>
              <a:ext cx="764443" cy="559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AA8656-82BF-0A42-9515-E45D88AD8D05}"/>
              </a:ext>
            </a:extLst>
          </p:cNvPr>
          <p:cNvSpPr txBox="1"/>
          <p:nvPr/>
        </p:nvSpPr>
        <p:spPr>
          <a:xfrm>
            <a:off x="5637646" y="40167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dirty="0"/>
              <a:t>34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6F018E-0AAD-4F46-9453-2C127BA8680E}"/>
              </a:ext>
            </a:extLst>
          </p:cNvPr>
          <p:cNvSpPr txBox="1"/>
          <p:nvPr/>
        </p:nvSpPr>
        <p:spPr>
          <a:xfrm>
            <a:off x="5578672" y="33845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dirty="0"/>
              <a:t>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A61F19-0160-974C-B05A-5AA7C4A726DD}"/>
              </a:ext>
            </a:extLst>
          </p:cNvPr>
          <p:cNvSpPr txBox="1"/>
          <p:nvPr/>
        </p:nvSpPr>
        <p:spPr>
          <a:xfrm>
            <a:off x="6117841" y="32013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dirty="0"/>
              <a:t>45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2B821B-B1AE-7347-A6AA-C452C06B4FDB}"/>
              </a:ext>
            </a:extLst>
          </p:cNvPr>
          <p:cNvSpPr txBox="1"/>
          <p:nvPr/>
        </p:nvSpPr>
        <p:spPr>
          <a:xfrm>
            <a:off x="7407871" y="4058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dirty="0"/>
              <a:t>45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49EFE7-3229-3B48-B0C0-500529C89FDC}"/>
              </a:ext>
            </a:extLst>
          </p:cNvPr>
          <p:cNvSpPr txBox="1"/>
          <p:nvPr/>
        </p:nvSpPr>
        <p:spPr>
          <a:xfrm>
            <a:off x="6117841" y="3930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7059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stage structure: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Whole system: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 rot="18627426">
            <a:off x="-18841" y="4437276"/>
            <a:ext cx="2183449" cy="1558925"/>
          </a:xfrm>
        </p:spPr>
        <p:txBody>
          <a:bodyPr/>
          <a:lstStyle/>
          <a:p>
            <a:r>
              <a:rPr lang="en-US" dirty="0"/>
              <a:t>An example system (</a:t>
            </a:r>
            <a:r>
              <a:rPr lang="en-US" dirty="0" err="1"/>
              <a:t>LeNet</a:t>
            </a:r>
            <a:r>
              <a:rPr lang="en-US" dirty="0"/>
              <a:t>):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35553" y="6096000"/>
            <a:ext cx="2034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Slide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Druv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Bhatra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88" y="4181221"/>
            <a:ext cx="6937172" cy="214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3048000" y="1828800"/>
            <a:ext cx="3184905" cy="823558"/>
            <a:chOff x="2230120" y="1981200"/>
            <a:chExt cx="5008880" cy="1295400"/>
          </a:xfrm>
        </p:grpSpPr>
        <p:sp>
          <p:nvSpPr>
            <p:cNvPr id="7" name="Rectangle 6"/>
            <p:cNvSpPr/>
            <p:nvPr/>
          </p:nvSpPr>
          <p:spPr>
            <a:xfrm>
              <a:off x="2743200" y="1981200"/>
              <a:ext cx="4038600" cy="1295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37840" y="2199640"/>
              <a:ext cx="130556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 err="1"/>
                <a:t>Convol</a:t>
              </a:r>
              <a:r>
                <a:rPr lang="en-US" sz="1600" b="1" u="none" dirty="0"/>
                <a:t>.</a:t>
              </a:r>
              <a:r>
                <a:rPr lang="en-US" b="1" u="none" dirty="0"/>
                <a:t> </a:t>
              </a:r>
              <a:endParaRPr lang="en-US" sz="1050" b="1" u="non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46040" y="2199640"/>
              <a:ext cx="130556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Pooling</a:t>
              </a:r>
              <a:endParaRPr lang="en-US" sz="1050" b="1" u="none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23012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437388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47700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475308" y="3124200"/>
            <a:ext cx="7185565" cy="838200"/>
            <a:chOff x="1475308" y="3124200"/>
            <a:chExt cx="7185565" cy="838200"/>
          </a:xfrm>
        </p:grpSpPr>
        <p:sp>
          <p:nvSpPr>
            <p:cNvPr id="18" name="Rectangle 17"/>
            <p:cNvSpPr/>
            <p:nvPr/>
          </p:nvSpPr>
          <p:spPr>
            <a:xfrm>
              <a:off x="2458720" y="3190240"/>
              <a:ext cx="851859" cy="6654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43941" y="3200400"/>
              <a:ext cx="851859" cy="6654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63141" y="3200400"/>
              <a:ext cx="851859" cy="6654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0" y="3124200"/>
              <a:ext cx="1309059" cy="838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Fully Connected Layer</a:t>
              </a: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3315659" y="343334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4516120" y="3449320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735320" y="344350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7430459" y="345366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2087880" y="345366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75308" y="3286780"/>
              <a:ext cx="8665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none" dirty="0"/>
                <a:t>Input Image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94301" y="3288941"/>
              <a:ext cx="8665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none" dirty="0"/>
                <a:t>Class Label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000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</a:t>
            </a:r>
            <a:r>
              <a:rPr lang="en-US" dirty="0" err="1"/>
              <a:t>ConvNet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4191" y="1111196"/>
                <a:ext cx="7759809" cy="4525963"/>
              </a:xfrm>
            </p:spPr>
            <p:txBody>
              <a:bodyPr/>
              <a:lstStyle/>
              <a:p>
                <a:r>
                  <a:rPr lang="en-US" sz="2000" dirty="0"/>
                  <a:t>The same procedure from Back-propagation applies here. </a:t>
                </a:r>
              </a:p>
              <a:p>
                <a:pPr lvl="1"/>
                <a:r>
                  <a:rPr lang="en-US" sz="1800" dirty="0"/>
                  <a:t>Remember in </a:t>
                </a:r>
                <a:r>
                  <a:rPr lang="en-US" sz="1800" dirty="0" err="1"/>
                  <a:t>backprop</a:t>
                </a:r>
                <a:r>
                  <a:rPr lang="en-US" sz="1800" dirty="0"/>
                  <a:t> we started from the error terms in the last stage, and passed them back to the previous layers, one by one. </a:t>
                </a:r>
              </a:p>
              <a:p>
                <a:r>
                  <a:rPr lang="en-US" sz="2200" dirty="0"/>
                  <a:t>Back-prop for the pooling layer: </a:t>
                </a:r>
              </a:p>
              <a:p>
                <a:pPr lvl="1"/>
                <a:r>
                  <a:rPr lang="en-US" sz="1600" dirty="0"/>
                  <a:t>Consider, for example, the case of “max” pooling. </a:t>
                </a:r>
              </a:p>
              <a:p>
                <a:pPr lvl="1"/>
                <a:r>
                  <a:rPr lang="en-US" sz="1600" dirty="0"/>
                  <a:t>This layer only routes the gradient to the input that has the highest value in the forward pass. </a:t>
                </a:r>
              </a:p>
              <a:p>
                <a:pPr lvl="1"/>
                <a:r>
                  <a:rPr lang="en-US" sz="1600" dirty="0"/>
                  <a:t>Hence, during the forward pass of a pooling layer it is common to keep track of the index of the max activation (sometimes also called </a:t>
                </a:r>
                <a:r>
                  <a:rPr lang="en-US" sz="1600" i="1" dirty="0"/>
                  <a:t>the switches</a:t>
                </a:r>
                <a:r>
                  <a:rPr lang="en-US" sz="1600" dirty="0"/>
                  <a:t>) so that gradient routing is efficient during backpropagation.</a:t>
                </a:r>
              </a:p>
              <a:p>
                <a:pPr lvl="1"/>
                <a:r>
                  <a:rPr lang="en-US" sz="1600" dirty="0"/>
                  <a:t>Therefore we have: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𝛿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4191" y="1111196"/>
                <a:ext cx="7759809" cy="4525963"/>
              </a:xfrm>
              <a:blipFill rotWithShape="1">
                <a:blip r:embed="rId2"/>
                <a:stretch>
                  <a:fillRect t="-673" r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133600" y="4586642"/>
            <a:ext cx="3184905" cy="823558"/>
            <a:chOff x="2230120" y="1981200"/>
            <a:chExt cx="5008880" cy="1295400"/>
          </a:xfrm>
        </p:grpSpPr>
        <p:sp>
          <p:nvSpPr>
            <p:cNvPr id="19" name="Rectangle 18"/>
            <p:cNvSpPr/>
            <p:nvPr/>
          </p:nvSpPr>
          <p:spPr>
            <a:xfrm>
              <a:off x="2743200" y="1981200"/>
              <a:ext cx="4038600" cy="1295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37840" y="2199640"/>
              <a:ext cx="130556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 err="1"/>
                <a:t>Convol</a:t>
              </a:r>
              <a:r>
                <a:rPr lang="en-US" sz="1600" b="1" u="none" dirty="0"/>
                <a:t>.</a:t>
              </a:r>
              <a:r>
                <a:rPr lang="en-US" b="1" u="none" dirty="0"/>
                <a:t> </a:t>
              </a:r>
              <a:endParaRPr lang="en-US" sz="1050" b="1" u="none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46040" y="2199640"/>
              <a:ext cx="130556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Pooling</a:t>
              </a:r>
              <a:endParaRPr lang="en-US" sz="1050" b="1" u="none" dirty="0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223012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437388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647700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71600" y="5723019"/>
            <a:ext cx="7603976" cy="525381"/>
            <a:chOff x="1498073" y="3286780"/>
            <a:chExt cx="7603976" cy="525381"/>
          </a:xfrm>
        </p:grpSpPr>
        <p:sp>
          <p:nvSpPr>
            <p:cNvPr id="9" name="Rectangle 8"/>
            <p:cNvSpPr/>
            <p:nvPr/>
          </p:nvSpPr>
          <p:spPr>
            <a:xfrm>
              <a:off x="4863141" y="3324306"/>
              <a:ext cx="851859" cy="4349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5998" y="3328947"/>
              <a:ext cx="2031475" cy="4325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Fully Connected Layer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315659" y="343334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4516120" y="3449320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735320" y="344350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8135424" y="345366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2087880" y="345366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98073" y="3286780"/>
              <a:ext cx="7085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none" dirty="0"/>
                <a:t>Input Image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64077" y="3288941"/>
              <a:ext cx="6379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none" dirty="0"/>
                <a:t>Class Label 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58000" y="4572000"/>
                <a:ext cx="1845698" cy="4952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u="none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u="none" smtClean="0">
                              <a:latin typeface="Cambria Math"/>
                            </a:rPr>
                            <m:t>last</m:t>
                          </m:r>
                          <m:r>
                            <a:rPr lang="en-US" sz="1200" b="0" i="0" u="none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200" b="0" i="0" u="none" smtClean="0">
                              <a:latin typeface="Cambria Math"/>
                            </a:rPr>
                            <m:t>layer</m:t>
                          </m:r>
                        </m:sub>
                      </m:sSub>
                      <m:r>
                        <a:rPr lang="en-US" sz="1200" b="0" i="1" u="none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last</m:t>
                              </m:r>
                              <m:r>
                                <a:rPr lang="en-US" sz="1200" b="0" i="0" u="none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layer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u="none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572000"/>
                <a:ext cx="1845698" cy="4952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421755" y="5189618"/>
                <a:ext cx="427105" cy="3077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u="none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 u="none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755" y="5189618"/>
                <a:ext cx="42710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7" idx="0"/>
          </p:cNvCxnSpPr>
          <p:nvPr/>
        </p:nvCxnSpPr>
        <p:spPr>
          <a:xfrm flipV="1">
            <a:off x="8656590" y="5487215"/>
            <a:ext cx="0" cy="2379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5" idx="2"/>
          </p:cNvCxnSpPr>
          <p:nvPr/>
        </p:nvCxnSpPr>
        <p:spPr>
          <a:xfrm flipV="1">
            <a:off x="7780849" y="5067264"/>
            <a:ext cx="0" cy="8023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6254919" y="5638800"/>
            <a:ext cx="1" cy="2307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09753" y="5779489"/>
            <a:ext cx="851859" cy="4349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none" dirty="0"/>
              <a:t>Stage 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43478" y="5772711"/>
            <a:ext cx="851859" cy="4349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none" dirty="0"/>
              <a:t>Stage 2</a:t>
            </a:r>
          </a:p>
        </p:txBody>
      </p:sp>
      <p:sp>
        <p:nvSpPr>
          <p:cNvPr id="47" name="Freeform 46"/>
          <p:cNvSpPr/>
          <p:nvPr/>
        </p:nvSpPr>
        <p:spPr>
          <a:xfrm>
            <a:off x="2472856" y="5414838"/>
            <a:ext cx="2266121" cy="349858"/>
          </a:xfrm>
          <a:custGeom>
            <a:avLst/>
            <a:gdLst>
              <a:gd name="connsiteX0" fmla="*/ 0 w 2266121"/>
              <a:gd name="connsiteY0" fmla="*/ 0 h 349858"/>
              <a:gd name="connsiteX1" fmla="*/ 341906 w 2266121"/>
              <a:gd name="connsiteY1" fmla="*/ 198783 h 349858"/>
              <a:gd name="connsiteX2" fmla="*/ 755374 w 2266121"/>
              <a:gd name="connsiteY2" fmla="*/ 230588 h 349858"/>
              <a:gd name="connsiteX3" fmla="*/ 1614114 w 2266121"/>
              <a:gd name="connsiteY3" fmla="*/ 206734 h 349858"/>
              <a:gd name="connsiteX4" fmla="*/ 2059387 w 2266121"/>
              <a:gd name="connsiteY4" fmla="*/ 214685 h 349858"/>
              <a:gd name="connsiteX5" fmla="*/ 2266121 w 2266121"/>
              <a:gd name="connsiteY5" fmla="*/ 349858 h 34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6121" h="349858">
                <a:moveTo>
                  <a:pt x="0" y="0"/>
                </a:moveTo>
                <a:cubicBezTo>
                  <a:pt x="108005" y="80176"/>
                  <a:pt x="216010" y="160352"/>
                  <a:pt x="341906" y="198783"/>
                </a:cubicBezTo>
                <a:cubicBezTo>
                  <a:pt x="467802" y="237214"/>
                  <a:pt x="543339" y="229263"/>
                  <a:pt x="755374" y="230588"/>
                </a:cubicBezTo>
                <a:cubicBezTo>
                  <a:pt x="967409" y="231913"/>
                  <a:pt x="1614114" y="206734"/>
                  <a:pt x="1614114" y="206734"/>
                </a:cubicBezTo>
                <a:cubicBezTo>
                  <a:pt x="1831449" y="204084"/>
                  <a:pt x="1950719" y="190831"/>
                  <a:pt x="2059387" y="214685"/>
                </a:cubicBezTo>
                <a:cubicBezTo>
                  <a:pt x="2168055" y="238539"/>
                  <a:pt x="2217088" y="294198"/>
                  <a:pt x="2266121" y="349858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025224" y="5414838"/>
            <a:ext cx="548640" cy="345708"/>
          </a:xfrm>
          <a:custGeom>
            <a:avLst/>
            <a:gdLst>
              <a:gd name="connsiteX0" fmla="*/ 0 w 548640"/>
              <a:gd name="connsiteY0" fmla="*/ 0 h 341906"/>
              <a:gd name="connsiteX1" fmla="*/ 151075 w 548640"/>
              <a:gd name="connsiteY1" fmla="*/ 143124 h 341906"/>
              <a:gd name="connsiteX2" fmla="*/ 349858 w 548640"/>
              <a:gd name="connsiteY2" fmla="*/ 190832 h 341906"/>
              <a:gd name="connsiteX3" fmla="*/ 548640 w 548640"/>
              <a:gd name="connsiteY3" fmla="*/ 341906 h 34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" h="341906">
                <a:moveTo>
                  <a:pt x="0" y="0"/>
                </a:moveTo>
                <a:cubicBezTo>
                  <a:pt x="46382" y="55659"/>
                  <a:pt x="92765" y="111319"/>
                  <a:pt x="151075" y="143124"/>
                </a:cubicBezTo>
                <a:cubicBezTo>
                  <a:pt x="209385" y="174929"/>
                  <a:pt x="283597" y="157702"/>
                  <a:pt x="349858" y="190832"/>
                </a:cubicBezTo>
                <a:cubicBezTo>
                  <a:pt x="416119" y="223962"/>
                  <a:pt x="482379" y="282934"/>
                  <a:pt x="548640" y="341906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38800" y="5143536"/>
                <a:ext cx="1859932" cy="4977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u="none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u="none" smtClean="0">
                              <a:latin typeface="Cambria Math"/>
                            </a:rPr>
                            <m:t>first</m:t>
                          </m:r>
                          <m:r>
                            <a:rPr lang="en-US" sz="1200" b="0" i="0" u="none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200" b="0" i="0" u="none" smtClean="0">
                              <a:latin typeface="Cambria Math"/>
                            </a:rPr>
                            <m:t>layer</m:t>
                          </m:r>
                        </m:sub>
                      </m:sSub>
                      <m:r>
                        <a:rPr lang="en-US" sz="1200" b="0" i="1" u="none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first</m:t>
                              </m:r>
                              <m:r>
                                <a:rPr lang="en-US" sz="1200" b="0" i="0" u="none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layer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u="none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143536"/>
                <a:ext cx="1859932" cy="4977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071274" y="4648200"/>
                <a:ext cx="3824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u="none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74" y="4648200"/>
                <a:ext cx="382412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505200" y="4627911"/>
                <a:ext cx="3835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u="none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627911"/>
                <a:ext cx="383502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0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</a:t>
            </a:r>
            <a:r>
              <a:rPr lang="en-US" dirty="0" err="1"/>
              <a:t>ConvNet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191" y="1111196"/>
            <a:ext cx="7759809" cy="4525963"/>
          </a:xfrm>
        </p:spPr>
        <p:txBody>
          <a:bodyPr/>
          <a:lstStyle/>
          <a:p>
            <a:r>
              <a:rPr lang="en-US" sz="2200" dirty="0"/>
              <a:t>Back-prop for the convolutional layer: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133600" y="4586642"/>
            <a:ext cx="3184905" cy="823558"/>
            <a:chOff x="2230120" y="1981200"/>
            <a:chExt cx="5008880" cy="1295400"/>
          </a:xfrm>
        </p:grpSpPr>
        <p:sp>
          <p:nvSpPr>
            <p:cNvPr id="19" name="Rectangle 18"/>
            <p:cNvSpPr/>
            <p:nvPr/>
          </p:nvSpPr>
          <p:spPr>
            <a:xfrm>
              <a:off x="2743200" y="1981200"/>
              <a:ext cx="4038600" cy="1295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37840" y="2199640"/>
              <a:ext cx="130556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 err="1"/>
                <a:t>Convol</a:t>
              </a:r>
              <a:r>
                <a:rPr lang="en-US" sz="1600" b="1" u="none" dirty="0"/>
                <a:t>.</a:t>
              </a:r>
              <a:r>
                <a:rPr lang="en-US" b="1" u="none" dirty="0"/>
                <a:t> </a:t>
              </a:r>
              <a:endParaRPr lang="en-US" sz="1050" b="1" u="none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46040" y="2199640"/>
              <a:ext cx="130556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Pooling</a:t>
              </a:r>
              <a:endParaRPr lang="en-US" sz="1050" b="1" u="none" dirty="0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223012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437388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647700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371600" y="4572000"/>
            <a:ext cx="7603976" cy="1676400"/>
            <a:chOff x="1371600" y="3954381"/>
            <a:chExt cx="7603976" cy="1676400"/>
          </a:xfrm>
        </p:grpSpPr>
        <p:grpSp>
          <p:nvGrpSpPr>
            <p:cNvPr id="44" name="Group 43"/>
            <p:cNvGrpSpPr/>
            <p:nvPr/>
          </p:nvGrpSpPr>
          <p:grpSpPr>
            <a:xfrm>
              <a:off x="1371600" y="3954381"/>
              <a:ext cx="7603976" cy="1676400"/>
              <a:chOff x="1371600" y="3954381"/>
              <a:chExt cx="7603976" cy="16764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371600" y="5105400"/>
                <a:ext cx="7603976" cy="525381"/>
                <a:chOff x="1498073" y="3286780"/>
                <a:chExt cx="7603976" cy="525381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863141" y="3324306"/>
                  <a:ext cx="851859" cy="434961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u="none" dirty="0"/>
                    <a:t>Stage 3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6095998" y="3328947"/>
                  <a:ext cx="2031475" cy="43253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u="none" dirty="0"/>
                    <a:t>Fully Connected Layer</a:t>
                  </a: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3315659" y="3433342"/>
                  <a:ext cx="331781" cy="193778"/>
                </a:xfrm>
                <a:prstGeom prst="rightArrow">
                  <a:avLst/>
                </a:prstGeom>
                <a:solidFill>
                  <a:srgbClr val="FAA8A8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ight Arrow 11"/>
                <p:cNvSpPr/>
                <p:nvPr/>
              </p:nvSpPr>
              <p:spPr>
                <a:xfrm>
                  <a:off x="4516120" y="3449320"/>
                  <a:ext cx="331781" cy="193778"/>
                </a:xfrm>
                <a:prstGeom prst="rightArrow">
                  <a:avLst/>
                </a:prstGeom>
                <a:solidFill>
                  <a:srgbClr val="FAA8A8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ight Arrow 12"/>
                <p:cNvSpPr/>
                <p:nvPr/>
              </p:nvSpPr>
              <p:spPr>
                <a:xfrm>
                  <a:off x="5735320" y="3443502"/>
                  <a:ext cx="331781" cy="193778"/>
                </a:xfrm>
                <a:prstGeom prst="rightArrow">
                  <a:avLst/>
                </a:prstGeom>
                <a:solidFill>
                  <a:srgbClr val="FAA8A8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ight Arrow 13"/>
                <p:cNvSpPr/>
                <p:nvPr/>
              </p:nvSpPr>
              <p:spPr>
                <a:xfrm>
                  <a:off x="8135424" y="3453662"/>
                  <a:ext cx="331781" cy="193778"/>
                </a:xfrm>
                <a:prstGeom prst="rightArrow">
                  <a:avLst/>
                </a:prstGeom>
                <a:solidFill>
                  <a:srgbClr val="FAA8A8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2087880" y="3453662"/>
                  <a:ext cx="331781" cy="193778"/>
                </a:xfrm>
                <a:prstGeom prst="rightArrow">
                  <a:avLst/>
                </a:prstGeom>
                <a:solidFill>
                  <a:srgbClr val="FAA8A8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498073" y="3286780"/>
                  <a:ext cx="708565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 u="none" dirty="0"/>
                    <a:t>Input Image</a:t>
                  </a:r>
                  <a:endParaRPr lang="en-US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464077" y="3288941"/>
                  <a:ext cx="63797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 u="none" dirty="0"/>
                    <a:t>Class Label </a:t>
                  </a:r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858000" y="3954381"/>
                    <a:ext cx="1845698" cy="495264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last</m:t>
                              </m:r>
                              <m:r>
                                <a:rPr lang="en-US" sz="1200" b="0" i="0" u="none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layer</m:t>
                              </m:r>
                            </m:sub>
                          </m:sSub>
                          <m:r>
                            <a:rPr lang="en-US" sz="1200" b="0" i="1" u="none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200" b="0" i="1" u="none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u="none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200" b="0" i="1" u="none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200" b="0" i="1" u="none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u="none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 b="0" i="0" u="none" smtClean="0">
                                      <a:latin typeface="Cambria Math"/>
                                    </a:rPr>
                                    <m:t>last</m:t>
                                  </m:r>
                                  <m:r>
                                    <a:rPr lang="en-US" sz="1200" b="0" i="0" u="none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 b="0" i="0" u="none" smtClean="0">
                                      <a:latin typeface="Cambria Math"/>
                                    </a:rPr>
                                    <m:t>layer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sz="1200" u="none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0" y="3954381"/>
                    <a:ext cx="1845698" cy="49526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8421755" y="4571999"/>
                    <a:ext cx="427105" cy="307777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u="none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1755" y="4571999"/>
                    <a:ext cx="427105" cy="30777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/>
              <p:cNvCxnSpPr>
                <a:stCxn id="17" idx="0"/>
              </p:cNvCxnSpPr>
              <p:nvPr/>
            </p:nvCxnSpPr>
            <p:spPr>
              <a:xfrm flipV="1">
                <a:off x="8656590" y="4869596"/>
                <a:ext cx="0" cy="23796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25" idx="2"/>
              </p:cNvCxnSpPr>
              <p:nvPr/>
            </p:nvCxnSpPr>
            <p:spPr>
              <a:xfrm flipV="1">
                <a:off x="7780849" y="4449645"/>
                <a:ext cx="0" cy="80231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254919" y="5021181"/>
                <a:ext cx="1" cy="2307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/>
            <p:nvPr/>
          </p:nvSpPr>
          <p:spPr>
            <a:xfrm>
              <a:off x="2309753" y="5161870"/>
              <a:ext cx="851859" cy="4349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43478" y="5155092"/>
              <a:ext cx="851859" cy="4349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2</a:t>
              </a:r>
            </a:p>
          </p:txBody>
        </p:sp>
      </p:grpSp>
      <p:sp>
        <p:nvSpPr>
          <p:cNvPr id="47" name="Freeform 46"/>
          <p:cNvSpPr/>
          <p:nvPr/>
        </p:nvSpPr>
        <p:spPr>
          <a:xfrm>
            <a:off x="2472856" y="5414838"/>
            <a:ext cx="2266121" cy="349858"/>
          </a:xfrm>
          <a:custGeom>
            <a:avLst/>
            <a:gdLst>
              <a:gd name="connsiteX0" fmla="*/ 0 w 2266121"/>
              <a:gd name="connsiteY0" fmla="*/ 0 h 349858"/>
              <a:gd name="connsiteX1" fmla="*/ 341906 w 2266121"/>
              <a:gd name="connsiteY1" fmla="*/ 198783 h 349858"/>
              <a:gd name="connsiteX2" fmla="*/ 755374 w 2266121"/>
              <a:gd name="connsiteY2" fmla="*/ 230588 h 349858"/>
              <a:gd name="connsiteX3" fmla="*/ 1614114 w 2266121"/>
              <a:gd name="connsiteY3" fmla="*/ 206734 h 349858"/>
              <a:gd name="connsiteX4" fmla="*/ 2059387 w 2266121"/>
              <a:gd name="connsiteY4" fmla="*/ 214685 h 349858"/>
              <a:gd name="connsiteX5" fmla="*/ 2266121 w 2266121"/>
              <a:gd name="connsiteY5" fmla="*/ 349858 h 34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6121" h="349858">
                <a:moveTo>
                  <a:pt x="0" y="0"/>
                </a:moveTo>
                <a:cubicBezTo>
                  <a:pt x="108005" y="80176"/>
                  <a:pt x="216010" y="160352"/>
                  <a:pt x="341906" y="198783"/>
                </a:cubicBezTo>
                <a:cubicBezTo>
                  <a:pt x="467802" y="237214"/>
                  <a:pt x="543339" y="229263"/>
                  <a:pt x="755374" y="230588"/>
                </a:cubicBezTo>
                <a:cubicBezTo>
                  <a:pt x="967409" y="231913"/>
                  <a:pt x="1614114" y="206734"/>
                  <a:pt x="1614114" y="206734"/>
                </a:cubicBezTo>
                <a:cubicBezTo>
                  <a:pt x="1831449" y="204084"/>
                  <a:pt x="1950719" y="190831"/>
                  <a:pt x="2059387" y="214685"/>
                </a:cubicBezTo>
                <a:cubicBezTo>
                  <a:pt x="2168055" y="238539"/>
                  <a:pt x="2217088" y="294198"/>
                  <a:pt x="2266121" y="349858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025224" y="5414838"/>
            <a:ext cx="548640" cy="345708"/>
          </a:xfrm>
          <a:custGeom>
            <a:avLst/>
            <a:gdLst>
              <a:gd name="connsiteX0" fmla="*/ 0 w 548640"/>
              <a:gd name="connsiteY0" fmla="*/ 0 h 341906"/>
              <a:gd name="connsiteX1" fmla="*/ 151075 w 548640"/>
              <a:gd name="connsiteY1" fmla="*/ 143124 h 341906"/>
              <a:gd name="connsiteX2" fmla="*/ 349858 w 548640"/>
              <a:gd name="connsiteY2" fmla="*/ 190832 h 341906"/>
              <a:gd name="connsiteX3" fmla="*/ 548640 w 548640"/>
              <a:gd name="connsiteY3" fmla="*/ 341906 h 34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" h="341906">
                <a:moveTo>
                  <a:pt x="0" y="0"/>
                </a:moveTo>
                <a:cubicBezTo>
                  <a:pt x="46382" y="55659"/>
                  <a:pt x="92765" y="111319"/>
                  <a:pt x="151075" y="143124"/>
                </a:cubicBezTo>
                <a:cubicBezTo>
                  <a:pt x="209385" y="174929"/>
                  <a:pt x="283597" y="157702"/>
                  <a:pt x="349858" y="190832"/>
                </a:cubicBezTo>
                <a:cubicBezTo>
                  <a:pt x="416119" y="223962"/>
                  <a:pt x="482379" y="282934"/>
                  <a:pt x="548640" y="341906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38800" y="5143536"/>
                <a:ext cx="1859932" cy="4977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u="none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u="none" smtClean="0">
                              <a:latin typeface="Cambria Math"/>
                            </a:rPr>
                            <m:t>first</m:t>
                          </m:r>
                          <m:r>
                            <a:rPr lang="en-US" sz="1200" b="0" i="0" u="none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200" b="0" i="0" u="none" smtClean="0">
                              <a:latin typeface="Cambria Math"/>
                            </a:rPr>
                            <m:t>layer</m:t>
                          </m:r>
                        </m:sub>
                      </m:sSub>
                      <m:r>
                        <a:rPr lang="en-US" sz="1200" b="0" i="1" u="none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first</m:t>
                              </m:r>
                              <m:r>
                                <a:rPr lang="en-US" sz="1200" b="0" i="0" u="none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layer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u="none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143536"/>
                <a:ext cx="1859932" cy="4977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1274" y="4648200"/>
                <a:ext cx="3824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u="none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74" y="4648200"/>
                <a:ext cx="38241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505200" y="4627911"/>
                <a:ext cx="3835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u="none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627911"/>
                <a:ext cx="38350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6200" y="1295400"/>
            <a:ext cx="12192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none" dirty="0"/>
              <a:t>We derive the update rules for a 1D convolution, but the idea is the same for bigger dimensions.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735536" y="1521216"/>
                <a:ext cx="4295407" cy="697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u="none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u="none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u="none" smtClean="0">
                          <a:latin typeface="Cambria Math"/>
                        </a:rPr>
                        <m:t>=</m:t>
                      </m:r>
                      <m:r>
                        <a:rPr lang="en-US" b="0" i="1" u="none" smtClean="0">
                          <a:latin typeface="Cambria Math"/>
                        </a:rPr>
                        <m:t>𝑤</m:t>
                      </m:r>
                      <m:r>
                        <a:rPr lang="en-US" b="0" i="1" u="none" smtClean="0">
                          <a:latin typeface="Cambria Math"/>
                        </a:rPr>
                        <m:t>∗</m:t>
                      </m:r>
                      <m:r>
                        <a:rPr lang="en-US" b="0" i="1" u="none" smtClean="0">
                          <a:latin typeface="Cambria Math"/>
                        </a:rPr>
                        <m:t>𝑥</m:t>
                      </m:r>
                      <m:r>
                        <a:rPr lang="en-US" b="0" i="1" u="none" smtClean="0">
                          <a:latin typeface="Cambria Math"/>
                        </a:rPr>
                        <m:t>   ⟺   </m:t>
                      </m:r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u="none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u="none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u="none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u="none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u="none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u="none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u="none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u="none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u="none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b="0" i="1" u="none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u="none">
                              <a:latin typeface="Cambria Math"/>
                            </a:rPr>
                            <m:t>𝑎</m:t>
                          </m:r>
                          <m:r>
                            <a:rPr lang="en-US" i="1" u="none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u="none">
                              <a:latin typeface="Cambria Math"/>
                            </a:rPr>
                            <m:t>𝑚</m:t>
                          </m:r>
                          <m:r>
                            <a:rPr lang="en-US" i="1" u="none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u="none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u="none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u="none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b="0" i="1" u="none" smtClean="0">
                          <a:latin typeface="Cambria Math"/>
                        </a:rPr>
                        <m:t>     ∀</m:t>
                      </m:r>
                      <m:r>
                        <a:rPr lang="en-US" b="0" i="1" u="none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536" y="1521216"/>
                <a:ext cx="4295407" cy="69775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746199" y="2138574"/>
                <a:ext cx="26865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none" smtClean="0">
                          <a:latin typeface="Cambria Math"/>
                        </a:rPr>
                        <m:t>𝑦</m:t>
                      </m:r>
                      <m:r>
                        <a:rPr lang="en-US" b="0" i="1" u="none" smtClean="0">
                          <a:latin typeface="Cambria Math"/>
                        </a:rPr>
                        <m:t>=</m:t>
                      </m:r>
                      <m:r>
                        <a:rPr lang="en-US" b="0" i="1" u="none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u="none" smtClean="0">
                          <a:latin typeface="Cambria Math"/>
                        </a:rPr>
                        <m:t>  </m:t>
                      </m:r>
                      <m:r>
                        <a:rPr lang="en-US" i="1" u="none">
                          <a:latin typeface="Cambria Math"/>
                          <a:ea typeface="Cambria Math"/>
                        </a:rPr>
                        <m:t>⟺</m:t>
                      </m:r>
                      <m:r>
                        <a:rPr lang="en-US" b="0" i="1" u="none" smtClean="0">
                          <a:latin typeface="Cambria Math"/>
                          <a:ea typeface="Cambria Math"/>
                        </a:rPr>
                        <m:t>    </m:t>
                      </m:r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u="none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u="none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u="none" smtClean="0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u="none" smtClean="0">
                          <a:latin typeface="Cambria Math"/>
                        </a:rPr>
                        <m:t>)</m:t>
                      </m:r>
                      <m:r>
                        <a:rPr lang="en-US" b="0" i="0" u="none" smtClean="0">
                          <a:latin typeface="Cambria Math"/>
                        </a:rPr>
                        <m:t>    </m:t>
                      </m:r>
                      <m:r>
                        <a:rPr lang="en-US" b="0" i="1" u="none" smtClean="0">
                          <a:latin typeface="Cambria Math"/>
                        </a:rPr>
                        <m:t> ∀</m:t>
                      </m:r>
                      <m:r>
                        <a:rPr lang="en-US" b="0" i="1" u="none" smtClean="0">
                          <a:latin typeface="Cambria Math"/>
                        </a:rPr>
                        <m:t>𝑖</m:t>
                      </m:r>
                      <m:r>
                        <a:rPr lang="en-US" b="0" i="0" u="none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99" y="2138574"/>
                <a:ext cx="2686505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758344" y="2585847"/>
                <a:ext cx="732059" cy="538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b="0" i="1" u="none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344" y="2585847"/>
                <a:ext cx="732059" cy="53835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790906" y="3194998"/>
                <a:ext cx="686427" cy="538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u="none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906" y="3194998"/>
                <a:ext cx="686427" cy="538802"/>
              </a:xfrm>
              <a:prstGeom prst="rect">
                <a:avLst/>
              </a:prstGeom>
              <a:blipFill rotWithShape="1">
                <a:blip r:embed="rId10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782955" y="3804857"/>
                <a:ext cx="1082803" cy="5383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u="none" smtClean="0">
                          <a:latin typeface="Cambria Math"/>
                        </a:rPr>
                        <m:t>𝛿</m:t>
                      </m:r>
                      <m:r>
                        <a:rPr lang="en-US" b="0" i="1" u="none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b="0" i="1" u="none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55" y="3804857"/>
                <a:ext cx="1082803" cy="53835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eft Arrow Callout 32"/>
          <p:cNvSpPr/>
          <p:nvPr/>
        </p:nvSpPr>
        <p:spPr>
          <a:xfrm>
            <a:off x="7231049" y="1768502"/>
            <a:ext cx="1676400" cy="29684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3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The convolution</a:t>
            </a:r>
          </a:p>
        </p:txBody>
      </p:sp>
      <p:sp>
        <p:nvSpPr>
          <p:cNvPr id="48" name="Left Arrow Callout 47"/>
          <p:cNvSpPr/>
          <p:nvPr/>
        </p:nvSpPr>
        <p:spPr>
          <a:xfrm>
            <a:off x="6096000" y="2209800"/>
            <a:ext cx="2819400" cy="29684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3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A differentiable nonlinearity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352800" y="2502645"/>
                <a:ext cx="1202893" cy="697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u="none">
                              <a:latin typeface="Cambria Math"/>
                            </a:rPr>
                            <m:t>𝑖</m:t>
                          </m:r>
                          <m:r>
                            <a:rPr lang="en-US" i="1" u="none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u="none">
                              <a:latin typeface="Cambria Math"/>
                            </a:rPr>
                            <m:t>𝑚</m:t>
                          </m:r>
                          <m:r>
                            <a:rPr lang="en-US" i="1" u="none">
                              <a:latin typeface="Cambria Math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502645"/>
                <a:ext cx="1202893" cy="69775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495800" y="2514600"/>
                <a:ext cx="1401859" cy="697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none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u="none">
                              <a:latin typeface="Cambria Math"/>
                            </a:rPr>
                            <m:t>𝑖</m:t>
                          </m:r>
                          <m:r>
                            <a:rPr lang="en-US" i="1" u="none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u="none">
                              <a:latin typeface="Cambria Math"/>
                            </a:rPr>
                            <m:t>𝑚</m:t>
                          </m:r>
                          <m:r>
                            <a:rPr lang="en-US" i="1" u="none">
                              <a:latin typeface="Cambria Math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u="none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u="none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514600"/>
                <a:ext cx="1401859" cy="69775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313045" y="3187047"/>
                <a:ext cx="818879" cy="538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45" y="3187047"/>
                <a:ext cx="818879" cy="538802"/>
              </a:xfrm>
              <a:prstGeom prst="rect">
                <a:avLst/>
              </a:prstGeom>
              <a:blipFill rotWithShape="1">
                <a:blip r:embed="rId14"/>
                <a:stretch>
                  <a:fillRect r="-12593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968725" y="3191403"/>
                <a:ext cx="1142941" cy="538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none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 u="none">
                          <a:latin typeface="Cambria Math"/>
                        </a:rPr>
                        <m:t>𝑓</m:t>
                      </m:r>
                      <m:r>
                        <a:rPr lang="en-US" i="1" u="none">
                          <a:latin typeface="Cambria Math"/>
                        </a:rPr>
                        <m:t>′(</m:t>
                      </m:r>
                      <m:acc>
                        <m:accPr>
                          <m:chr m:val="̃"/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u="none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 u="none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25" y="3191403"/>
                <a:ext cx="1142941" cy="538802"/>
              </a:xfrm>
              <a:prstGeom prst="rect">
                <a:avLst/>
              </a:prstGeom>
              <a:blipFill rotWithShape="1">
                <a:blip r:embed="rId15"/>
                <a:stretch>
                  <a:fillRect r="-6915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683872" y="3725155"/>
                <a:ext cx="1175706" cy="697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u="none">
                              <a:latin typeface="Cambria Math"/>
                            </a:rPr>
                            <m:t>𝑖</m:t>
                          </m:r>
                          <m:r>
                            <a:rPr lang="en-US" i="1" u="none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u="none">
                              <a:latin typeface="Cambria Math"/>
                            </a:rPr>
                            <m:t>𝑚</m:t>
                          </m:r>
                          <m:r>
                            <a:rPr lang="en-US" i="1" u="none">
                              <a:latin typeface="Cambria Math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872" y="3725155"/>
                <a:ext cx="1175706" cy="69775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725113" y="3725155"/>
                <a:ext cx="1434495" cy="697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none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u="none">
                              <a:latin typeface="Cambria Math"/>
                            </a:rPr>
                            <m:t>𝑖</m:t>
                          </m:r>
                          <m:r>
                            <a:rPr lang="en-US" i="1" u="none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u="none">
                              <a:latin typeface="Cambria Math"/>
                            </a:rPr>
                            <m:t>𝑚</m:t>
                          </m:r>
                          <m:r>
                            <a:rPr lang="en-US" i="1" u="none">
                              <a:latin typeface="Cambria Math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u="none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u="none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13" y="3725155"/>
                <a:ext cx="1434495" cy="69775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4098898" y="1981200"/>
            <a:ext cx="363876" cy="1143000"/>
            <a:chOff x="4098898" y="1981200"/>
            <a:chExt cx="363876" cy="1143000"/>
          </a:xfrm>
        </p:grpSpPr>
        <p:sp>
          <p:nvSpPr>
            <p:cNvPr id="28" name="Rectangle 27"/>
            <p:cNvSpPr/>
            <p:nvPr/>
          </p:nvSpPr>
          <p:spPr>
            <a:xfrm>
              <a:off x="4098898" y="2585847"/>
              <a:ext cx="363876" cy="538353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Elbow Connector 31"/>
            <p:cNvCxnSpPr>
              <a:stCxn id="28" idx="3"/>
            </p:cNvCxnSpPr>
            <p:nvPr/>
          </p:nvCxnSpPr>
          <p:spPr>
            <a:xfrm flipH="1" flipV="1">
              <a:off x="4395337" y="1981200"/>
              <a:ext cx="67437" cy="873824"/>
            </a:xfrm>
            <a:prstGeom prst="bentConnector4">
              <a:avLst>
                <a:gd name="adj1" fmla="val -338983"/>
                <a:gd name="adj2" fmla="val 65402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5106622" y="2590800"/>
            <a:ext cx="319836" cy="53835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717898" y="2292462"/>
            <a:ext cx="363876" cy="1441338"/>
            <a:chOff x="4098898" y="1682862"/>
            <a:chExt cx="363876" cy="1441338"/>
          </a:xfrm>
        </p:grpSpPr>
        <p:sp>
          <p:nvSpPr>
            <p:cNvPr id="57" name="Rectangle 56"/>
            <p:cNvSpPr/>
            <p:nvPr/>
          </p:nvSpPr>
          <p:spPr>
            <a:xfrm>
              <a:off x="4098898" y="2585847"/>
              <a:ext cx="363876" cy="538353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Elbow Connector 57"/>
            <p:cNvCxnSpPr/>
            <p:nvPr/>
          </p:nvCxnSpPr>
          <p:spPr>
            <a:xfrm rot="5400000" flipH="1" flipV="1">
              <a:off x="3799465" y="2008216"/>
              <a:ext cx="894586" cy="243878"/>
            </a:xfrm>
            <a:prstGeom prst="bentConnector3">
              <a:avLst>
                <a:gd name="adj1" fmla="val 99775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Left Arrow Callout 74"/>
          <p:cNvSpPr/>
          <p:nvPr/>
        </p:nvSpPr>
        <p:spPr>
          <a:xfrm>
            <a:off x="6103951" y="3124200"/>
            <a:ext cx="2819400" cy="58435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3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Now we have everything in this layer to update the filter</a:t>
            </a:r>
          </a:p>
        </p:txBody>
      </p:sp>
      <p:sp>
        <p:nvSpPr>
          <p:cNvPr id="76" name="Left Arrow Callout 75"/>
          <p:cNvSpPr/>
          <p:nvPr/>
        </p:nvSpPr>
        <p:spPr>
          <a:xfrm>
            <a:off x="6096000" y="3759041"/>
            <a:ext cx="2819400" cy="58435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3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We need to pass the gradient to the previous layer 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4420822" y="1981200"/>
            <a:ext cx="1153042" cy="2365510"/>
            <a:chOff x="4098898" y="758690"/>
            <a:chExt cx="1153042" cy="2365510"/>
          </a:xfrm>
        </p:grpSpPr>
        <p:sp>
          <p:nvSpPr>
            <p:cNvPr id="78" name="Rectangle 77"/>
            <p:cNvSpPr/>
            <p:nvPr/>
          </p:nvSpPr>
          <p:spPr>
            <a:xfrm>
              <a:off x="4098898" y="2585847"/>
              <a:ext cx="363876" cy="538353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Elbow Connector 78"/>
            <p:cNvCxnSpPr>
              <a:stCxn id="78" idx="3"/>
            </p:cNvCxnSpPr>
            <p:nvPr/>
          </p:nvCxnSpPr>
          <p:spPr>
            <a:xfrm flipV="1">
              <a:off x="4462774" y="758690"/>
              <a:ext cx="789166" cy="2096334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304800" y="3429000"/>
            <a:ext cx="1680360" cy="1198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u="none" dirty="0"/>
              <a:t>Now we can repeat this for each stage of </a:t>
            </a:r>
            <a:r>
              <a:rPr lang="en-US" sz="1800" u="none" dirty="0" err="1"/>
              <a:t>ConvNet</a:t>
            </a:r>
            <a:r>
              <a:rPr lang="en-US" sz="1800" u="non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517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9" grpId="0"/>
      <p:bldP spid="40" grpId="0"/>
      <p:bldP spid="43" grpId="0"/>
      <p:bldP spid="46" grpId="0"/>
      <p:bldP spid="33" grpId="0" animBg="1"/>
      <p:bldP spid="48" grpId="0" animBg="1"/>
      <p:bldP spid="34" grpId="0"/>
      <p:bldP spid="35" grpId="0"/>
      <p:bldP spid="38" grpId="0"/>
      <p:bldP spid="50" grpId="0"/>
      <p:bldP spid="51" grpId="0"/>
      <p:bldP spid="52" grpId="0"/>
      <p:bldP spid="55" grpId="0" animBg="1"/>
      <p:bldP spid="75" grpId="0" animBg="1"/>
      <p:bldP spid="7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 rot="18627426">
            <a:off x="57359" y="4437276"/>
            <a:ext cx="2183449" cy="1558925"/>
          </a:xfrm>
        </p:spPr>
        <p:txBody>
          <a:bodyPr/>
          <a:lstStyle/>
          <a:p>
            <a:r>
              <a:rPr lang="en-US" dirty="0"/>
              <a:t>An example system 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32097" y="1513840"/>
            <a:ext cx="6407103" cy="772160"/>
            <a:chOff x="1475308" y="3124200"/>
            <a:chExt cx="7185565" cy="838200"/>
          </a:xfrm>
        </p:grpSpPr>
        <p:sp>
          <p:nvSpPr>
            <p:cNvPr id="18" name="Rectangle 17"/>
            <p:cNvSpPr/>
            <p:nvPr/>
          </p:nvSpPr>
          <p:spPr>
            <a:xfrm>
              <a:off x="2458720" y="3190240"/>
              <a:ext cx="851859" cy="6654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43941" y="3200400"/>
              <a:ext cx="851859" cy="6654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63141" y="3200400"/>
              <a:ext cx="851859" cy="6654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0" y="3124200"/>
              <a:ext cx="1309059" cy="838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Fully Connected Layer</a:t>
              </a: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3315659" y="343334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4516120" y="3449320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735320" y="344350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7430459" y="345366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2087880" y="345366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75308" y="3286780"/>
              <a:ext cx="8665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none" dirty="0"/>
                <a:t>Input Image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94301" y="3288941"/>
              <a:ext cx="8665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none" dirty="0"/>
                <a:t>Class Label </a:t>
              </a:r>
              <a:endParaRPr lang="en-US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96" y="3253334"/>
            <a:ext cx="6169504" cy="238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524000" y="57266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none" dirty="0">
                <a:latin typeface="+mj-lt"/>
              </a:rPr>
              <a:t>Feature visualization of convolutional net trained on </a:t>
            </a:r>
            <a:r>
              <a:rPr lang="en-US" u="none" dirty="0" err="1">
                <a:latin typeface="+mj-lt"/>
              </a:rPr>
              <a:t>ImageNet</a:t>
            </a:r>
            <a:r>
              <a:rPr lang="en-US" u="none" dirty="0">
                <a:latin typeface="+mj-lt"/>
              </a:rPr>
              <a:t> from </a:t>
            </a:r>
            <a:r>
              <a:rPr lang="en-US" u="none" dirty="0">
                <a:solidFill>
                  <a:srgbClr val="2136FF"/>
                </a:solidFill>
                <a:latin typeface="+mj-lt"/>
              </a:rPr>
              <a:t>[</a:t>
            </a:r>
            <a:r>
              <a:rPr lang="en-US" u="none" dirty="0" err="1">
                <a:solidFill>
                  <a:srgbClr val="2136FF"/>
                </a:solidFill>
                <a:latin typeface="+mj-lt"/>
              </a:rPr>
              <a:t>Zeiler</a:t>
            </a:r>
            <a:r>
              <a:rPr lang="en-US" u="none" dirty="0">
                <a:solidFill>
                  <a:srgbClr val="2136FF"/>
                </a:solidFill>
                <a:latin typeface="+mj-lt"/>
              </a:rPr>
              <a:t> &amp; Fergus 2013]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78305" y="2362200"/>
            <a:ext cx="603095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30897" y="2362200"/>
            <a:ext cx="145903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47619" y="2362200"/>
            <a:ext cx="1010381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"/>
          <a:stretch/>
        </p:blipFill>
        <p:spPr bwMode="auto">
          <a:xfrm>
            <a:off x="1435526" y="1455315"/>
            <a:ext cx="1542779" cy="93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99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Convolution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Fundamentally CNNs take advantage of knowledge that we have about the problem’s input space</a:t>
            </a:r>
          </a:p>
          <a:p>
            <a:r>
              <a:rPr lang="en-US" dirty="0"/>
              <a:t>We know that pixels in an image that are adjacent to each other are related – similar color and brightness</a:t>
            </a:r>
          </a:p>
          <a:p>
            <a:r>
              <a:rPr lang="en-US" dirty="0"/>
              <a:t>We can use this background knowledge as a source of inductive bias to help develop better NN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242521"/>
            <a:ext cx="1828800" cy="22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8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ConvNet</a:t>
            </a:r>
            <a:r>
              <a:rPr lang="en-US" dirty="0"/>
              <a:t> roots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7162800" cy="4525963"/>
          </a:xfrm>
        </p:spPr>
        <p:txBody>
          <a:bodyPr/>
          <a:lstStyle/>
          <a:p>
            <a:r>
              <a:rPr lang="en-US" sz="2000" b="1" dirty="0"/>
              <a:t>Fukushima, 1980s</a:t>
            </a:r>
            <a:r>
              <a:rPr lang="en-US" sz="2000" dirty="0"/>
              <a:t> designed network with same basic structure but did not train by backpropagation. </a:t>
            </a:r>
          </a:p>
          <a:p>
            <a:r>
              <a:rPr lang="en-US" sz="2000" dirty="0"/>
              <a:t>The first successful applications of </a:t>
            </a:r>
            <a:r>
              <a:rPr lang="en-US" sz="2000" b="1" dirty="0"/>
              <a:t>Convolutional Networks</a:t>
            </a:r>
            <a:r>
              <a:rPr lang="en-US" sz="2000" dirty="0"/>
              <a:t> by Yann </a:t>
            </a:r>
            <a:r>
              <a:rPr lang="en-US" sz="2000" dirty="0" err="1"/>
              <a:t>LeCun</a:t>
            </a:r>
            <a:r>
              <a:rPr lang="en-US" sz="2000" dirty="0"/>
              <a:t> in 1990's (</a:t>
            </a:r>
            <a:r>
              <a:rPr lang="en-US" sz="2000" dirty="0" err="1"/>
              <a:t>LeNet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Was used to read zip codes, digits, etc.</a:t>
            </a:r>
          </a:p>
          <a:p>
            <a:r>
              <a:rPr lang="en-US" sz="1800" dirty="0"/>
              <a:t>Many variants nowadays, but the core idea is the same</a:t>
            </a:r>
          </a:p>
          <a:p>
            <a:pPr lvl="1"/>
            <a:r>
              <a:rPr lang="en-US" sz="1800" dirty="0"/>
              <a:t>Example: a system developed in Google (</a:t>
            </a:r>
            <a:r>
              <a:rPr lang="en-US" sz="1800" dirty="0" err="1"/>
              <a:t>GoogLeNet</a:t>
            </a:r>
            <a:r>
              <a:rPr lang="en-US" sz="1800" dirty="0"/>
              <a:t>) </a:t>
            </a:r>
          </a:p>
          <a:p>
            <a:pPr lvl="2"/>
            <a:r>
              <a:rPr lang="en-US" sz="1600" dirty="0"/>
              <a:t>Compute different filters </a:t>
            </a:r>
          </a:p>
          <a:p>
            <a:pPr lvl="2"/>
            <a:r>
              <a:rPr lang="en-US" sz="1600" dirty="0"/>
              <a:t>Compose one big vector from all of them</a:t>
            </a:r>
          </a:p>
          <a:p>
            <a:pPr lvl="2"/>
            <a:r>
              <a:rPr lang="en-US" sz="1600" dirty="0"/>
              <a:t>Layer this iteratively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 rot="18627426">
            <a:off x="279875" y="3528238"/>
            <a:ext cx="2183449" cy="1558925"/>
          </a:xfrm>
        </p:spPr>
        <p:txBody>
          <a:bodyPr/>
          <a:lstStyle/>
          <a:p>
            <a:r>
              <a:rPr lang="en-US" sz="3000" dirty="0"/>
              <a:t>Demo!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17330" y="1801425"/>
            <a:ext cx="1547591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71800" y="6019800"/>
            <a:ext cx="3582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See more: http://arxiv.org/pdf/1409.4842v1.pdf</a:t>
            </a:r>
          </a:p>
        </p:txBody>
      </p:sp>
    </p:spTree>
    <p:extLst>
      <p:ext uri="{BB962C8B-B14F-4D97-AF65-F5344CB8AC3E}">
        <p14:creationId xmlns:p14="http://schemas.microsoft.com/office/powerpoint/2010/main" val="230256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matters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08" y="1295400"/>
            <a:ext cx="7162800" cy="409170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5638800"/>
            <a:ext cx="3196298" cy="64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u="none" dirty="0"/>
              <a:t>Slide from [</a:t>
            </a:r>
            <a:r>
              <a:rPr lang="en-US" sz="1800" dirty="0" err="1"/>
              <a:t>Kaiming</a:t>
            </a:r>
            <a:r>
              <a:rPr lang="en-US" sz="1800" dirty="0"/>
              <a:t> He 2015]</a:t>
            </a:r>
            <a:endParaRPr lang="en-US" sz="1800" u="none" dirty="0"/>
          </a:p>
        </p:txBody>
      </p:sp>
    </p:spTree>
    <p:extLst>
      <p:ext uri="{BB962C8B-B14F-4D97-AF65-F5344CB8AC3E}">
        <p14:creationId xmlns:p14="http://schemas.microsoft.com/office/powerpoint/2010/main" val="178226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Before large scale experiments, test on a small subset of the data and check the error should go to zero. </a:t>
            </a:r>
          </a:p>
          <a:p>
            <a:pPr lvl="1"/>
            <a:r>
              <a:rPr lang="en-US" sz="1800" dirty="0" err="1"/>
              <a:t>Overfitting</a:t>
            </a:r>
            <a:r>
              <a:rPr lang="en-US" sz="1800" dirty="0"/>
              <a:t> on small training </a:t>
            </a:r>
          </a:p>
          <a:p>
            <a:r>
              <a:rPr lang="en-US" sz="2000" dirty="0"/>
              <a:t>Visualize features (feature maps need to be uncorrelated) and have high variance</a:t>
            </a:r>
          </a:p>
          <a:p>
            <a:r>
              <a:rPr lang="en-US" sz="2000" dirty="0"/>
              <a:t>Bad training: many hidden units ignore the input and/or exhibit strong correlations.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861230"/>
            <a:ext cx="7277100" cy="208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28873" y="6093023"/>
            <a:ext cx="2836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Figure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Marc'Aurelio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Ranzato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24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Training diverges: </a:t>
            </a:r>
          </a:p>
          <a:p>
            <a:pPr lvl="1"/>
            <a:r>
              <a:rPr lang="en-US" sz="1800" dirty="0"/>
              <a:t>Learning rate may be too large → decrease learning rate </a:t>
            </a:r>
          </a:p>
          <a:p>
            <a:pPr lvl="1"/>
            <a:r>
              <a:rPr lang="en-US" sz="1800" dirty="0" err="1"/>
              <a:t>BackProp</a:t>
            </a:r>
            <a:r>
              <a:rPr lang="en-US" sz="1800" dirty="0"/>
              <a:t> is buggy → numerical gradient checking </a:t>
            </a:r>
          </a:p>
          <a:p>
            <a:r>
              <a:rPr lang="en-US" sz="2000" dirty="0"/>
              <a:t>Loss is minimized but accuracy is low </a:t>
            </a:r>
          </a:p>
          <a:p>
            <a:pPr lvl="1"/>
            <a:r>
              <a:rPr lang="en-US" sz="1800" dirty="0"/>
              <a:t>Check loss function: Is it appropriate for the task you want to solve? Does it have degenerate solutions? </a:t>
            </a:r>
          </a:p>
          <a:p>
            <a:r>
              <a:rPr lang="en-US" sz="2000" dirty="0"/>
              <a:t>NN is underperforming / under-fitting </a:t>
            </a:r>
          </a:p>
          <a:p>
            <a:pPr lvl="1"/>
            <a:r>
              <a:rPr lang="en-US" sz="1800" dirty="0"/>
              <a:t>Compute number of parameters → if too small, make network larger </a:t>
            </a:r>
          </a:p>
          <a:p>
            <a:r>
              <a:rPr lang="en-US" sz="2000" dirty="0"/>
              <a:t>NN is too slow </a:t>
            </a:r>
          </a:p>
          <a:p>
            <a:pPr lvl="1"/>
            <a:r>
              <a:rPr lang="en-US" sz="1800" dirty="0"/>
              <a:t>Compute number of parameters → Use distributed framework, use GPU, make network smaller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5486400"/>
            <a:ext cx="6705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Many of these points apply to many machine learning models, no just neural networks. </a:t>
            </a:r>
          </a:p>
        </p:txBody>
      </p:sp>
    </p:spTree>
    <p:extLst>
      <p:ext uri="{BB962C8B-B14F-4D97-AF65-F5344CB8AC3E}">
        <p14:creationId xmlns:p14="http://schemas.microsoft.com/office/powerpoint/2010/main" val="954754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700" dirty="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-128"/>
              </a:rPr>
              <a:t>TUTORIAL 4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  <a:defRPr/>
            </a:pPr>
            <a:endParaRPr lang="en-US" altLang="en-US" dirty="0">
              <a:effectLst>
                <a:outerShdw blurRad="38100" dist="38100" dir="2700000" algn="tl">
                  <a:srgbClr val="919191"/>
                </a:outerShdw>
              </a:effectLst>
              <a:ea typeface="ＭＳ Ｐゴシック" charset="-128"/>
            </a:endParaRPr>
          </a:p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Develop and train a CNN network using </a:t>
            </a:r>
            <a:r>
              <a:rPr lang="en-US" altLang="en-US" dirty="0" err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Keras</a:t>
            </a:r>
            <a:r>
              <a:rPr lang="en-US" altLang="en-US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 and </a:t>
            </a:r>
            <a:r>
              <a:rPr lang="en-US" altLang="en-US" dirty="0" err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Tensorflow</a:t>
            </a:r>
            <a:r>
              <a:rPr lang="en-US" altLang="en-US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 </a:t>
            </a:r>
            <a:r>
              <a:rPr lang="en-US" dirty="0"/>
              <a:t>(</a:t>
            </a:r>
            <a:r>
              <a:rPr lang="en-US" dirty="0" err="1"/>
              <a:t>keras_mnist_cnn_val.ipynb</a:t>
            </a:r>
            <a:r>
              <a:rPr lang="en-US" dirty="0"/>
              <a:t>)</a:t>
            </a: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919191"/>
                </a:outerShdw>
              </a:effectLst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835519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>
                <a:hlinkClick r:id="rId2"/>
              </a:rPr>
              <a:t>http://scs.ryerson.ca/~aharley/vis/conv/</a:t>
            </a:r>
            <a:r>
              <a:rPr lang="en-US" dirty="0"/>
              <a:t> </a:t>
            </a:r>
          </a:p>
          <a:p>
            <a:r>
              <a:rPr lang="en-US" dirty="0"/>
              <a:t>Further Reading:</a:t>
            </a:r>
          </a:p>
          <a:p>
            <a:pPr lvl="1"/>
            <a:r>
              <a:rPr lang="en-US" dirty="0">
                <a:hlinkClick r:id="rId3"/>
              </a:rPr>
              <a:t>https://ujjwalkarn.me/2016/08/11/intuitive-explanation-convnets/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https://adeshpande3.github.io/A-Beginner's-Guide-To-Understanding-Convolutional-Neural-Networks-Part-2/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2022-06-10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Receptive Fields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143000"/>
            <a:ext cx="7467600" cy="4525963"/>
          </a:xfrm>
        </p:spPr>
        <p:txBody>
          <a:bodyPr/>
          <a:lstStyle/>
          <a:p>
            <a:r>
              <a:rPr lang="en-US" sz="2000" dirty="0"/>
              <a:t>The </a:t>
            </a:r>
            <a:r>
              <a:rPr lang="en-US" sz="2000" b="1" dirty="0"/>
              <a:t>receptive field</a:t>
            </a:r>
            <a:r>
              <a:rPr lang="en-US" sz="2000" dirty="0"/>
              <a:t> of an individual sensory neuron is the particular region of the sensory space (e.g. the retina) in which a stimulus will trigger the firing of that neuron.</a:t>
            </a:r>
          </a:p>
          <a:p>
            <a:pPr lvl="1"/>
            <a:r>
              <a:rPr lang="en-US" sz="1800" dirty="0"/>
              <a:t>It is a feature detector (image line orientation, sound frequency)</a:t>
            </a:r>
          </a:p>
          <a:p>
            <a:r>
              <a:rPr lang="en-US" sz="2000" dirty="0"/>
              <a:t>How do we design “proper” receptive fields for the input neurons? </a:t>
            </a:r>
          </a:p>
          <a:p>
            <a:r>
              <a:rPr lang="en-US" sz="2000" dirty="0"/>
              <a:t>Consider a task with image inputs </a:t>
            </a:r>
          </a:p>
          <a:p>
            <a:pPr lvl="1"/>
            <a:r>
              <a:rPr lang="en-US" sz="1800" dirty="0"/>
              <a:t>Receptive fields should provide expressive features from the raw input</a:t>
            </a:r>
          </a:p>
          <a:p>
            <a:pPr lvl="1"/>
            <a:r>
              <a:rPr lang="en-US" sz="1800" dirty="0"/>
              <a:t>How would you design the receptive fields for this problem?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526767" y="4343400"/>
            <a:ext cx="4205248" cy="1752600"/>
            <a:chOff x="3452853" y="5092700"/>
            <a:chExt cx="2986048" cy="1151949"/>
          </a:xfrm>
        </p:grpSpPr>
        <p:pic>
          <p:nvPicPr>
            <p:cNvPr id="5122" name="Picture 2" descr="https://einstein.stanford.edu/STEP/information/data/einstein4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853" y="5139749"/>
              <a:ext cx="1104900" cy="1104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51"/>
            <p:cNvGrpSpPr>
              <a:grpSpLocks/>
            </p:cNvGrpSpPr>
            <p:nvPr/>
          </p:nvGrpSpPr>
          <p:grpSpPr bwMode="auto">
            <a:xfrm rot="5400000">
              <a:off x="5289551" y="5060950"/>
              <a:ext cx="1117600" cy="1181100"/>
              <a:chOff x="1872" y="2496"/>
              <a:chExt cx="1392" cy="1368"/>
            </a:xfrm>
          </p:grpSpPr>
          <p:grpSp>
            <p:nvGrpSpPr>
              <p:cNvPr id="14" name="Group 26"/>
              <p:cNvGrpSpPr>
                <a:grpSpLocks/>
              </p:cNvGrpSpPr>
              <p:nvPr/>
            </p:nvGrpSpPr>
            <p:grpSpPr bwMode="auto">
              <a:xfrm>
                <a:off x="1872" y="3720"/>
                <a:ext cx="1392" cy="144"/>
                <a:chOff x="1872" y="3720"/>
                <a:chExt cx="1392" cy="144"/>
              </a:xfrm>
            </p:grpSpPr>
            <p:sp>
              <p:nvSpPr>
                <p:cNvPr id="44" name="Oval 10"/>
                <p:cNvSpPr>
                  <a:spLocks noChangeArrowheads="1"/>
                </p:cNvSpPr>
                <p:nvPr/>
              </p:nvSpPr>
              <p:spPr bwMode="auto">
                <a:xfrm>
                  <a:off x="1872" y="3720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Oval 11"/>
                <p:cNvSpPr>
                  <a:spLocks noChangeArrowheads="1"/>
                </p:cNvSpPr>
                <p:nvPr/>
              </p:nvSpPr>
              <p:spPr bwMode="auto">
                <a:xfrm>
                  <a:off x="2256" y="3720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Oval 12"/>
                <p:cNvSpPr>
                  <a:spLocks noChangeArrowheads="1"/>
                </p:cNvSpPr>
                <p:nvPr/>
              </p:nvSpPr>
              <p:spPr bwMode="auto">
                <a:xfrm>
                  <a:off x="2832" y="3720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Oval 13"/>
                <p:cNvSpPr>
                  <a:spLocks noChangeArrowheads="1"/>
                </p:cNvSpPr>
                <p:nvPr/>
              </p:nvSpPr>
              <p:spPr bwMode="auto">
                <a:xfrm>
                  <a:off x="3120" y="3720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Oval 14"/>
                <p:cNvSpPr>
                  <a:spLocks noChangeArrowheads="1"/>
                </p:cNvSpPr>
                <p:nvPr/>
              </p:nvSpPr>
              <p:spPr bwMode="auto">
                <a:xfrm>
                  <a:off x="2544" y="3720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25"/>
              <p:cNvGrpSpPr>
                <a:grpSpLocks/>
              </p:cNvGrpSpPr>
              <p:nvPr/>
            </p:nvGrpSpPr>
            <p:grpSpPr bwMode="auto">
              <a:xfrm>
                <a:off x="2016" y="3108"/>
                <a:ext cx="1056" cy="144"/>
                <a:chOff x="2016" y="3168"/>
                <a:chExt cx="1056" cy="144"/>
              </a:xfrm>
            </p:grpSpPr>
            <p:sp>
              <p:nvSpPr>
                <p:cNvPr id="41" name="Oval 16"/>
                <p:cNvSpPr>
                  <a:spLocks noChangeArrowheads="1"/>
                </p:cNvSpPr>
                <p:nvPr/>
              </p:nvSpPr>
              <p:spPr bwMode="auto">
                <a:xfrm>
                  <a:off x="2016" y="3168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Oval 17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Oval 19"/>
                <p:cNvSpPr>
                  <a:spLocks noChangeArrowheads="1"/>
                </p:cNvSpPr>
                <p:nvPr/>
              </p:nvSpPr>
              <p:spPr bwMode="auto">
                <a:xfrm>
                  <a:off x="2496" y="3168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27"/>
              <p:cNvGrpSpPr>
                <a:grpSpLocks/>
              </p:cNvGrpSpPr>
              <p:nvPr/>
            </p:nvGrpSpPr>
            <p:grpSpPr bwMode="auto">
              <a:xfrm>
                <a:off x="2208" y="2496"/>
                <a:ext cx="624" cy="144"/>
                <a:chOff x="2208" y="2496"/>
                <a:chExt cx="624" cy="144"/>
              </a:xfrm>
            </p:grpSpPr>
            <p:sp>
              <p:nvSpPr>
                <p:cNvPr id="39" name="Oval 21"/>
                <p:cNvSpPr>
                  <a:spLocks noChangeArrowheads="1"/>
                </p:cNvSpPr>
                <p:nvPr/>
              </p:nvSpPr>
              <p:spPr bwMode="auto">
                <a:xfrm>
                  <a:off x="2208" y="2496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Oval 24"/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17" name="AutoShape 28"/>
              <p:cNvCxnSpPr>
                <a:cxnSpLocks noChangeShapeType="1"/>
                <a:stCxn id="40" idx="4"/>
                <a:endCxn id="42" idx="0"/>
              </p:cNvCxnSpPr>
              <p:nvPr/>
            </p:nvCxnSpPr>
            <p:spPr bwMode="auto">
              <a:xfrm>
                <a:off x="2760" y="2640"/>
                <a:ext cx="240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29"/>
              <p:cNvCxnSpPr>
                <a:cxnSpLocks noChangeShapeType="1"/>
                <a:stCxn id="40" idx="4"/>
                <a:endCxn id="43" idx="0"/>
              </p:cNvCxnSpPr>
              <p:nvPr/>
            </p:nvCxnSpPr>
            <p:spPr bwMode="auto">
              <a:xfrm flipH="1">
                <a:off x="2568" y="2640"/>
                <a:ext cx="192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30"/>
              <p:cNvCxnSpPr>
                <a:cxnSpLocks noChangeShapeType="1"/>
                <a:stCxn id="40" idx="4"/>
                <a:endCxn id="41" idx="0"/>
              </p:cNvCxnSpPr>
              <p:nvPr/>
            </p:nvCxnSpPr>
            <p:spPr bwMode="auto">
              <a:xfrm flipH="1">
                <a:off x="2088" y="2640"/>
                <a:ext cx="672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31"/>
              <p:cNvCxnSpPr>
                <a:cxnSpLocks noChangeShapeType="1"/>
                <a:stCxn id="39" idx="4"/>
                <a:endCxn id="42" idx="0"/>
              </p:cNvCxnSpPr>
              <p:nvPr/>
            </p:nvCxnSpPr>
            <p:spPr bwMode="auto">
              <a:xfrm>
                <a:off x="2280" y="2640"/>
                <a:ext cx="720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32"/>
              <p:cNvCxnSpPr>
                <a:cxnSpLocks noChangeShapeType="1"/>
                <a:stCxn id="39" idx="4"/>
                <a:endCxn id="43" idx="0"/>
              </p:cNvCxnSpPr>
              <p:nvPr/>
            </p:nvCxnSpPr>
            <p:spPr bwMode="auto">
              <a:xfrm>
                <a:off x="2280" y="2640"/>
                <a:ext cx="288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33"/>
              <p:cNvCxnSpPr>
                <a:cxnSpLocks noChangeShapeType="1"/>
                <a:stCxn id="39" idx="4"/>
                <a:endCxn id="41" idx="0"/>
              </p:cNvCxnSpPr>
              <p:nvPr/>
            </p:nvCxnSpPr>
            <p:spPr bwMode="auto">
              <a:xfrm flipH="1">
                <a:off x="2088" y="2640"/>
                <a:ext cx="192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34"/>
              <p:cNvCxnSpPr>
                <a:cxnSpLocks noChangeShapeType="1"/>
                <a:stCxn id="41" idx="4"/>
                <a:endCxn id="44" idx="0"/>
              </p:cNvCxnSpPr>
              <p:nvPr/>
            </p:nvCxnSpPr>
            <p:spPr bwMode="auto">
              <a:xfrm flipH="1">
                <a:off x="1944" y="3252"/>
                <a:ext cx="144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35"/>
              <p:cNvCxnSpPr>
                <a:cxnSpLocks noChangeShapeType="1"/>
                <a:stCxn id="41" idx="4"/>
                <a:endCxn id="45" idx="0"/>
              </p:cNvCxnSpPr>
              <p:nvPr/>
            </p:nvCxnSpPr>
            <p:spPr bwMode="auto">
              <a:xfrm>
                <a:off x="2088" y="3252"/>
                <a:ext cx="240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36"/>
              <p:cNvCxnSpPr>
                <a:cxnSpLocks noChangeShapeType="1"/>
                <a:stCxn id="41" idx="4"/>
                <a:endCxn id="48" idx="0"/>
              </p:cNvCxnSpPr>
              <p:nvPr/>
            </p:nvCxnSpPr>
            <p:spPr bwMode="auto">
              <a:xfrm>
                <a:off x="2088" y="3252"/>
                <a:ext cx="528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37"/>
              <p:cNvCxnSpPr>
                <a:cxnSpLocks noChangeShapeType="1"/>
                <a:stCxn id="41" idx="4"/>
                <a:endCxn id="46" idx="0"/>
              </p:cNvCxnSpPr>
              <p:nvPr/>
            </p:nvCxnSpPr>
            <p:spPr bwMode="auto">
              <a:xfrm>
                <a:off x="2088" y="3252"/>
                <a:ext cx="816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AutoShape 38"/>
              <p:cNvCxnSpPr>
                <a:cxnSpLocks noChangeShapeType="1"/>
                <a:stCxn id="41" idx="4"/>
                <a:endCxn id="47" idx="0"/>
              </p:cNvCxnSpPr>
              <p:nvPr/>
            </p:nvCxnSpPr>
            <p:spPr bwMode="auto">
              <a:xfrm>
                <a:off x="2088" y="3252"/>
                <a:ext cx="1104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AutoShape 40"/>
              <p:cNvCxnSpPr>
                <a:cxnSpLocks noChangeShapeType="1"/>
                <a:endCxn id="48" idx="0"/>
              </p:cNvCxnSpPr>
              <p:nvPr/>
            </p:nvCxnSpPr>
            <p:spPr bwMode="auto">
              <a:xfrm>
                <a:off x="2560" y="3268"/>
                <a:ext cx="56" cy="45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AutoShape 41"/>
              <p:cNvCxnSpPr>
                <a:cxnSpLocks noChangeShapeType="1"/>
                <a:stCxn id="43" idx="4"/>
                <a:endCxn id="45" idx="0"/>
              </p:cNvCxnSpPr>
              <p:nvPr/>
            </p:nvCxnSpPr>
            <p:spPr bwMode="auto">
              <a:xfrm flipH="1">
                <a:off x="2328" y="3252"/>
                <a:ext cx="240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AutoShape 42"/>
              <p:cNvCxnSpPr>
                <a:cxnSpLocks noChangeShapeType="1"/>
                <a:endCxn id="44" idx="0"/>
              </p:cNvCxnSpPr>
              <p:nvPr/>
            </p:nvCxnSpPr>
            <p:spPr bwMode="auto">
              <a:xfrm flipH="1">
                <a:off x="1944" y="3268"/>
                <a:ext cx="616" cy="45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AutoShape 43"/>
              <p:cNvCxnSpPr>
                <a:cxnSpLocks noChangeShapeType="1"/>
              </p:cNvCxnSpPr>
              <p:nvPr/>
            </p:nvCxnSpPr>
            <p:spPr bwMode="auto">
              <a:xfrm>
                <a:off x="2544" y="3264"/>
                <a:ext cx="312" cy="45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44"/>
              <p:cNvCxnSpPr>
                <a:cxnSpLocks noChangeShapeType="1"/>
                <a:stCxn id="42" idx="4"/>
                <a:endCxn id="47" idx="0"/>
              </p:cNvCxnSpPr>
              <p:nvPr/>
            </p:nvCxnSpPr>
            <p:spPr bwMode="auto">
              <a:xfrm>
                <a:off x="3000" y="3252"/>
                <a:ext cx="192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45"/>
              <p:cNvCxnSpPr>
                <a:cxnSpLocks noChangeShapeType="1"/>
                <a:stCxn id="42" idx="4"/>
                <a:endCxn id="46" idx="0"/>
              </p:cNvCxnSpPr>
              <p:nvPr/>
            </p:nvCxnSpPr>
            <p:spPr bwMode="auto">
              <a:xfrm flipH="1">
                <a:off x="2904" y="3252"/>
                <a:ext cx="96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46"/>
              <p:cNvCxnSpPr>
                <a:cxnSpLocks noChangeShapeType="1"/>
                <a:stCxn id="42" idx="4"/>
                <a:endCxn id="48" idx="0"/>
              </p:cNvCxnSpPr>
              <p:nvPr/>
            </p:nvCxnSpPr>
            <p:spPr bwMode="auto">
              <a:xfrm flipH="1">
                <a:off x="2616" y="3252"/>
                <a:ext cx="384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47"/>
              <p:cNvCxnSpPr>
                <a:cxnSpLocks noChangeShapeType="1"/>
                <a:stCxn id="42" idx="4"/>
                <a:endCxn id="45" idx="0"/>
              </p:cNvCxnSpPr>
              <p:nvPr/>
            </p:nvCxnSpPr>
            <p:spPr bwMode="auto">
              <a:xfrm flipH="1">
                <a:off x="2328" y="3252"/>
                <a:ext cx="672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AutoShape 48"/>
              <p:cNvCxnSpPr>
                <a:cxnSpLocks noChangeShapeType="1"/>
                <a:stCxn id="42" idx="4"/>
                <a:endCxn id="44" idx="7"/>
              </p:cNvCxnSpPr>
              <p:nvPr/>
            </p:nvCxnSpPr>
            <p:spPr bwMode="auto">
              <a:xfrm flipH="1">
                <a:off x="1995" y="3252"/>
                <a:ext cx="1005" cy="4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49"/>
              <p:cNvCxnSpPr>
                <a:cxnSpLocks noChangeShapeType="1"/>
                <a:stCxn id="43" idx="4"/>
                <a:endCxn id="47" idx="0"/>
              </p:cNvCxnSpPr>
              <p:nvPr/>
            </p:nvCxnSpPr>
            <p:spPr bwMode="auto">
              <a:xfrm>
                <a:off x="2568" y="3252"/>
                <a:ext cx="624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" name="Right Arrow 6"/>
            <p:cNvSpPr/>
            <p:nvPr/>
          </p:nvSpPr>
          <p:spPr>
            <a:xfrm>
              <a:off x="4648200" y="5449955"/>
              <a:ext cx="533400" cy="4817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605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fully connected layer and network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/>
              <a:t>100x100 images </a:t>
            </a:r>
          </a:p>
          <a:p>
            <a:pPr lvl="2"/>
            <a:r>
              <a:rPr lang="en-US" dirty="0"/>
              <a:t>1000 units in 1</a:t>
            </a:r>
            <a:r>
              <a:rPr lang="en-US" baseline="30000" dirty="0"/>
              <a:t>st</a:t>
            </a:r>
            <a:r>
              <a:rPr lang="en-US" dirty="0"/>
              <a:t> hidden layer</a:t>
            </a:r>
          </a:p>
          <a:p>
            <a:pPr lvl="1"/>
            <a:r>
              <a:rPr lang="en-US" dirty="0"/>
              <a:t>Problems: </a:t>
            </a:r>
          </a:p>
          <a:p>
            <a:pPr lvl="2"/>
            <a:r>
              <a:rPr lang="en-US" dirty="0"/>
              <a:t>10^7 edges! </a:t>
            </a:r>
          </a:p>
          <a:p>
            <a:pPr lvl="2"/>
            <a:r>
              <a:rPr lang="en-US" dirty="0"/>
              <a:t>Local spatial correlations lost! </a:t>
            </a:r>
          </a:p>
          <a:p>
            <a:pPr lvl="2"/>
            <a:r>
              <a:rPr lang="en-US" dirty="0"/>
              <a:t>Variable sized inputs.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"/>
          <a:stretch/>
        </p:blipFill>
        <p:spPr bwMode="auto">
          <a:xfrm>
            <a:off x="5562600" y="2133600"/>
            <a:ext cx="3188692" cy="355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28873" y="6138743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Slide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Marc'Aurelio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Ranzato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86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locally connected layer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/>
              <a:t>100x100 images </a:t>
            </a:r>
          </a:p>
          <a:p>
            <a:pPr lvl="2"/>
            <a:r>
              <a:rPr lang="en-US" dirty="0"/>
              <a:t>1000 units in the input </a:t>
            </a:r>
          </a:p>
          <a:p>
            <a:pPr lvl="2"/>
            <a:r>
              <a:rPr lang="en-US" dirty="0"/>
              <a:t>Filter size: 10x10</a:t>
            </a:r>
          </a:p>
          <a:p>
            <a:pPr lvl="1"/>
            <a:r>
              <a:rPr lang="en-US" dirty="0"/>
              <a:t>Local correlations preserved!</a:t>
            </a:r>
          </a:p>
          <a:p>
            <a:pPr lvl="1"/>
            <a:r>
              <a:rPr lang="en-US" dirty="0"/>
              <a:t>Problems: </a:t>
            </a:r>
          </a:p>
          <a:p>
            <a:pPr lvl="2"/>
            <a:r>
              <a:rPr lang="en-US" dirty="0"/>
              <a:t>10^5 edges </a:t>
            </a:r>
          </a:p>
          <a:p>
            <a:pPr lvl="2"/>
            <a:r>
              <a:rPr lang="en-US" dirty="0"/>
              <a:t>This parameterization is good </a:t>
            </a:r>
          </a:p>
          <a:p>
            <a:pPr marL="914400" lvl="2" indent="0">
              <a:buNone/>
            </a:pPr>
            <a:r>
              <a:rPr lang="en-US" dirty="0"/>
              <a:t>when input image is </a:t>
            </a:r>
          </a:p>
          <a:p>
            <a:pPr marL="914400" lvl="2" indent="0">
              <a:buNone/>
            </a:pPr>
            <a:r>
              <a:rPr lang="en-US" dirty="0"/>
              <a:t>registered (e.g., face recognition).  </a:t>
            </a:r>
          </a:p>
          <a:p>
            <a:pPr lvl="2"/>
            <a:r>
              <a:rPr lang="en-US" dirty="0"/>
              <a:t>Variable sized inputs, again. 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28873" y="6138743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Slide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Marc'Aurelio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Ranzato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90700"/>
            <a:ext cx="33783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4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84EE-5CDE-274B-B194-B8F1BCAB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of Objects In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AE5E-FBB3-1E47-ABA7-45B990F5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02104"/>
            <a:ext cx="4324350" cy="4525963"/>
          </a:xfrm>
        </p:spPr>
        <p:txBody>
          <a:bodyPr/>
          <a:lstStyle/>
          <a:p>
            <a:r>
              <a:rPr lang="en-US" sz="2800" dirty="0"/>
              <a:t>Fixed objects can vary in terms of:</a:t>
            </a:r>
          </a:p>
          <a:p>
            <a:pPr lvl="1"/>
            <a:r>
              <a:rPr lang="en-US" sz="2400" dirty="0"/>
              <a:t>Translation (location)</a:t>
            </a:r>
          </a:p>
          <a:p>
            <a:pPr lvl="1"/>
            <a:r>
              <a:rPr lang="en-US" sz="2400" dirty="0"/>
              <a:t>Rotation</a:t>
            </a:r>
          </a:p>
          <a:p>
            <a:pPr lvl="1"/>
            <a:r>
              <a:rPr lang="en-US" sz="2400" dirty="0"/>
              <a:t>Scale</a:t>
            </a:r>
          </a:p>
          <a:p>
            <a:r>
              <a:rPr lang="en-US" sz="2800" dirty="0"/>
              <a:t>Handwritten digits can vary due to nuances of pen stroke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01027-6A45-4148-A832-9521F35527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4C296-1D0E-D744-9DCA-1948429DE6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3BFEA-6812-1047-9CF5-DA36E354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192" y="1499515"/>
            <a:ext cx="805470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23B3BB-8ED6-7545-82F2-36F8DAEB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139" y="2704860"/>
            <a:ext cx="805470" cy="114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38B9B6-CFC7-274E-95D2-660C1B0B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16115">
            <a:off x="6081192" y="4048209"/>
            <a:ext cx="805470" cy="114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94C3B1-EB0E-C743-A02F-076A81CED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585" y="5520648"/>
            <a:ext cx="481487" cy="683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E27B8C-0D8E-E047-A31C-5FE4A09B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086" y="4411784"/>
            <a:ext cx="1363045" cy="193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Solution - 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solution: </a:t>
            </a:r>
          </a:p>
          <a:p>
            <a:pPr lvl="1"/>
            <a:r>
              <a:rPr lang="en-US" b="1" dirty="0"/>
              <a:t>Filters </a:t>
            </a:r>
            <a:r>
              <a:rPr lang="en-US" dirty="0"/>
              <a:t>to capture different patterns in the input space. </a:t>
            </a:r>
          </a:p>
          <a:p>
            <a:pPr lvl="2"/>
            <a:r>
              <a:rPr lang="en-US" b="1" dirty="0"/>
              <a:t>Share </a:t>
            </a:r>
            <a:r>
              <a:rPr lang="en-US" dirty="0"/>
              <a:t>parameters across different locations or rotations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Convolutions</a:t>
            </a:r>
            <a:r>
              <a:rPr lang="en-US" dirty="0"/>
              <a:t> with learned filters </a:t>
            </a:r>
          </a:p>
          <a:p>
            <a:pPr lvl="1"/>
            <a:r>
              <a:rPr lang="en-US" sz="1800" dirty="0"/>
              <a:t>Filters will be </a:t>
            </a:r>
            <a:r>
              <a:rPr lang="en-US" sz="1800" b="1" dirty="0"/>
              <a:t>learned </a:t>
            </a:r>
            <a:r>
              <a:rPr lang="en-US" sz="1800" dirty="0"/>
              <a:t>during training. </a:t>
            </a:r>
          </a:p>
          <a:p>
            <a:pPr lvl="1"/>
            <a:r>
              <a:rPr lang="en-US" sz="1800" dirty="0"/>
              <a:t>The issue of variable-sized inputs will be </a:t>
            </a:r>
          </a:p>
          <a:p>
            <a:pPr marL="457200" lvl="1" indent="0">
              <a:buNone/>
            </a:pPr>
            <a:r>
              <a:rPr lang="en-US" sz="1800" dirty="0"/>
              <a:t>resolved with a </a:t>
            </a:r>
            <a:r>
              <a:rPr lang="en-US" sz="1800" b="1" dirty="0"/>
              <a:t>pooling </a:t>
            </a:r>
            <a:r>
              <a:rPr lang="en-US" sz="1800" dirty="0"/>
              <a:t>layer.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28873" y="6138743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Slide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Marc'Aurelio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Ranzato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3272105"/>
            <a:ext cx="2895601" cy="288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71800" y="4267200"/>
            <a:ext cx="206535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u="none" dirty="0"/>
              <a:t>So what is a convolution?</a:t>
            </a:r>
          </a:p>
        </p:txBody>
      </p:sp>
    </p:spTree>
    <p:extLst>
      <p:ext uri="{BB962C8B-B14F-4D97-AF65-F5344CB8AC3E}">
        <p14:creationId xmlns:p14="http://schemas.microsoft.com/office/powerpoint/2010/main" val="29176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73" y="4942104"/>
            <a:ext cx="3228975" cy="113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Convolution operator: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takes two functions and gives another function </a:t>
                </a:r>
              </a:p>
              <a:p>
                <a:r>
                  <a:rPr lang="en-US" dirty="0"/>
                  <a:t>One dimension:  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Example convolution: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81400" y="2057400"/>
                <a:ext cx="4572000" cy="115166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900" i="1" u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u="none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900" i="1" u="none">
                              <a:latin typeface="Cambria Math"/>
                            </a:rPr>
                            <m:t>∗</m:t>
                          </m:r>
                          <m:r>
                            <a:rPr lang="en-US" sz="1900" b="0" i="1" u="none" smtClean="0">
                              <a:latin typeface="Cambria Math"/>
                            </a:rPr>
                            <m:t>h</m:t>
                          </m:r>
                        </m:e>
                      </m:d>
                      <m:d>
                        <m:dPr>
                          <m:ctrlPr>
                            <a:rPr lang="en-US" sz="1900" i="1" u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 u="none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900" i="1" u="none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900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900" b="0" i="1" u="none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900" i="1" u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 u="none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1900" b="0" i="1" u="none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1900" i="1" u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 u="none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900" i="1" u="none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900" i="1" u="none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1900" i="1" u="none">
                              <a:latin typeface="Cambria Math"/>
                            </a:rPr>
                            <m:t>𝑑</m:t>
                          </m:r>
                          <m:r>
                            <a:rPr lang="en-US" sz="1900" i="1" u="none">
                              <a:latin typeface="Cambria Math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sz="1900" u="none" dirty="0"/>
              </a:p>
              <a:p>
                <a:pPr marL="0" indent="0" algn="ctr">
                  <a:buNone/>
                </a:pPr>
                <a:r>
                  <a:rPr lang="en-US" sz="1900" u="non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900" i="1" u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u="none" smtClean="0">
                            <a:latin typeface="Cambria Math"/>
                          </a:rPr>
                          <m:t>𝑥</m:t>
                        </m:r>
                        <m:r>
                          <a:rPr lang="en-US" sz="1900" i="1" u="none">
                            <a:latin typeface="Cambria Math"/>
                          </a:rPr>
                          <m:t>∗</m:t>
                        </m:r>
                        <m:r>
                          <a:rPr lang="en-US" sz="1900" b="0" i="1" u="none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1900" i="1" u="none">
                        <a:latin typeface="Cambria Math"/>
                      </a:rPr>
                      <m:t>[</m:t>
                    </m:r>
                    <m:r>
                      <a:rPr lang="en-US" sz="1900" i="1" u="none">
                        <a:latin typeface="Cambria Math"/>
                      </a:rPr>
                      <m:t>𝑛</m:t>
                    </m:r>
                    <m:r>
                      <a:rPr lang="en-US" sz="1900" i="1" u="none">
                        <a:latin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1900" i="1" u="none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900" i="1" u="none">
                            <a:latin typeface="Cambria Math"/>
                          </a:rPr>
                          <m:t>𝑚</m:t>
                        </m:r>
                      </m:sub>
                      <m:sup/>
                      <m:e>
                        <m:r>
                          <a:rPr lang="en-US" sz="1900" b="0" i="1" u="none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900" i="1" u="none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 u="none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US" sz="1900" b="0" i="1" u="none" smtClean="0">
                            <a:latin typeface="Cambria Math"/>
                          </a:rPr>
                          <m:t>h</m:t>
                        </m:r>
                        <m:r>
                          <a:rPr lang="en-US" sz="1900" i="1" u="none">
                            <a:latin typeface="Cambria Math"/>
                          </a:rPr>
                          <m:t>[</m:t>
                        </m:r>
                        <m:r>
                          <a:rPr lang="en-US" sz="1900" i="1" u="none">
                            <a:latin typeface="Cambria Math"/>
                          </a:rPr>
                          <m:t>𝑛</m:t>
                        </m:r>
                        <m:r>
                          <a:rPr lang="en-US" sz="1900" i="1" u="none">
                            <a:latin typeface="Cambria Math"/>
                          </a:rPr>
                          <m:t>−</m:t>
                        </m:r>
                        <m:r>
                          <a:rPr lang="en-US" sz="1900" i="1" u="none">
                            <a:latin typeface="Cambria Math"/>
                          </a:rPr>
                          <m:t>𝑚</m:t>
                        </m:r>
                        <m:r>
                          <a:rPr lang="en-US" sz="1900" i="1" u="none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1900" u="none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057400"/>
                <a:ext cx="4572000" cy="1151662"/>
              </a:xfrm>
              <a:prstGeom prst="rect">
                <a:avLst/>
              </a:prstGeom>
              <a:blipFill rotWithShape="1">
                <a:blip r:embed="rId4"/>
                <a:stretch>
                  <a:fillRect b="-6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40" y="3393440"/>
            <a:ext cx="3464560" cy="119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61050"/>
            <a:ext cx="3276600" cy="111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20" y="4927600"/>
            <a:ext cx="3200400" cy="110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1" y="4929845"/>
            <a:ext cx="3185159" cy="110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4920588"/>
            <a:ext cx="3352800" cy="12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360" y="4790440"/>
            <a:ext cx="3464560" cy="127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520" y="4820920"/>
            <a:ext cx="3444240" cy="1212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724" y="4860344"/>
            <a:ext cx="3411476" cy="115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1" y="4875124"/>
            <a:ext cx="3448050" cy="122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" y="1447800"/>
            <a:ext cx="1219200" cy="152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none" dirty="0"/>
              <a:t>“Convolution” is very similar to “cross-correlation”, except that in convolution one of the functions is flipped. </a:t>
            </a:r>
          </a:p>
        </p:txBody>
      </p:sp>
    </p:spTree>
    <p:extLst>
      <p:ext uri="{BB962C8B-B14F-4D97-AF65-F5344CB8AC3E}">
        <p14:creationId xmlns:p14="http://schemas.microsoft.com/office/powerpoint/2010/main" val="327074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72485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62" y="1173822"/>
            <a:ext cx="7162800" cy="4525963"/>
          </a:xfrm>
        </p:spPr>
        <p:txBody>
          <a:bodyPr/>
          <a:lstStyle/>
          <a:p>
            <a:r>
              <a:rPr lang="en-US" dirty="0"/>
              <a:t>Convolution in two dimension:</a:t>
            </a:r>
          </a:p>
          <a:p>
            <a:pPr lvl="1"/>
            <a:r>
              <a:rPr lang="en-US" dirty="0"/>
              <a:t>Takes two functions and produces another function </a:t>
            </a:r>
          </a:p>
          <a:p>
            <a:pPr lvl="1"/>
            <a:r>
              <a:rPr lang="en-US" dirty="0"/>
              <a:t>2D: Take one matrix and slide it over the other matrix </a:t>
            </a:r>
          </a:p>
          <a:p>
            <a:pPr lvl="1"/>
            <a:r>
              <a:rPr lang="en-US" dirty="0"/>
              <a:t>Example: Sharpen kernel: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28873" y="6096000"/>
            <a:ext cx="3943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Try other kernels: http://setosa.io/ev/image-kernels/ </a:t>
            </a:r>
          </a:p>
        </p:txBody>
      </p:sp>
      <p:sp>
        <p:nvSpPr>
          <p:cNvPr id="7" name="Arc 6"/>
          <p:cNvSpPr/>
          <p:nvPr/>
        </p:nvSpPr>
        <p:spPr>
          <a:xfrm>
            <a:off x="3505200" y="3048000"/>
            <a:ext cx="1600200" cy="762000"/>
          </a:xfrm>
          <a:prstGeom prst="arc">
            <a:avLst>
              <a:gd name="adj1" fmla="val 11880250"/>
              <a:gd name="adj2" fmla="val 20952942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19316652" flipV="1">
            <a:off x="4655504" y="3846136"/>
            <a:ext cx="3590665" cy="767556"/>
          </a:xfrm>
          <a:prstGeom prst="arc">
            <a:avLst>
              <a:gd name="adj1" fmla="val 11614226"/>
              <a:gd name="adj2" fmla="val 21070215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62200"/>
            <a:ext cx="914400" cy="81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8386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R@ELHXENZFUVWZY5H8" val="4613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Noam Theme">
  <a:themeElements>
    <a:clrScheme name="Custom 2">
      <a:dk1>
        <a:srgbClr val="0F243E"/>
      </a:dk1>
      <a:lt1>
        <a:srgbClr val="FFFFFF"/>
      </a:lt1>
      <a:dk2>
        <a:srgbClr val="1F497D"/>
      </a:dk2>
      <a:lt2>
        <a:srgbClr val="FFFFFF"/>
      </a:lt2>
      <a:accent1>
        <a:srgbClr val="F79646"/>
      </a:accent1>
      <a:accent2>
        <a:srgbClr val="0F243E"/>
      </a:accent2>
      <a:accent3>
        <a:srgbClr val="17365D"/>
      </a:accent3>
      <a:accent4>
        <a:srgbClr val="8DB3E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32995</TotalTime>
  <Words>1409</Words>
  <Application>Microsoft Macintosh PowerPoint</Application>
  <PresentationFormat>On-screen Show (4:3)</PresentationFormat>
  <Paragraphs>262</Paragraphs>
  <Slides>25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Monotype Sorts</vt:lpstr>
      <vt:lpstr>Times New Roman</vt:lpstr>
      <vt:lpstr>Wingdings</vt:lpstr>
      <vt:lpstr>Noam Theme</vt:lpstr>
      <vt:lpstr>Convolution Neural Networks </vt:lpstr>
      <vt:lpstr>Convolution Neural Networks </vt:lpstr>
      <vt:lpstr>Receptive Fields </vt:lpstr>
      <vt:lpstr>Solution 1</vt:lpstr>
      <vt:lpstr>Solution 2</vt:lpstr>
      <vt:lpstr>Variation of Objects In Images</vt:lpstr>
      <vt:lpstr>Better Solution - Convolution</vt:lpstr>
      <vt:lpstr>Convolution Operator </vt:lpstr>
      <vt:lpstr>Convolution Operator</vt:lpstr>
      <vt:lpstr>Convolution Operator</vt:lpstr>
      <vt:lpstr>Convolution Operator</vt:lpstr>
      <vt:lpstr>Complexity of Convolution</vt:lpstr>
      <vt:lpstr>Convolutional Layer</vt:lpstr>
      <vt:lpstr>Pooling Layer </vt:lpstr>
      <vt:lpstr>Pooling Layer </vt:lpstr>
      <vt:lpstr>Convolutional Nets</vt:lpstr>
      <vt:lpstr>Training a ConvNet</vt:lpstr>
      <vt:lpstr>Training a ConvNet</vt:lpstr>
      <vt:lpstr>Convolutional Nets</vt:lpstr>
      <vt:lpstr>ConvNet roots </vt:lpstr>
      <vt:lpstr>Depth matters</vt:lpstr>
      <vt:lpstr>Practical Tips </vt:lpstr>
      <vt:lpstr>Debugging</vt:lpstr>
      <vt:lpstr>TUTORIAL 4</vt:lpstr>
      <vt:lpstr>References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Dan Roth</dc:creator>
  <cp:lastModifiedBy>Danny Silver</cp:lastModifiedBy>
  <cp:revision>515</cp:revision>
  <cp:lastPrinted>1998-02-13T14:42:12Z</cp:lastPrinted>
  <dcterms:created xsi:type="dcterms:W3CDTF">1998-01-23T03:14:46Z</dcterms:created>
  <dcterms:modified xsi:type="dcterms:W3CDTF">2022-06-10T14:56:17Z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danr@cs.uiuc</vt:lpwstr>
  </property>
  <property fmtid="{D5CDD505-2E9C-101B-9397-08002B2CF9AE}" pid="8" name="HomePage">
    <vt:lpwstr>http://l2r.cs.uiuc.edu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C:\mystuff\CS346-98</vt:lpwstr>
  </property>
</Properties>
</file>