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4" r:id="rId7"/>
    <p:sldId id="265" r:id="rId8"/>
    <p:sldId id="266" r:id="rId9"/>
    <p:sldId id="267" r:id="rId10"/>
    <p:sldId id="277" r:id="rId11"/>
    <p:sldId id="261" r:id="rId12"/>
    <p:sldId id="270" r:id="rId13"/>
    <p:sldId id="268" r:id="rId14"/>
    <p:sldId id="278" r:id="rId15"/>
    <p:sldId id="279" r:id="rId16"/>
    <p:sldId id="280" r:id="rId17"/>
    <p:sldId id="281" r:id="rId18"/>
    <p:sldId id="282" r:id="rId19"/>
    <p:sldId id="283" r:id="rId20"/>
    <p:sldId id="284" r:id="rId21"/>
    <p:sldId id="276" r:id="rId22"/>
    <p:sldId id="285" r:id="rId23"/>
    <p:sldId id="275" r:id="rId24"/>
    <p:sldId id="263"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Nunito" pitchFamily="2" charset="0"/>
      <p:regular r:id="rId31"/>
      <p:bold r:id="rId32"/>
      <p:italic r:id="rId33"/>
      <p:boldItalic r:id="rId34"/>
    </p:embeddedFont>
    <p:embeddedFont>
      <p:font typeface="Nunito ExtraBold" pitchFamily="2" charset="0"/>
      <p:bold r:id="rId35"/>
      <p:boldItalic r:id="rId36"/>
    </p:embeddedFont>
    <p:embeddedFont>
      <p:font typeface="Nunito SemiBold"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jCPtSR2+SO+DPeHXLL5JrxiTpR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6E7454-6B13-40CE-91AE-A84AF2B8098F}">
  <a:tblStyle styleId="{A16E7454-6B13-40CE-91AE-A84AF2B8098F}"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4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9.xml"/><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8476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7408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206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40055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17659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04661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2740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80039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3076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592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9440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7790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751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6896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81201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a:blip r:embed="rId3">
            <a:alphaModFix/>
          </a:blip>
          <a:stretch>
            <a:fillRect/>
          </a:stretch>
        </p:blipFill>
        <p:spPr>
          <a:xfrm>
            <a:off x="295874" y="683275"/>
            <a:ext cx="3757725" cy="8258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e1a9588eba_0_1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19" name="Google Shape;19;ge1a9588eba_0_1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e1a9588eba_0_15"/>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2" name="Google Shape;22;ge1a9588eba_0_15"/>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3" name="Google Shape;23;ge1a9588eba_0_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{A16E7454-6B13-40CE-91AE-A84AF2B8098F}</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e1a9588eba_0_3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ctrTitle"/>
          </p:nvPr>
        </p:nvSpPr>
        <p:spPr>
          <a:xfrm>
            <a:off x="1158150" y="1869250"/>
            <a:ext cx="6827700" cy="927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dirty="0">
                <a:latin typeface="Arial"/>
                <a:ea typeface="Arial"/>
                <a:cs typeface="Arial"/>
                <a:sym typeface="Arial"/>
              </a:rPr>
              <a:t>Star Hotels</a:t>
            </a:r>
            <a:br>
              <a:rPr lang="en" dirty="0">
                <a:latin typeface="Arial"/>
                <a:ea typeface="Arial"/>
                <a:cs typeface="Arial"/>
                <a:sym typeface="Arial"/>
              </a:rPr>
            </a:br>
            <a:r>
              <a:rPr lang="en" sz="2800" dirty="0">
                <a:latin typeface="Arial"/>
                <a:ea typeface="Arial"/>
                <a:cs typeface="Arial"/>
                <a:sym typeface="Arial"/>
              </a:rPr>
              <a:t>- Holidays begin here</a:t>
            </a:r>
            <a:endParaRPr sz="2800" dirty="0">
              <a:latin typeface="Arial"/>
              <a:ea typeface="Arial"/>
              <a:cs typeface="Arial"/>
              <a:sym typeface="Arial"/>
            </a:endParaRPr>
          </a:p>
        </p:txBody>
      </p:sp>
      <p:sp>
        <p:nvSpPr>
          <p:cNvPr id="2" name="TextBox 1">
            <a:extLst>
              <a:ext uri="{FF2B5EF4-FFF2-40B4-BE49-F238E27FC236}">
                <a16:creationId xmlns:a16="http://schemas.microsoft.com/office/drawing/2014/main" id="{7F726DBF-FDFF-42FD-94AE-199994339738}"/>
              </a:ext>
            </a:extLst>
          </p:cNvPr>
          <p:cNvSpPr txBox="1"/>
          <p:nvPr/>
        </p:nvSpPr>
        <p:spPr>
          <a:xfrm>
            <a:off x="1386348" y="3769688"/>
            <a:ext cx="5486400" cy="276999"/>
          </a:xfrm>
          <a:prstGeom prst="rect">
            <a:avLst/>
          </a:prstGeom>
          <a:noFill/>
        </p:spPr>
        <p:txBody>
          <a:bodyPr wrap="square" rtlCol="0">
            <a:spAutoFit/>
          </a:bodyPr>
          <a:lstStyle/>
          <a:p>
            <a:r>
              <a:rPr lang="en-SG" sz="1200" b="1" dirty="0">
                <a:solidFill>
                  <a:srgbClr val="0E39A9"/>
                </a:solidFill>
              </a:rPr>
              <a:t>Data based prediction model : Predict if a booking will be cancelled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6D82-4E18-41E6-BAC7-A9AF9F8AC7AD}"/>
              </a:ext>
            </a:extLst>
          </p:cNvPr>
          <p:cNvSpPr>
            <a:spLocks noGrp="1"/>
          </p:cNvSpPr>
          <p:nvPr>
            <p:ph type="title"/>
          </p:nvPr>
        </p:nvSpPr>
        <p:spPr/>
        <p:txBody>
          <a:bodyPr/>
          <a:lstStyle/>
          <a:p>
            <a:r>
              <a:rPr lang="en-SG" dirty="0"/>
              <a:t>EDA – Contd.</a:t>
            </a:r>
          </a:p>
        </p:txBody>
      </p:sp>
      <p:sp>
        <p:nvSpPr>
          <p:cNvPr id="4" name="TextBox 3">
            <a:extLst>
              <a:ext uri="{FF2B5EF4-FFF2-40B4-BE49-F238E27FC236}">
                <a16:creationId xmlns:a16="http://schemas.microsoft.com/office/drawing/2014/main" id="{79FC730B-E01E-42A2-8C69-806CD5F1052A}"/>
              </a:ext>
            </a:extLst>
          </p:cNvPr>
          <p:cNvSpPr txBox="1"/>
          <p:nvPr/>
        </p:nvSpPr>
        <p:spPr>
          <a:xfrm>
            <a:off x="5577829" y="584036"/>
            <a:ext cx="3418688" cy="2677656"/>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00000"/>
              </a:solidFill>
              <a:effectLst/>
              <a:latin typeface="var(--jp-content-font-family)"/>
            </a:endParaRPr>
          </a:p>
          <a:p>
            <a:pPr algn="l">
              <a:buFont typeface="Arial" panose="020B0604020202020204" pitchFamily="34" charset="0"/>
              <a:buChar char="•"/>
            </a:pPr>
            <a:endParaRPr lang="en-US" dirty="0">
              <a:latin typeface="var(--jp-content-font-family)"/>
            </a:endParaRPr>
          </a:p>
          <a:p>
            <a:pPr algn="l">
              <a:buFont typeface="Arial" panose="020B0604020202020204" pitchFamily="34" charset="0"/>
              <a:buChar char="•"/>
            </a:pPr>
            <a:endParaRPr lang="en-US" dirty="0">
              <a:latin typeface="var(--jp-content-font-family)"/>
            </a:endParaRPr>
          </a:p>
          <a:p>
            <a:pPr algn="l">
              <a:buFont typeface="Arial" panose="020B0604020202020204" pitchFamily="34" charset="0"/>
              <a:buChar char="•"/>
            </a:pPr>
            <a:endParaRPr lang="en-US" dirty="0">
              <a:latin typeface="var(--jp-content-font-family)"/>
            </a:endParaRPr>
          </a:p>
          <a:p>
            <a:pPr algn="l">
              <a:buFont typeface="Arial" panose="020B0604020202020204" pitchFamily="34" charset="0"/>
              <a:buChar char="•"/>
            </a:pPr>
            <a:r>
              <a:rPr lang="en-US" b="0" i="0" dirty="0">
                <a:effectLst/>
                <a:latin typeface="-apple-system"/>
              </a:rPr>
              <a:t>Data is available for Jul 2017 to Aug 2019</a:t>
            </a: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r>
              <a:rPr lang="en-US" b="0" i="0" dirty="0">
                <a:effectLst/>
                <a:latin typeface="-apple-system"/>
              </a:rPr>
              <a:t>So it will not be relevant to include </a:t>
            </a:r>
            <a:r>
              <a:rPr lang="en-US" b="0" i="0" dirty="0" err="1">
                <a:effectLst/>
                <a:latin typeface="-apple-system"/>
              </a:rPr>
              <a:t>arrival_year</a:t>
            </a:r>
            <a:r>
              <a:rPr lang="en-US" b="0" i="0" dirty="0">
                <a:effectLst/>
                <a:latin typeface="-apple-system"/>
              </a:rPr>
              <a:t>, </a:t>
            </a:r>
            <a:r>
              <a:rPr lang="en-US" b="0" i="0" dirty="0" err="1">
                <a:effectLst/>
                <a:latin typeface="-apple-system"/>
              </a:rPr>
              <a:t>arrival_month</a:t>
            </a:r>
            <a:r>
              <a:rPr lang="en-US" b="0" i="0" dirty="0">
                <a:effectLst/>
                <a:latin typeface="-apple-system"/>
              </a:rPr>
              <a:t> and </a:t>
            </a:r>
            <a:r>
              <a:rPr lang="en-US" b="0" i="0" dirty="0" err="1">
                <a:effectLst/>
                <a:latin typeface="-apple-system"/>
              </a:rPr>
              <a:t>arrival_date</a:t>
            </a:r>
            <a:r>
              <a:rPr lang="en-US" b="0" i="0" dirty="0">
                <a:effectLst/>
                <a:latin typeface="-apple-system"/>
              </a:rPr>
              <a:t> in the model</a:t>
            </a:r>
          </a:p>
          <a:p>
            <a:pPr algn="l">
              <a:buFont typeface="Arial" panose="020B0604020202020204" pitchFamily="34" charset="0"/>
              <a:buChar char="•"/>
            </a:pPr>
            <a:endParaRPr lang="en-US" dirty="0">
              <a:latin typeface="var(--jp-content-font-family)"/>
            </a:endParaRPr>
          </a:p>
          <a:p>
            <a:pPr algn="l">
              <a:buFont typeface="Arial" panose="020B0604020202020204" pitchFamily="34" charset="0"/>
              <a:buChar char="•"/>
            </a:pPr>
            <a:endParaRPr lang="en-US" b="0" i="0" dirty="0">
              <a:solidFill>
                <a:srgbClr val="000000"/>
              </a:solidFill>
              <a:effectLst/>
              <a:latin typeface="var(--jp-content-font-family)"/>
            </a:endParaRPr>
          </a:p>
          <a:p>
            <a:pPr algn="l">
              <a:buFont typeface="Arial" panose="020B0604020202020204" pitchFamily="34" charset="0"/>
              <a:buChar char="•"/>
            </a:pPr>
            <a:endParaRPr lang="en-US" b="0" i="0" dirty="0">
              <a:effectLst/>
              <a:latin typeface="-apple-system"/>
            </a:endParaRPr>
          </a:p>
        </p:txBody>
      </p:sp>
      <p:pic>
        <p:nvPicPr>
          <p:cNvPr id="7" name="Picture 6">
            <a:extLst>
              <a:ext uri="{FF2B5EF4-FFF2-40B4-BE49-F238E27FC236}">
                <a16:creationId xmlns:a16="http://schemas.microsoft.com/office/drawing/2014/main" id="{68B80302-A704-457C-9E34-3204DF8E7BDE}"/>
              </a:ext>
            </a:extLst>
          </p:cNvPr>
          <p:cNvPicPr>
            <a:picLocks noChangeAspect="1"/>
          </p:cNvPicPr>
          <p:nvPr/>
        </p:nvPicPr>
        <p:blipFill>
          <a:blip r:embed="rId2"/>
          <a:stretch>
            <a:fillRect/>
          </a:stretch>
        </p:blipFill>
        <p:spPr>
          <a:xfrm>
            <a:off x="5868071" y="3118153"/>
            <a:ext cx="1476625" cy="545935"/>
          </a:xfrm>
          <a:prstGeom prst="rect">
            <a:avLst/>
          </a:prstGeom>
        </p:spPr>
      </p:pic>
      <p:pic>
        <p:nvPicPr>
          <p:cNvPr id="7170" name="Picture 2">
            <a:extLst>
              <a:ext uri="{FF2B5EF4-FFF2-40B4-BE49-F238E27FC236}">
                <a16:creationId xmlns:a16="http://schemas.microsoft.com/office/drawing/2014/main" id="{22977BE4-D4E4-4B74-A0AE-E339D4BAF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54" y="673117"/>
            <a:ext cx="5253471" cy="3674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16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139700" lvl="0" algn="l" rtl="0">
              <a:lnSpc>
                <a:spcPct val="115000"/>
              </a:lnSpc>
              <a:spcBef>
                <a:spcPts val="0"/>
              </a:spcBef>
              <a:spcAft>
                <a:spcPts val="0"/>
              </a:spcAft>
              <a:buClr>
                <a:srgbClr val="000000"/>
              </a:buClr>
              <a:buSzPts val="1400"/>
            </a:pPr>
            <a:r>
              <a:rPr lang="en-US" sz="2400" dirty="0">
                <a:solidFill>
                  <a:schemeClr val="dk1"/>
                </a:solidFill>
                <a:latin typeface="Arial"/>
                <a:ea typeface="Arial"/>
                <a:cs typeface="Arial"/>
                <a:sym typeface="Arial"/>
              </a:rPr>
              <a:t>Key Questions:</a:t>
            </a:r>
          </a:p>
        </p:txBody>
      </p:sp>
      <p:sp>
        <p:nvSpPr>
          <p:cNvPr id="86" name="Google Shape;86;p6"/>
          <p:cNvSpPr txBox="1">
            <a:spLocks noGrp="1"/>
          </p:cNvSpPr>
          <p:nvPr>
            <p:ph type="body" idx="1"/>
          </p:nvPr>
        </p:nvSpPr>
        <p:spPr>
          <a:xfrm>
            <a:off x="202550" y="861975"/>
            <a:ext cx="8629800" cy="3992246"/>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sz="1600" b="0" i="0" dirty="0">
                <a:effectLst/>
                <a:latin typeface="-apple-system"/>
              </a:rPr>
              <a:t>What are the busiest months in the hotel?</a:t>
            </a:r>
          </a:p>
          <a:p>
            <a:r>
              <a:rPr lang="en-US" sz="900" b="0" i="0" dirty="0">
                <a:effectLst/>
                <a:latin typeface="-apple-system"/>
              </a:rPr>
              <a:t>March ,it has the highest non cancellations. Aug, May and Apr as well.</a:t>
            </a:r>
          </a:p>
          <a:p>
            <a:pPr marL="476250" indent="-342900" algn="l">
              <a:buFont typeface="+mj-lt"/>
              <a:buAutoNum type="arabicPeriod" startAt="2"/>
            </a:pPr>
            <a:r>
              <a:rPr lang="en-US" sz="1600" b="0" i="0" dirty="0">
                <a:effectLst/>
                <a:latin typeface="-apple-system"/>
              </a:rPr>
              <a:t>Which market segment do most of the guests come from?</a:t>
            </a:r>
          </a:p>
          <a:p>
            <a:r>
              <a:rPr lang="en-SG" sz="900" b="0" i="0" dirty="0">
                <a:effectLst/>
                <a:latin typeface="-apple-system"/>
              </a:rPr>
              <a:t>Online</a:t>
            </a:r>
            <a:endParaRPr lang="en-US" sz="900" b="0" i="0" dirty="0">
              <a:effectLst/>
              <a:latin typeface="-apple-system"/>
            </a:endParaRPr>
          </a:p>
          <a:p>
            <a:pPr marL="476250" indent="-342900" algn="l">
              <a:buFont typeface="+mj-lt"/>
              <a:buAutoNum type="arabicPeriod" startAt="3"/>
            </a:pPr>
            <a:r>
              <a:rPr lang="en-US" sz="1600" b="0" i="0" dirty="0">
                <a:effectLst/>
                <a:latin typeface="-apple-system"/>
              </a:rPr>
              <a:t>Hotel rates are dynamic and change according to demand and customer demographics. What are the differences in room prices in different market segments?</a:t>
            </a:r>
          </a:p>
          <a:p>
            <a:pPr>
              <a:buFont typeface="Arial" panose="020B0604020202020204" pitchFamily="34" charset="0"/>
              <a:buChar char="•"/>
            </a:pPr>
            <a:r>
              <a:rPr lang="en-US" sz="900" b="0" i="0" dirty="0">
                <a:effectLst/>
                <a:latin typeface="-apple-system"/>
              </a:rPr>
              <a:t>Aviation : Mostly between 90 and 110.</a:t>
            </a:r>
          </a:p>
          <a:p>
            <a:pPr algn="l">
              <a:buFont typeface="Arial" panose="020B0604020202020204" pitchFamily="34" charset="0"/>
              <a:buChar char="•"/>
            </a:pPr>
            <a:r>
              <a:rPr lang="en-US" sz="900" b="0" i="0" dirty="0">
                <a:effectLst/>
                <a:latin typeface="-apple-system"/>
              </a:rPr>
              <a:t>Corporate : 70 to 100</a:t>
            </a:r>
          </a:p>
          <a:p>
            <a:pPr algn="l">
              <a:buFont typeface="Arial" panose="020B0604020202020204" pitchFamily="34" charset="0"/>
              <a:buChar char="•"/>
            </a:pPr>
            <a:r>
              <a:rPr lang="en-US" sz="900" b="0" i="0" dirty="0">
                <a:effectLst/>
                <a:latin typeface="-apple-system"/>
              </a:rPr>
              <a:t>Offline : 80 to 100, with many outliers and max reaching above 500</a:t>
            </a:r>
          </a:p>
          <a:p>
            <a:pPr algn="l">
              <a:buFont typeface="Arial" panose="020B0604020202020204" pitchFamily="34" charset="0"/>
              <a:buChar char="•"/>
            </a:pPr>
            <a:r>
              <a:rPr lang="en-US" sz="900" b="0" i="0" dirty="0">
                <a:effectLst/>
                <a:latin typeface="-apple-system"/>
              </a:rPr>
              <a:t>Online : 90 to 130, with many outliers and max reaching above 500</a:t>
            </a:r>
            <a:endParaRPr lang="en-US" sz="1600" b="0" i="0" dirty="0">
              <a:effectLst/>
              <a:latin typeface="-apple-system"/>
            </a:endParaRPr>
          </a:p>
          <a:p>
            <a:pPr marL="476250" indent="-342900" algn="l">
              <a:buFont typeface="+mj-lt"/>
              <a:buAutoNum type="arabicPeriod" startAt="4"/>
            </a:pPr>
            <a:r>
              <a:rPr lang="en-US" sz="1600" b="0" i="0" dirty="0">
                <a:effectLst/>
                <a:latin typeface="-apple-system"/>
              </a:rPr>
              <a:t>What percentage of bookings are canceled?</a:t>
            </a:r>
          </a:p>
          <a:p>
            <a:r>
              <a:rPr lang="en-US" sz="900" b="0" i="0" dirty="0">
                <a:effectLst/>
                <a:latin typeface="-apple-system"/>
              </a:rPr>
              <a:t>At about 34% of booking are canceled.</a:t>
            </a:r>
          </a:p>
          <a:p>
            <a:pPr marL="476250" indent="-342900" algn="l">
              <a:buFont typeface="+mj-lt"/>
              <a:buAutoNum type="arabicPeriod" startAt="5"/>
            </a:pPr>
            <a:r>
              <a:rPr lang="en-US" sz="1600" b="0" i="0" dirty="0">
                <a:effectLst/>
                <a:latin typeface="-apple-system"/>
              </a:rPr>
              <a:t>Repeating guests are the guests who stay in the hotel often and are important to brand equity. What percentage of repeating guests cancel?</a:t>
            </a:r>
          </a:p>
          <a:p>
            <a:r>
              <a:rPr lang="en-US" sz="900" b="0" i="0" dirty="0">
                <a:effectLst/>
                <a:latin typeface="-apple-system"/>
              </a:rPr>
              <a:t>Less than 1% of </a:t>
            </a:r>
            <a:r>
              <a:rPr lang="en-US" sz="900" b="0" i="0" dirty="0" err="1">
                <a:effectLst/>
                <a:latin typeface="-apple-system"/>
              </a:rPr>
              <a:t>repeated_guest</a:t>
            </a:r>
            <a:r>
              <a:rPr lang="en-US" sz="900" b="0" i="0" dirty="0">
                <a:effectLst/>
                <a:latin typeface="-apple-system"/>
              </a:rPr>
              <a:t> cancel the booking</a:t>
            </a:r>
          </a:p>
          <a:p>
            <a:pPr marL="482600" indent="-342900">
              <a:buClr>
                <a:srgbClr val="000000"/>
              </a:buClr>
              <a:buSzPts val="1400"/>
              <a:buFont typeface="+mj-lt"/>
              <a:buAutoNum type="arabicPeriod" startAt="6"/>
            </a:pPr>
            <a:r>
              <a:rPr lang="en-US" sz="1400" b="0" i="0" dirty="0">
                <a:effectLst/>
                <a:latin typeface="-apple-system"/>
              </a:rPr>
              <a:t>Many guests have special requirements when booking a hotel room. Do these requirements affect booking cancellation?</a:t>
            </a:r>
          </a:p>
          <a:p>
            <a:pPr marL="482600" indent="-342900">
              <a:buClr>
                <a:srgbClr val="000000"/>
              </a:buClr>
              <a:buSzPts val="1400"/>
            </a:pPr>
            <a:r>
              <a:rPr lang="en-US" sz="900" b="0" i="0" dirty="0">
                <a:effectLst/>
                <a:latin typeface="-apple-system"/>
              </a:rPr>
              <a:t>The more special requirements, the less likely they are to cancel</a:t>
            </a:r>
          </a:p>
          <a:p>
            <a:pPr marL="425450" indent="-285750">
              <a:buClr>
                <a:srgbClr val="000000"/>
              </a:buClr>
              <a:buSzPts val="1400"/>
            </a:pPr>
            <a:endParaRPr lang="en-US" sz="1400" dirty="0">
              <a:solidFill>
                <a:schemeClr val="dk1"/>
              </a:solidFill>
              <a:latin typeface="Arial"/>
              <a:ea typeface="Arial"/>
              <a:cs typeface="Arial"/>
              <a:sym typeface="Arial"/>
            </a:endParaRPr>
          </a:p>
          <a:p>
            <a:pPr marL="425450" indent="-285750">
              <a:buClr>
                <a:srgbClr val="000000"/>
              </a:buClr>
              <a:buSzPts val="1400"/>
            </a:pPr>
            <a:endParaRPr lang="en-US" sz="1400" dirty="0">
              <a:solidFill>
                <a:schemeClr val="dk1"/>
              </a:solidFill>
              <a:latin typeface="Arial"/>
              <a:ea typeface="Arial"/>
              <a:cs typeface="Arial"/>
              <a:sym typeface="Arial"/>
            </a:endParaRPr>
          </a:p>
          <a:p>
            <a:pPr marL="139700" lvl="0" indent="0" algn="l" rtl="0">
              <a:lnSpc>
                <a:spcPct val="115000"/>
              </a:lnSpc>
              <a:spcBef>
                <a:spcPts val="0"/>
              </a:spcBef>
              <a:spcAft>
                <a:spcPts val="0"/>
              </a:spcAft>
              <a:buClr>
                <a:srgbClr val="000000"/>
              </a:buClr>
              <a:buSzPts val="1400"/>
              <a:buNone/>
            </a:pPr>
            <a:endParaRPr lang="en-US" sz="1400" dirty="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algn="l"/>
            <a:r>
              <a:rPr lang="en-US" sz="2400" b="1" i="0" dirty="0">
                <a:effectLst/>
                <a:latin typeface="-apple-system"/>
              </a:rPr>
              <a:t>Model evaluation criterion</a:t>
            </a:r>
          </a:p>
        </p:txBody>
      </p:sp>
      <p:sp>
        <p:nvSpPr>
          <p:cNvPr id="86" name="Google Shape;86;p6"/>
          <p:cNvSpPr txBox="1">
            <a:spLocks noGrp="1"/>
          </p:cNvSpPr>
          <p:nvPr>
            <p:ph type="body" idx="1"/>
          </p:nvPr>
        </p:nvSpPr>
        <p:spPr>
          <a:xfrm>
            <a:off x="202550" y="861974"/>
            <a:ext cx="8738900" cy="3890499"/>
          </a:xfrm>
          <a:prstGeom prst="rect">
            <a:avLst/>
          </a:prstGeom>
          <a:noFill/>
          <a:ln>
            <a:noFill/>
          </a:ln>
        </p:spPr>
        <p:txBody>
          <a:bodyPr spcFirstLastPara="1" wrap="square" lIns="91425" tIns="91425" rIns="91425" bIns="91425" anchor="t" anchorCtr="0">
            <a:noAutofit/>
          </a:bodyPr>
          <a:lstStyle/>
          <a:p>
            <a:pPr algn="l"/>
            <a:r>
              <a:rPr lang="en-US" sz="1000" b="1" i="0" dirty="0">
                <a:effectLst/>
                <a:latin typeface="-apple-system"/>
              </a:rPr>
              <a:t>Model can make wrong predictions as:</a:t>
            </a:r>
          </a:p>
          <a:p>
            <a:pPr marL="831850" lvl="1" indent="-228600">
              <a:buFont typeface="+mj-lt"/>
              <a:buAutoNum type="arabicPeriod"/>
            </a:pPr>
            <a:r>
              <a:rPr lang="en-US" sz="800" b="0" i="0" dirty="0">
                <a:effectLst/>
                <a:latin typeface="-apple-system"/>
              </a:rPr>
              <a:t>Predicting a booking is </a:t>
            </a:r>
            <a:r>
              <a:rPr lang="en-US" sz="800" b="0" i="1" dirty="0">
                <a:effectLst/>
                <a:latin typeface="-apple-system"/>
              </a:rPr>
              <a:t>not</a:t>
            </a:r>
            <a:r>
              <a:rPr lang="en-US" sz="800" b="0" i="0" dirty="0">
                <a:effectLst/>
                <a:latin typeface="-apple-system"/>
              </a:rPr>
              <a:t> going to be Canceled but in reality is Canceled - Loss of resources</a:t>
            </a:r>
          </a:p>
          <a:p>
            <a:pPr marL="831850" lvl="1" indent="-228600">
              <a:buFont typeface="+mj-lt"/>
              <a:buAutoNum type="arabicPeriod"/>
            </a:pPr>
            <a:r>
              <a:rPr lang="en-US" sz="800" b="0" i="0" dirty="0">
                <a:effectLst/>
                <a:latin typeface="-apple-system"/>
              </a:rPr>
              <a:t>Predicting a booking is going to Cancel but in reality will </a:t>
            </a:r>
            <a:r>
              <a:rPr lang="en-US" sz="800" b="0" i="1" dirty="0">
                <a:effectLst/>
                <a:latin typeface="-apple-system"/>
              </a:rPr>
              <a:t>not</a:t>
            </a:r>
            <a:r>
              <a:rPr lang="en-US" sz="800" b="0" i="0" dirty="0">
                <a:effectLst/>
                <a:latin typeface="-apple-system"/>
              </a:rPr>
              <a:t> Canceled -Wrong flagging</a:t>
            </a:r>
          </a:p>
          <a:p>
            <a:pPr marL="831850" lvl="1" indent="-228600">
              <a:buFont typeface="+mj-lt"/>
              <a:buAutoNum type="arabicPeriod"/>
            </a:pPr>
            <a:endParaRPr lang="en-US" sz="800" b="0" i="0" dirty="0">
              <a:effectLst/>
              <a:latin typeface="-apple-system"/>
            </a:endParaRPr>
          </a:p>
          <a:p>
            <a:pPr algn="l"/>
            <a:r>
              <a:rPr lang="en-US" sz="1000" b="1" i="0" dirty="0">
                <a:effectLst/>
                <a:latin typeface="-apple-system"/>
              </a:rPr>
              <a:t>Which Loss is greater ?</a:t>
            </a:r>
          </a:p>
          <a:p>
            <a:pPr lvl="1"/>
            <a:r>
              <a:rPr lang="en-US" sz="800" b="0" i="0" dirty="0">
                <a:effectLst/>
                <a:latin typeface="-apple-system"/>
              </a:rPr>
              <a:t>The cancellation of bookings impact a hotel on various fronts.</a:t>
            </a:r>
          </a:p>
          <a:p>
            <a:pPr lvl="1"/>
            <a:r>
              <a:rPr lang="en-US" sz="800" b="0" i="0" dirty="0">
                <a:effectLst/>
                <a:latin typeface="-apple-system"/>
              </a:rPr>
              <a:t>Loss of resources will be the greater loss as the hotel will lose out on revenue and other additional expenditure the cancel of bookings will cause.</a:t>
            </a:r>
          </a:p>
          <a:p>
            <a:pPr algn="l"/>
            <a:r>
              <a:rPr lang="en-US" sz="1000" b="1" i="0" dirty="0">
                <a:effectLst/>
                <a:latin typeface="-apple-system"/>
              </a:rPr>
              <a:t>How to reduce this loss </a:t>
            </a:r>
            <a:r>
              <a:rPr lang="en-US" sz="1000" b="1" i="0" dirty="0" err="1">
                <a:effectLst/>
                <a:latin typeface="-apple-system"/>
              </a:rPr>
              <a:t>i.e</a:t>
            </a:r>
            <a:r>
              <a:rPr lang="en-US" sz="1000" b="1" i="0" dirty="0">
                <a:effectLst/>
                <a:latin typeface="-apple-system"/>
              </a:rPr>
              <a:t> need to reduce False Negatives ?</a:t>
            </a:r>
          </a:p>
          <a:p>
            <a:pPr lvl="1">
              <a:buFont typeface="Arial" panose="020B0604020202020204" pitchFamily="34" charset="0"/>
              <a:buChar char="•"/>
            </a:pPr>
            <a:r>
              <a:rPr lang="en-US" sz="800" b="0" i="0" dirty="0">
                <a:effectLst/>
                <a:latin typeface="-apple-system"/>
              </a:rPr>
              <a:t>Model should reduce false negatives, this can be done by maximizing the Recall. Greater the recall lesser the chances of false negatives.</a:t>
            </a:r>
          </a:p>
          <a:p>
            <a:pPr lvl="1">
              <a:buFont typeface="Arial" panose="020B0604020202020204" pitchFamily="34" charset="0"/>
              <a:buChar char="•"/>
            </a:pPr>
            <a:endParaRPr lang="en-US" sz="800" b="0" i="0" dirty="0">
              <a:effectLst/>
              <a:latin typeface="-apple-system"/>
            </a:endParaRPr>
          </a:p>
          <a:p>
            <a:pPr algn="l"/>
            <a:r>
              <a:rPr lang="en-US" sz="1000" b="1" i="0" dirty="0">
                <a:effectLst/>
                <a:latin typeface="-apple-system"/>
              </a:rPr>
              <a:t>Positive event and Negative Event</a:t>
            </a:r>
          </a:p>
          <a:p>
            <a:pPr lvl="1">
              <a:buFont typeface="Arial" panose="020B0604020202020204" pitchFamily="34" charset="0"/>
              <a:buChar char="•"/>
            </a:pPr>
            <a:r>
              <a:rPr lang="en-US" sz="800" b="0" i="0" dirty="0">
                <a:effectLst/>
                <a:latin typeface="-apple-system"/>
              </a:rPr>
              <a:t>Positive event is cancellation</a:t>
            </a:r>
          </a:p>
          <a:p>
            <a:pPr lvl="1">
              <a:buFont typeface="Arial" panose="020B0604020202020204" pitchFamily="34" charset="0"/>
              <a:buChar char="•"/>
            </a:pPr>
            <a:r>
              <a:rPr lang="en-US" sz="800" b="0" i="0" dirty="0">
                <a:effectLst/>
                <a:latin typeface="-apple-system"/>
              </a:rPr>
              <a:t>Negative event is Non cancellation</a:t>
            </a:r>
          </a:p>
          <a:p>
            <a:pPr marL="425450" indent="-285750">
              <a:buClr>
                <a:srgbClr val="000000"/>
              </a:buClr>
              <a:buSzPts val="1400"/>
            </a:pPr>
            <a:endParaRPr lang="en" sz="9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3036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algn="l"/>
            <a:r>
              <a:rPr lang="en-US" b="1" i="0" dirty="0">
                <a:effectLst/>
                <a:latin typeface="-apple-system"/>
              </a:rPr>
              <a:t>Logistic Regression</a:t>
            </a:r>
            <a:br>
              <a:rPr lang="en-US" b="1" i="0" dirty="0">
                <a:effectLst/>
                <a:latin typeface="-apple-system"/>
              </a:rPr>
            </a:br>
            <a:endParaRPr lang="en-US" b="1" i="0" dirty="0">
              <a:effectLst/>
              <a:latin typeface="-apple-system"/>
            </a:endParaRPr>
          </a:p>
        </p:txBody>
      </p:sp>
      <p:pic>
        <p:nvPicPr>
          <p:cNvPr id="10" name="Picture 9">
            <a:extLst>
              <a:ext uri="{FF2B5EF4-FFF2-40B4-BE49-F238E27FC236}">
                <a16:creationId xmlns:a16="http://schemas.microsoft.com/office/drawing/2014/main" id="{CE34D03D-FFD1-400F-9E8A-2BD9EC6B8434}"/>
              </a:ext>
            </a:extLst>
          </p:cNvPr>
          <p:cNvPicPr>
            <a:picLocks noChangeAspect="1"/>
          </p:cNvPicPr>
          <p:nvPr/>
        </p:nvPicPr>
        <p:blipFill>
          <a:blip r:embed="rId3"/>
          <a:stretch>
            <a:fillRect/>
          </a:stretch>
        </p:blipFill>
        <p:spPr>
          <a:xfrm>
            <a:off x="1416140" y="808210"/>
            <a:ext cx="5096748" cy="1405741"/>
          </a:xfrm>
          <a:prstGeom prst="rect">
            <a:avLst/>
          </a:prstGeom>
        </p:spPr>
      </p:pic>
      <p:sp>
        <p:nvSpPr>
          <p:cNvPr id="12" name="TextBox 11">
            <a:extLst>
              <a:ext uri="{FF2B5EF4-FFF2-40B4-BE49-F238E27FC236}">
                <a16:creationId xmlns:a16="http://schemas.microsoft.com/office/drawing/2014/main" id="{B908C50A-8421-4B25-BF93-2B548FC6C7DD}"/>
              </a:ext>
            </a:extLst>
          </p:cNvPr>
          <p:cNvSpPr txBox="1"/>
          <p:nvPr/>
        </p:nvSpPr>
        <p:spPr>
          <a:xfrm>
            <a:off x="908500" y="1982183"/>
            <a:ext cx="7486281" cy="3108543"/>
          </a:xfrm>
          <a:prstGeom prst="rect">
            <a:avLst/>
          </a:prstGeom>
          <a:noFill/>
        </p:spPr>
        <p:txBody>
          <a:bodyPr wrap="square" rtlCol="0">
            <a:spAutoFit/>
          </a:bodyPr>
          <a:lstStyle/>
          <a:p>
            <a:pPr algn="l"/>
            <a:r>
              <a:rPr lang="en-US" b="1" i="0" dirty="0">
                <a:solidFill>
                  <a:srgbClr val="000000"/>
                </a:solidFill>
                <a:effectLst/>
                <a:latin typeface="var(--jp-content-font-family)"/>
              </a:rPr>
              <a:t>Model performance evaluation</a:t>
            </a:r>
          </a:p>
          <a:p>
            <a:pPr algn="l">
              <a:buFont typeface="Arial" panose="020B0604020202020204" pitchFamily="34" charset="0"/>
              <a:buChar char="•"/>
            </a:pPr>
            <a:r>
              <a:rPr lang="en-US" b="0" i="0" dirty="0">
                <a:solidFill>
                  <a:srgbClr val="000000"/>
                </a:solidFill>
                <a:effectLst/>
                <a:latin typeface="var(--jp-content-font-family)"/>
              </a:rPr>
              <a:t>All the models are giving a generalized performance on training and test set.</a:t>
            </a:r>
          </a:p>
          <a:p>
            <a:pPr algn="l">
              <a:buFont typeface="Arial" panose="020B0604020202020204" pitchFamily="34" charset="0"/>
              <a:buChar char="•"/>
            </a:pPr>
            <a:r>
              <a:rPr lang="en-US" b="0" i="0" dirty="0">
                <a:solidFill>
                  <a:srgbClr val="000000"/>
                </a:solidFill>
                <a:effectLst/>
                <a:latin typeface="var(--jp-content-font-family)"/>
              </a:rPr>
              <a:t>The highest recall is 82% on the training set.</a:t>
            </a:r>
          </a:p>
          <a:p>
            <a:pPr algn="l">
              <a:buFont typeface="Arial" panose="020B0604020202020204" pitchFamily="34" charset="0"/>
              <a:buChar char="•"/>
            </a:pPr>
            <a:r>
              <a:rPr lang="en-US" b="0" i="0" dirty="0">
                <a:solidFill>
                  <a:srgbClr val="000000"/>
                </a:solidFill>
                <a:effectLst/>
                <a:latin typeface="var(--jp-content-font-family)"/>
              </a:rPr>
              <a:t>Using the model with 0.28 threshold the model will give a high recall. This model will help the hotel identify potential bookings that will be cancelled</a:t>
            </a:r>
          </a:p>
          <a:p>
            <a:pPr algn="l">
              <a:buFont typeface="Arial" panose="020B0604020202020204" pitchFamily="34" charset="0"/>
              <a:buChar char="•"/>
            </a:pPr>
            <a:endParaRPr lang="en-US" b="0" i="0" dirty="0">
              <a:solidFill>
                <a:srgbClr val="000000"/>
              </a:solidFill>
              <a:effectLst/>
              <a:latin typeface="var(--jp-content-font-family)"/>
            </a:endParaRPr>
          </a:p>
          <a:p>
            <a:pPr algn="l"/>
            <a:r>
              <a:rPr lang="en-US" b="1" i="0" dirty="0">
                <a:solidFill>
                  <a:srgbClr val="000000"/>
                </a:solidFill>
                <a:effectLst/>
                <a:latin typeface="var(--jp-content-font-family)"/>
              </a:rPr>
              <a:t>Final Model Summary</a:t>
            </a:r>
          </a:p>
          <a:p>
            <a:pPr algn="l">
              <a:buFont typeface="Arial" panose="020B0604020202020204" pitchFamily="34" charset="0"/>
              <a:buChar char="•"/>
            </a:pPr>
            <a:r>
              <a:rPr lang="en-US" b="0" i="0" dirty="0">
                <a:solidFill>
                  <a:srgbClr val="000000"/>
                </a:solidFill>
                <a:effectLst/>
                <a:latin typeface="var(--jp-content-font-family)"/>
              </a:rPr>
              <a:t>From our logistic regression model we identified that </a:t>
            </a:r>
            <a:r>
              <a:rPr lang="en-US" b="0" i="0" dirty="0" err="1">
                <a:solidFill>
                  <a:srgbClr val="000000"/>
                </a:solidFill>
                <a:effectLst/>
                <a:latin typeface="var(--jp-content-font-family)"/>
              </a:rPr>
              <a:t>lead_time</a:t>
            </a:r>
            <a:r>
              <a:rPr lang="en-US" b="0" i="0" dirty="0">
                <a:solidFill>
                  <a:srgbClr val="000000"/>
                </a:solidFill>
                <a:effectLst/>
                <a:latin typeface="var(--jp-content-font-family)"/>
              </a:rPr>
              <a:t> is a significant predictor of a booking being canceled.</a:t>
            </a:r>
          </a:p>
          <a:p>
            <a:pPr algn="l">
              <a:buFont typeface="Arial" panose="020B0604020202020204" pitchFamily="34" charset="0"/>
              <a:buChar char="•"/>
            </a:pPr>
            <a:r>
              <a:rPr lang="en-US" b="0" i="0" dirty="0">
                <a:solidFill>
                  <a:srgbClr val="000000"/>
                </a:solidFill>
                <a:effectLst/>
                <a:latin typeface="var(--jp-content-font-family)"/>
              </a:rPr>
              <a:t>Bookings that have no children are more likely to be cancelled</a:t>
            </a:r>
          </a:p>
          <a:p>
            <a:pPr algn="l">
              <a:buFont typeface="Arial" panose="020B0604020202020204" pitchFamily="34" charset="0"/>
              <a:buChar char="•"/>
            </a:pPr>
            <a:r>
              <a:rPr lang="en-US" b="0" i="0" dirty="0">
                <a:solidFill>
                  <a:srgbClr val="000000"/>
                </a:solidFill>
                <a:effectLst/>
                <a:latin typeface="var(--jp-content-font-family)"/>
              </a:rPr>
              <a:t>Online bookings are more likely to be cancelled</a:t>
            </a:r>
          </a:p>
          <a:p>
            <a:pPr algn="l">
              <a:buFont typeface="Arial" panose="020B0604020202020204" pitchFamily="34" charset="0"/>
              <a:buChar char="•"/>
            </a:pPr>
            <a:r>
              <a:rPr lang="en-US" b="0" i="0" dirty="0" err="1">
                <a:solidFill>
                  <a:srgbClr val="000000"/>
                </a:solidFill>
                <a:effectLst/>
                <a:latin typeface="var(--jp-content-font-family)"/>
              </a:rPr>
              <a:t>repeated_guest</a:t>
            </a:r>
            <a:r>
              <a:rPr lang="en-US" b="0" i="0" dirty="0">
                <a:solidFill>
                  <a:srgbClr val="000000"/>
                </a:solidFill>
                <a:effectLst/>
                <a:latin typeface="var(--jp-content-font-family)"/>
              </a:rPr>
              <a:t> are least likely to cancel</a:t>
            </a:r>
          </a:p>
          <a:p>
            <a:pPr algn="l">
              <a:buFont typeface="Arial" panose="020B0604020202020204" pitchFamily="34" charset="0"/>
              <a:buChar char="•"/>
            </a:pPr>
            <a:r>
              <a:rPr lang="en-US" b="0" i="0" dirty="0">
                <a:solidFill>
                  <a:srgbClr val="000000"/>
                </a:solidFill>
                <a:effectLst/>
                <a:latin typeface="var(--jp-content-font-family)"/>
              </a:rPr>
              <a:t>The more special requirements, the less likely they are to cancel</a:t>
            </a:r>
          </a:p>
          <a:p>
            <a:endParaRPr lang="en-SG" dirty="0"/>
          </a:p>
        </p:txBody>
      </p:sp>
    </p:spTree>
    <p:extLst>
      <p:ext uri="{BB962C8B-B14F-4D97-AF65-F5344CB8AC3E}">
        <p14:creationId xmlns:p14="http://schemas.microsoft.com/office/powerpoint/2010/main" val="2060096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algn="l"/>
            <a:r>
              <a:rPr lang="en-US" b="1" i="0" dirty="0">
                <a:effectLst/>
                <a:latin typeface="-apple-system"/>
              </a:rPr>
              <a:t>Logistic Regression</a:t>
            </a:r>
            <a:br>
              <a:rPr lang="en-US" b="1" i="0" dirty="0">
                <a:effectLst/>
                <a:latin typeface="-apple-system"/>
              </a:rPr>
            </a:br>
            <a:endParaRPr lang="en-US" b="1" i="0" dirty="0">
              <a:effectLst/>
              <a:latin typeface="-apple-system"/>
            </a:endParaRPr>
          </a:p>
        </p:txBody>
      </p:sp>
      <p:pic>
        <p:nvPicPr>
          <p:cNvPr id="10246" name="Picture 6">
            <a:extLst>
              <a:ext uri="{FF2B5EF4-FFF2-40B4-BE49-F238E27FC236}">
                <a16:creationId xmlns:a16="http://schemas.microsoft.com/office/drawing/2014/main" id="{F54C40C2-75AD-4E18-BC62-1AA15E3C4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4778" y="1840630"/>
            <a:ext cx="358140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a:extLst>
              <a:ext uri="{FF2B5EF4-FFF2-40B4-BE49-F238E27FC236}">
                <a16:creationId xmlns:a16="http://schemas.microsoft.com/office/drawing/2014/main" id="{62037597-B43C-4E01-ADB3-E6041AC48E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467" y="1716743"/>
            <a:ext cx="3638550" cy="25241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1BBCC42-2DE5-4B21-9B12-C6CAC9F378B2}"/>
              </a:ext>
            </a:extLst>
          </p:cNvPr>
          <p:cNvSpPr txBox="1"/>
          <p:nvPr/>
        </p:nvSpPr>
        <p:spPr>
          <a:xfrm>
            <a:off x="1091381" y="1067783"/>
            <a:ext cx="3087636" cy="307777"/>
          </a:xfrm>
          <a:prstGeom prst="rect">
            <a:avLst/>
          </a:prstGeom>
          <a:noFill/>
        </p:spPr>
        <p:txBody>
          <a:bodyPr wrap="square" rtlCol="0">
            <a:spAutoFit/>
          </a:bodyPr>
          <a:lstStyle/>
          <a:p>
            <a:r>
              <a:rPr lang="en-US" dirty="0"/>
              <a:t>Training :</a:t>
            </a:r>
            <a:r>
              <a:rPr lang="en-US" dirty="0" err="1"/>
              <a:t>optimal_threshold_auc_roc</a:t>
            </a:r>
            <a:endParaRPr lang="en-SG" dirty="0"/>
          </a:p>
        </p:txBody>
      </p:sp>
      <p:sp>
        <p:nvSpPr>
          <p:cNvPr id="13" name="TextBox 12">
            <a:extLst>
              <a:ext uri="{FF2B5EF4-FFF2-40B4-BE49-F238E27FC236}">
                <a16:creationId xmlns:a16="http://schemas.microsoft.com/office/drawing/2014/main" id="{3D64D587-3F26-47EA-9C70-EDD9FE19ABF6}"/>
              </a:ext>
            </a:extLst>
          </p:cNvPr>
          <p:cNvSpPr txBox="1"/>
          <p:nvPr/>
        </p:nvSpPr>
        <p:spPr>
          <a:xfrm>
            <a:off x="4730299" y="1135472"/>
            <a:ext cx="3087636" cy="307777"/>
          </a:xfrm>
          <a:prstGeom prst="rect">
            <a:avLst/>
          </a:prstGeom>
          <a:noFill/>
        </p:spPr>
        <p:txBody>
          <a:bodyPr wrap="square" rtlCol="0">
            <a:spAutoFit/>
          </a:bodyPr>
          <a:lstStyle/>
          <a:p>
            <a:r>
              <a:rPr lang="en-US" dirty="0"/>
              <a:t>Test :</a:t>
            </a:r>
            <a:r>
              <a:rPr lang="en-US" dirty="0" err="1"/>
              <a:t>optimal_threshold_auc_roc</a:t>
            </a:r>
            <a:endParaRPr lang="en-SG" dirty="0"/>
          </a:p>
        </p:txBody>
      </p:sp>
    </p:spTree>
    <p:extLst>
      <p:ext uri="{BB962C8B-B14F-4D97-AF65-F5344CB8AC3E}">
        <p14:creationId xmlns:p14="http://schemas.microsoft.com/office/powerpoint/2010/main" val="3066815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r>
              <a:rPr lang="en-SG" b="1" i="0" dirty="0">
                <a:effectLst/>
                <a:latin typeface="-apple-system"/>
              </a:rPr>
              <a:t>Decision Tree model</a:t>
            </a:r>
            <a:br>
              <a:rPr lang="en-SG" b="1" i="0" dirty="0">
                <a:effectLst/>
                <a:latin typeface="-apple-system"/>
              </a:rPr>
            </a:br>
            <a:br>
              <a:rPr lang="en-US" b="1" i="0" dirty="0">
                <a:effectLst/>
                <a:latin typeface="-apple-system"/>
              </a:rPr>
            </a:br>
            <a:endParaRPr lang="en-US" b="1" i="0" dirty="0">
              <a:effectLst/>
              <a:latin typeface="-apple-system"/>
            </a:endParaRPr>
          </a:p>
        </p:txBody>
      </p:sp>
      <p:sp>
        <p:nvSpPr>
          <p:cNvPr id="2" name="TextBox 1">
            <a:extLst>
              <a:ext uri="{FF2B5EF4-FFF2-40B4-BE49-F238E27FC236}">
                <a16:creationId xmlns:a16="http://schemas.microsoft.com/office/drawing/2014/main" id="{21BBCC42-2DE5-4B21-9B12-C6CAC9F378B2}"/>
              </a:ext>
            </a:extLst>
          </p:cNvPr>
          <p:cNvSpPr txBox="1"/>
          <p:nvPr/>
        </p:nvSpPr>
        <p:spPr>
          <a:xfrm>
            <a:off x="1091381" y="1067783"/>
            <a:ext cx="3087636" cy="523220"/>
          </a:xfrm>
          <a:prstGeom prst="rect">
            <a:avLst/>
          </a:prstGeom>
          <a:noFill/>
        </p:spPr>
        <p:txBody>
          <a:bodyPr wrap="square" rtlCol="0">
            <a:spAutoFit/>
          </a:bodyPr>
          <a:lstStyle/>
          <a:p>
            <a:r>
              <a:rPr lang="en-US" dirty="0"/>
              <a:t>Training :</a:t>
            </a:r>
          </a:p>
          <a:p>
            <a:r>
              <a:rPr lang="en-US" dirty="0"/>
              <a:t> Recall Score: 0.8857538857538858</a:t>
            </a:r>
            <a:endParaRPr lang="en-SG" dirty="0"/>
          </a:p>
        </p:txBody>
      </p:sp>
      <p:sp>
        <p:nvSpPr>
          <p:cNvPr id="13" name="TextBox 12">
            <a:extLst>
              <a:ext uri="{FF2B5EF4-FFF2-40B4-BE49-F238E27FC236}">
                <a16:creationId xmlns:a16="http://schemas.microsoft.com/office/drawing/2014/main" id="{3D64D587-3F26-47EA-9C70-EDD9FE19ABF6}"/>
              </a:ext>
            </a:extLst>
          </p:cNvPr>
          <p:cNvSpPr txBox="1"/>
          <p:nvPr/>
        </p:nvSpPr>
        <p:spPr>
          <a:xfrm>
            <a:off x="4674993" y="1150221"/>
            <a:ext cx="3087636" cy="523220"/>
          </a:xfrm>
          <a:prstGeom prst="rect">
            <a:avLst/>
          </a:prstGeom>
          <a:noFill/>
        </p:spPr>
        <p:txBody>
          <a:bodyPr wrap="square" rtlCol="0">
            <a:spAutoFit/>
          </a:bodyPr>
          <a:lstStyle/>
          <a:p>
            <a:r>
              <a:rPr lang="en-US" dirty="0"/>
              <a:t>Test: </a:t>
            </a:r>
          </a:p>
          <a:p>
            <a:r>
              <a:rPr lang="en-US" dirty="0"/>
              <a:t>Recall Score: 0.5471956224350205</a:t>
            </a:r>
            <a:endParaRPr lang="en-SG" dirty="0"/>
          </a:p>
        </p:txBody>
      </p:sp>
      <p:pic>
        <p:nvPicPr>
          <p:cNvPr id="11268" name="Picture 4">
            <a:extLst>
              <a:ext uri="{FF2B5EF4-FFF2-40B4-BE49-F238E27FC236}">
                <a16:creationId xmlns:a16="http://schemas.microsoft.com/office/drawing/2014/main" id="{DD87440C-4BB5-4DD0-96DA-DEB5B2D10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398" y="1746240"/>
            <a:ext cx="363855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1271" name="Picture 7">
            <a:extLst>
              <a:ext uri="{FF2B5EF4-FFF2-40B4-BE49-F238E27FC236}">
                <a16:creationId xmlns:a16="http://schemas.microsoft.com/office/drawing/2014/main" id="{52B6F7D4-7EC0-49E6-98E7-641FA73498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4993" y="1640052"/>
            <a:ext cx="3581400" cy="2524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E2AB8C-4F3C-454B-8BCF-08485C5A7898}"/>
              </a:ext>
            </a:extLst>
          </p:cNvPr>
          <p:cNvSpPr txBox="1"/>
          <p:nvPr/>
        </p:nvSpPr>
        <p:spPr>
          <a:xfrm>
            <a:off x="1722611" y="4371422"/>
            <a:ext cx="6533781" cy="738664"/>
          </a:xfrm>
          <a:prstGeom prst="rect">
            <a:avLst/>
          </a:prstGeom>
          <a:noFill/>
        </p:spPr>
        <p:txBody>
          <a:bodyPr wrap="square" rtlCol="0">
            <a:spAutoFit/>
          </a:bodyPr>
          <a:lstStyle/>
          <a:p>
            <a:r>
              <a:rPr lang="en-US" b="0" i="0" dirty="0">
                <a:effectLst/>
                <a:latin typeface="-apple-system"/>
              </a:rPr>
              <a:t>There is a huge disparity in performance of model on training set and test set, which suggests that the model is over </a:t>
            </a:r>
            <a:r>
              <a:rPr lang="en-US" b="0" i="0" dirty="0" err="1">
                <a:effectLst/>
                <a:latin typeface="-apple-system"/>
              </a:rPr>
              <a:t>fiiting</a:t>
            </a:r>
            <a:r>
              <a:rPr lang="en-US" b="0" i="0" dirty="0">
                <a:effectLst/>
                <a:latin typeface="-apple-system"/>
              </a:rPr>
              <a:t>.</a:t>
            </a:r>
          </a:p>
          <a:p>
            <a:endParaRPr lang="en-SG" dirty="0"/>
          </a:p>
        </p:txBody>
      </p:sp>
    </p:spTree>
    <p:extLst>
      <p:ext uri="{BB962C8B-B14F-4D97-AF65-F5344CB8AC3E}">
        <p14:creationId xmlns:p14="http://schemas.microsoft.com/office/powerpoint/2010/main" val="2201095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r>
              <a:rPr lang="en-SG" b="1" i="0" dirty="0">
                <a:effectLst/>
                <a:latin typeface="-apple-system"/>
              </a:rPr>
              <a:t>Decision Tree model - Reducing over fitting with Grid Search</a:t>
            </a:r>
            <a:br>
              <a:rPr lang="en-SG" b="1" i="0" dirty="0">
                <a:effectLst/>
                <a:latin typeface="-apple-system"/>
              </a:rPr>
            </a:br>
            <a:br>
              <a:rPr lang="en-SG" b="1" i="0" dirty="0">
                <a:effectLst/>
                <a:latin typeface="-apple-system"/>
              </a:rPr>
            </a:br>
            <a:br>
              <a:rPr lang="en-US" b="1" i="0" dirty="0">
                <a:effectLst/>
                <a:latin typeface="-apple-system"/>
              </a:rPr>
            </a:br>
            <a:endParaRPr lang="en-US" b="1" i="0" dirty="0">
              <a:effectLst/>
              <a:latin typeface="-apple-system"/>
            </a:endParaRPr>
          </a:p>
        </p:txBody>
      </p:sp>
      <p:sp>
        <p:nvSpPr>
          <p:cNvPr id="2" name="TextBox 1">
            <a:extLst>
              <a:ext uri="{FF2B5EF4-FFF2-40B4-BE49-F238E27FC236}">
                <a16:creationId xmlns:a16="http://schemas.microsoft.com/office/drawing/2014/main" id="{21BBCC42-2DE5-4B21-9B12-C6CAC9F378B2}"/>
              </a:ext>
            </a:extLst>
          </p:cNvPr>
          <p:cNvSpPr txBox="1"/>
          <p:nvPr/>
        </p:nvSpPr>
        <p:spPr>
          <a:xfrm>
            <a:off x="566339" y="1024677"/>
            <a:ext cx="2955576" cy="1877437"/>
          </a:xfrm>
          <a:prstGeom prst="rect">
            <a:avLst/>
          </a:prstGeom>
          <a:noFill/>
        </p:spPr>
        <p:txBody>
          <a:bodyPr wrap="square" rtlCol="0">
            <a:spAutoFit/>
          </a:bodyPr>
          <a:lstStyle/>
          <a:p>
            <a:r>
              <a:rPr lang="en-SG" dirty="0"/>
              <a:t> </a:t>
            </a:r>
            <a:r>
              <a:rPr lang="en-SG" sz="900" dirty="0" err="1"/>
              <a:t>DecisionTreeClassifier</a:t>
            </a:r>
            <a:r>
              <a:rPr lang="en-SG" sz="900" dirty="0"/>
              <a:t>(</a:t>
            </a:r>
            <a:r>
              <a:rPr lang="en-SG" sz="900" dirty="0" err="1"/>
              <a:t>random_state</a:t>
            </a:r>
            <a:r>
              <a:rPr lang="en-SG" sz="900" dirty="0"/>
              <a:t>=1,class_weight={0: 0.34, 1: 0.66})</a:t>
            </a:r>
          </a:p>
          <a:p>
            <a:endParaRPr lang="en-SG" dirty="0"/>
          </a:p>
          <a:p>
            <a:r>
              <a:rPr lang="en-SG" sz="800" dirty="0"/>
              <a:t># Grid of parameters to choose from</a:t>
            </a:r>
          </a:p>
          <a:p>
            <a:endParaRPr lang="en-SG" sz="800" dirty="0"/>
          </a:p>
          <a:p>
            <a:r>
              <a:rPr lang="en-SG" sz="800" dirty="0"/>
              <a:t>parameters = {'</a:t>
            </a:r>
            <a:r>
              <a:rPr lang="en-SG" sz="800" dirty="0" err="1"/>
              <a:t>max_depth</a:t>
            </a:r>
            <a:r>
              <a:rPr lang="en-SG" sz="800" dirty="0"/>
              <a:t>': </a:t>
            </a:r>
            <a:r>
              <a:rPr lang="en-SG" sz="800" dirty="0" err="1"/>
              <a:t>np.arange</a:t>
            </a:r>
            <a:r>
              <a:rPr lang="en-SG" sz="800" dirty="0"/>
              <a:t>(1,10), </a:t>
            </a:r>
          </a:p>
          <a:p>
            <a:r>
              <a:rPr lang="en-SG" sz="800" dirty="0"/>
              <a:t>              '</a:t>
            </a:r>
            <a:r>
              <a:rPr lang="en-SG" sz="800" dirty="0" err="1"/>
              <a:t>min_samples_leaf</a:t>
            </a:r>
            <a:r>
              <a:rPr lang="en-SG" sz="800" dirty="0"/>
              <a:t>': [1, 2, 5, 7, 10,15,20],</a:t>
            </a:r>
          </a:p>
          <a:p>
            <a:r>
              <a:rPr lang="en-SG" sz="800" dirty="0"/>
              <a:t>              '</a:t>
            </a:r>
            <a:r>
              <a:rPr lang="en-SG" sz="800" dirty="0" err="1"/>
              <a:t>max_leaf_nodes</a:t>
            </a:r>
            <a:r>
              <a:rPr lang="en-SG" sz="800" dirty="0"/>
              <a:t>' : [2, 3, 5, 10],</a:t>
            </a:r>
          </a:p>
          <a:p>
            <a:r>
              <a:rPr lang="en-SG" sz="800" dirty="0"/>
              <a:t>              '</a:t>
            </a:r>
            <a:r>
              <a:rPr lang="en-SG" sz="800" dirty="0" err="1"/>
              <a:t>min_impurity_decrease</a:t>
            </a:r>
            <a:r>
              <a:rPr lang="en-SG" sz="800" dirty="0"/>
              <a:t>': [0.001,0.01,0.1]</a:t>
            </a:r>
          </a:p>
          <a:p>
            <a:r>
              <a:rPr lang="en-SG" sz="800" dirty="0"/>
              <a:t>             }</a:t>
            </a:r>
          </a:p>
          <a:p>
            <a:endParaRPr lang="en-SG" dirty="0"/>
          </a:p>
        </p:txBody>
      </p:sp>
      <p:sp>
        <p:nvSpPr>
          <p:cNvPr id="4" name="TextBox 3">
            <a:extLst>
              <a:ext uri="{FF2B5EF4-FFF2-40B4-BE49-F238E27FC236}">
                <a16:creationId xmlns:a16="http://schemas.microsoft.com/office/drawing/2014/main" id="{9AE2AB8C-4F3C-454B-8BCF-08485C5A7898}"/>
              </a:ext>
            </a:extLst>
          </p:cNvPr>
          <p:cNvSpPr txBox="1"/>
          <p:nvPr/>
        </p:nvSpPr>
        <p:spPr>
          <a:xfrm>
            <a:off x="1722611" y="4371422"/>
            <a:ext cx="6533781" cy="307777"/>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apple-system"/>
              </a:rPr>
              <a:t>The model is giving a generalized result now.</a:t>
            </a:r>
          </a:p>
        </p:txBody>
      </p:sp>
      <p:pic>
        <p:nvPicPr>
          <p:cNvPr id="12291" name="Picture 3">
            <a:extLst>
              <a:ext uri="{FF2B5EF4-FFF2-40B4-BE49-F238E27FC236}">
                <a16:creationId xmlns:a16="http://schemas.microsoft.com/office/drawing/2014/main" id="{AA87AB94-D2A6-467A-9A1D-4A2D18F43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555" y="861980"/>
            <a:ext cx="2444607" cy="1695866"/>
          </a:xfrm>
          <a:prstGeom prst="rect">
            <a:avLst/>
          </a:prstGeom>
          <a:noFill/>
          <a:extLst>
            <a:ext uri="{909E8E84-426E-40DD-AFC4-6F175D3DCCD1}">
              <a14:hiddenFill xmlns:a14="http://schemas.microsoft.com/office/drawing/2010/main">
                <a:solidFill>
                  <a:srgbClr val="FFFFFF"/>
                </a:solidFill>
              </a14:hiddenFill>
            </a:ext>
          </a:extLst>
        </p:spPr>
      </p:pic>
      <p:pic>
        <p:nvPicPr>
          <p:cNvPr id="12295" name="Picture 7">
            <a:extLst>
              <a:ext uri="{FF2B5EF4-FFF2-40B4-BE49-F238E27FC236}">
                <a16:creationId xmlns:a16="http://schemas.microsoft.com/office/drawing/2014/main" id="{55F1A4AC-1B50-4A87-AD1B-DDB716F3B1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783" y="2675555"/>
            <a:ext cx="2379275" cy="16958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0AB335-9EED-41F3-BC7A-79AC0C289A19}"/>
              </a:ext>
            </a:extLst>
          </p:cNvPr>
          <p:cNvSpPr txBox="1"/>
          <p:nvPr/>
        </p:nvSpPr>
        <p:spPr>
          <a:xfrm>
            <a:off x="4462850" y="1173972"/>
            <a:ext cx="1159237" cy="307777"/>
          </a:xfrm>
          <a:prstGeom prst="rect">
            <a:avLst/>
          </a:prstGeom>
          <a:noFill/>
        </p:spPr>
        <p:txBody>
          <a:bodyPr wrap="square" rtlCol="0">
            <a:spAutoFit/>
          </a:bodyPr>
          <a:lstStyle/>
          <a:p>
            <a:r>
              <a:rPr lang="en-US" dirty="0"/>
              <a:t>Training</a:t>
            </a:r>
            <a:endParaRPr lang="en-SG" dirty="0"/>
          </a:p>
        </p:txBody>
      </p:sp>
      <p:sp>
        <p:nvSpPr>
          <p:cNvPr id="6" name="TextBox 5">
            <a:extLst>
              <a:ext uri="{FF2B5EF4-FFF2-40B4-BE49-F238E27FC236}">
                <a16:creationId xmlns:a16="http://schemas.microsoft.com/office/drawing/2014/main" id="{F7B38AA0-DA1A-4321-8BC7-BFE8711CCA39}"/>
              </a:ext>
            </a:extLst>
          </p:cNvPr>
          <p:cNvSpPr txBox="1"/>
          <p:nvPr/>
        </p:nvSpPr>
        <p:spPr>
          <a:xfrm>
            <a:off x="4672289" y="2675555"/>
            <a:ext cx="654828" cy="307777"/>
          </a:xfrm>
          <a:prstGeom prst="rect">
            <a:avLst/>
          </a:prstGeom>
          <a:noFill/>
        </p:spPr>
        <p:txBody>
          <a:bodyPr wrap="square" rtlCol="0">
            <a:spAutoFit/>
          </a:bodyPr>
          <a:lstStyle/>
          <a:p>
            <a:r>
              <a:rPr lang="en-US" dirty="0"/>
              <a:t>Test</a:t>
            </a:r>
            <a:endParaRPr lang="en-SG" dirty="0"/>
          </a:p>
        </p:txBody>
      </p:sp>
      <p:sp>
        <p:nvSpPr>
          <p:cNvPr id="14" name="TextBox 13">
            <a:extLst>
              <a:ext uri="{FF2B5EF4-FFF2-40B4-BE49-F238E27FC236}">
                <a16:creationId xmlns:a16="http://schemas.microsoft.com/office/drawing/2014/main" id="{C69E7EB3-A4E3-49A9-9570-A7FF4651A80F}"/>
              </a:ext>
            </a:extLst>
          </p:cNvPr>
          <p:cNvSpPr txBox="1"/>
          <p:nvPr/>
        </p:nvSpPr>
        <p:spPr>
          <a:xfrm>
            <a:off x="660728" y="2829443"/>
            <a:ext cx="3087636" cy="523220"/>
          </a:xfrm>
          <a:prstGeom prst="rect">
            <a:avLst/>
          </a:prstGeom>
          <a:noFill/>
        </p:spPr>
        <p:txBody>
          <a:bodyPr wrap="square" rtlCol="0">
            <a:spAutoFit/>
          </a:bodyPr>
          <a:lstStyle/>
          <a:p>
            <a:r>
              <a:rPr lang="en-US" dirty="0"/>
              <a:t>Training :</a:t>
            </a:r>
          </a:p>
          <a:p>
            <a:r>
              <a:rPr lang="en-US" dirty="0"/>
              <a:t>Recall Score: 0.8959508959508959</a:t>
            </a:r>
          </a:p>
        </p:txBody>
      </p:sp>
      <p:sp>
        <p:nvSpPr>
          <p:cNvPr id="15" name="TextBox 14">
            <a:extLst>
              <a:ext uri="{FF2B5EF4-FFF2-40B4-BE49-F238E27FC236}">
                <a16:creationId xmlns:a16="http://schemas.microsoft.com/office/drawing/2014/main" id="{D7E72399-35D8-4B45-BE28-2B1A58EE644E}"/>
              </a:ext>
            </a:extLst>
          </p:cNvPr>
          <p:cNvSpPr txBox="1"/>
          <p:nvPr/>
        </p:nvSpPr>
        <p:spPr>
          <a:xfrm>
            <a:off x="760034" y="3504048"/>
            <a:ext cx="3087636" cy="523220"/>
          </a:xfrm>
          <a:prstGeom prst="rect">
            <a:avLst/>
          </a:prstGeom>
          <a:noFill/>
        </p:spPr>
        <p:txBody>
          <a:bodyPr wrap="square" rtlCol="0">
            <a:spAutoFit/>
          </a:bodyPr>
          <a:lstStyle/>
          <a:p>
            <a:r>
              <a:rPr lang="en-US" dirty="0"/>
              <a:t>Test :</a:t>
            </a:r>
          </a:p>
          <a:p>
            <a:r>
              <a:rPr lang="en-US" dirty="0"/>
              <a:t>Recall Score: 0.895576835385317</a:t>
            </a:r>
          </a:p>
        </p:txBody>
      </p:sp>
      <p:sp>
        <p:nvSpPr>
          <p:cNvPr id="8" name="TextBox 7">
            <a:extLst>
              <a:ext uri="{FF2B5EF4-FFF2-40B4-BE49-F238E27FC236}">
                <a16:creationId xmlns:a16="http://schemas.microsoft.com/office/drawing/2014/main" id="{FA60C7AC-27A0-4F8B-B728-F078C48E518B}"/>
              </a:ext>
            </a:extLst>
          </p:cNvPr>
          <p:cNvSpPr txBox="1"/>
          <p:nvPr/>
        </p:nvSpPr>
        <p:spPr>
          <a:xfrm>
            <a:off x="1080942" y="861979"/>
            <a:ext cx="2558960" cy="307777"/>
          </a:xfrm>
          <a:prstGeom prst="rect">
            <a:avLst/>
          </a:prstGeom>
          <a:noFill/>
        </p:spPr>
        <p:txBody>
          <a:bodyPr wrap="square" rtlCol="0">
            <a:spAutoFit/>
          </a:bodyPr>
          <a:lstStyle/>
          <a:p>
            <a:r>
              <a:rPr lang="en-US" dirty="0"/>
              <a:t>Pre-Pruning</a:t>
            </a:r>
            <a:endParaRPr lang="en-SG" dirty="0"/>
          </a:p>
        </p:txBody>
      </p:sp>
    </p:spTree>
    <p:extLst>
      <p:ext uri="{BB962C8B-B14F-4D97-AF65-F5344CB8AC3E}">
        <p14:creationId xmlns:p14="http://schemas.microsoft.com/office/powerpoint/2010/main" val="1014050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7860508" cy="523220"/>
          </a:xfrm>
          <a:prstGeom prst="rect">
            <a:avLst/>
          </a:prstGeom>
          <a:noFill/>
          <a:ln>
            <a:noFill/>
          </a:ln>
        </p:spPr>
        <p:txBody>
          <a:bodyPr spcFirstLastPara="1" wrap="square" lIns="91425" tIns="91425" rIns="91425" bIns="91425" anchor="t" anchorCtr="0">
            <a:noAutofit/>
          </a:bodyPr>
          <a:lstStyle/>
          <a:p>
            <a:r>
              <a:rPr lang="en-SG" b="1" i="0" dirty="0">
                <a:effectLst/>
                <a:latin typeface="-apple-system"/>
              </a:rPr>
              <a:t>Decision Tree model - Cost Complexity Pruning (post-Pruning)</a:t>
            </a:r>
            <a:br>
              <a:rPr lang="en-SG" b="1" i="0" dirty="0">
                <a:effectLst/>
                <a:latin typeface="-apple-system"/>
              </a:rPr>
            </a:br>
            <a:br>
              <a:rPr lang="en-SG" b="1" i="0" dirty="0">
                <a:effectLst/>
                <a:latin typeface="-apple-system"/>
              </a:rPr>
            </a:br>
            <a:br>
              <a:rPr lang="en-SG" b="1" i="0" dirty="0">
                <a:effectLst/>
                <a:latin typeface="-apple-system"/>
              </a:rPr>
            </a:br>
            <a:br>
              <a:rPr lang="en-US" b="1" i="0" dirty="0">
                <a:effectLst/>
                <a:latin typeface="-apple-system"/>
              </a:rPr>
            </a:br>
            <a:endParaRPr lang="en-US" b="1" i="0" dirty="0">
              <a:effectLst/>
              <a:latin typeface="-apple-system"/>
            </a:endParaRPr>
          </a:p>
        </p:txBody>
      </p:sp>
      <p:pic>
        <p:nvPicPr>
          <p:cNvPr id="13316" name="Picture 4">
            <a:extLst>
              <a:ext uri="{FF2B5EF4-FFF2-40B4-BE49-F238E27FC236}">
                <a16:creationId xmlns:a16="http://schemas.microsoft.com/office/drawing/2014/main" id="{69B62C36-7383-494F-8691-22B2D725C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5468" y="731521"/>
            <a:ext cx="2817486" cy="153639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93034FB6-7DFA-41AD-A34F-EE2F3886D3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83" y="2011764"/>
            <a:ext cx="4235171" cy="29503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C627FA7-18B9-4E12-A428-8A6CB59E55CF}"/>
              </a:ext>
            </a:extLst>
          </p:cNvPr>
          <p:cNvSpPr txBox="1"/>
          <p:nvPr/>
        </p:nvSpPr>
        <p:spPr>
          <a:xfrm>
            <a:off x="5250425" y="2967376"/>
            <a:ext cx="3498318" cy="1169551"/>
          </a:xfrm>
          <a:prstGeom prst="rect">
            <a:avLst/>
          </a:prstGeom>
          <a:noFill/>
        </p:spPr>
        <p:txBody>
          <a:bodyPr wrap="square" rtlCol="0">
            <a:spAutoFit/>
          </a:bodyPr>
          <a:lstStyle/>
          <a:p>
            <a:r>
              <a:rPr lang="en-US" dirty="0"/>
              <a:t>Number of nodes in the last tree is: 1 with </a:t>
            </a:r>
            <a:r>
              <a:rPr lang="en-US" dirty="0" err="1"/>
              <a:t>ccp_alpha</a:t>
            </a:r>
            <a:r>
              <a:rPr lang="en-US" dirty="0"/>
              <a:t>: 0.07447795787334116</a:t>
            </a:r>
          </a:p>
          <a:p>
            <a:r>
              <a:rPr lang="en-US" dirty="0"/>
              <a:t>For the remainder, we remove the last element in </a:t>
            </a:r>
            <a:r>
              <a:rPr lang="en-US" dirty="0" err="1"/>
              <a:t>clfs</a:t>
            </a:r>
            <a:r>
              <a:rPr lang="en-US" dirty="0"/>
              <a:t> and </a:t>
            </a:r>
            <a:r>
              <a:rPr lang="en-US" dirty="0" err="1"/>
              <a:t>ccp_alphas</a:t>
            </a:r>
            <a:r>
              <a:rPr lang="en-US" dirty="0"/>
              <a:t>, because it is the trivial tree with only one node.</a:t>
            </a:r>
            <a:endParaRPr lang="en-SG" dirty="0"/>
          </a:p>
        </p:txBody>
      </p:sp>
      <p:sp>
        <p:nvSpPr>
          <p:cNvPr id="20" name="TextBox 19">
            <a:extLst>
              <a:ext uri="{FF2B5EF4-FFF2-40B4-BE49-F238E27FC236}">
                <a16:creationId xmlns:a16="http://schemas.microsoft.com/office/drawing/2014/main" id="{AC5D03B9-1D1E-430A-8600-3361FD5D81CE}"/>
              </a:ext>
            </a:extLst>
          </p:cNvPr>
          <p:cNvSpPr txBox="1"/>
          <p:nvPr/>
        </p:nvSpPr>
        <p:spPr>
          <a:xfrm>
            <a:off x="1445343" y="937998"/>
            <a:ext cx="4188541" cy="954107"/>
          </a:xfrm>
          <a:prstGeom prst="rect">
            <a:avLst/>
          </a:prstGeom>
          <a:noFill/>
        </p:spPr>
        <p:txBody>
          <a:bodyPr wrap="square" rtlCol="0">
            <a:spAutoFit/>
          </a:bodyPr>
          <a:lstStyle/>
          <a:p>
            <a:r>
              <a:rPr lang="en-US" b="0" i="0" dirty="0">
                <a:effectLst/>
                <a:latin typeface="-apple-system"/>
              </a:rPr>
              <a:t>Next, we trained a decision tree using the effective alphas. The last value in </a:t>
            </a:r>
            <a:r>
              <a:rPr lang="en-US" b="0" i="0" dirty="0" err="1">
                <a:effectLst/>
                <a:latin typeface="-apple-system"/>
              </a:rPr>
              <a:t>ccp_alphas</a:t>
            </a:r>
            <a:r>
              <a:rPr lang="en-US" b="0" i="0" dirty="0">
                <a:effectLst/>
                <a:latin typeface="-apple-system"/>
              </a:rPr>
              <a:t> is the alpha value that prunes the whole tree, leaving the tree, </a:t>
            </a:r>
            <a:r>
              <a:rPr lang="en-US" b="0" i="0" dirty="0" err="1">
                <a:effectLst/>
                <a:latin typeface="-apple-system"/>
              </a:rPr>
              <a:t>clfs</a:t>
            </a:r>
            <a:r>
              <a:rPr lang="en-US" b="0" i="0" dirty="0">
                <a:effectLst/>
                <a:latin typeface="-apple-system"/>
              </a:rPr>
              <a:t>[-1], with one node.</a:t>
            </a:r>
          </a:p>
        </p:txBody>
      </p:sp>
    </p:spTree>
    <p:extLst>
      <p:ext uri="{BB962C8B-B14F-4D97-AF65-F5344CB8AC3E}">
        <p14:creationId xmlns:p14="http://schemas.microsoft.com/office/powerpoint/2010/main" val="3859100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r>
              <a:rPr lang="en-SG" b="1" i="0" dirty="0">
                <a:effectLst/>
                <a:latin typeface="-apple-system"/>
              </a:rPr>
              <a:t>Decision Tree model – CCP – post-pruning</a:t>
            </a:r>
            <a:br>
              <a:rPr lang="en-SG" b="1" i="0" dirty="0">
                <a:effectLst/>
                <a:latin typeface="-apple-system"/>
              </a:rPr>
            </a:br>
            <a:br>
              <a:rPr lang="en-US" b="1" i="0" dirty="0">
                <a:effectLst/>
                <a:latin typeface="-apple-system"/>
              </a:rPr>
            </a:br>
            <a:endParaRPr lang="en-US" b="1" i="0" dirty="0">
              <a:effectLst/>
              <a:latin typeface="-apple-system"/>
            </a:endParaRPr>
          </a:p>
        </p:txBody>
      </p:sp>
      <p:sp>
        <p:nvSpPr>
          <p:cNvPr id="2" name="TextBox 1">
            <a:extLst>
              <a:ext uri="{FF2B5EF4-FFF2-40B4-BE49-F238E27FC236}">
                <a16:creationId xmlns:a16="http://schemas.microsoft.com/office/drawing/2014/main" id="{21BBCC42-2DE5-4B21-9B12-C6CAC9F378B2}"/>
              </a:ext>
            </a:extLst>
          </p:cNvPr>
          <p:cNvSpPr txBox="1"/>
          <p:nvPr/>
        </p:nvSpPr>
        <p:spPr>
          <a:xfrm>
            <a:off x="1091381" y="1067783"/>
            <a:ext cx="3087636" cy="523220"/>
          </a:xfrm>
          <a:prstGeom prst="rect">
            <a:avLst/>
          </a:prstGeom>
          <a:noFill/>
        </p:spPr>
        <p:txBody>
          <a:bodyPr wrap="square" rtlCol="0">
            <a:spAutoFit/>
          </a:bodyPr>
          <a:lstStyle/>
          <a:p>
            <a:r>
              <a:rPr lang="en-US" dirty="0"/>
              <a:t>Training :</a:t>
            </a:r>
          </a:p>
          <a:p>
            <a:r>
              <a:rPr lang="en-US" dirty="0"/>
              <a:t> Recall Score: 0.8857538857538858</a:t>
            </a:r>
            <a:endParaRPr lang="en-SG" dirty="0"/>
          </a:p>
        </p:txBody>
      </p:sp>
      <p:sp>
        <p:nvSpPr>
          <p:cNvPr id="13" name="TextBox 12">
            <a:extLst>
              <a:ext uri="{FF2B5EF4-FFF2-40B4-BE49-F238E27FC236}">
                <a16:creationId xmlns:a16="http://schemas.microsoft.com/office/drawing/2014/main" id="{3D64D587-3F26-47EA-9C70-EDD9FE19ABF6}"/>
              </a:ext>
            </a:extLst>
          </p:cNvPr>
          <p:cNvSpPr txBox="1"/>
          <p:nvPr/>
        </p:nvSpPr>
        <p:spPr>
          <a:xfrm>
            <a:off x="4674993" y="1150221"/>
            <a:ext cx="3087636" cy="523220"/>
          </a:xfrm>
          <a:prstGeom prst="rect">
            <a:avLst/>
          </a:prstGeom>
          <a:noFill/>
        </p:spPr>
        <p:txBody>
          <a:bodyPr wrap="square" rtlCol="0">
            <a:spAutoFit/>
          </a:bodyPr>
          <a:lstStyle/>
          <a:p>
            <a:r>
              <a:rPr lang="en-US" dirty="0"/>
              <a:t>Test: </a:t>
            </a:r>
          </a:p>
          <a:p>
            <a:r>
              <a:rPr lang="en-US" dirty="0"/>
              <a:t>Recall Score: 0.5617875056999544</a:t>
            </a:r>
          </a:p>
        </p:txBody>
      </p:sp>
      <p:sp>
        <p:nvSpPr>
          <p:cNvPr id="4" name="TextBox 3">
            <a:extLst>
              <a:ext uri="{FF2B5EF4-FFF2-40B4-BE49-F238E27FC236}">
                <a16:creationId xmlns:a16="http://schemas.microsoft.com/office/drawing/2014/main" id="{9AE2AB8C-4F3C-454B-8BCF-08485C5A7898}"/>
              </a:ext>
            </a:extLst>
          </p:cNvPr>
          <p:cNvSpPr txBox="1"/>
          <p:nvPr/>
        </p:nvSpPr>
        <p:spPr>
          <a:xfrm>
            <a:off x="1722611" y="4371422"/>
            <a:ext cx="6533781" cy="738664"/>
          </a:xfrm>
          <a:prstGeom prst="rect">
            <a:avLst/>
          </a:prstGeom>
          <a:noFill/>
        </p:spPr>
        <p:txBody>
          <a:bodyPr wrap="square" rtlCol="0">
            <a:spAutoFit/>
          </a:bodyPr>
          <a:lstStyle/>
          <a:p>
            <a:r>
              <a:rPr lang="en-US" b="0" i="0" dirty="0">
                <a:effectLst/>
                <a:latin typeface="-apple-system"/>
              </a:rPr>
              <a:t>There is a huge disparity in performance of model on training set and test set. The pre-pruned model gives a better performance.</a:t>
            </a:r>
          </a:p>
          <a:p>
            <a:endParaRPr lang="en-SG" dirty="0"/>
          </a:p>
        </p:txBody>
      </p:sp>
      <p:pic>
        <p:nvPicPr>
          <p:cNvPr id="14338" name="Picture 2">
            <a:extLst>
              <a:ext uri="{FF2B5EF4-FFF2-40B4-BE49-F238E27FC236}">
                <a16:creationId xmlns:a16="http://schemas.microsoft.com/office/drawing/2014/main" id="{AC3A9061-E11B-46A1-B3D6-F1C660E58F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054" y="1667173"/>
            <a:ext cx="358140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BE6FC3C6-1675-4983-9ED4-B1067145E0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486" y="1667173"/>
            <a:ext cx="363855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941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r>
              <a:rPr lang="en-SG" b="1" i="0" dirty="0">
                <a:effectLst/>
                <a:latin typeface="-apple-system"/>
              </a:rPr>
              <a:t>Decision Tree – Model Performance Comparison and Conclusions</a:t>
            </a:r>
            <a:br>
              <a:rPr lang="en-SG" b="1" i="0" dirty="0">
                <a:effectLst/>
                <a:latin typeface="-apple-system"/>
              </a:rPr>
            </a:br>
            <a:br>
              <a:rPr lang="en-SG" b="1" i="0" dirty="0">
                <a:effectLst/>
                <a:latin typeface="-apple-system"/>
              </a:rPr>
            </a:br>
            <a:br>
              <a:rPr lang="en-US" b="1" i="0" dirty="0">
                <a:effectLst/>
                <a:latin typeface="-apple-system"/>
              </a:rPr>
            </a:br>
            <a:endParaRPr lang="en-US" b="1" i="0" dirty="0">
              <a:effectLst/>
              <a:latin typeface="-apple-system"/>
            </a:endParaRPr>
          </a:p>
        </p:txBody>
      </p:sp>
      <p:sp>
        <p:nvSpPr>
          <p:cNvPr id="4" name="TextBox 3">
            <a:extLst>
              <a:ext uri="{FF2B5EF4-FFF2-40B4-BE49-F238E27FC236}">
                <a16:creationId xmlns:a16="http://schemas.microsoft.com/office/drawing/2014/main" id="{9AE2AB8C-4F3C-454B-8BCF-08485C5A7898}"/>
              </a:ext>
            </a:extLst>
          </p:cNvPr>
          <p:cNvSpPr txBox="1"/>
          <p:nvPr/>
        </p:nvSpPr>
        <p:spPr>
          <a:xfrm>
            <a:off x="1693115" y="3097161"/>
            <a:ext cx="6563277" cy="1169551"/>
          </a:xfrm>
          <a:prstGeom prst="rect">
            <a:avLst/>
          </a:prstGeom>
          <a:noFill/>
        </p:spPr>
        <p:txBody>
          <a:bodyPr wrap="square" rtlCol="0">
            <a:spAutoFit/>
          </a:bodyPr>
          <a:lstStyle/>
          <a:p>
            <a:r>
              <a:rPr lang="en-US" b="0" i="0" dirty="0">
                <a:effectLst/>
                <a:latin typeface="-apple-system"/>
              </a:rPr>
              <a:t>0. Default Decision Tree</a:t>
            </a:r>
          </a:p>
          <a:p>
            <a:pPr marL="342900" indent="-342900">
              <a:buAutoNum type="arabicPeriod"/>
            </a:pPr>
            <a:r>
              <a:rPr lang="en-US" dirty="0">
                <a:latin typeface="-apple-system"/>
              </a:rPr>
              <a:t>Pre-pruned ( with hyper parameters set )</a:t>
            </a:r>
          </a:p>
          <a:p>
            <a:pPr marL="342900" indent="-342900">
              <a:buAutoNum type="arabicPeriod"/>
            </a:pPr>
            <a:r>
              <a:rPr lang="en-US" dirty="0">
                <a:latin typeface="-apple-system"/>
              </a:rPr>
              <a:t>Post-pruned( CCP with best fit)</a:t>
            </a:r>
          </a:p>
          <a:p>
            <a:pPr marL="342900" indent="-342900">
              <a:buAutoNum type="arabicPeriod"/>
            </a:pPr>
            <a:r>
              <a:rPr lang="en-US" dirty="0">
                <a:latin typeface="-apple-system"/>
              </a:rPr>
              <a:t>Post-pruned ( CCP with </a:t>
            </a:r>
            <a:r>
              <a:rPr lang="en-SG" b="1" i="0" dirty="0">
                <a:effectLst/>
                <a:latin typeface="-apple-system"/>
              </a:rPr>
              <a:t>0.000000001 </a:t>
            </a:r>
            <a:r>
              <a:rPr lang="en-SG" b="1" i="0" dirty="0" err="1">
                <a:effectLst/>
                <a:latin typeface="-apple-system"/>
              </a:rPr>
              <a:t>ccp_alpha</a:t>
            </a:r>
            <a:r>
              <a:rPr lang="en-SG" b="1" i="0" dirty="0">
                <a:effectLst/>
                <a:latin typeface="-apple-system"/>
              </a:rPr>
              <a:t>)</a:t>
            </a:r>
            <a:r>
              <a:rPr lang="en-US" dirty="0">
                <a:latin typeface="-apple-system"/>
              </a:rPr>
              <a:t> </a:t>
            </a:r>
            <a:endParaRPr lang="en-US" b="0" i="0" dirty="0">
              <a:effectLst/>
              <a:latin typeface="-apple-system"/>
            </a:endParaRPr>
          </a:p>
          <a:p>
            <a:endParaRPr lang="en-SG" dirty="0"/>
          </a:p>
        </p:txBody>
      </p:sp>
      <p:pic>
        <p:nvPicPr>
          <p:cNvPr id="5" name="Picture 4">
            <a:extLst>
              <a:ext uri="{FF2B5EF4-FFF2-40B4-BE49-F238E27FC236}">
                <a16:creationId xmlns:a16="http://schemas.microsoft.com/office/drawing/2014/main" id="{70A72B17-2EC6-43D1-BCCE-3CEE808DE6A7}"/>
              </a:ext>
            </a:extLst>
          </p:cNvPr>
          <p:cNvPicPr>
            <a:picLocks noChangeAspect="1"/>
          </p:cNvPicPr>
          <p:nvPr/>
        </p:nvPicPr>
        <p:blipFill>
          <a:blip r:embed="rId3"/>
          <a:stretch>
            <a:fillRect/>
          </a:stretch>
        </p:blipFill>
        <p:spPr>
          <a:xfrm>
            <a:off x="724969" y="1177676"/>
            <a:ext cx="2847743" cy="1768598"/>
          </a:xfrm>
          <a:prstGeom prst="rect">
            <a:avLst/>
          </a:prstGeom>
        </p:spPr>
      </p:pic>
      <p:pic>
        <p:nvPicPr>
          <p:cNvPr id="7" name="Picture 6">
            <a:extLst>
              <a:ext uri="{FF2B5EF4-FFF2-40B4-BE49-F238E27FC236}">
                <a16:creationId xmlns:a16="http://schemas.microsoft.com/office/drawing/2014/main" id="{4D9CDA11-291F-4AB6-B472-9ED4B9275C3F}"/>
              </a:ext>
            </a:extLst>
          </p:cNvPr>
          <p:cNvPicPr>
            <a:picLocks noChangeAspect="1"/>
          </p:cNvPicPr>
          <p:nvPr/>
        </p:nvPicPr>
        <p:blipFill>
          <a:blip r:embed="rId4"/>
          <a:stretch>
            <a:fillRect/>
          </a:stretch>
        </p:blipFill>
        <p:spPr>
          <a:xfrm>
            <a:off x="4788923" y="1161737"/>
            <a:ext cx="2410161" cy="1800476"/>
          </a:xfrm>
          <a:prstGeom prst="rect">
            <a:avLst/>
          </a:prstGeom>
        </p:spPr>
      </p:pic>
    </p:spTree>
    <p:extLst>
      <p:ext uri="{BB962C8B-B14F-4D97-AF65-F5344CB8AC3E}">
        <p14:creationId xmlns:p14="http://schemas.microsoft.com/office/powerpoint/2010/main" val="47626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sz="2000" dirty="0">
                <a:solidFill>
                  <a:schemeClr val="tx1"/>
                </a:solidFill>
              </a:rPr>
              <a:t>Background</a:t>
            </a:r>
            <a:endParaRPr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A723A1E-BD28-4335-AEEC-FB46CF648E5C}"/>
              </a:ext>
            </a:extLst>
          </p:cNvPr>
          <p:cNvSpPr txBox="1"/>
          <p:nvPr/>
        </p:nvSpPr>
        <p:spPr>
          <a:xfrm>
            <a:off x="477848" y="1185770"/>
            <a:ext cx="4094152" cy="3298660"/>
          </a:xfrm>
          <a:prstGeom prst="rect">
            <a:avLst/>
          </a:prstGeom>
          <a:noFill/>
        </p:spPr>
        <p:txBody>
          <a:bodyPr wrap="square" rtlCol="0">
            <a:spAutoFit/>
          </a:bodyPr>
          <a:lstStyle/>
          <a:p>
            <a:pPr marL="482600" lvl="0" indent="-342900" algn="l" rtl="0">
              <a:lnSpc>
                <a:spcPct val="115000"/>
              </a:lnSpc>
              <a:spcBef>
                <a:spcPts val="0"/>
              </a:spcBef>
              <a:spcAft>
                <a:spcPts val="0"/>
              </a:spcAft>
              <a:buClr>
                <a:srgbClr val="000000"/>
              </a:buClr>
              <a:buSzPts val="1400"/>
              <a:buAutoNum type="arabicPeriod"/>
            </a:pPr>
            <a:r>
              <a:rPr lang="en-US" b="0" i="0" dirty="0">
                <a:effectLst/>
                <a:latin typeface="-apple-system"/>
              </a:rPr>
              <a:t>A significant number of hotel bookings are called-off due to cancellations or no-shows. The typical reasons for cancellations include change of plans, scheduling conflicts, etc</a:t>
            </a:r>
            <a:r>
              <a:rPr lang="en-US" dirty="0">
                <a:latin typeface="-apple-system"/>
              </a:rPr>
              <a:t>.</a:t>
            </a:r>
          </a:p>
          <a:p>
            <a:pPr marL="482600" lvl="0" indent="-342900" algn="l" rtl="0">
              <a:lnSpc>
                <a:spcPct val="115000"/>
              </a:lnSpc>
              <a:spcBef>
                <a:spcPts val="0"/>
              </a:spcBef>
              <a:spcAft>
                <a:spcPts val="0"/>
              </a:spcAft>
              <a:buClr>
                <a:srgbClr val="000000"/>
              </a:buClr>
              <a:buSzPts val="1400"/>
              <a:buAutoNum type="arabicPeriod"/>
            </a:pPr>
            <a:endParaRPr lang="en-US" dirty="0">
              <a:latin typeface="-apple-system"/>
            </a:endParaRPr>
          </a:p>
          <a:p>
            <a:pPr marL="482600" lvl="0" indent="-342900" algn="l" rtl="0">
              <a:lnSpc>
                <a:spcPct val="115000"/>
              </a:lnSpc>
              <a:spcBef>
                <a:spcPts val="0"/>
              </a:spcBef>
              <a:spcAft>
                <a:spcPts val="0"/>
              </a:spcAft>
              <a:buClr>
                <a:srgbClr val="000000"/>
              </a:buClr>
              <a:buSzPts val="1400"/>
              <a:buAutoNum type="arabicPeriod"/>
            </a:pPr>
            <a:r>
              <a:rPr lang="en-US" dirty="0">
                <a:latin typeface="-apple-system"/>
              </a:rPr>
              <a:t>Cancellations are less desirable and possibly revenue-diminishing factor for hotels to deal with. Such losses are particularly high on last-minute cancellations.</a:t>
            </a:r>
          </a:p>
          <a:p>
            <a:pPr marL="482600" lvl="0" indent="-342900" algn="l" rtl="0">
              <a:lnSpc>
                <a:spcPct val="115000"/>
              </a:lnSpc>
              <a:spcBef>
                <a:spcPts val="0"/>
              </a:spcBef>
              <a:spcAft>
                <a:spcPts val="0"/>
              </a:spcAft>
              <a:buClr>
                <a:srgbClr val="000000"/>
              </a:buClr>
              <a:buSzPts val="1400"/>
              <a:buAutoNum type="arabicPeriod"/>
            </a:pPr>
            <a:endParaRPr lang="en" dirty="0"/>
          </a:p>
          <a:p>
            <a:pPr marL="482600" lvl="0" indent="-342900" algn="l" rtl="0">
              <a:lnSpc>
                <a:spcPct val="115000"/>
              </a:lnSpc>
              <a:spcBef>
                <a:spcPts val="0"/>
              </a:spcBef>
              <a:spcAft>
                <a:spcPts val="0"/>
              </a:spcAft>
              <a:buClr>
                <a:srgbClr val="000000"/>
              </a:buClr>
              <a:buSzPts val="1400"/>
              <a:buAutoNum type="arabicPeriod"/>
            </a:pPr>
            <a:r>
              <a:rPr lang="en-US" b="0" i="0" dirty="0">
                <a:effectLst/>
                <a:latin typeface="-apple-system"/>
              </a:rPr>
              <a:t>The new technologies involving online booking channels have dramatically changed customers’ booking possibilities and behavior. </a:t>
            </a:r>
            <a:endParaRPr lang="en-US" dirty="0">
              <a:latin typeface="-apple-system"/>
            </a:endParaRPr>
          </a:p>
        </p:txBody>
      </p:sp>
      <p:pic>
        <p:nvPicPr>
          <p:cNvPr id="1028" name="Picture 4" descr="Best Luxury Hotels In Poland 2021 - The Luxury Editor">
            <a:extLst>
              <a:ext uri="{FF2B5EF4-FFF2-40B4-BE49-F238E27FC236}">
                <a16:creationId xmlns:a16="http://schemas.microsoft.com/office/drawing/2014/main" id="{FC4B6BB2-B159-4AC6-B58A-432945988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8397" y="1347036"/>
            <a:ext cx="3681914" cy="27578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r>
              <a:rPr lang="en-SG" b="1" i="0" dirty="0">
                <a:effectLst/>
                <a:latin typeface="-apple-system"/>
              </a:rPr>
              <a:t>Decision Tree – Conclusion</a:t>
            </a:r>
            <a:br>
              <a:rPr lang="en-SG" b="1" i="0" dirty="0">
                <a:effectLst/>
                <a:latin typeface="-apple-system"/>
              </a:rPr>
            </a:br>
            <a:br>
              <a:rPr lang="en-SG" b="1" i="0" dirty="0">
                <a:effectLst/>
                <a:latin typeface="-apple-system"/>
              </a:rPr>
            </a:br>
            <a:br>
              <a:rPr lang="en-US" b="1" i="0" dirty="0">
                <a:effectLst/>
                <a:latin typeface="-apple-system"/>
              </a:rPr>
            </a:br>
            <a:endParaRPr lang="en-US" b="1" i="0" dirty="0">
              <a:effectLst/>
              <a:latin typeface="-apple-system"/>
            </a:endParaRPr>
          </a:p>
        </p:txBody>
      </p:sp>
      <p:sp>
        <p:nvSpPr>
          <p:cNvPr id="4" name="TextBox 3">
            <a:extLst>
              <a:ext uri="{FF2B5EF4-FFF2-40B4-BE49-F238E27FC236}">
                <a16:creationId xmlns:a16="http://schemas.microsoft.com/office/drawing/2014/main" id="{9AE2AB8C-4F3C-454B-8BCF-08485C5A7898}"/>
              </a:ext>
            </a:extLst>
          </p:cNvPr>
          <p:cNvSpPr txBox="1"/>
          <p:nvPr/>
        </p:nvSpPr>
        <p:spPr>
          <a:xfrm>
            <a:off x="318566" y="759817"/>
            <a:ext cx="7934631" cy="4093428"/>
          </a:xfrm>
          <a:prstGeom prst="rect">
            <a:avLst/>
          </a:prstGeom>
          <a:noFill/>
        </p:spPr>
        <p:txBody>
          <a:bodyPr wrap="square" rtlCol="0">
            <a:spAutoFit/>
          </a:bodyPr>
          <a:lstStyle/>
          <a:p>
            <a:pPr algn="l">
              <a:buFont typeface="Arial" panose="020B0604020202020204" pitchFamily="34" charset="0"/>
              <a:buChar char="•"/>
            </a:pPr>
            <a:r>
              <a:rPr lang="en-US" sz="1000" b="0" i="0" dirty="0">
                <a:solidFill>
                  <a:srgbClr val="000000"/>
                </a:solidFill>
                <a:effectLst/>
                <a:latin typeface="var(--jp-content-font-family)"/>
              </a:rPr>
              <a:t>Decision tree model with pre-pruning has given the best recall score on training data and test data.</a:t>
            </a:r>
          </a:p>
          <a:p>
            <a:pPr algn="l">
              <a:buFont typeface="Arial" panose="020B0604020202020204" pitchFamily="34" charset="0"/>
              <a:buChar char="•"/>
            </a:pPr>
            <a:endParaRPr lang="en-US" sz="1000" b="0" i="0" dirty="0">
              <a:solidFill>
                <a:srgbClr val="000000"/>
              </a:solidFill>
              <a:effectLst/>
              <a:latin typeface="var(--jp-content-font-family)"/>
            </a:endParaRPr>
          </a:p>
          <a:p>
            <a:pPr algn="l">
              <a:buFont typeface="Arial" panose="020B0604020202020204" pitchFamily="34" charset="0"/>
              <a:buChar char="•"/>
            </a:pPr>
            <a:r>
              <a:rPr lang="en-US" sz="1000" b="0" i="0" dirty="0">
                <a:solidFill>
                  <a:srgbClr val="000000"/>
                </a:solidFill>
                <a:effectLst/>
                <a:latin typeface="var(--jp-content-font-family)"/>
              </a:rPr>
              <a:t>The pre-pruned and the post-pruned models have reduced overfitting and the model is giving a generalized performance.</a:t>
            </a:r>
          </a:p>
          <a:p>
            <a:pPr algn="l">
              <a:buFont typeface="Arial" panose="020B0604020202020204" pitchFamily="34" charset="0"/>
              <a:buChar char="•"/>
            </a:pPr>
            <a:endParaRPr lang="en-US" sz="1000" b="0" i="0" dirty="0">
              <a:solidFill>
                <a:srgbClr val="000000"/>
              </a:solidFill>
              <a:effectLst/>
              <a:latin typeface="var(--jp-content-font-family)"/>
            </a:endParaRPr>
          </a:p>
          <a:p>
            <a:pPr algn="l">
              <a:buFont typeface="Arial" panose="020B0604020202020204" pitchFamily="34" charset="0"/>
              <a:buChar char="•"/>
            </a:pPr>
            <a:r>
              <a:rPr lang="en-US" sz="1000" b="0" i="0" dirty="0">
                <a:solidFill>
                  <a:srgbClr val="000000"/>
                </a:solidFill>
                <a:effectLst/>
                <a:latin typeface="var(--jp-content-font-family)"/>
              </a:rPr>
              <a:t>The Decision tree with these </a:t>
            </a:r>
            <a:r>
              <a:rPr lang="en-US" sz="1000" b="0" i="0" dirty="0" err="1">
                <a:solidFill>
                  <a:srgbClr val="000000"/>
                </a:solidFill>
                <a:effectLst/>
                <a:latin typeface="var(--jp-content-font-family)"/>
              </a:rPr>
              <a:t>parametes</a:t>
            </a:r>
            <a:r>
              <a:rPr lang="en-US" sz="1000" b="0" i="0" dirty="0">
                <a:solidFill>
                  <a:srgbClr val="000000"/>
                </a:solidFill>
                <a:effectLst/>
                <a:latin typeface="var(--jp-content-font-family)"/>
              </a:rPr>
              <a:t> gives the best model</a:t>
            </a:r>
          </a:p>
          <a:p>
            <a:pPr algn="l"/>
            <a:endParaRPr lang="en-US" sz="1000" b="0" i="0" dirty="0">
              <a:solidFill>
                <a:srgbClr val="000000"/>
              </a:solidFill>
              <a:effectLst/>
              <a:latin typeface="var(--jp-content-font-family)"/>
            </a:endParaRPr>
          </a:p>
          <a:p>
            <a:pPr algn="l"/>
            <a:r>
              <a:rPr lang="en-US" sz="1000" b="0" i="0" dirty="0" err="1">
                <a:solidFill>
                  <a:srgbClr val="000000"/>
                </a:solidFill>
                <a:effectLst/>
                <a:latin typeface="var(--jp-content-font-family)"/>
              </a:rPr>
              <a:t>DecisionTreeClassifier</a:t>
            </a:r>
            <a:r>
              <a:rPr lang="en-US" sz="1000" b="0" i="0" dirty="0">
                <a:solidFill>
                  <a:srgbClr val="000000"/>
                </a:solidFill>
                <a:effectLst/>
                <a:latin typeface="var(--jp-content-font-family)"/>
              </a:rPr>
              <a:t>(</a:t>
            </a:r>
            <a:r>
              <a:rPr lang="en-US" sz="1000" b="0" i="0" dirty="0" err="1">
                <a:solidFill>
                  <a:srgbClr val="000000"/>
                </a:solidFill>
                <a:effectLst/>
                <a:latin typeface="var(--jp-content-font-family)"/>
              </a:rPr>
              <a:t>class_weight</a:t>
            </a:r>
            <a:r>
              <a:rPr lang="en-US" sz="1000" b="0" i="0" dirty="0">
                <a:solidFill>
                  <a:srgbClr val="000000"/>
                </a:solidFill>
                <a:effectLst/>
                <a:latin typeface="var(--jp-content-font-family)"/>
              </a:rPr>
              <a:t>={0: 0.34, 1: 0.66}, </a:t>
            </a:r>
            <a:r>
              <a:rPr lang="en-US" sz="1000" b="0" i="0" dirty="0" err="1">
                <a:solidFill>
                  <a:srgbClr val="000000"/>
                </a:solidFill>
                <a:effectLst/>
                <a:latin typeface="var(--jp-content-font-family)"/>
              </a:rPr>
              <a:t>max_depth</a:t>
            </a:r>
            <a:r>
              <a:rPr lang="en-US" sz="1000" b="0" i="0" dirty="0">
                <a:solidFill>
                  <a:srgbClr val="000000"/>
                </a:solidFill>
                <a:effectLst/>
                <a:latin typeface="var(--jp-content-font-family)"/>
              </a:rPr>
              <a:t>=3, </a:t>
            </a:r>
            <a:r>
              <a:rPr lang="en-US" sz="1000" b="0" i="0" dirty="0" err="1">
                <a:solidFill>
                  <a:srgbClr val="000000"/>
                </a:solidFill>
                <a:effectLst/>
                <a:latin typeface="var(--jp-content-font-family)"/>
              </a:rPr>
              <a:t>max_leaf_nodes</a:t>
            </a:r>
            <a:r>
              <a:rPr lang="en-US" sz="1000" b="0" i="0" dirty="0">
                <a:solidFill>
                  <a:srgbClr val="000000"/>
                </a:solidFill>
                <a:effectLst/>
                <a:latin typeface="var(--jp-content-font-family)"/>
              </a:rPr>
              <a:t>=5, </a:t>
            </a:r>
            <a:r>
              <a:rPr lang="en-US" sz="1000" b="0" i="0" dirty="0" err="1">
                <a:solidFill>
                  <a:srgbClr val="000000"/>
                </a:solidFill>
                <a:effectLst/>
                <a:latin typeface="var(--jp-content-font-family)"/>
              </a:rPr>
              <a:t>min_impurity_decrease</a:t>
            </a:r>
            <a:r>
              <a:rPr lang="en-US" sz="1000" b="0" i="0" dirty="0">
                <a:solidFill>
                  <a:srgbClr val="000000"/>
                </a:solidFill>
                <a:effectLst/>
                <a:latin typeface="var(--jp-content-font-family)"/>
              </a:rPr>
              <a:t>=0.001, </a:t>
            </a:r>
            <a:r>
              <a:rPr lang="en-US" sz="1000" b="0" i="0" dirty="0" err="1">
                <a:solidFill>
                  <a:srgbClr val="000000"/>
                </a:solidFill>
                <a:effectLst/>
                <a:latin typeface="var(--jp-content-font-family)"/>
              </a:rPr>
              <a:t>random_state</a:t>
            </a:r>
            <a:r>
              <a:rPr lang="en-US" sz="1000" b="0" i="0" dirty="0">
                <a:solidFill>
                  <a:srgbClr val="000000"/>
                </a:solidFill>
                <a:effectLst/>
                <a:latin typeface="var(--jp-content-font-family)"/>
              </a:rPr>
              <a:t>=1)</a:t>
            </a:r>
          </a:p>
          <a:p>
            <a:pPr algn="l"/>
            <a:endParaRPr lang="en-US" b="0" i="0" dirty="0">
              <a:solidFill>
                <a:srgbClr val="000000"/>
              </a:solidFill>
              <a:effectLst/>
              <a:latin typeface="var(--jp-content-font-family)"/>
            </a:endParaRPr>
          </a:p>
          <a:p>
            <a:pPr algn="l"/>
            <a:r>
              <a:rPr lang="en-US" b="1" i="0" dirty="0">
                <a:solidFill>
                  <a:srgbClr val="000000"/>
                </a:solidFill>
                <a:effectLst/>
                <a:latin typeface="var(--jp-content-font-family)"/>
              </a:rPr>
              <a:t>Conclusions</a:t>
            </a:r>
          </a:p>
          <a:p>
            <a:pPr algn="l"/>
            <a:endParaRPr lang="en-US" b="1" i="0" dirty="0">
              <a:solidFill>
                <a:srgbClr val="000000"/>
              </a:solidFill>
              <a:effectLst/>
              <a:latin typeface="var(--jp-content-font-family)"/>
            </a:endParaRPr>
          </a:p>
          <a:p>
            <a:pPr algn="l">
              <a:buFont typeface="Arial" panose="020B0604020202020204" pitchFamily="34" charset="0"/>
              <a:buChar char="•"/>
            </a:pPr>
            <a:r>
              <a:rPr lang="en-US" sz="1000" b="0" i="0" dirty="0">
                <a:solidFill>
                  <a:srgbClr val="000000"/>
                </a:solidFill>
                <a:effectLst/>
                <a:latin typeface="var(--jp-content-font-family)"/>
              </a:rPr>
              <a:t>With the logistic regression model the best performance of recall metric was 0.826849 on training and 0.81213 on test.</a:t>
            </a:r>
          </a:p>
          <a:p>
            <a:pPr algn="l">
              <a:buFont typeface="Arial" panose="020B0604020202020204" pitchFamily="34" charset="0"/>
              <a:buChar char="•"/>
            </a:pPr>
            <a:endParaRPr lang="en-US" sz="1000" b="0" i="0" dirty="0">
              <a:solidFill>
                <a:srgbClr val="000000"/>
              </a:solidFill>
              <a:effectLst/>
              <a:latin typeface="var(--jp-content-font-family)"/>
            </a:endParaRPr>
          </a:p>
          <a:p>
            <a:pPr algn="l">
              <a:buFont typeface="Arial" panose="020B0604020202020204" pitchFamily="34" charset="0"/>
              <a:buChar char="•"/>
            </a:pPr>
            <a:r>
              <a:rPr lang="en-US" sz="1000" b="0" i="0" dirty="0">
                <a:solidFill>
                  <a:srgbClr val="000000"/>
                </a:solidFill>
                <a:effectLst/>
                <a:latin typeface="var(--jp-content-font-family)"/>
              </a:rPr>
              <a:t>The logistic regression model had a </a:t>
            </a:r>
            <a:r>
              <a:rPr lang="en-US" sz="1000" b="0" i="0" dirty="0" err="1">
                <a:solidFill>
                  <a:srgbClr val="000000"/>
                </a:solidFill>
                <a:effectLst/>
                <a:latin typeface="var(--jp-content-font-family)"/>
              </a:rPr>
              <a:t>optimal_threshold_auc_roc</a:t>
            </a:r>
            <a:r>
              <a:rPr lang="en-US" sz="1000" b="0" i="0" dirty="0">
                <a:solidFill>
                  <a:srgbClr val="000000"/>
                </a:solidFill>
                <a:effectLst/>
                <a:latin typeface="var(--jp-content-font-family)"/>
              </a:rPr>
              <a:t> of 0.28767.</a:t>
            </a:r>
          </a:p>
          <a:p>
            <a:pPr algn="l">
              <a:buFont typeface="Arial" panose="020B0604020202020204" pitchFamily="34" charset="0"/>
              <a:buChar char="•"/>
            </a:pPr>
            <a:endParaRPr lang="en-US" sz="1000" b="0" i="0" dirty="0">
              <a:solidFill>
                <a:srgbClr val="000000"/>
              </a:solidFill>
              <a:effectLst/>
              <a:latin typeface="var(--jp-content-font-family)"/>
            </a:endParaRPr>
          </a:p>
          <a:p>
            <a:pPr algn="l">
              <a:buFont typeface="Arial" panose="020B0604020202020204" pitchFamily="34" charset="0"/>
              <a:buChar char="•"/>
            </a:pPr>
            <a:r>
              <a:rPr lang="en-US" sz="1000" b="0" i="0" dirty="0">
                <a:solidFill>
                  <a:srgbClr val="000000"/>
                </a:solidFill>
                <a:effectLst/>
                <a:latin typeface="var(--jp-content-font-family)"/>
              </a:rPr>
              <a:t>With Decision tree and pre-pruning the best performance was 0.89595 on training and 0.89557 on the test.</a:t>
            </a:r>
          </a:p>
          <a:p>
            <a:pPr algn="l">
              <a:buFont typeface="Arial" panose="020B0604020202020204" pitchFamily="34" charset="0"/>
              <a:buChar char="•"/>
            </a:pPr>
            <a:endParaRPr lang="en-US" sz="1000" b="0" i="0" dirty="0">
              <a:solidFill>
                <a:srgbClr val="000000"/>
              </a:solidFill>
              <a:effectLst/>
              <a:latin typeface="var(--jp-content-font-family)"/>
            </a:endParaRPr>
          </a:p>
          <a:p>
            <a:pPr algn="l">
              <a:buFont typeface="Arial" panose="020B0604020202020204" pitchFamily="34" charset="0"/>
              <a:buChar char="•"/>
            </a:pPr>
            <a:r>
              <a:rPr lang="en-US" sz="1000" b="0" i="0" dirty="0">
                <a:solidFill>
                  <a:srgbClr val="000000"/>
                </a:solidFill>
                <a:effectLst/>
                <a:latin typeface="var(--jp-content-font-family)"/>
              </a:rPr>
              <a:t>The Decision tree model had the pre-pruning parameters of </a:t>
            </a:r>
            <a:r>
              <a:rPr lang="en-US" sz="1000" b="0" i="0" dirty="0" err="1">
                <a:solidFill>
                  <a:srgbClr val="000000"/>
                </a:solidFill>
                <a:effectLst/>
                <a:latin typeface="var(--jp-content-font-family)"/>
              </a:rPr>
              <a:t>class_weight</a:t>
            </a:r>
            <a:r>
              <a:rPr lang="en-US" sz="1000" b="0" i="0" dirty="0">
                <a:solidFill>
                  <a:srgbClr val="000000"/>
                </a:solidFill>
                <a:effectLst/>
                <a:latin typeface="var(--jp-content-font-family)"/>
              </a:rPr>
              <a:t>={0: 0.34, 1: 0.66}, </a:t>
            </a:r>
            <a:r>
              <a:rPr lang="en-US" sz="1000" b="0" i="0" dirty="0" err="1">
                <a:solidFill>
                  <a:srgbClr val="000000"/>
                </a:solidFill>
                <a:effectLst/>
                <a:latin typeface="var(--jp-content-font-family)"/>
              </a:rPr>
              <a:t>max_depth</a:t>
            </a:r>
            <a:r>
              <a:rPr lang="en-US" sz="1000" b="0" i="0" dirty="0">
                <a:solidFill>
                  <a:srgbClr val="000000"/>
                </a:solidFill>
                <a:effectLst/>
                <a:latin typeface="var(--jp-content-font-family)"/>
              </a:rPr>
              <a:t>=3, </a:t>
            </a:r>
            <a:r>
              <a:rPr lang="en-US" sz="1000" b="0" i="0" dirty="0" err="1">
                <a:solidFill>
                  <a:srgbClr val="000000"/>
                </a:solidFill>
                <a:effectLst/>
                <a:latin typeface="var(--jp-content-font-family)"/>
              </a:rPr>
              <a:t>max_leaf_nodes</a:t>
            </a:r>
            <a:r>
              <a:rPr lang="en-US" sz="1000" b="0" i="0" dirty="0">
                <a:solidFill>
                  <a:srgbClr val="000000"/>
                </a:solidFill>
                <a:effectLst/>
                <a:latin typeface="var(--jp-content-font-family)"/>
              </a:rPr>
              <a:t>=5, </a:t>
            </a:r>
            <a:r>
              <a:rPr lang="en-US" sz="1000" b="0" i="0" dirty="0" err="1">
                <a:solidFill>
                  <a:srgbClr val="000000"/>
                </a:solidFill>
                <a:effectLst/>
                <a:latin typeface="var(--jp-content-font-family)"/>
              </a:rPr>
              <a:t>min_impurity_decrease</a:t>
            </a:r>
            <a:r>
              <a:rPr lang="en-US" sz="1000" b="0" i="0" dirty="0">
                <a:solidFill>
                  <a:srgbClr val="000000"/>
                </a:solidFill>
                <a:effectLst/>
                <a:latin typeface="var(--jp-content-font-family)"/>
              </a:rPr>
              <a:t>=0.001, </a:t>
            </a:r>
            <a:r>
              <a:rPr lang="en-US" sz="1000" b="0" i="0" dirty="0" err="1">
                <a:solidFill>
                  <a:srgbClr val="000000"/>
                </a:solidFill>
                <a:effectLst/>
                <a:latin typeface="var(--jp-content-font-family)"/>
              </a:rPr>
              <a:t>random_state</a:t>
            </a:r>
            <a:r>
              <a:rPr lang="en-US" sz="1000" b="0" i="0" dirty="0">
                <a:solidFill>
                  <a:srgbClr val="000000"/>
                </a:solidFill>
                <a:effectLst/>
                <a:latin typeface="var(--jp-content-font-family)"/>
              </a:rPr>
              <a:t>=1)</a:t>
            </a:r>
          </a:p>
          <a:p>
            <a:pPr algn="l">
              <a:buFont typeface="Arial" panose="020B0604020202020204" pitchFamily="34" charset="0"/>
              <a:buChar char="•"/>
            </a:pPr>
            <a:endParaRPr lang="en-US" sz="1000" b="0" i="0" dirty="0">
              <a:solidFill>
                <a:srgbClr val="000000"/>
              </a:solidFill>
              <a:effectLst/>
              <a:latin typeface="var(--jp-content-font-family)"/>
            </a:endParaRPr>
          </a:p>
          <a:p>
            <a:pPr algn="l">
              <a:buFont typeface="Arial" panose="020B0604020202020204" pitchFamily="34" charset="0"/>
              <a:buChar char="•"/>
            </a:pPr>
            <a:r>
              <a:rPr lang="en-US" sz="1000" b="0" i="0" dirty="0">
                <a:solidFill>
                  <a:srgbClr val="000000"/>
                </a:solidFill>
                <a:effectLst/>
                <a:latin typeface="var(--jp-content-font-family)"/>
              </a:rPr>
              <a:t>As with Decision tree model the important variable for determining the </a:t>
            </a:r>
            <a:r>
              <a:rPr lang="en-US" sz="1000" b="0" i="0" dirty="0" err="1">
                <a:solidFill>
                  <a:srgbClr val="000000"/>
                </a:solidFill>
                <a:effectLst/>
                <a:latin typeface="var(--jp-content-font-family)"/>
              </a:rPr>
              <a:t>booking_status</a:t>
            </a:r>
            <a:r>
              <a:rPr lang="en-US" sz="1000" b="0" i="0" dirty="0">
                <a:solidFill>
                  <a:srgbClr val="000000"/>
                </a:solidFill>
                <a:effectLst/>
                <a:latin typeface="var(--jp-content-font-family)"/>
              </a:rPr>
              <a:t> is </a:t>
            </a:r>
            <a:r>
              <a:rPr lang="en-US" sz="1000" b="0" i="0" dirty="0" err="1">
                <a:solidFill>
                  <a:srgbClr val="000000"/>
                </a:solidFill>
                <a:effectLst/>
                <a:latin typeface="var(--jp-content-font-family)"/>
              </a:rPr>
              <a:t>lead_time</a:t>
            </a:r>
            <a:r>
              <a:rPr lang="en-US" sz="1000" b="0" i="0" dirty="0">
                <a:solidFill>
                  <a:srgbClr val="000000"/>
                </a:solidFill>
                <a:effectLst/>
                <a:latin typeface="var(--jp-content-font-family)"/>
              </a:rPr>
              <a:t> and </a:t>
            </a:r>
            <a:r>
              <a:rPr lang="en-US" sz="1000" b="0" i="0" dirty="0" err="1">
                <a:solidFill>
                  <a:srgbClr val="000000"/>
                </a:solidFill>
                <a:effectLst/>
                <a:latin typeface="var(--jp-content-font-family)"/>
              </a:rPr>
              <a:t>total_no_of_days</a:t>
            </a:r>
            <a:r>
              <a:rPr lang="en-US" sz="1000" b="0" i="0" dirty="0">
                <a:solidFill>
                  <a:srgbClr val="000000"/>
                </a:solidFill>
                <a:effectLst/>
                <a:latin typeface="var(--jp-content-font-family)"/>
              </a:rPr>
              <a:t> the booking is done for.</a:t>
            </a:r>
          </a:p>
          <a:p>
            <a:pPr algn="l">
              <a:buFont typeface="Arial" panose="020B0604020202020204" pitchFamily="34" charset="0"/>
              <a:buChar char="•"/>
            </a:pPr>
            <a:endParaRPr lang="en-US" sz="1000" b="0" i="0" dirty="0">
              <a:solidFill>
                <a:srgbClr val="000000"/>
              </a:solidFill>
              <a:effectLst/>
              <a:latin typeface="var(--jp-content-font-family)"/>
            </a:endParaRPr>
          </a:p>
          <a:p>
            <a:pPr algn="l">
              <a:buFont typeface="Arial" panose="020B0604020202020204" pitchFamily="34" charset="0"/>
              <a:buChar char="•"/>
            </a:pPr>
            <a:r>
              <a:rPr lang="en-US" sz="1000" b="0" i="0" dirty="0">
                <a:solidFill>
                  <a:srgbClr val="000000"/>
                </a:solidFill>
                <a:effectLst/>
                <a:latin typeface="var(--jp-content-font-family)"/>
              </a:rPr>
              <a:t>For the logistic regression model </a:t>
            </a:r>
            <a:r>
              <a:rPr lang="en-US" sz="1000" b="0" i="0" dirty="0" err="1">
                <a:solidFill>
                  <a:srgbClr val="000000"/>
                </a:solidFill>
                <a:effectLst/>
                <a:latin typeface="var(--jp-content-font-family)"/>
              </a:rPr>
              <a:t>repeated_guest</a:t>
            </a:r>
            <a:r>
              <a:rPr lang="en-US" sz="1000" b="0" i="0" dirty="0">
                <a:solidFill>
                  <a:srgbClr val="000000"/>
                </a:solidFill>
                <a:effectLst/>
                <a:latin typeface="var(--jp-content-font-family)"/>
              </a:rPr>
              <a:t> and </a:t>
            </a:r>
            <a:r>
              <a:rPr lang="en-US" sz="1000" b="0" i="0" dirty="0" err="1">
                <a:solidFill>
                  <a:srgbClr val="000000"/>
                </a:solidFill>
                <a:effectLst/>
                <a:latin typeface="var(--jp-content-font-family)"/>
              </a:rPr>
              <a:t>avg_price_per_room</a:t>
            </a:r>
            <a:r>
              <a:rPr lang="en-US" sz="1000" b="0" i="0" dirty="0">
                <a:solidFill>
                  <a:srgbClr val="000000"/>
                </a:solidFill>
                <a:effectLst/>
                <a:latin typeface="var(--jp-content-font-family)"/>
              </a:rPr>
              <a:t> form the important variables.</a:t>
            </a:r>
          </a:p>
          <a:p>
            <a:r>
              <a:rPr lang="en-US" dirty="0">
                <a:latin typeface="-apple-system"/>
              </a:rPr>
              <a:t> </a:t>
            </a:r>
            <a:endParaRPr lang="en-US" b="0" i="0" dirty="0">
              <a:effectLst/>
              <a:latin typeface="-apple-system"/>
            </a:endParaRPr>
          </a:p>
          <a:p>
            <a:endParaRPr lang="en-SG" dirty="0"/>
          </a:p>
        </p:txBody>
      </p:sp>
    </p:spTree>
    <p:extLst>
      <p:ext uri="{BB962C8B-B14F-4D97-AF65-F5344CB8AC3E}">
        <p14:creationId xmlns:p14="http://schemas.microsoft.com/office/powerpoint/2010/main" val="235775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latin typeface="Arial"/>
                <a:ea typeface="Arial"/>
                <a:cs typeface="Arial"/>
                <a:sym typeface="Arial"/>
              </a:rPr>
              <a:t>Business Insights and Recommendations</a:t>
            </a:r>
            <a:endParaRPr>
              <a:solidFill>
                <a:srgbClr val="000000"/>
              </a:solidFill>
              <a:latin typeface="Arial"/>
              <a:ea typeface="Arial"/>
              <a:cs typeface="Arial"/>
              <a:sym typeface="Arial"/>
            </a:endParaRPr>
          </a:p>
        </p:txBody>
      </p:sp>
      <p:sp>
        <p:nvSpPr>
          <p:cNvPr id="92" name="Google Shape;92;p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algn="l"/>
            <a:r>
              <a:rPr lang="en-US" sz="1600" b="1" i="0" dirty="0">
                <a:solidFill>
                  <a:srgbClr val="000000"/>
                </a:solidFill>
                <a:effectLst/>
                <a:latin typeface="var(--jp-content-font-family)"/>
              </a:rPr>
              <a:t>What profitable policies for cancellations and refunds can the hotel adopt?</a:t>
            </a:r>
          </a:p>
          <a:p>
            <a:pPr algn="l"/>
            <a:endParaRPr lang="en-US" sz="1600" b="1" i="0" dirty="0">
              <a:solidFill>
                <a:srgbClr val="000000"/>
              </a:solidFill>
              <a:effectLst/>
              <a:latin typeface="var(--jp-content-font-family)"/>
            </a:endParaRPr>
          </a:p>
          <a:p>
            <a:pPr algn="l">
              <a:buFont typeface="Arial" panose="020B0604020202020204" pitchFamily="34" charset="0"/>
              <a:buChar char="•"/>
            </a:pPr>
            <a:r>
              <a:rPr lang="en-US" sz="1600" b="0" i="0" dirty="0">
                <a:solidFill>
                  <a:srgbClr val="000000"/>
                </a:solidFill>
                <a:effectLst/>
                <a:latin typeface="var(--jp-content-font-family)"/>
              </a:rPr>
              <a:t>Higher </a:t>
            </a:r>
            <a:r>
              <a:rPr lang="en-US" sz="1600" b="0" i="0" dirty="0" err="1">
                <a:solidFill>
                  <a:srgbClr val="000000"/>
                </a:solidFill>
                <a:effectLst/>
                <a:latin typeface="var(--jp-content-font-family)"/>
              </a:rPr>
              <a:t>lead_time</a:t>
            </a:r>
            <a:r>
              <a:rPr lang="en-US" sz="1600" b="0" i="0" dirty="0">
                <a:solidFill>
                  <a:srgbClr val="000000"/>
                </a:solidFill>
                <a:effectLst/>
                <a:latin typeface="var(--jp-content-font-family)"/>
              </a:rPr>
              <a:t> bookings have risk of cancellation, a maximum of 90 days </a:t>
            </a:r>
            <a:r>
              <a:rPr lang="en-US" sz="1600" b="0" i="0" dirty="0" err="1">
                <a:solidFill>
                  <a:srgbClr val="000000"/>
                </a:solidFill>
                <a:effectLst/>
                <a:latin typeface="var(--jp-content-font-family)"/>
              </a:rPr>
              <a:t>thershold</a:t>
            </a:r>
            <a:r>
              <a:rPr lang="en-US" sz="1600" b="0" i="0" dirty="0">
                <a:solidFill>
                  <a:srgbClr val="000000"/>
                </a:solidFill>
                <a:effectLst/>
                <a:latin typeface="var(--jp-content-font-family)"/>
              </a:rPr>
              <a:t> can be set.</a:t>
            </a:r>
          </a:p>
          <a:p>
            <a:pPr algn="l">
              <a:buFont typeface="Arial" panose="020B0604020202020204" pitchFamily="34" charset="0"/>
              <a:buChar char="•"/>
            </a:pPr>
            <a:r>
              <a:rPr lang="en-US" sz="1600" b="0" i="0" dirty="0">
                <a:solidFill>
                  <a:srgbClr val="000000"/>
                </a:solidFill>
                <a:effectLst/>
                <a:latin typeface="var(--jp-content-font-family)"/>
              </a:rPr>
              <a:t>Higher cancellation charges can be applied if the customer booked with a lead time of more </a:t>
            </a:r>
            <a:r>
              <a:rPr lang="en-US" sz="1600" b="0" i="0" dirty="0" err="1">
                <a:solidFill>
                  <a:srgbClr val="000000"/>
                </a:solidFill>
                <a:effectLst/>
                <a:latin typeface="var(--jp-content-font-family)"/>
              </a:rPr>
              <a:t>thatn</a:t>
            </a:r>
            <a:r>
              <a:rPr lang="en-US" sz="1600" b="0" i="0" dirty="0">
                <a:solidFill>
                  <a:srgbClr val="000000"/>
                </a:solidFill>
                <a:effectLst/>
                <a:latin typeface="var(--jp-content-font-family)"/>
              </a:rPr>
              <a:t> 60 days.</a:t>
            </a:r>
          </a:p>
          <a:p>
            <a:pPr algn="l">
              <a:buFont typeface="Arial" panose="020B0604020202020204" pitchFamily="34" charset="0"/>
              <a:buChar char="•"/>
            </a:pPr>
            <a:r>
              <a:rPr lang="en-US" sz="1600" b="0" i="0" dirty="0">
                <a:solidFill>
                  <a:srgbClr val="000000"/>
                </a:solidFill>
                <a:effectLst/>
                <a:latin typeface="var(--jp-content-font-family)"/>
              </a:rPr>
              <a:t>When the booking is done for longer no of nights, the possibility of </a:t>
            </a:r>
            <a:r>
              <a:rPr lang="en-US" sz="1600" b="0" i="0" dirty="0" err="1">
                <a:solidFill>
                  <a:srgbClr val="000000"/>
                </a:solidFill>
                <a:effectLst/>
                <a:latin typeface="var(--jp-content-font-family)"/>
              </a:rPr>
              <a:t>canellation</a:t>
            </a:r>
            <a:r>
              <a:rPr lang="en-US" sz="1600" b="0" i="0" dirty="0">
                <a:solidFill>
                  <a:srgbClr val="000000"/>
                </a:solidFill>
                <a:effectLst/>
                <a:latin typeface="var(--jp-content-font-family)"/>
              </a:rPr>
              <a:t> is high.</a:t>
            </a:r>
          </a:p>
          <a:p>
            <a:pPr algn="l">
              <a:buFont typeface="Arial" panose="020B0604020202020204" pitchFamily="34" charset="0"/>
              <a:buChar char="•"/>
            </a:pPr>
            <a:r>
              <a:rPr lang="en-US" sz="1600" b="0" i="0" dirty="0">
                <a:solidFill>
                  <a:srgbClr val="000000"/>
                </a:solidFill>
                <a:effectLst/>
                <a:latin typeface="var(--jp-content-font-family)"/>
              </a:rPr>
              <a:t>Repeat guest are less likely to cancel. Hotel can consider to offer loyalty programs.</a:t>
            </a:r>
          </a:p>
          <a:p>
            <a:pPr algn="l">
              <a:buFont typeface="Arial" panose="020B0604020202020204" pitchFamily="34" charset="0"/>
              <a:buChar char="•"/>
            </a:pPr>
            <a:r>
              <a:rPr lang="en-US" sz="1600" b="0" i="0" dirty="0">
                <a:solidFill>
                  <a:srgbClr val="000000"/>
                </a:solidFill>
                <a:effectLst/>
                <a:latin typeface="var(--jp-content-font-family)"/>
              </a:rPr>
              <a:t>Hotel can apply additional surcharge when the booking exceeds </a:t>
            </a:r>
            <a:r>
              <a:rPr lang="en-US" sz="1600" b="0" i="0" dirty="0" err="1">
                <a:solidFill>
                  <a:srgbClr val="000000"/>
                </a:solidFill>
                <a:effectLst/>
                <a:latin typeface="var(--jp-content-font-family)"/>
              </a:rPr>
              <a:t>total_no_of_day</a:t>
            </a:r>
            <a:r>
              <a:rPr lang="en-US" sz="1600" b="0" i="0" dirty="0">
                <a:solidFill>
                  <a:srgbClr val="000000"/>
                </a:solidFill>
                <a:effectLst/>
                <a:latin typeface="var(--jp-content-font-family)"/>
              </a:rPr>
              <a:t> as 7.</a:t>
            </a:r>
          </a:p>
          <a:p>
            <a:pPr algn="l">
              <a:buFont typeface="Arial" panose="020B0604020202020204" pitchFamily="34" charset="0"/>
              <a:buChar char="•"/>
            </a:pPr>
            <a:r>
              <a:rPr lang="en-US" sz="1600" b="0" i="0" dirty="0">
                <a:solidFill>
                  <a:srgbClr val="000000"/>
                </a:solidFill>
                <a:effectLst/>
                <a:latin typeface="var(--jp-content-font-family)"/>
              </a:rPr>
              <a:t>Bookings with Sunday as the day of arrival, have a slightly higher changes of being cancelled, so hotel can charge a premium for </a:t>
            </a:r>
            <a:r>
              <a:rPr lang="en-US" sz="1600" b="0" i="0" dirty="0" err="1">
                <a:solidFill>
                  <a:srgbClr val="000000"/>
                </a:solidFill>
                <a:effectLst/>
                <a:latin typeface="var(--jp-content-font-family)"/>
              </a:rPr>
              <a:t>sundays</a:t>
            </a:r>
            <a:r>
              <a:rPr lang="en-US" sz="1600" b="0" i="0" dirty="0">
                <a:solidFill>
                  <a:srgbClr val="000000"/>
                </a:solidFill>
                <a:effectLst/>
                <a:latin typeface="var(--jp-content-font-family)"/>
              </a:rPr>
              <a:t> as </a:t>
            </a:r>
            <a:r>
              <a:rPr lang="en-US" sz="1600" b="0" i="0" dirty="0" err="1">
                <a:solidFill>
                  <a:srgbClr val="000000"/>
                </a:solidFill>
                <a:effectLst/>
                <a:latin typeface="var(--jp-content-font-family)"/>
              </a:rPr>
              <a:t>arrival_day</a:t>
            </a:r>
            <a:endParaRPr lang="en-US" sz="1600" b="0" i="0" dirty="0">
              <a:solidFill>
                <a:srgbClr val="000000"/>
              </a:solidFill>
              <a:effectLst/>
              <a:latin typeface="var(--jp-content-font-family)"/>
            </a:endParaRPr>
          </a:p>
          <a:p>
            <a:pPr algn="l">
              <a:buFont typeface="Arial" panose="020B0604020202020204" pitchFamily="34" charset="0"/>
              <a:buChar char="•"/>
            </a:pPr>
            <a:r>
              <a:rPr lang="en-US" sz="1600" b="0" i="0" dirty="0">
                <a:solidFill>
                  <a:srgbClr val="000000"/>
                </a:solidFill>
                <a:effectLst/>
                <a:latin typeface="var(--jp-content-font-family)"/>
              </a:rPr>
              <a:t>Booking that are for only weekdays have higher change of being cancelled. If the booking is only for weekday cancellations policy can be adjusted to make it less attractive for cancellation.</a:t>
            </a:r>
          </a:p>
          <a:p>
            <a:pPr marL="133350" indent="0" algn="l">
              <a:buNone/>
            </a:pPr>
            <a:endParaRPr lang="en-US" sz="1200" b="0" i="0" dirty="0">
              <a:solidFill>
                <a:srgbClr val="000000"/>
              </a:solidFill>
              <a:effectLst/>
              <a:latin typeface="Helvetica Neue"/>
            </a:endParaRPr>
          </a:p>
        </p:txBody>
      </p:sp>
    </p:spTree>
    <p:extLst>
      <p:ext uri="{BB962C8B-B14F-4D97-AF65-F5344CB8AC3E}">
        <p14:creationId xmlns:p14="http://schemas.microsoft.com/office/powerpoint/2010/main" val="4148061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Business Insights and Recommendations. Contd..</a:t>
            </a:r>
            <a:endParaRPr dirty="0">
              <a:solidFill>
                <a:srgbClr val="000000"/>
              </a:solidFill>
              <a:latin typeface="Arial"/>
              <a:ea typeface="Arial"/>
              <a:cs typeface="Arial"/>
              <a:sym typeface="Arial"/>
            </a:endParaRPr>
          </a:p>
        </p:txBody>
      </p:sp>
      <p:sp>
        <p:nvSpPr>
          <p:cNvPr id="92" name="Google Shape;92;p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algn="l"/>
            <a:r>
              <a:rPr lang="en-US" sz="1600" b="1" i="0" dirty="0">
                <a:solidFill>
                  <a:srgbClr val="000000"/>
                </a:solidFill>
                <a:effectLst/>
                <a:latin typeface="var(--jp-content-font-family)"/>
              </a:rPr>
              <a:t>What profitable policies for cancellations and refunds can the hotel adopt?</a:t>
            </a:r>
          </a:p>
          <a:p>
            <a:pPr algn="l"/>
            <a:endParaRPr lang="en-US" sz="1600" b="1" i="0" dirty="0">
              <a:solidFill>
                <a:srgbClr val="000000"/>
              </a:solidFill>
              <a:effectLst/>
              <a:latin typeface="var(--jp-content-font-family)"/>
            </a:endParaRPr>
          </a:p>
          <a:p>
            <a:pPr algn="l">
              <a:buFont typeface="Arial" panose="020B0604020202020204" pitchFamily="34" charset="0"/>
              <a:buChar char="•"/>
            </a:pPr>
            <a:r>
              <a:rPr lang="en-US" sz="1600" b="0" i="0" dirty="0">
                <a:effectLst/>
                <a:latin typeface="-apple-system"/>
              </a:rPr>
              <a:t>Booking with children ( young family) are likely to be cancelled more often.</a:t>
            </a:r>
          </a:p>
          <a:p>
            <a:pPr algn="l">
              <a:buFont typeface="Arial" panose="020B0604020202020204" pitchFamily="34" charset="0"/>
              <a:buChar char="•"/>
            </a:pPr>
            <a:r>
              <a:rPr lang="en-US" sz="1600" b="0" i="0" dirty="0">
                <a:effectLst/>
                <a:latin typeface="-apple-system"/>
              </a:rPr>
              <a:t>Online booking form the bulk of booking and also have the higher cancellation.</a:t>
            </a:r>
          </a:p>
          <a:p>
            <a:pPr algn="l">
              <a:buFont typeface="Arial" panose="020B0604020202020204" pitchFamily="34" charset="0"/>
              <a:buChar char="•"/>
            </a:pPr>
            <a:r>
              <a:rPr lang="en-US" sz="1600" b="0" i="0" dirty="0">
                <a:effectLst/>
                <a:latin typeface="-apple-system"/>
              </a:rPr>
              <a:t>Bookings that have Meal Plan 3 as their choice are less </a:t>
            </a:r>
            <a:r>
              <a:rPr lang="en-US" sz="1600" b="0" i="0" dirty="0" err="1">
                <a:effectLst/>
                <a:latin typeface="-apple-system"/>
              </a:rPr>
              <a:t>likey</a:t>
            </a:r>
            <a:r>
              <a:rPr lang="en-US" sz="1600" b="0" i="0" dirty="0">
                <a:effectLst/>
                <a:latin typeface="-apple-system"/>
              </a:rPr>
              <a:t> to cancel.</a:t>
            </a:r>
          </a:p>
          <a:p>
            <a:pPr algn="l">
              <a:buFont typeface="Arial" panose="020B0604020202020204" pitchFamily="34" charset="0"/>
              <a:buChar char="•"/>
            </a:pPr>
            <a:r>
              <a:rPr lang="en-US" sz="1600" b="0" i="0" dirty="0">
                <a:effectLst/>
                <a:latin typeface="-apple-system"/>
              </a:rPr>
              <a:t>Booking that have </a:t>
            </a:r>
            <a:r>
              <a:rPr lang="en-US" sz="1600" b="0" i="0" dirty="0" err="1">
                <a:effectLst/>
                <a:latin typeface="-apple-system"/>
              </a:rPr>
              <a:t>special_requests</a:t>
            </a:r>
            <a:r>
              <a:rPr lang="en-US" sz="1600" b="0" i="0" dirty="0">
                <a:effectLst/>
                <a:latin typeface="-apple-system"/>
              </a:rPr>
              <a:t> are less likely to cancel.</a:t>
            </a:r>
          </a:p>
          <a:p>
            <a:pPr algn="l">
              <a:buFont typeface="Arial" panose="020B0604020202020204" pitchFamily="34" charset="0"/>
              <a:buChar char="•"/>
            </a:pPr>
            <a:r>
              <a:rPr lang="en-US" sz="1600" b="0" i="0" dirty="0">
                <a:effectLst/>
                <a:latin typeface="-apple-system"/>
              </a:rPr>
              <a:t>Bookings with </a:t>
            </a:r>
            <a:r>
              <a:rPr lang="en-US" sz="1600" b="0" i="0" dirty="0" err="1">
                <a:effectLst/>
                <a:latin typeface="-apple-system"/>
              </a:rPr>
              <a:t>room_type_reserved</a:t>
            </a:r>
            <a:r>
              <a:rPr lang="en-US" sz="1600" b="0" i="0" dirty="0">
                <a:effectLst/>
                <a:latin typeface="-apple-system"/>
              </a:rPr>
              <a:t> as 1 and 3 are less </a:t>
            </a:r>
            <a:r>
              <a:rPr lang="en-US" sz="1600" b="0" i="0" dirty="0" err="1">
                <a:effectLst/>
                <a:latin typeface="-apple-system"/>
              </a:rPr>
              <a:t>likey</a:t>
            </a:r>
            <a:r>
              <a:rPr lang="en-US" sz="1600" b="0" i="0" dirty="0">
                <a:effectLst/>
                <a:latin typeface="-apple-system"/>
              </a:rPr>
              <a:t> to cancel.</a:t>
            </a:r>
          </a:p>
          <a:p>
            <a:pPr marL="133350" indent="0" algn="l">
              <a:buNone/>
            </a:pPr>
            <a:endParaRPr lang="en-US" sz="1200" b="0" i="0" dirty="0">
              <a:solidFill>
                <a:srgbClr val="000000"/>
              </a:solidFill>
              <a:effectLst/>
              <a:latin typeface="Helvetica Neue"/>
            </a:endParaRPr>
          </a:p>
        </p:txBody>
      </p:sp>
    </p:spTree>
    <p:extLst>
      <p:ext uri="{BB962C8B-B14F-4D97-AF65-F5344CB8AC3E}">
        <p14:creationId xmlns:p14="http://schemas.microsoft.com/office/powerpoint/2010/main" val="2134111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SG" dirty="0">
                <a:solidFill>
                  <a:srgbClr val="000000"/>
                </a:solidFill>
                <a:latin typeface="Arial"/>
                <a:ea typeface="Arial"/>
                <a:cs typeface="Arial"/>
                <a:sym typeface="Arial"/>
              </a:rPr>
              <a:t>Business Insights and Recommendations</a:t>
            </a:r>
          </a:p>
        </p:txBody>
      </p:sp>
      <p:sp>
        <p:nvSpPr>
          <p:cNvPr id="92" name="Google Shape;92;p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algn="l"/>
            <a:r>
              <a:rPr lang="en-US" sz="1400" b="1" i="0" dirty="0">
                <a:effectLst/>
                <a:latin typeface="-apple-system"/>
              </a:rPr>
              <a:t>What other recommendations would you suggest to the hotel?</a:t>
            </a:r>
          </a:p>
          <a:p>
            <a:pPr marL="139700" lvl="0" indent="0" algn="l" rtl="0">
              <a:lnSpc>
                <a:spcPct val="115000"/>
              </a:lnSpc>
              <a:spcBef>
                <a:spcPts val="1000"/>
              </a:spcBef>
              <a:spcAft>
                <a:spcPts val="1000"/>
              </a:spcAft>
              <a:buClr>
                <a:srgbClr val="000000"/>
              </a:buClr>
              <a:buSzPts val="1400"/>
              <a:buNone/>
            </a:pPr>
            <a:endParaRPr lang="en-US" sz="1200" dirty="0">
              <a:solidFill>
                <a:schemeClr val="dk1"/>
              </a:solidFill>
              <a:latin typeface="Arial"/>
              <a:ea typeface="Arial"/>
              <a:cs typeface="Arial"/>
              <a:sym typeface="Arial"/>
            </a:endParaRPr>
          </a:p>
          <a:p>
            <a:pPr algn="l">
              <a:buFont typeface="Arial" panose="020B0604020202020204" pitchFamily="34" charset="0"/>
              <a:buChar char="•"/>
            </a:pPr>
            <a:r>
              <a:rPr lang="en-US" sz="1400" b="0" i="0" dirty="0">
                <a:effectLst/>
                <a:latin typeface="-apple-system"/>
              </a:rPr>
              <a:t>Repeat guest are less likely to cancel. Hotel can consider to offer loyalty programs.</a:t>
            </a:r>
          </a:p>
          <a:p>
            <a:pPr algn="l">
              <a:buFont typeface="Arial" panose="020B0604020202020204" pitchFamily="34" charset="0"/>
              <a:buChar char="•"/>
            </a:pPr>
            <a:r>
              <a:rPr lang="en-US" sz="1400" b="0" i="0" dirty="0">
                <a:effectLst/>
                <a:latin typeface="-apple-system"/>
              </a:rPr>
              <a:t>Hotel can adopt dynamic pricing as the date draws closer as customer booking close to the arrival date are less likely to cancel.</a:t>
            </a:r>
          </a:p>
          <a:p>
            <a:pPr algn="l">
              <a:buFont typeface="Arial" panose="020B0604020202020204" pitchFamily="34" charset="0"/>
              <a:buChar char="•"/>
            </a:pPr>
            <a:r>
              <a:rPr lang="en-US" sz="1400" b="0" i="0" dirty="0">
                <a:effectLst/>
                <a:latin typeface="-apple-system"/>
              </a:rPr>
              <a:t>Hotel can offer special rewards to </a:t>
            </a:r>
            <a:r>
              <a:rPr lang="en-US" sz="1400" b="0" i="0" dirty="0" err="1">
                <a:effectLst/>
                <a:latin typeface="-apple-system"/>
              </a:rPr>
              <a:t>coporate</a:t>
            </a:r>
            <a:r>
              <a:rPr lang="en-US" sz="1400" b="0" i="0" dirty="0">
                <a:effectLst/>
                <a:latin typeface="-apple-system"/>
              </a:rPr>
              <a:t> and aviation as the cancellations are lesser.</a:t>
            </a:r>
          </a:p>
          <a:p>
            <a:pPr algn="l">
              <a:buFont typeface="Arial" panose="020B0604020202020204" pitchFamily="34" charset="0"/>
              <a:buChar char="•"/>
            </a:pPr>
            <a:r>
              <a:rPr lang="en-US" sz="1400" b="0" i="0" dirty="0">
                <a:effectLst/>
                <a:latin typeface="-apple-system"/>
              </a:rPr>
              <a:t>Bookings with </a:t>
            </a:r>
            <a:r>
              <a:rPr lang="en-US" sz="1400" b="0" i="0" dirty="0" err="1">
                <a:effectLst/>
                <a:latin typeface="-apple-system"/>
              </a:rPr>
              <a:t>room_type_reserved</a:t>
            </a:r>
            <a:r>
              <a:rPr lang="en-US" sz="1400" b="0" i="0" dirty="0">
                <a:effectLst/>
                <a:latin typeface="-apple-system"/>
              </a:rPr>
              <a:t> as 1 and 3 are less likely to cancel. Hotel can charge additional cancellation fee for other room types</a:t>
            </a:r>
          </a:p>
          <a:p>
            <a:pPr algn="l">
              <a:buFont typeface="Arial" panose="020B0604020202020204" pitchFamily="34" charset="0"/>
              <a:buChar char="•"/>
            </a:pPr>
            <a:r>
              <a:rPr lang="en-US" sz="1400" b="0" i="0" dirty="0">
                <a:effectLst/>
                <a:latin typeface="-apple-system"/>
              </a:rPr>
              <a:t>For online segment, hotel can enforce a holding amount which can be refunded based on the cancellation date and arrival date.</a:t>
            </a:r>
          </a:p>
          <a:p>
            <a:pPr marL="139700" lvl="0" indent="0" algn="l" rtl="0">
              <a:lnSpc>
                <a:spcPct val="115000"/>
              </a:lnSpc>
              <a:spcBef>
                <a:spcPts val="1000"/>
              </a:spcBef>
              <a:spcAft>
                <a:spcPts val="1000"/>
              </a:spcAft>
              <a:buClr>
                <a:srgbClr val="000000"/>
              </a:buClr>
              <a:buSzPts val="1400"/>
              <a:buNone/>
            </a:pPr>
            <a:endParaRPr lang="en-US" sz="1200" dirty="0">
              <a:solidFill>
                <a:schemeClr val="dk1"/>
              </a:solidFill>
              <a:latin typeface="Arial"/>
              <a:ea typeface="Arial"/>
              <a:cs typeface="Arial"/>
              <a:sym typeface="Arial"/>
            </a:endParaRPr>
          </a:p>
          <a:p>
            <a:pPr algn="l">
              <a:buFont typeface="+mj-lt"/>
              <a:buAutoNum type="arabicPeriod"/>
            </a:pPr>
            <a:endParaRPr lang="en-US" sz="1200" b="0" i="0" dirty="0">
              <a:solidFill>
                <a:srgbClr val="000000"/>
              </a:solidFill>
              <a:effectLst/>
              <a:latin typeface="Helvetica Neue"/>
            </a:endParaRPr>
          </a:p>
        </p:txBody>
      </p:sp>
    </p:spTree>
    <p:extLst>
      <p:ext uri="{BB962C8B-B14F-4D97-AF65-F5344CB8AC3E}">
        <p14:creationId xmlns:p14="http://schemas.microsoft.com/office/powerpoint/2010/main" val="1363798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latin typeface="Arial"/>
                <a:ea typeface="Arial"/>
                <a:cs typeface="Arial"/>
                <a:sym typeface="Arial"/>
              </a:rPr>
              <a:t>Business Problem Overview and Solution Approach</a:t>
            </a:r>
            <a:endParaRPr>
              <a:solidFill>
                <a:srgbClr val="000000"/>
              </a:solidFill>
              <a:latin typeface="Arial"/>
              <a:ea typeface="Arial"/>
              <a:cs typeface="Arial"/>
              <a:sym typeface="Arial"/>
            </a:endParaRPr>
          </a:p>
        </p:txBody>
      </p:sp>
      <p:sp>
        <p:nvSpPr>
          <p:cNvPr id="68" name="Google Shape;68;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25450" indent="-285750">
              <a:buClr>
                <a:srgbClr val="000000"/>
              </a:buClr>
              <a:buSzPts val="1400"/>
            </a:pPr>
            <a:endParaRPr lang="en" sz="1400" dirty="0">
              <a:solidFill>
                <a:srgbClr val="000000"/>
              </a:solidFill>
              <a:latin typeface="Arial"/>
              <a:cs typeface="Arial"/>
              <a:sym typeface="Arial"/>
            </a:endParaRPr>
          </a:p>
          <a:p>
            <a:pPr marL="425450" indent="-285750">
              <a:buClr>
                <a:srgbClr val="000000"/>
              </a:buClr>
              <a:buSzPts val="1400"/>
            </a:pPr>
            <a:r>
              <a:rPr lang="en" sz="1400" dirty="0">
                <a:solidFill>
                  <a:srgbClr val="000000"/>
                </a:solidFill>
                <a:latin typeface="Arial"/>
                <a:cs typeface="Arial"/>
                <a:sym typeface="Arial"/>
              </a:rPr>
              <a:t>Financial implications:  </a:t>
            </a:r>
            <a:r>
              <a:rPr lang="en-US" sz="1400" dirty="0">
                <a:solidFill>
                  <a:srgbClr val="000000"/>
                </a:solidFill>
                <a:latin typeface="Arial"/>
                <a:cs typeface="Arial"/>
              </a:rPr>
              <a:t>Loss of resources (revenue) when the hotel cannot resell the room.</a:t>
            </a:r>
          </a:p>
          <a:p>
            <a:pPr marL="133350" indent="0">
              <a:buNone/>
            </a:pPr>
            <a:r>
              <a:rPr lang="en-US" sz="1400" dirty="0">
                <a:solidFill>
                  <a:srgbClr val="000000"/>
                </a:solidFill>
                <a:latin typeface="Arial"/>
                <a:cs typeface="Arial"/>
              </a:rPr>
              <a:t>	The cancellation of bookings impact a hotel on various fronts:</a:t>
            </a:r>
          </a:p>
          <a:p>
            <a:pPr marL="133350" indent="0">
              <a:buNone/>
            </a:pPr>
            <a:endParaRPr lang="en-US" sz="1400" dirty="0">
              <a:solidFill>
                <a:srgbClr val="000000"/>
              </a:solidFill>
              <a:latin typeface="Arial"/>
              <a:cs typeface="Arial"/>
            </a:endParaRPr>
          </a:p>
          <a:p>
            <a:pPr marL="762000" lvl="2" indent="-171450">
              <a:spcBef>
                <a:spcPts val="0"/>
              </a:spcBef>
              <a:buSzPts val="1500"/>
              <a:buFont typeface="Arial" panose="020B0604020202020204" pitchFamily="34" charset="0"/>
              <a:buChar char="•"/>
            </a:pPr>
            <a:r>
              <a:rPr lang="en-US" sz="1000" dirty="0">
                <a:latin typeface="+mj-lt"/>
              </a:rPr>
              <a:t>Additional costs of distribution channels by increasing commissions or paying for publicity to help sell these rooms.</a:t>
            </a:r>
          </a:p>
          <a:p>
            <a:pPr marL="762000" lvl="2" indent="-171450">
              <a:spcBef>
                <a:spcPts val="0"/>
              </a:spcBef>
              <a:buSzPts val="1500"/>
              <a:buFont typeface="Arial" panose="020B0604020202020204" pitchFamily="34" charset="0"/>
              <a:buChar char="•"/>
            </a:pPr>
            <a:r>
              <a:rPr lang="en-US" sz="1000" dirty="0">
                <a:latin typeface="+mj-lt"/>
              </a:rPr>
              <a:t>Lowering prices last minute, so the hotel can resell a room, resulting in reducing the profit margin.</a:t>
            </a:r>
          </a:p>
          <a:p>
            <a:pPr marL="762000" lvl="2" indent="-171450">
              <a:spcBef>
                <a:spcPts val="0"/>
              </a:spcBef>
              <a:buSzPts val="1500"/>
              <a:buFont typeface="Arial" panose="020B0604020202020204" pitchFamily="34" charset="0"/>
              <a:buChar char="•"/>
            </a:pPr>
            <a:r>
              <a:rPr lang="en-US" sz="1000" dirty="0">
                <a:latin typeface="+mj-lt"/>
              </a:rPr>
              <a:t>Human resources to make arrangements for the guests.</a:t>
            </a:r>
          </a:p>
          <a:p>
            <a:pPr marL="914400" lvl="2" indent="-323850">
              <a:spcBef>
                <a:spcPts val="0"/>
              </a:spcBef>
              <a:buSzPts val="1500"/>
              <a:buFont typeface="Nunito"/>
              <a:buChar char="●"/>
            </a:pPr>
            <a:endParaRPr lang="en-US" sz="1000" dirty="0">
              <a:latin typeface="+mj-lt"/>
            </a:endParaRPr>
          </a:p>
          <a:p>
            <a:pPr marL="914400" lvl="2" indent="-323850">
              <a:spcBef>
                <a:spcPts val="0"/>
              </a:spcBef>
              <a:buSzPts val="1500"/>
              <a:buFont typeface="Nunito"/>
              <a:buChar char="●"/>
            </a:pPr>
            <a:endParaRPr lang="en-US" sz="1000" dirty="0">
              <a:latin typeface="+mj-lt"/>
            </a:endParaRPr>
          </a:p>
          <a:p>
            <a:pPr marL="590550" lvl="2" indent="0">
              <a:spcBef>
                <a:spcPts val="0"/>
              </a:spcBef>
              <a:buSzPts val="1500"/>
              <a:buNone/>
            </a:pPr>
            <a:endParaRPr lang="en-US" sz="1000" dirty="0">
              <a:latin typeface="+mj-lt"/>
            </a:endParaRPr>
          </a:p>
          <a:p>
            <a:pPr algn="l"/>
            <a:r>
              <a:rPr lang="en-US" sz="1600" b="1" i="0" dirty="0">
                <a:effectLst/>
                <a:latin typeface="-apple-system"/>
              </a:rPr>
              <a:t>Objective</a:t>
            </a:r>
          </a:p>
          <a:p>
            <a:pPr algn="l"/>
            <a:endParaRPr lang="en-US" sz="1600" b="1" i="0" dirty="0">
              <a:effectLst/>
              <a:latin typeface="-apple-system"/>
            </a:endParaRPr>
          </a:p>
          <a:p>
            <a:pPr algn="l"/>
            <a:r>
              <a:rPr lang="en-US" sz="1100" b="0" i="0" dirty="0">
                <a:effectLst/>
                <a:latin typeface="+mj-lt"/>
              </a:rPr>
              <a:t>The increasing number of cancellations calls for a Machine Learning based solution that can help in predicting which booking is likely to be canceled.</a:t>
            </a:r>
          </a:p>
          <a:p>
            <a:pPr algn="l"/>
            <a:r>
              <a:rPr lang="en-US" sz="1100" b="0" i="0" dirty="0">
                <a:effectLst/>
                <a:latin typeface="+mj-lt"/>
              </a:rPr>
              <a:t>Find which factors have a high influence on booking cancellations, build a predictive model that can predict which booking is going to be canceled in advance, and help in formulating profitable policies for cancellations and refunds.</a:t>
            </a:r>
          </a:p>
          <a:p>
            <a:pPr marL="139700" indent="0">
              <a:buClr>
                <a:srgbClr val="000000"/>
              </a:buClr>
              <a:buSzPts val="1400"/>
              <a:buNone/>
            </a:pPr>
            <a:endParaRPr lang="en-SG" sz="1400" dirty="0">
              <a:solidFill>
                <a:srgbClr val="000000"/>
              </a:solidFill>
              <a:latin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SG" dirty="0">
                <a:solidFill>
                  <a:srgbClr val="000000"/>
                </a:solidFill>
                <a:latin typeface="Arial"/>
                <a:ea typeface="Arial"/>
                <a:cs typeface="Arial"/>
                <a:sym typeface="Arial"/>
              </a:rPr>
              <a:t>Data Overview</a:t>
            </a:r>
            <a:br>
              <a:rPr lang="en-SG" dirty="0">
                <a:solidFill>
                  <a:srgbClr val="000000"/>
                </a:solidFill>
                <a:latin typeface="Arial"/>
                <a:ea typeface="Arial"/>
                <a:cs typeface="Arial"/>
                <a:sym typeface="Arial"/>
              </a:rPr>
            </a:br>
            <a:endParaRPr lang="en-SG" dirty="0">
              <a:solidFill>
                <a:srgbClr val="000000"/>
              </a:solidFill>
              <a:latin typeface="Arial"/>
              <a:ea typeface="Arial"/>
              <a:cs typeface="Arial"/>
              <a:sym typeface="Arial"/>
            </a:endParaRPr>
          </a:p>
        </p:txBody>
      </p:sp>
      <p:graphicFrame>
        <p:nvGraphicFramePr>
          <p:cNvPr id="5" name="Table 5">
            <a:extLst>
              <a:ext uri="{FF2B5EF4-FFF2-40B4-BE49-F238E27FC236}">
                <a16:creationId xmlns:a16="http://schemas.microsoft.com/office/drawing/2014/main" id="{E2A2F166-D15D-48A9-8BBD-554073377039}"/>
              </a:ext>
            </a:extLst>
          </p:cNvPr>
          <p:cNvGraphicFramePr>
            <a:graphicFrameLocks noGrp="1"/>
          </p:cNvGraphicFramePr>
          <p:nvPr>
            <p:extLst>
              <p:ext uri="{D42A27DB-BD31-4B8C-83A1-F6EECF244321}">
                <p14:modId xmlns:p14="http://schemas.microsoft.com/office/powerpoint/2010/main" val="1212913756"/>
              </p:ext>
            </p:extLst>
          </p:nvPr>
        </p:nvGraphicFramePr>
        <p:xfrm>
          <a:off x="407055" y="964504"/>
          <a:ext cx="4094153" cy="3866817"/>
        </p:xfrm>
        <a:graphic>
          <a:graphicData uri="http://schemas.openxmlformats.org/drawingml/2006/table">
            <a:tbl>
              <a:tblPr firstRow="1" bandRow="1">
                <a:tableStyleId>{A16E7454-6B13-40CE-91AE-A84AF2B8098F}</a:tableStyleId>
              </a:tblPr>
              <a:tblGrid>
                <a:gridCol w="1256563">
                  <a:extLst>
                    <a:ext uri="{9D8B030D-6E8A-4147-A177-3AD203B41FA5}">
                      <a16:colId xmlns:a16="http://schemas.microsoft.com/office/drawing/2014/main" val="1922796683"/>
                    </a:ext>
                  </a:extLst>
                </a:gridCol>
                <a:gridCol w="2837590">
                  <a:extLst>
                    <a:ext uri="{9D8B030D-6E8A-4147-A177-3AD203B41FA5}">
                      <a16:colId xmlns:a16="http://schemas.microsoft.com/office/drawing/2014/main" val="1469814253"/>
                    </a:ext>
                  </a:extLst>
                </a:gridCol>
              </a:tblGrid>
              <a:tr h="357846">
                <a:tc>
                  <a:txBody>
                    <a:bodyPr/>
                    <a:lstStyle/>
                    <a:p>
                      <a:pPr algn="ctr"/>
                      <a:r>
                        <a:rPr kumimoji="0" lang="en-US" sz="1200" b="1" i="0" u="none" strike="noStrike" kern="0" cap="none" spc="0" normalizeH="0" baseline="0" noProof="0" dirty="0">
                          <a:ln>
                            <a:noFill/>
                          </a:ln>
                          <a:solidFill>
                            <a:srgbClr val="000000"/>
                          </a:solidFill>
                          <a:effectLst/>
                          <a:uLnTx/>
                          <a:uFillTx/>
                          <a:latin typeface="Arial"/>
                          <a:cs typeface="Arial"/>
                          <a:sym typeface="Arial"/>
                        </a:rPr>
                        <a:t>Variable</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aseline="0" dirty="0"/>
                        <a:t>Description</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525737"/>
                  </a:ext>
                </a:extLst>
              </a:tr>
              <a:tr h="248460">
                <a:tc>
                  <a:txBody>
                    <a:bodyPr/>
                    <a:lstStyle/>
                    <a:p>
                      <a:r>
                        <a:rPr lang="en-SG" sz="800" b="0" i="0" u="none" strike="noStrike" cap="none" dirty="0" err="1">
                          <a:solidFill>
                            <a:srgbClr val="000000"/>
                          </a:solidFill>
                          <a:effectLst/>
                          <a:latin typeface="Arial"/>
                          <a:ea typeface="Arial"/>
                          <a:cs typeface="Arial"/>
                          <a:sym typeface="Arial"/>
                        </a:rPr>
                        <a:t>no_of_adults</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800" b="0" i="0" u="none" strike="noStrike" cap="none" dirty="0">
                          <a:solidFill>
                            <a:srgbClr val="000000"/>
                          </a:solidFill>
                          <a:effectLst/>
                          <a:latin typeface="Arial"/>
                          <a:ea typeface="Arial"/>
                          <a:cs typeface="Arial"/>
                          <a:sym typeface="Arial"/>
                        </a:rPr>
                        <a:t>Number of adults</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2158414"/>
                  </a:ext>
                </a:extLst>
              </a:tr>
              <a:tr h="235296">
                <a:tc>
                  <a:txBody>
                    <a:bodyPr/>
                    <a:lstStyle/>
                    <a:p>
                      <a:r>
                        <a:rPr lang="en-SG" sz="800" b="0" i="0" u="none" strike="noStrike" cap="none" dirty="0" err="1">
                          <a:solidFill>
                            <a:srgbClr val="000000"/>
                          </a:solidFill>
                          <a:effectLst/>
                          <a:latin typeface="Arial"/>
                          <a:ea typeface="Arial"/>
                          <a:cs typeface="Arial"/>
                          <a:sym typeface="Arial"/>
                        </a:rPr>
                        <a:t>no_of_children</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aseline="0" dirty="0"/>
                        <a:t>Number of Children</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7628446"/>
                  </a:ext>
                </a:extLst>
              </a:tr>
              <a:tr h="259964">
                <a:tc>
                  <a:txBody>
                    <a:bodyPr/>
                    <a:lstStyle/>
                    <a:p>
                      <a:r>
                        <a:rPr lang="en-SG" sz="800" b="0" i="0" u="none" strike="noStrike" cap="none" dirty="0" err="1">
                          <a:solidFill>
                            <a:srgbClr val="000000"/>
                          </a:solidFill>
                          <a:effectLst/>
                          <a:latin typeface="Arial"/>
                          <a:ea typeface="Arial"/>
                          <a:cs typeface="Arial"/>
                          <a:sym typeface="Arial"/>
                        </a:rPr>
                        <a:t>no_of_weekend_nights</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aseline="0" dirty="0"/>
                        <a:t>Number of weekend nights (Saturday or Sunday) the guest stayed</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8488830"/>
                  </a:ext>
                </a:extLst>
              </a:tr>
              <a:tr h="272140">
                <a:tc>
                  <a:txBody>
                    <a:bodyPr/>
                    <a:lstStyle/>
                    <a:p>
                      <a:r>
                        <a:rPr lang="en-SG" sz="800" b="0" i="0" u="none" strike="noStrike" cap="none" dirty="0" err="1">
                          <a:solidFill>
                            <a:srgbClr val="000000"/>
                          </a:solidFill>
                          <a:effectLst/>
                          <a:latin typeface="Arial"/>
                          <a:ea typeface="Arial"/>
                          <a:cs typeface="Arial"/>
                          <a:sym typeface="Arial"/>
                        </a:rPr>
                        <a:t>no_of_week_nights</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aseline="0" dirty="0"/>
                        <a:t>Number of week nights (Monday to Friday) the guest stayed or booked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248362"/>
                  </a:ext>
                </a:extLst>
              </a:tr>
              <a:tr h="235296">
                <a:tc>
                  <a:txBody>
                    <a:bodyPr/>
                    <a:lstStyle/>
                    <a:p>
                      <a:r>
                        <a:rPr lang="en-SG" sz="800" b="0" i="0" u="none" strike="noStrike" cap="none" dirty="0" err="1">
                          <a:solidFill>
                            <a:srgbClr val="000000"/>
                          </a:solidFill>
                          <a:effectLst/>
                          <a:latin typeface="Arial"/>
                          <a:ea typeface="Arial"/>
                          <a:cs typeface="Arial"/>
                          <a:sym typeface="Arial"/>
                        </a:rPr>
                        <a:t>type_of_meal_plan</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aseline="0" dirty="0"/>
                        <a:t>Type of meal plan booked by the customer:</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9882515"/>
                  </a:ext>
                </a:extLst>
              </a:tr>
              <a:tr h="279098">
                <a:tc>
                  <a:txBody>
                    <a:bodyPr/>
                    <a:lstStyle/>
                    <a:p>
                      <a:r>
                        <a:rPr lang="en-SG" sz="800" b="0" i="0" u="none" strike="noStrike" cap="none" dirty="0" err="1">
                          <a:solidFill>
                            <a:srgbClr val="000000"/>
                          </a:solidFill>
                          <a:effectLst/>
                          <a:latin typeface="Arial"/>
                          <a:ea typeface="Arial"/>
                          <a:cs typeface="Arial"/>
                          <a:sym typeface="Arial"/>
                        </a:rPr>
                        <a:t>required_car_parking_space</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aseline="0" dirty="0"/>
                        <a:t>Does the customer require a car parking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12441"/>
                  </a:ext>
                </a:extLst>
              </a:tr>
              <a:tr h="238143">
                <a:tc>
                  <a:txBody>
                    <a:bodyPr/>
                    <a:lstStyle/>
                    <a:p>
                      <a:r>
                        <a:rPr lang="en-SG" sz="800" b="0" i="0" u="none" strike="noStrike" cap="none" dirty="0" err="1">
                          <a:solidFill>
                            <a:srgbClr val="000000"/>
                          </a:solidFill>
                          <a:effectLst/>
                          <a:latin typeface="Arial"/>
                          <a:ea typeface="Arial"/>
                          <a:cs typeface="Arial"/>
                          <a:sym typeface="Arial"/>
                        </a:rPr>
                        <a:t>room_type_reserved</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aseline="0" dirty="0"/>
                        <a:t> Type of room reserved by the customer</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4008491"/>
                  </a:ext>
                </a:extLst>
              </a:tr>
              <a:tr h="235296">
                <a:tc>
                  <a:txBody>
                    <a:bodyPr/>
                    <a:lstStyle/>
                    <a:p>
                      <a:r>
                        <a:rPr lang="en-SG" sz="800" b="0" i="0" u="none" strike="noStrike" cap="none" dirty="0" err="1">
                          <a:solidFill>
                            <a:srgbClr val="000000"/>
                          </a:solidFill>
                          <a:effectLst/>
                          <a:latin typeface="Arial"/>
                          <a:ea typeface="Arial"/>
                          <a:cs typeface="Arial"/>
                          <a:sym typeface="Arial"/>
                        </a:rPr>
                        <a:t>lead_time</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aseline="0" dirty="0"/>
                        <a:t>Number of days between the date of booking and the arrival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6656491"/>
                  </a:ext>
                </a:extLst>
              </a:tr>
              <a:tr h="205377">
                <a:tc>
                  <a:txBody>
                    <a:bodyPr/>
                    <a:lstStyle/>
                    <a:p>
                      <a:r>
                        <a:rPr lang="en-SG" sz="800" b="0" i="0" u="none" strike="noStrike" cap="none" dirty="0" err="1">
                          <a:solidFill>
                            <a:srgbClr val="000000"/>
                          </a:solidFill>
                          <a:effectLst/>
                          <a:latin typeface="Arial"/>
                          <a:ea typeface="Arial"/>
                          <a:cs typeface="Arial"/>
                          <a:sym typeface="Arial"/>
                        </a:rPr>
                        <a:t>arrival_year</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aseline="0" dirty="0"/>
                        <a:t> Year of arrival date</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3062686"/>
                  </a:ext>
                </a:extLst>
              </a:tr>
              <a:tr h="235296">
                <a:tc>
                  <a:txBody>
                    <a:bodyPr/>
                    <a:lstStyle/>
                    <a:p>
                      <a:r>
                        <a:rPr lang="en-US" sz="800" baseline="0" dirty="0" err="1"/>
                        <a:t>arrival_month</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aseline="0" dirty="0"/>
                        <a:t>Month of arrival date</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7634180"/>
                  </a:ext>
                </a:extLst>
              </a:tr>
              <a:tr h="0">
                <a:tc>
                  <a:txBody>
                    <a:bodyPr/>
                    <a:lstStyle/>
                    <a:p>
                      <a:r>
                        <a:rPr lang="en-US" sz="800" baseline="0" dirty="0" err="1"/>
                        <a:t>arrival_date</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SG" sz="800" baseline="0" dirty="0"/>
                        <a:t>Date of the month</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2562079"/>
                  </a:ext>
                </a:extLst>
              </a:tr>
              <a:tr h="0">
                <a:tc>
                  <a:txBody>
                    <a:bodyPr/>
                    <a:lstStyle/>
                    <a:p>
                      <a:r>
                        <a:rPr lang="en-SG" sz="800" baseline="0" dirty="0" err="1"/>
                        <a:t>market_segment_type</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SG" sz="800" baseline="0" dirty="0"/>
                        <a:t>Market segment designation.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9330923"/>
                  </a:ext>
                </a:extLst>
              </a:tr>
              <a:tr h="0">
                <a:tc>
                  <a:txBody>
                    <a:bodyPr/>
                    <a:lstStyle/>
                    <a:p>
                      <a:r>
                        <a:rPr lang="en-SG" sz="800" baseline="0" dirty="0" err="1"/>
                        <a:t>repeated_guest</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aseline="0" dirty="0"/>
                        <a:t>Is the customer a repeated guest?</a:t>
                      </a:r>
                      <a:endParaRPr lang="en-SG" sz="8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2099891"/>
                  </a:ext>
                </a:extLst>
              </a:tr>
            </a:tbl>
          </a:graphicData>
        </a:graphic>
      </p:graphicFrame>
      <p:graphicFrame>
        <p:nvGraphicFramePr>
          <p:cNvPr id="6" name="Table 6">
            <a:extLst>
              <a:ext uri="{FF2B5EF4-FFF2-40B4-BE49-F238E27FC236}">
                <a16:creationId xmlns:a16="http://schemas.microsoft.com/office/drawing/2014/main" id="{2AD69077-D95D-47DF-8A92-C7FEEA1CE677}"/>
              </a:ext>
            </a:extLst>
          </p:cNvPr>
          <p:cNvGraphicFramePr>
            <a:graphicFrameLocks noGrp="1"/>
          </p:cNvGraphicFramePr>
          <p:nvPr>
            <p:extLst>
              <p:ext uri="{D42A27DB-BD31-4B8C-83A1-F6EECF244321}">
                <p14:modId xmlns:p14="http://schemas.microsoft.com/office/powerpoint/2010/main" val="2904911799"/>
              </p:ext>
            </p:extLst>
          </p:nvPr>
        </p:nvGraphicFramePr>
        <p:xfrm>
          <a:off x="4748979" y="869950"/>
          <a:ext cx="4277034" cy="2006600"/>
        </p:xfrm>
        <a:graphic>
          <a:graphicData uri="http://schemas.openxmlformats.org/drawingml/2006/table">
            <a:tbl>
              <a:tblPr firstRow="1" bandRow="1">
                <a:tableStyleId>{A16E7454-6B13-40CE-91AE-A84AF2B8098F}</a:tableStyleId>
              </a:tblPr>
              <a:tblGrid>
                <a:gridCol w="1294940">
                  <a:extLst>
                    <a:ext uri="{9D8B030D-6E8A-4147-A177-3AD203B41FA5}">
                      <a16:colId xmlns:a16="http://schemas.microsoft.com/office/drawing/2014/main" val="4058042991"/>
                    </a:ext>
                  </a:extLst>
                </a:gridCol>
                <a:gridCol w="2982094">
                  <a:extLst>
                    <a:ext uri="{9D8B030D-6E8A-4147-A177-3AD203B41FA5}">
                      <a16:colId xmlns:a16="http://schemas.microsoft.com/office/drawing/2014/main" val="2049542535"/>
                    </a:ext>
                  </a:extLst>
                </a:gridCol>
              </a:tblGrid>
              <a:tr h="120322">
                <a:tc>
                  <a:txBody>
                    <a:bodyPr/>
                    <a:lstStyle/>
                    <a:p>
                      <a:r>
                        <a:rPr kumimoji="0" lang="en-US" sz="1400" b="1" i="0" u="none" strike="noStrike" kern="0" cap="none" spc="0" normalizeH="0" baseline="0" noProof="0" dirty="0">
                          <a:ln>
                            <a:noFill/>
                          </a:ln>
                          <a:solidFill>
                            <a:srgbClr val="000000"/>
                          </a:solidFill>
                          <a:effectLst/>
                          <a:uLnTx/>
                          <a:uFillTx/>
                          <a:latin typeface="Arial"/>
                          <a:cs typeface="Arial"/>
                          <a:sym typeface="Arial"/>
                        </a:rPr>
                        <a:t>Variable</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aseline="0" dirty="0"/>
                        <a:t>Description</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09399"/>
                  </a:ext>
                </a:extLst>
              </a:tr>
              <a:tr h="340360">
                <a:tc>
                  <a:txBody>
                    <a:bodyPr/>
                    <a:lstStyle/>
                    <a:p>
                      <a:r>
                        <a:rPr lang="en-US" sz="800" dirty="0" err="1"/>
                        <a:t>no_of_previous_cancellations</a:t>
                      </a:r>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Previous bookings that were canceled by the customer prior to the current booking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712551"/>
                  </a:ext>
                </a:extLst>
              </a:tr>
              <a:tr h="340360">
                <a:tc>
                  <a:txBody>
                    <a:bodyPr/>
                    <a:lstStyle/>
                    <a:p>
                      <a:r>
                        <a:rPr lang="en-US" sz="800" dirty="0" err="1"/>
                        <a:t>no_of_previous_bookings_not_canceled</a:t>
                      </a:r>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t>Previous bookings not canceled by the customer prior to the current booking</a:t>
                      </a:r>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9070739"/>
                  </a:ext>
                </a:extLst>
              </a:tr>
              <a:tr h="340360">
                <a:tc>
                  <a:txBody>
                    <a:bodyPr/>
                    <a:lstStyle/>
                    <a:p>
                      <a:r>
                        <a:rPr lang="en-US" sz="800" dirty="0" err="1"/>
                        <a:t>avg_price_per_room</a:t>
                      </a:r>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Average price per day of the reservation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525238"/>
                  </a:ext>
                </a:extLst>
              </a:tr>
              <a:tr h="340360">
                <a:tc>
                  <a:txBody>
                    <a:bodyPr/>
                    <a:lstStyle/>
                    <a:p>
                      <a:r>
                        <a:rPr lang="en-US" sz="800" dirty="0" err="1"/>
                        <a:t>no_of_special_requests</a:t>
                      </a:r>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t>Number of special requests</a:t>
                      </a:r>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6374525"/>
                  </a:ext>
                </a:extLst>
              </a:tr>
              <a:tr h="340360">
                <a:tc>
                  <a:txBody>
                    <a:bodyPr/>
                    <a:lstStyle/>
                    <a:p>
                      <a:r>
                        <a:rPr lang="en-SG" sz="800" dirty="0" err="1"/>
                        <a:t>booking_status</a:t>
                      </a:r>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t>Flag indicating if the booking was canceled or not.</a:t>
                      </a:r>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2144843"/>
                  </a:ext>
                </a:extLst>
              </a:tr>
            </a:tbl>
          </a:graphicData>
        </a:graphic>
      </p:graphicFrame>
      <p:graphicFrame>
        <p:nvGraphicFramePr>
          <p:cNvPr id="8" name="Table 8">
            <a:extLst>
              <a:ext uri="{FF2B5EF4-FFF2-40B4-BE49-F238E27FC236}">
                <a16:creationId xmlns:a16="http://schemas.microsoft.com/office/drawing/2014/main" id="{67541D31-8993-4AEF-81D0-0E42842A5A95}"/>
              </a:ext>
            </a:extLst>
          </p:cNvPr>
          <p:cNvGraphicFramePr>
            <a:graphicFrameLocks noGrp="1"/>
          </p:cNvGraphicFramePr>
          <p:nvPr>
            <p:extLst>
              <p:ext uri="{D42A27DB-BD31-4B8C-83A1-F6EECF244321}">
                <p14:modId xmlns:p14="http://schemas.microsoft.com/office/powerpoint/2010/main" val="4075298044"/>
              </p:ext>
            </p:extLst>
          </p:nvPr>
        </p:nvGraphicFramePr>
        <p:xfrm>
          <a:off x="4855168" y="3642811"/>
          <a:ext cx="3350836" cy="426720"/>
        </p:xfrm>
        <a:graphic>
          <a:graphicData uri="http://schemas.openxmlformats.org/drawingml/2006/table">
            <a:tbl>
              <a:tblPr firstRow="1" bandRow="1">
                <a:tableStyleId>{A16E7454-6B13-40CE-91AE-A84AF2B8098F}</a:tableStyleId>
              </a:tblPr>
              <a:tblGrid>
                <a:gridCol w="1675418">
                  <a:extLst>
                    <a:ext uri="{9D8B030D-6E8A-4147-A177-3AD203B41FA5}">
                      <a16:colId xmlns:a16="http://schemas.microsoft.com/office/drawing/2014/main" val="3929276930"/>
                    </a:ext>
                  </a:extLst>
                </a:gridCol>
                <a:gridCol w="1675418">
                  <a:extLst>
                    <a:ext uri="{9D8B030D-6E8A-4147-A177-3AD203B41FA5}">
                      <a16:colId xmlns:a16="http://schemas.microsoft.com/office/drawing/2014/main" val="376430413"/>
                    </a:ext>
                  </a:extLst>
                </a:gridCol>
              </a:tblGrid>
              <a:tr h="199124">
                <a:tc>
                  <a:txBody>
                    <a:bodyPr/>
                    <a:lstStyle/>
                    <a:p>
                      <a:r>
                        <a:rPr lang="en-US" sz="800" baseline="0" dirty="0"/>
                        <a:t>Observations</a:t>
                      </a:r>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aseline="0" dirty="0"/>
                        <a:t>Variables</a:t>
                      </a:r>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7968371"/>
                  </a:ext>
                </a:extLst>
              </a:tr>
              <a:tr h="199124">
                <a:tc>
                  <a:txBody>
                    <a:bodyPr/>
                    <a:lstStyle/>
                    <a:p>
                      <a:r>
                        <a:rPr lang="en-SG" sz="800" dirty="0"/>
                        <a:t>56926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800"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59883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Exploratory Data Analysis</a:t>
            </a:r>
            <a:endParaRPr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104DA91-1F40-4249-BCF4-A8B3C5401870}"/>
              </a:ext>
            </a:extLst>
          </p:cNvPr>
          <p:cNvSpPr txBox="1"/>
          <p:nvPr/>
        </p:nvSpPr>
        <p:spPr>
          <a:xfrm>
            <a:off x="334859" y="3214214"/>
            <a:ext cx="5668900" cy="1815882"/>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apple-system"/>
              </a:rPr>
              <a:t>Meal Plan 1 ( Breakfast) accounts for almost 75% of the bookings</a:t>
            </a:r>
          </a:p>
          <a:p>
            <a:pPr algn="l">
              <a:buFont typeface="Arial" panose="020B0604020202020204" pitchFamily="34" charset="0"/>
              <a:buChar char="•"/>
            </a:pPr>
            <a:endParaRPr lang="en-US" dirty="0">
              <a:latin typeface="-apple-system"/>
            </a:endParaRPr>
          </a:p>
          <a:p>
            <a:pPr>
              <a:buFont typeface="Arial" panose="020B0604020202020204" pitchFamily="34" charset="0"/>
              <a:buChar char="•"/>
            </a:pPr>
            <a:r>
              <a:rPr lang="en-US" b="0" i="0" dirty="0">
                <a:effectLst/>
                <a:latin typeface="-apple-system"/>
              </a:rPr>
              <a:t>Online market segment is the largest. Offline is the second most booked segment</a:t>
            </a:r>
          </a:p>
          <a:p>
            <a:pPr algn="l"/>
            <a:endParaRPr lang="en-US" b="0" i="0" dirty="0">
              <a:effectLst/>
              <a:latin typeface="-apple-system"/>
            </a:endParaRPr>
          </a:p>
          <a:p>
            <a:pPr algn="l">
              <a:buFont typeface="Arial" panose="020B0604020202020204" pitchFamily="34" charset="0"/>
              <a:buChar char="•"/>
            </a:pPr>
            <a:r>
              <a:rPr lang="en-US" b="0" i="0" dirty="0">
                <a:effectLst/>
                <a:latin typeface="-apple-system"/>
              </a:rPr>
              <a:t>Room Type 1 , accounts for almost 70% of the bookings</a:t>
            </a:r>
          </a:p>
          <a:p>
            <a:pPr algn="l">
              <a:buFont typeface="Arial" panose="020B0604020202020204" pitchFamily="34" charset="0"/>
              <a:buChar char="•"/>
            </a:pPr>
            <a:r>
              <a:rPr lang="en-US" b="0" i="0" dirty="0">
                <a:effectLst/>
                <a:latin typeface="-apple-system"/>
              </a:rPr>
              <a:t>Room Type 1 and Room Type 4 together make up over 90% of the bookings</a:t>
            </a:r>
          </a:p>
        </p:txBody>
      </p:sp>
      <p:pic>
        <p:nvPicPr>
          <p:cNvPr id="2050" name="Picture 2">
            <a:extLst>
              <a:ext uri="{FF2B5EF4-FFF2-40B4-BE49-F238E27FC236}">
                <a16:creationId xmlns:a16="http://schemas.microsoft.com/office/drawing/2014/main" id="{865269B4-790D-4EA4-9A65-40A03EB93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214" y="861978"/>
            <a:ext cx="2196034" cy="235646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DDD4A44-4F43-4956-AD00-E48029EE9B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5973" y="830680"/>
            <a:ext cx="3023168" cy="27874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73668B2D-58E6-44A8-8BF3-A4A532633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074" y="857745"/>
            <a:ext cx="2477073" cy="23564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EDA</a:t>
            </a:r>
            <a:endParaRPr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A832AEB5-E60C-4236-B684-3DACDD6B6E69}"/>
              </a:ext>
            </a:extLst>
          </p:cNvPr>
          <p:cNvSpPr txBox="1"/>
          <p:nvPr/>
        </p:nvSpPr>
        <p:spPr>
          <a:xfrm>
            <a:off x="1540042" y="3124176"/>
            <a:ext cx="5017169" cy="1369606"/>
          </a:xfrm>
          <a:prstGeom prst="rect">
            <a:avLst/>
          </a:prstGeom>
          <a:noFill/>
        </p:spPr>
        <p:txBody>
          <a:bodyPr wrap="square" rtlCol="0">
            <a:spAutoFit/>
          </a:bodyPr>
          <a:lstStyle/>
          <a:p>
            <a:pPr algn="l">
              <a:buFont typeface="Arial" panose="020B0604020202020204" pitchFamily="34" charset="0"/>
              <a:buChar char="•"/>
            </a:pPr>
            <a:endParaRPr lang="en-US" sz="1000" b="0" i="0" dirty="0">
              <a:effectLst/>
              <a:latin typeface="-apple-system"/>
            </a:endParaRPr>
          </a:p>
          <a:p>
            <a:pPr algn="l">
              <a:buFont typeface="Arial" panose="020B0604020202020204" pitchFamily="34" charset="0"/>
              <a:buChar char="•"/>
            </a:pPr>
            <a:endParaRPr lang="en-US" sz="1000" b="0" i="0" dirty="0">
              <a:effectLst/>
              <a:latin typeface="-apple-system"/>
            </a:endParaRPr>
          </a:p>
          <a:p>
            <a:pPr algn="l">
              <a:buFont typeface="Arial" panose="020B0604020202020204" pitchFamily="34" charset="0"/>
              <a:buChar char="•"/>
            </a:pPr>
            <a:r>
              <a:rPr lang="en-US" sz="1000" b="0" i="0" dirty="0">
                <a:effectLst/>
                <a:latin typeface="-apple-system"/>
              </a:rPr>
              <a:t>66% of the bookings are not canceled</a:t>
            </a:r>
          </a:p>
          <a:p>
            <a:pPr algn="l">
              <a:buFont typeface="Arial" panose="020B0604020202020204" pitchFamily="34" charset="0"/>
              <a:buChar char="•"/>
            </a:pPr>
            <a:endParaRPr lang="en-US" sz="1000" dirty="0">
              <a:latin typeface="-apple-system"/>
            </a:endParaRPr>
          </a:p>
          <a:p>
            <a:pPr>
              <a:buFont typeface="Arial" panose="020B0604020202020204" pitchFamily="34" charset="0"/>
              <a:buChar char="•"/>
            </a:pPr>
            <a:r>
              <a:rPr lang="en-US" sz="1100" b="0" i="0" dirty="0">
                <a:effectLst/>
                <a:latin typeface="-apple-system"/>
              </a:rPr>
              <a:t>About 3% of the booking are from repeate</a:t>
            </a:r>
            <a:r>
              <a:rPr lang="en-US" sz="1100" dirty="0">
                <a:latin typeface="-apple-system"/>
              </a:rPr>
              <a:t>d </a:t>
            </a:r>
            <a:r>
              <a:rPr lang="en-US" sz="1100" b="0" i="0" dirty="0">
                <a:effectLst/>
                <a:latin typeface="-apple-system"/>
              </a:rPr>
              <a:t>guests</a:t>
            </a:r>
          </a:p>
          <a:p>
            <a:pPr>
              <a:buFont typeface="Arial" panose="020B0604020202020204" pitchFamily="34" charset="0"/>
              <a:buChar char="•"/>
            </a:pPr>
            <a:endParaRPr lang="en-US" sz="1100" dirty="0">
              <a:latin typeface="-apple-system"/>
            </a:endParaRPr>
          </a:p>
          <a:p>
            <a:pPr>
              <a:buFont typeface="Arial" panose="020B0604020202020204" pitchFamily="34" charset="0"/>
              <a:buChar char="•"/>
            </a:pPr>
            <a:r>
              <a:rPr lang="en-US" sz="1100" b="0" i="0" dirty="0">
                <a:effectLst/>
                <a:latin typeface="-apple-system"/>
              </a:rPr>
              <a:t> Most bookings did not need a car parking space</a:t>
            </a:r>
          </a:p>
          <a:p>
            <a:pPr algn="l">
              <a:buFont typeface="Arial" panose="020B0604020202020204" pitchFamily="34" charset="0"/>
              <a:buChar char="•"/>
            </a:pPr>
            <a:endParaRPr lang="en-US" sz="1000" b="0" i="0" dirty="0">
              <a:effectLst/>
              <a:latin typeface="-apple-system"/>
            </a:endParaRPr>
          </a:p>
        </p:txBody>
      </p:sp>
      <p:pic>
        <p:nvPicPr>
          <p:cNvPr id="3074" name="Picture 2">
            <a:extLst>
              <a:ext uri="{FF2B5EF4-FFF2-40B4-BE49-F238E27FC236}">
                <a16:creationId xmlns:a16="http://schemas.microsoft.com/office/drawing/2014/main" id="{04F6755F-E01A-411E-B29C-F22AD2828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72" y="398457"/>
            <a:ext cx="1555976" cy="274833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475F406-7D23-4C19-96B5-EC769EF84A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8154" y="465033"/>
            <a:ext cx="1775008" cy="240460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41831AF-322C-41D2-AFB9-6C3E5953DE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1668" y="398457"/>
            <a:ext cx="1687234" cy="2285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3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EDA</a:t>
            </a:r>
            <a:endParaRPr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66391443-367E-44E1-A2B6-1F25D851A89E}"/>
              </a:ext>
            </a:extLst>
          </p:cNvPr>
          <p:cNvSpPr txBox="1"/>
          <p:nvPr/>
        </p:nvSpPr>
        <p:spPr>
          <a:xfrm>
            <a:off x="4638173" y="3633537"/>
            <a:ext cx="4229101" cy="523220"/>
          </a:xfrm>
          <a:prstGeom prst="rect">
            <a:avLst/>
          </a:prstGeom>
          <a:noFill/>
        </p:spPr>
        <p:txBody>
          <a:bodyPr wrap="square" rtlCol="0">
            <a:spAutoFit/>
          </a:bodyPr>
          <a:lstStyle/>
          <a:p>
            <a:r>
              <a:rPr lang="en-US" b="0" i="0" dirty="0">
                <a:effectLst/>
                <a:latin typeface="-apple-system"/>
              </a:rPr>
              <a:t>Higher </a:t>
            </a:r>
            <a:r>
              <a:rPr lang="en-US" b="0" i="0" dirty="0" err="1">
                <a:effectLst/>
                <a:latin typeface="-apple-system"/>
              </a:rPr>
              <a:t>lead_time</a:t>
            </a:r>
            <a:r>
              <a:rPr lang="en-US" b="0" i="0" dirty="0">
                <a:effectLst/>
                <a:latin typeface="-apple-system"/>
              </a:rPr>
              <a:t> bookings have risk of cancellation</a:t>
            </a:r>
          </a:p>
          <a:p>
            <a:endParaRPr lang="en-SG" dirty="0"/>
          </a:p>
        </p:txBody>
      </p:sp>
      <p:sp>
        <p:nvSpPr>
          <p:cNvPr id="4" name="TextBox 3">
            <a:extLst>
              <a:ext uri="{FF2B5EF4-FFF2-40B4-BE49-F238E27FC236}">
                <a16:creationId xmlns:a16="http://schemas.microsoft.com/office/drawing/2014/main" id="{D8CDE485-A3DB-4990-8CB1-D3B10A1610C5}"/>
              </a:ext>
            </a:extLst>
          </p:cNvPr>
          <p:cNvSpPr txBox="1"/>
          <p:nvPr/>
        </p:nvSpPr>
        <p:spPr>
          <a:xfrm>
            <a:off x="572237" y="3563210"/>
            <a:ext cx="3309538" cy="523220"/>
          </a:xfrm>
          <a:prstGeom prst="rect">
            <a:avLst/>
          </a:prstGeom>
          <a:noFill/>
        </p:spPr>
        <p:txBody>
          <a:bodyPr wrap="square" rtlCol="0">
            <a:spAutoFit/>
          </a:bodyPr>
          <a:lstStyle/>
          <a:p>
            <a:r>
              <a:rPr lang="en-US" b="0" i="0" dirty="0">
                <a:effectLst/>
                <a:latin typeface="-apple-system"/>
              </a:rPr>
              <a:t>Almost all days of the week have similar possibility of cancellation</a:t>
            </a:r>
          </a:p>
        </p:txBody>
      </p:sp>
      <p:pic>
        <p:nvPicPr>
          <p:cNvPr id="4098" name="Picture 2">
            <a:extLst>
              <a:ext uri="{FF2B5EF4-FFF2-40B4-BE49-F238E27FC236}">
                <a16:creationId xmlns:a16="http://schemas.microsoft.com/office/drawing/2014/main" id="{CFA45D7B-F886-450D-B8DB-23BD903365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30" y="736292"/>
            <a:ext cx="3283744"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C6450D0-D10E-4565-9F56-95D5BFA205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4955" y="266700"/>
            <a:ext cx="3425918" cy="3296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3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EDA</a:t>
            </a:r>
            <a:endParaRPr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D8CDE485-A3DB-4990-8CB1-D3B10A1610C5}"/>
              </a:ext>
            </a:extLst>
          </p:cNvPr>
          <p:cNvSpPr txBox="1"/>
          <p:nvPr/>
        </p:nvSpPr>
        <p:spPr>
          <a:xfrm>
            <a:off x="572237" y="3563210"/>
            <a:ext cx="3309538" cy="523220"/>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apple-system"/>
              </a:rPr>
              <a:t> No </a:t>
            </a:r>
            <a:r>
              <a:rPr lang="en-US" b="0" i="0" dirty="0" err="1">
                <a:effectLst/>
                <a:latin typeface="-apple-system"/>
              </a:rPr>
              <a:t>particualr</a:t>
            </a:r>
            <a:r>
              <a:rPr lang="en-US" b="0" i="0" dirty="0">
                <a:effectLst/>
                <a:latin typeface="-apple-system"/>
              </a:rPr>
              <a:t> distinction on </a:t>
            </a:r>
            <a:r>
              <a:rPr lang="en-US" b="0" i="0" dirty="0" err="1">
                <a:effectLst/>
                <a:latin typeface="-apple-system"/>
              </a:rPr>
              <a:t>avg_booking_price</a:t>
            </a:r>
            <a:r>
              <a:rPr lang="en-US" b="0" i="0" dirty="0">
                <a:effectLst/>
                <a:latin typeface="-apple-system"/>
              </a:rPr>
              <a:t> </a:t>
            </a:r>
            <a:r>
              <a:rPr lang="en-US" b="0" i="0" dirty="0" err="1">
                <a:effectLst/>
                <a:latin typeface="-apple-system"/>
              </a:rPr>
              <a:t>wrt</a:t>
            </a:r>
            <a:r>
              <a:rPr lang="en-US" b="0" i="0" dirty="0">
                <a:effectLst/>
                <a:latin typeface="-apple-system"/>
              </a:rPr>
              <a:t> to </a:t>
            </a:r>
            <a:r>
              <a:rPr lang="en-US" b="0" i="0" dirty="0" err="1">
                <a:effectLst/>
                <a:latin typeface="-apple-system"/>
              </a:rPr>
              <a:t>booking_status</a:t>
            </a:r>
            <a:endParaRPr lang="en-US" b="0" i="0" dirty="0">
              <a:effectLst/>
              <a:latin typeface="-apple-system"/>
            </a:endParaRPr>
          </a:p>
        </p:txBody>
      </p:sp>
      <p:pic>
        <p:nvPicPr>
          <p:cNvPr id="5122" name="Picture 2">
            <a:extLst>
              <a:ext uri="{FF2B5EF4-FFF2-40B4-BE49-F238E27FC236}">
                <a16:creationId xmlns:a16="http://schemas.microsoft.com/office/drawing/2014/main" id="{B2595CCE-2927-483E-940F-362672F2C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15" y="626625"/>
            <a:ext cx="2896982" cy="278755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98CAADE3-A644-4A21-BD6C-13F16BC6B1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773" y="575629"/>
            <a:ext cx="4229101" cy="37872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1CCAFEC-0503-4454-94BC-87F12E70E60A}"/>
              </a:ext>
            </a:extLst>
          </p:cNvPr>
          <p:cNvSpPr txBox="1"/>
          <p:nvPr/>
        </p:nvSpPr>
        <p:spPr>
          <a:xfrm>
            <a:off x="4170844" y="4518906"/>
            <a:ext cx="4023360" cy="523220"/>
          </a:xfrm>
          <a:prstGeom prst="rect">
            <a:avLst/>
          </a:prstGeom>
          <a:noFill/>
        </p:spPr>
        <p:txBody>
          <a:bodyPr wrap="square" rtlCol="0">
            <a:spAutoFit/>
          </a:bodyPr>
          <a:lstStyle/>
          <a:p>
            <a:pPr>
              <a:buFont typeface="Arial" panose="020B0604020202020204" pitchFamily="34" charset="0"/>
              <a:buChar char="•"/>
            </a:pPr>
            <a:r>
              <a:rPr lang="en-US" dirty="0">
                <a:effectLst/>
                <a:latin typeface="var(--jp-content-font-family)"/>
              </a:rPr>
              <a:t> </a:t>
            </a:r>
            <a:r>
              <a:rPr lang="en-US" dirty="0" err="1">
                <a:effectLst/>
                <a:latin typeface="var(--jp-content-font-family)"/>
              </a:rPr>
              <a:t>room_type</a:t>
            </a:r>
            <a:r>
              <a:rPr lang="en-US" dirty="0">
                <a:effectLst/>
                <a:latin typeface="var(--jp-content-font-family)"/>
              </a:rPr>
              <a:t> 7, with </a:t>
            </a:r>
            <a:r>
              <a:rPr lang="en-US" dirty="0" err="1">
                <a:effectLst/>
                <a:latin typeface="var(--jp-content-font-family)"/>
              </a:rPr>
              <a:t>avg_price_per_room</a:t>
            </a:r>
            <a:r>
              <a:rPr lang="en-US" dirty="0">
                <a:effectLst/>
                <a:latin typeface="var(--jp-content-font-family)"/>
              </a:rPr>
              <a:t> greater than 200 Euros is more likely to be canceled.</a:t>
            </a:r>
          </a:p>
        </p:txBody>
      </p:sp>
    </p:spTree>
    <p:extLst>
      <p:ext uri="{BB962C8B-B14F-4D97-AF65-F5344CB8AC3E}">
        <p14:creationId xmlns:p14="http://schemas.microsoft.com/office/powerpoint/2010/main" val="4248163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6D82-4E18-41E6-BAC7-A9AF9F8AC7AD}"/>
              </a:ext>
            </a:extLst>
          </p:cNvPr>
          <p:cNvSpPr>
            <a:spLocks noGrp="1"/>
          </p:cNvSpPr>
          <p:nvPr>
            <p:ph type="title"/>
          </p:nvPr>
        </p:nvSpPr>
        <p:spPr/>
        <p:txBody>
          <a:bodyPr/>
          <a:lstStyle/>
          <a:p>
            <a:r>
              <a:rPr lang="en-SG" dirty="0"/>
              <a:t>EDA – Contd.</a:t>
            </a:r>
          </a:p>
        </p:txBody>
      </p:sp>
      <p:sp>
        <p:nvSpPr>
          <p:cNvPr id="4" name="TextBox 3">
            <a:extLst>
              <a:ext uri="{FF2B5EF4-FFF2-40B4-BE49-F238E27FC236}">
                <a16:creationId xmlns:a16="http://schemas.microsoft.com/office/drawing/2014/main" id="{79FC730B-E01E-42A2-8C69-806CD5F1052A}"/>
              </a:ext>
            </a:extLst>
          </p:cNvPr>
          <p:cNvSpPr txBox="1"/>
          <p:nvPr/>
        </p:nvSpPr>
        <p:spPr>
          <a:xfrm>
            <a:off x="4790300" y="584036"/>
            <a:ext cx="4206217" cy="3754874"/>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apple-system"/>
              </a:rPr>
              <a:t>Aviation segment: Although the price range is less, the avg price is higher then most segments</a:t>
            </a:r>
          </a:p>
          <a:p>
            <a:pPr algn="l">
              <a:buFont typeface="Arial" panose="020B0604020202020204" pitchFamily="34" charset="0"/>
              <a:buChar char="•"/>
            </a:pPr>
            <a:r>
              <a:rPr lang="en-US" b="0" i="0" dirty="0">
                <a:effectLst/>
                <a:latin typeface="-apple-system"/>
              </a:rPr>
              <a:t>Corporate and Offline segments have almost similar average price ranges</a:t>
            </a:r>
          </a:p>
          <a:p>
            <a:pPr algn="l">
              <a:buFont typeface="Arial" panose="020B0604020202020204" pitchFamily="34" charset="0"/>
              <a:buChar char="•"/>
            </a:pPr>
            <a:r>
              <a:rPr lang="en-US" b="0" i="0" dirty="0">
                <a:effectLst/>
                <a:latin typeface="-apple-system"/>
              </a:rPr>
              <a:t>Online has the largest range on prices</a:t>
            </a:r>
          </a:p>
          <a:p>
            <a:pPr algn="l">
              <a:buFont typeface="Arial" panose="020B0604020202020204" pitchFamily="34" charset="0"/>
              <a:buChar char="•"/>
            </a:pPr>
            <a:endParaRPr lang="en-US" dirty="0">
              <a:latin typeface="-apple-system"/>
            </a:endParaRP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endParaRPr lang="en-US" b="0" i="0" dirty="0">
              <a:effectLst/>
              <a:latin typeface="-apple-system"/>
            </a:endParaRPr>
          </a:p>
          <a:p>
            <a:pPr algn="l"/>
            <a:r>
              <a:rPr lang="en-US" b="1" i="0" dirty="0">
                <a:solidFill>
                  <a:srgbClr val="000000"/>
                </a:solidFill>
                <a:effectLst/>
                <a:latin typeface="var(--jp-content-font-family)"/>
              </a:rPr>
              <a:t>Data Overview</a:t>
            </a:r>
          </a:p>
          <a:p>
            <a:pPr algn="l">
              <a:buFont typeface="Arial" panose="020B0604020202020204" pitchFamily="34" charset="0"/>
              <a:buChar char="•"/>
            </a:pPr>
            <a:r>
              <a:rPr lang="en-US" b="0" i="0" dirty="0">
                <a:solidFill>
                  <a:srgbClr val="000000"/>
                </a:solidFill>
                <a:effectLst/>
                <a:latin typeface="var(--jp-content-font-family)"/>
              </a:rPr>
              <a:t>Observations</a:t>
            </a:r>
          </a:p>
          <a:p>
            <a:pPr algn="l">
              <a:buFont typeface="Arial" panose="020B0604020202020204" pitchFamily="34" charset="0"/>
              <a:buChar char="•"/>
            </a:pPr>
            <a:r>
              <a:rPr lang="en-US" b="0" i="0" dirty="0">
                <a:solidFill>
                  <a:srgbClr val="000000"/>
                </a:solidFill>
                <a:effectLst/>
                <a:latin typeface="var(--jp-content-font-family)"/>
              </a:rPr>
              <a:t>As the no of week nights increases, the cancellation probability increases.</a:t>
            </a:r>
          </a:p>
          <a:p>
            <a:pPr algn="l">
              <a:buFont typeface="Arial" panose="020B0604020202020204" pitchFamily="34" charset="0"/>
              <a:buChar char="•"/>
            </a:pPr>
            <a:r>
              <a:rPr lang="en-US" b="0" i="0" dirty="0">
                <a:solidFill>
                  <a:srgbClr val="000000"/>
                </a:solidFill>
                <a:effectLst/>
                <a:latin typeface="var(--jp-content-font-family)"/>
              </a:rPr>
              <a:t>The more the number of weekend nights , more likely to be cancelled.</a:t>
            </a:r>
          </a:p>
          <a:p>
            <a:pPr algn="l">
              <a:buFont typeface="Arial" panose="020B0604020202020204" pitchFamily="34" charset="0"/>
              <a:buChar char="•"/>
            </a:pPr>
            <a:r>
              <a:rPr lang="en-US" b="0" i="0" dirty="0" err="1">
                <a:solidFill>
                  <a:srgbClr val="000000"/>
                </a:solidFill>
                <a:effectLst/>
                <a:latin typeface="var(--jp-content-font-family)"/>
              </a:rPr>
              <a:t>Repeated_guest</a:t>
            </a:r>
            <a:r>
              <a:rPr lang="en-US" b="0" i="0" dirty="0">
                <a:solidFill>
                  <a:srgbClr val="000000"/>
                </a:solidFill>
                <a:effectLst/>
                <a:latin typeface="var(--jp-content-font-family)"/>
              </a:rPr>
              <a:t> are least likely to cancel.</a:t>
            </a:r>
          </a:p>
          <a:p>
            <a:pPr algn="l">
              <a:buFont typeface="Arial" panose="020B0604020202020204" pitchFamily="34" charset="0"/>
              <a:buChar char="•"/>
            </a:pPr>
            <a:r>
              <a:rPr lang="en-US" b="0" i="0" dirty="0">
                <a:solidFill>
                  <a:srgbClr val="000000"/>
                </a:solidFill>
                <a:effectLst/>
                <a:latin typeface="var(--jp-content-font-family)"/>
              </a:rPr>
              <a:t>Higher </a:t>
            </a:r>
            <a:r>
              <a:rPr lang="en-US" b="0" i="0" dirty="0" err="1">
                <a:solidFill>
                  <a:srgbClr val="000000"/>
                </a:solidFill>
                <a:effectLst/>
                <a:latin typeface="var(--jp-content-font-family)"/>
              </a:rPr>
              <a:t>lead_time</a:t>
            </a:r>
            <a:r>
              <a:rPr lang="en-US" b="0" i="0" dirty="0">
                <a:solidFill>
                  <a:srgbClr val="000000"/>
                </a:solidFill>
                <a:effectLst/>
                <a:latin typeface="var(--jp-content-font-family)"/>
              </a:rPr>
              <a:t> bookings have risk of cancellation.</a:t>
            </a:r>
          </a:p>
          <a:p>
            <a:pPr algn="l"/>
            <a:endParaRPr lang="en-US" b="0" i="0" dirty="0">
              <a:solidFill>
                <a:srgbClr val="000000"/>
              </a:solidFill>
              <a:effectLst/>
              <a:latin typeface="var(--jp-content-font-family)"/>
            </a:endParaRPr>
          </a:p>
        </p:txBody>
      </p:sp>
      <p:pic>
        <p:nvPicPr>
          <p:cNvPr id="6146" name="Picture 2">
            <a:extLst>
              <a:ext uri="{FF2B5EF4-FFF2-40B4-BE49-F238E27FC236}">
                <a16:creationId xmlns:a16="http://schemas.microsoft.com/office/drawing/2014/main" id="{DA3116FA-4BD0-47AA-B5E8-B77E0FF1B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850" y="684233"/>
            <a:ext cx="4151150" cy="398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073408"/>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2216</Words>
  <Application>Microsoft Office PowerPoint</Application>
  <PresentationFormat>On-screen Show (16:9)</PresentationFormat>
  <Paragraphs>245</Paragraphs>
  <Slides>24</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vt:lpstr>
      <vt:lpstr>Nunito</vt:lpstr>
      <vt:lpstr>Nunito ExtraBold</vt:lpstr>
      <vt:lpstr>Calibri</vt:lpstr>
      <vt:lpstr>Arial</vt:lpstr>
      <vt:lpstr>var(--jp-content-font-family)</vt:lpstr>
      <vt:lpstr>Helvetica Neue</vt:lpstr>
      <vt:lpstr>Nunito SemiBold</vt:lpstr>
      <vt:lpstr>Just Logo</vt:lpstr>
      <vt:lpstr>Star Hotels - Holidays begin here</vt:lpstr>
      <vt:lpstr>Background</vt:lpstr>
      <vt:lpstr>Business Problem Overview and Solution Approach</vt:lpstr>
      <vt:lpstr>Data Overview </vt:lpstr>
      <vt:lpstr>Exploratory Data Analysis</vt:lpstr>
      <vt:lpstr>EDA</vt:lpstr>
      <vt:lpstr>EDA</vt:lpstr>
      <vt:lpstr>EDA</vt:lpstr>
      <vt:lpstr>EDA – Contd.</vt:lpstr>
      <vt:lpstr>EDA – Contd.</vt:lpstr>
      <vt:lpstr>Key Questions:</vt:lpstr>
      <vt:lpstr>Model evaluation criterion</vt:lpstr>
      <vt:lpstr>Logistic Regression </vt:lpstr>
      <vt:lpstr>Logistic Regression </vt:lpstr>
      <vt:lpstr>Decision Tree model  </vt:lpstr>
      <vt:lpstr>Decision Tree model - Reducing over fitting with Grid Search   </vt:lpstr>
      <vt:lpstr>Decision Tree model - Cost Complexity Pruning (post-Pruning)    </vt:lpstr>
      <vt:lpstr>Decision Tree model – CCP – post-pruning  </vt:lpstr>
      <vt:lpstr>Decision Tree – Model Performance Comparison and Conclusions   </vt:lpstr>
      <vt:lpstr>Decision Tree – Conclusion   </vt:lpstr>
      <vt:lpstr>Business Insights and Recommendations</vt:lpstr>
      <vt:lpstr>Business Insights and Recommendations. Contd..</vt:lpstr>
      <vt:lpstr>Business Insights and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Presentation</dc:title>
  <dc:creator>user</dc:creator>
  <cp:lastModifiedBy>Dayanithi Selvaraji</cp:lastModifiedBy>
  <cp:revision>71</cp:revision>
  <dcterms:modified xsi:type="dcterms:W3CDTF">2021-09-18T00:08:25Z</dcterms:modified>
</cp:coreProperties>
</file>