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66" r:id="rId3"/>
    <p:sldId id="265" r:id="rId4"/>
    <p:sldId id="257" r:id="rId5"/>
    <p:sldId id="260" r:id="rId6"/>
    <p:sldId id="267" r:id="rId7"/>
    <p:sldId id="268" r:id="rId8"/>
    <p:sldId id="269" r:id="rId9"/>
    <p:sldId id="270" r:id="rId10"/>
    <p:sldId id="272" r:id="rId11"/>
    <p:sldId id="271" r:id="rId12"/>
    <p:sldId id="273" r:id="rId13"/>
    <p:sldId id="262" r:id="rId14"/>
    <p:sldId id="275" r:id="rId15"/>
    <p:sldId id="274" r:id="rId16"/>
    <p:sldId id="276" r:id="rId17"/>
  </p:sldIdLst>
  <p:sldSz cx="9144000" cy="5143500" type="screen16x9"/>
  <p:notesSz cx="6858000" cy="9144000"/>
  <p:embeddedFontLst>
    <p:embeddedFont>
      <p:font typeface="Nunito" panose="020B0604020202020204" charset="0"/>
      <p:regular r:id="rId19"/>
      <p:bold r:id="rId20"/>
      <p:italic r:id="rId21"/>
      <p:boldItalic r:id="rId22"/>
    </p:embeddedFont>
    <p:embeddedFont>
      <p:font typeface="Nunito SemiBold" panose="020B0604020202020204" charset="0"/>
      <p:regular r:id="rId23"/>
      <p:bold r:id="rId24"/>
      <p:italic r:id="rId25"/>
      <p:boldItalic r:id="rId26"/>
    </p:embeddedFont>
    <p:embeddedFont>
      <p:font typeface="Tahoma" panose="020B0604030504040204" pitchFamily="3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5A6280-E22B-435E-9E9F-F6D26BA1F67C}">
  <a:tblStyle styleId="{F25A6280-E22B-435E-9E9F-F6D26BA1F67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rgbClr val="5B9BD5">
              <a:alpha val="20000"/>
            </a:srgb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5B9BD5">
              <a:alpha val="20000"/>
            </a:srgb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02" y="4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3d8b797d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3d8b797d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3d8b797d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3d8b797d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3d8b797d1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3d8b797d1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3d8b797d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3d8b797d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" y="0"/>
            <a:ext cx="430768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4800"/>
              <a:buFont typeface="Nunito"/>
              <a:buNone/>
              <a:defRPr sz="4800">
                <a:solidFill>
                  <a:srgbClr val="3D85C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 rtl="0"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 rtl="0"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 rtl="0"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CUSTOM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aphicFrame>
        <p:nvGraphicFramePr>
          <p:cNvPr id="70" name="Google Shape;70;p17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{F25A6280-E22B-435E-9E9F-F6D26BA1F67C}</a:tableStyleId>
              </a:tblPr>
              <a:tblGrid>
                <a:gridCol w="8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 baseline="30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794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3050" rtl="0"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marL="4114800" lvl="8" indent="-266700" rtl="0"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 type="obj">
  <p:cSld name="OBJEC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>
            <a:spLocks noGrp="1"/>
          </p:cNvSpPr>
          <p:nvPr>
            <p:ph type="ftr" idx="11"/>
          </p:nvPr>
        </p:nvSpPr>
        <p:spPr>
          <a:xfrm>
            <a:off x="1641703" y="4938710"/>
            <a:ext cx="5861100" cy="1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>
            <a:spLocks noGrp="1"/>
          </p:cNvSpPr>
          <p:nvPr>
            <p:ph type="title"/>
          </p:nvPr>
        </p:nvSpPr>
        <p:spPr>
          <a:xfrm>
            <a:off x="2493454" y="736816"/>
            <a:ext cx="4157100" cy="2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1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1"/>
          </p:nvPr>
        </p:nvSpPr>
        <p:spPr>
          <a:xfrm>
            <a:off x="1373695" y="1067371"/>
            <a:ext cx="6396600" cy="29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marL="1371600" lvl="2" indent="-228600" algn="l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marL="1828800" lvl="3" indent="-228600" algn="l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228600" algn="l" rtl="0">
              <a:spcBef>
                <a:spcPts val="1600"/>
              </a:spcBef>
              <a:spcAft>
                <a:spcPts val="0"/>
              </a:spcAft>
              <a:buSzPts val="900"/>
              <a:buNone/>
              <a:defRPr/>
            </a:lvl6pPr>
            <a:lvl7pPr marL="3200400" lvl="6" indent="-228600" algn="l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marL="3657600" lvl="7" indent="-228600" algn="l" rtl="0">
              <a:spcBef>
                <a:spcPts val="1600"/>
              </a:spcBef>
              <a:spcAft>
                <a:spcPts val="0"/>
              </a:spcAft>
              <a:buSzPts val="700"/>
              <a:buNone/>
              <a:defRPr/>
            </a:lvl8pPr>
            <a:lvl9pPr marL="4114800" lvl="8" indent="-228600" algn="l" rtl="0">
              <a:spcBef>
                <a:spcPts val="1600"/>
              </a:spcBef>
              <a:spcAft>
                <a:spcPts val="160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ftr" idx="11"/>
          </p:nvPr>
        </p:nvSpPr>
        <p:spPr>
          <a:xfrm>
            <a:off x="701192" y="4884269"/>
            <a:ext cx="69876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7E7E7E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sz="22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11">
            <a:alphaModFix/>
          </a:blip>
          <a:srcRect t="5277" b="5277"/>
          <a:stretch/>
        </p:blipFill>
        <p:spPr>
          <a:xfrm>
            <a:off x="7524724" y="66776"/>
            <a:ext cx="1563426" cy="30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0" y="0"/>
            <a:ext cx="182880" cy="67665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sz="700"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4" r:id="rId5"/>
    <p:sldLayoutId id="2147483665" r:id="rId6"/>
    <p:sldLayoutId id="2147483666" r:id="rId7"/>
    <p:sldLayoutId id="2147483669" r:id="rId8"/>
    <p:sldLayoutId id="214748367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>
            <a:spLocks noGrp="1"/>
          </p:cNvSpPr>
          <p:nvPr>
            <p:ph type="ctrTitle"/>
          </p:nvPr>
        </p:nvSpPr>
        <p:spPr>
          <a:xfrm>
            <a:off x="2210200" y="744575"/>
            <a:ext cx="682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SG" b="1" i="0" dirty="0">
                <a:solidFill>
                  <a:srgbClr val="000000"/>
                </a:solidFill>
                <a:effectLst/>
                <a:latin typeface="Helvetica Neue"/>
              </a:rPr>
              <a:t>Cardio Good Fitness</a:t>
            </a:r>
            <a:br>
              <a:rPr lang="en-SG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SG" b="1" i="0" dirty="0">
                <a:solidFill>
                  <a:srgbClr val="000000"/>
                </a:solidFill>
                <a:effectLst/>
                <a:latin typeface="Helvetica Neue"/>
              </a:rPr>
              <a:t>- </a:t>
            </a:r>
            <a:r>
              <a:rPr lang="en-SG" sz="2400" b="1" i="0" dirty="0">
                <a:solidFill>
                  <a:srgbClr val="000000"/>
                </a:solidFill>
                <a:effectLst/>
                <a:latin typeface="Helvetica Neue"/>
              </a:rPr>
              <a:t>Customer profile and Recommendations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C4EE-FD18-4CFF-AFC2-E850F0195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distribution per product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54EABD-83A3-49DE-94B1-45AA1A4C3F25}"/>
              </a:ext>
            </a:extLst>
          </p:cNvPr>
          <p:cNvSpPr txBox="1"/>
          <p:nvPr/>
        </p:nvSpPr>
        <p:spPr>
          <a:xfrm>
            <a:off x="2372636" y="3530782"/>
            <a:ext cx="36114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/>
              <a:t>TM798 - Widely used by customers in Age 22-30.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/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TM195 - Widely used by customers in Age 22-29.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/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TM498 - Widely used by customer in Age 23-25.</a:t>
            </a:r>
          </a:p>
          <a:p>
            <a:endParaRPr lang="en-US" sz="1000" dirty="0"/>
          </a:p>
          <a:p>
            <a:r>
              <a:rPr lang="en-US" sz="1000" dirty="0"/>
              <a:t>Age group of 24 -33 form the core group of customers.</a:t>
            </a:r>
            <a:endParaRPr lang="en-SG" sz="1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DC35DC-E3C4-4880-924E-404457EEA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50" y="861980"/>
            <a:ext cx="2887891" cy="2494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B165ED-ED7C-46C9-8ACF-EA80D6162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498" y="670843"/>
            <a:ext cx="3029373" cy="26858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D5FE1F-796B-4D58-AC13-850C93B94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859" y="666080"/>
            <a:ext cx="2896004" cy="2658806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B59FD64-C93F-4DD5-899C-3F7561028A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8619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67FB-34A8-4C5A-A450-3BE4A55E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per week vs Income per product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22D218-B8B1-44AC-82C8-FD37F2C42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7" y="884493"/>
            <a:ext cx="7751612" cy="2427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389D65-86B9-42A5-88E5-292833692FA9}"/>
              </a:ext>
            </a:extLst>
          </p:cNvPr>
          <p:cNvSpPr txBox="1"/>
          <p:nvPr/>
        </p:nvSpPr>
        <p:spPr>
          <a:xfrm>
            <a:off x="1115291" y="3581400"/>
            <a:ext cx="6691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TM195 - Customer with annual income between 40000 and 55000 are likely to use this product 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TM498 - Customer with annual income below 60000 are likely to use this product 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TM798 - Customer with annual income more than 60000 are the core users for this product.</a:t>
            </a:r>
            <a:endParaRPr lang="en-SG" sz="12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CE5361F-830F-4D9E-BE9D-B7093AEEA4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7490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DA9E7-4234-41F9-A7FF-898ACF6E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vs Miles per week per Product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FFFDE8-A1E0-4F28-90A4-E3BAB7352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6074"/>
            <a:ext cx="9144000" cy="259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65B05A-F976-4AC6-842E-746DF964A087}"/>
              </a:ext>
            </a:extLst>
          </p:cNvPr>
          <p:cNvSpPr txBox="1"/>
          <p:nvPr/>
        </p:nvSpPr>
        <p:spPr>
          <a:xfrm>
            <a:off x="339436" y="3810000"/>
            <a:ext cx="114832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TM195 - Customer who like to run  between 50 and 100 miles per week are likely to use this product. 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TM498 - Customer likely to between 100 to 150 miles per week are likely to use this product.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TM798 - Customer who like to run more than 100 miles per week are more likely to use this product.</a:t>
            </a:r>
            <a:endParaRPr lang="en-SG" sz="1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97B32-6976-43B6-B70B-138166D157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8134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Insights and Recommendations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2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992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r>
              <a:rPr lang="en-SG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r>
              <a:rPr lang="en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based on interpretation of the model input variables</a:t>
            </a:r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endParaRPr lang="en"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Most customers have TM195 product.</a:t>
            </a:r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endParaRPr lang="en-US"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There are more male customer than female customers.</a:t>
            </a:r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endParaRPr lang="en-US"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There are more customers who are with Marital Status of Partnered. </a:t>
            </a:r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endParaRPr lang="en-US"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Customers between 24 to 33 are more likely to use the product</a:t>
            </a:r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endParaRPr lang="en-US"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TM195 &amp; TM498 , have a similar customer profile regarding usage level, Age, income and miles run per week</a:t>
            </a:r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endParaRPr lang="en-US"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6450" lvl="1" indent="-228600">
              <a:spcBef>
                <a:spcPts val="0"/>
              </a:spcBef>
              <a:buClr>
                <a:srgbClr val="000000"/>
              </a:buClr>
              <a:buSzPts val="1700"/>
              <a:buFont typeface="+mj-lt"/>
              <a:buAutoNum type="alphaLcParenR"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Usage per week : 3</a:t>
            </a:r>
          </a:p>
          <a:p>
            <a:pPr marL="806450" lvl="1" indent="-228600">
              <a:spcBef>
                <a:spcPts val="0"/>
              </a:spcBef>
              <a:buClr>
                <a:srgbClr val="000000"/>
              </a:buClr>
              <a:buSzPts val="1700"/>
              <a:buFont typeface="+mj-lt"/>
              <a:buAutoNum type="alphaLcParenR"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Gender : Male</a:t>
            </a:r>
          </a:p>
          <a:p>
            <a:pPr marL="806450" lvl="1" indent="-228600">
              <a:spcBef>
                <a:spcPts val="0"/>
              </a:spcBef>
              <a:buClr>
                <a:srgbClr val="000000"/>
              </a:buClr>
              <a:buSzPts val="1700"/>
              <a:buFont typeface="+mj-lt"/>
              <a:buAutoNum type="alphaLcParenR"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Fitness level: 3</a:t>
            </a:r>
          </a:p>
          <a:p>
            <a:pPr marL="806450" lvl="1" indent="-228600">
              <a:spcBef>
                <a:spcPts val="0"/>
              </a:spcBef>
              <a:buClr>
                <a:srgbClr val="000000"/>
              </a:buClr>
              <a:buSzPts val="1700"/>
              <a:buFont typeface="+mj-lt"/>
              <a:buAutoNum type="alphaLcParenR"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Miles run per week : 50 -100</a:t>
            </a:r>
          </a:p>
          <a:p>
            <a:pPr marL="806450" lvl="1" indent="-228600">
              <a:spcBef>
                <a:spcPts val="0"/>
              </a:spcBef>
              <a:buClr>
                <a:srgbClr val="000000"/>
              </a:buClr>
              <a:buSzPts val="1700"/>
              <a:buFont typeface="+mj-lt"/>
              <a:buAutoNum type="alphaLcParenR"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Annual Income: 40000 to 60000</a:t>
            </a:r>
          </a:p>
          <a:p>
            <a:pPr marL="806450" lvl="1" indent="-228600">
              <a:spcBef>
                <a:spcPts val="0"/>
              </a:spcBef>
              <a:buClr>
                <a:srgbClr val="000000"/>
              </a:buClr>
              <a:buSzPts val="1700"/>
              <a:buFont typeface="+mj-lt"/>
              <a:buAutoNum type="alphaLcParenR"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Education : 14 to 16 years </a:t>
            </a:r>
          </a:p>
          <a:p>
            <a:pPr marL="806450" lvl="1" indent="-228600">
              <a:spcBef>
                <a:spcPts val="0"/>
              </a:spcBef>
              <a:buClr>
                <a:srgbClr val="000000"/>
              </a:buClr>
              <a:buSzPts val="1700"/>
              <a:buFont typeface="+mj-lt"/>
              <a:buAutoNum type="alphaLcParenR"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Age: 23-28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809733-D39E-40B1-9C6F-24E9023E55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DD73-3DC0-4A57-8AAE-D3F83857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 –contd.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493D1-6706-48AA-B539-0F9C95D64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TM798's customer profile:</a:t>
            </a:r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endParaRPr lang="en-US"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77900" lvl="1" indent="-400050">
              <a:spcBef>
                <a:spcPts val="0"/>
              </a:spcBef>
              <a:buClr>
                <a:srgbClr val="000000"/>
              </a:buClr>
              <a:buSzPts val="1700"/>
              <a:buFont typeface="+mj-lt"/>
              <a:buAutoNum type="alphaLcParenR"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Usage per week : 4</a:t>
            </a:r>
          </a:p>
          <a:p>
            <a:pPr marL="977900" lvl="1" indent="-400050">
              <a:spcBef>
                <a:spcPts val="0"/>
              </a:spcBef>
              <a:buClr>
                <a:srgbClr val="000000"/>
              </a:buClr>
              <a:buSzPts val="1700"/>
              <a:buFont typeface="+mj-lt"/>
              <a:buAutoNum type="alphaLcParenR"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Gender : Males </a:t>
            </a:r>
          </a:p>
          <a:p>
            <a:pPr marL="977900" lvl="1" indent="-400050">
              <a:spcBef>
                <a:spcPts val="0"/>
              </a:spcBef>
              <a:buClr>
                <a:srgbClr val="000000"/>
              </a:buClr>
              <a:buSzPts val="1700"/>
              <a:buFont typeface="+mj-lt"/>
              <a:buAutoNum type="alphaLcParenR"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Fitness level: 5</a:t>
            </a:r>
          </a:p>
          <a:p>
            <a:pPr marL="977900" lvl="1" indent="-400050">
              <a:spcBef>
                <a:spcPts val="0"/>
              </a:spcBef>
              <a:buClr>
                <a:srgbClr val="000000"/>
              </a:buClr>
              <a:buSzPts val="1700"/>
              <a:buFont typeface="+mj-lt"/>
              <a:buAutoNum type="alphaLcParenR"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Miles run per week : 100</a:t>
            </a:r>
          </a:p>
          <a:p>
            <a:pPr marL="977900" lvl="1" indent="-400050">
              <a:spcBef>
                <a:spcPts val="0"/>
              </a:spcBef>
              <a:buClr>
                <a:srgbClr val="000000"/>
              </a:buClr>
              <a:buSzPts val="1700"/>
              <a:buFont typeface="+mj-lt"/>
              <a:buAutoNum type="alphaLcParenR"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Annual Income: Above 60000</a:t>
            </a:r>
          </a:p>
          <a:p>
            <a:pPr marL="977900" lvl="1" indent="-400050">
              <a:spcBef>
                <a:spcPts val="0"/>
              </a:spcBef>
              <a:buClr>
                <a:srgbClr val="000000"/>
              </a:buClr>
              <a:buSzPts val="1700"/>
              <a:buFont typeface="+mj-lt"/>
              <a:buAutoNum type="alphaLcParenR"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Education : More than 16 years </a:t>
            </a:r>
          </a:p>
          <a:p>
            <a:pPr marL="977900" lvl="1" indent="-400050">
              <a:spcBef>
                <a:spcPts val="0"/>
              </a:spcBef>
              <a:buClr>
                <a:srgbClr val="000000"/>
              </a:buClr>
              <a:buSzPts val="1700"/>
              <a:buFont typeface="+mj-lt"/>
              <a:buAutoNum type="alphaLcParenR"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Age: 22-30</a:t>
            </a:r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7753E-BB0E-4B5C-A2E3-A962CE10B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2471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99AA-C4F1-4046-BF44-FB67C17C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Further Analysis needed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FC8F9-D090-4CA2-BE06-145D79B2B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TM798 has a different customer profile from the other two , more data needs to be collected to analyze this.</a:t>
            </a:r>
          </a:p>
          <a:p>
            <a:endParaRPr lang="en-US" sz="16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r>
              <a:rPr lang="en-US" sz="16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Data collection should have more variable that influence the usage, like the reason the customer wishes to buy product</a:t>
            </a:r>
          </a:p>
          <a:p>
            <a:endParaRPr lang="en-US" sz="16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r>
              <a:rPr lang="en-US" sz="16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Data should also be collected to infer if price of the product impacts the decision of the model purchased.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34D9F-32B0-48D4-B6A1-BD6E8BC80A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0462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6E16-DD28-470A-AC5F-9D8514DD7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  <a:br>
              <a:rPr lang="en-US" dirty="0"/>
            </a:b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6C15E-C9C4-4774-AF43-119E9958E0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6CAE7F-AF87-4FE6-BA03-D258214D4FFB}"/>
              </a:ext>
            </a:extLst>
          </p:cNvPr>
          <p:cNvSpPr txBox="1"/>
          <p:nvPr/>
        </p:nvSpPr>
        <p:spPr>
          <a:xfrm>
            <a:off x="574965" y="861980"/>
            <a:ext cx="73567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Recommendation to business</a:t>
            </a:r>
          </a:p>
          <a:p>
            <a:endParaRPr lang="en-US" dirty="0"/>
          </a:p>
          <a:p>
            <a:pPr lvl="1"/>
            <a:r>
              <a:rPr lang="en-US" dirty="0"/>
              <a:t>1. Age group of 24 -33 form the core group of customers. Sales should focus on this group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2. TM798 is more popular among Male customers.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3. TM798 is more popular with customer desiring a higher fitness level and having higher income.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4. TM195 is the most popular product.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5194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84B5F-6C82-464F-8496-E88B55937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94" y="637674"/>
            <a:ext cx="2231859" cy="246647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Background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D60A8-3D8B-481E-83B1-9D339F9F6CA1}"/>
              </a:ext>
            </a:extLst>
          </p:cNvPr>
          <p:cNvSpPr txBox="1"/>
          <p:nvPr/>
        </p:nvSpPr>
        <p:spPr>
          <a:xfrm>
            <a:off x="733926" y="1383632"/>
            <a:ext cx="45419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set of observation of stores existing customers is available.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With the available data, build a customer profile for different products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lato"/>
              </a:rPr>
              <a:t>Generate insights and recommendations that will help the company to get new customers</a:t>
            </a:r>
          </a:p>
          <a:p>
            <a:endParaRPr lang="en-SG" dirty="0"/>
          </a:p>
        </p:txBody>
      </p:sp>
      <p:pic>
        <p:nvPicPr>
          <p:cNvPr id="6" name="Picture 5" descr="A picture containing sport, exercise device&#10;&#10;Description automatically generated">
            <a:extLst>
              <a:ext uri="{FF2B5EF4-FFF2-40B4-BE49-F238E27FC236}">
                <a16:creationId xmlns:a16="http://schemas.microsoft.com/office/drawing/2014/main" id="{EF3A36D3-210B-4C30-8117-99152F50A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040" y="884321"/>
            <a:ext cx="2715481" cy="283558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E28DD4-130A-444B-897F-175261F319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904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84B5F-6C82-464F-8496-E88B55937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94" y="637674"/>
            <a:ext cx="2231859" cy="246647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Objective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D60A8-3D8B-481E-83B1-9D339F9F6CA1}"/>
              </a:ext>
            </a:extLst>
          </p:cNvPr>
          <p:cNvSpPr txBox="1"/>
          <p:nvPr/>
        </p:nvSpPr>
        <p:spPr>
          <a:xfrm>
            <a:off x="733926" y="1383631"/>
            <a:ext cx="7014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extract actionable </a:t>
            </a:r>
            <a:r>
              <a:rPr lang="en-US" b="0" i="0" dirty="0">
                <a:solidFill>
                  <a:srgbClr val="000000"/>
                </a:solidFill>
                <a:effectLst/>
                <a:latin typeface="lato"/>
              </a:rPr>
              <a:t>insights from the data and recommendations that will help to grow the sales.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1F743-9D2E-48EF-B34D-BAD2DA18E36A}"/>
              </a:ext>
            </a:extLst>
          </p:cNvPr>
          <p:cNvSpPr txBox="1"/>
          <p:nvPr/>
        </p:nvSpPr>
        <p:spPr>
          <a:xfrm>
            <a:off x="1155033" y="2159669"/>
            <a:ext cx="44877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Focal points would be-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 than influence the usage of the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the core customer group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CE4C8B-04D0-4705-8ADD-D84F184BD87F}"/>
              </a:ext>
            </a:extLst>
          </p:cNvPr>
          <p:cNvSpPr txBox="1"/>
          <p:nvPr/>
        </p:nvSpPr>
        <p:spPr>
          <a:xfrm>
            <a:off x="990600" y="3081878"/>
            <a:ext cx="4572000" cy="1426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 business idea</a:t>
            </a:r>
          </a:p>
          <a:p>
            <a:pPr marL="12065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</a:pP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65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</a:pPr>
            <a:r>
              <a:rPr lang="en-US" dirty="0"/>
              <a:t>         	 Increase sales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to tackle</a:t>
            </a:r>
          </a:p>
          <a:p>
            <a:pPr marL="120650" lvl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</a:pPr>
            <a:r>
              <a:rPr lang="en-US" dirty="0"/>
              <a:t>	Identify new customers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32A1B0-202E-4161-9665-E13E424769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8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Overview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010ACE2F-ACB5-4E25-88AC-6C8EFD7FA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157532"/>
              </p:ext>
            </p:extLst>
          </p:nvPr>
        </p:nvGraphicFramePr>
        <p:xfrm>
          <a:off x="420850" y="861979"/>
          <a:ext cx="4608350" cy="3819896"/>
        </p:xfrm>
        <a:graphic>
          <a:graphicData uri="http://schemas.openxmlformats.org/drawingml/2006/table">
            <a:tbl>
              <a:tblPr firstRow="1" bandRow="1">
                <a:tableStyleId>{F25A6280-E22B-435E-9E9F-F6D26BA1F67C}</a:tableStyleId>
              </a:tblPr>
              <a:tblGrid>
                <a:gridCol w="1246223">
                  <a:extLst>
                    <a:ext uri="{9D8B030D-6E8A-4147-A177-3AD203B41FA5}">
                      <a16:colId xmlns:a16="http://schemas.microsoft.com/office/drawing/2014/main" val="2596407925"/>
                    </a:ext>
                  </a:extLst>
                </a:gridCol>
                <a:gridCol w="3362127">
                  <a:extLst>
                    <a:ext uri="{9D8B030D-6E8A-4147-A177-3AD203B41FA5}">
                      <a16:colId xmlns:a16="http://schemas.microsoft.com/office/drawing/2014/main" val="2157404610"/>
                    </a:ext>
                  </a:extLst>
                </a:gridCol>
              </a:tblGrid>
              <a:tr h="296486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Variable</a:t>
                      </a:r>
                      <a:endParaRPr lang="en-SG" sz="1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Description</a:t>
                      </a:r>
                      <a:endParaRPr lang="en-SG" sz="1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64864"/>
                  </a:ext>
                </a:extLst>
              </a:tr>
              <a:tr h="276128">
                <a:tc>
                  <a:txBody>
                    <a:bodyPr/>
                    <a:lstStyle/>
                    <a:p>
                      <a:pPr algn="l"/>
                      <a:r>
                        <a:rPr lang="en-SG" sz="1200" baseline="0" dirty="0"/>
                        <a:t>Product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/>
                        <a:t>Model no. of the treadmill</a:t>
                      </a:r>
                      <a:endParaRPr lang="en-SG" sz="1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513738"/>
                  </a:ext>
                </a:extLst>
              </a:tr>
              <a:tr h="276128"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/>
                        <a:t>Age</a:t>
                      </a:r>
                      <a:endParaRPr lang="en-SG" sz="1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/>
                        <a:t>No of years, of the customer</a:t>
                      </a:r>
                      <a:endParaRPr lang="en-SG" sz="1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914563"/>
                  </a:ext>
                </a:extLst>
              </a:tr>
              <a:tr h="276128">
                <a:tc>
                  <a:txBody>
                    <a:bodyPr/>
                    <a:lstStyle/>
                    <a:p>
                      <a:pPr algn="l"/>
                      <a:r>
                        <a:rPr lang="en-SG" sz="1200" baseline="0" dirty="0"/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baseline="0" dirty="0"/>
                        <a:t>Gender of the 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60243"/>
                  </a:ext>
                </a:extLst>
              </a:tr>
              <a:tr h="406183"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/>
                        <a:t>Education</a:t>
                      </a:r>
                      <a:endParaRPr lang="en-SG" sz="1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Education in no. of years, of the customer</a:t>
                      </a:r>
                      <a:endParaRPr lang="en-SG" sz="1200" b="0" i="0" u="none" strike="noStrike" cap="none" baseline="0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609919"/>
                  </a:ext>
                </a:extLst>
              </a:tr>
              <a:tr h="406183"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/>
                        <a:t>Marital Status </a:t>
                      </a:r>
                      <a:endParaRPr lang="en-SG" sz="1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/>
                        <a:t>Marital Status of the customer</a:t>
                      </a:r>
                      <a:endParaRPr lang="en-SG" sz="1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20140"/>
                  </a:ext>
                </a:extLst>
              </a:tr>
              <a:tr h="568657"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/>
                        <a:t>Usage </a:t>
                      </a:r>
                      <a:endParaRPr lang="en-SG" sz="1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/>
                        <a:t>Avg.  # times the customer wants to use the treadmill every week</a:t>
                      </a:r>
                      <a:endParaRPr lang="en-SG" sz="1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981417"/>
                  </a:ext>
                </a:extLst>
              </a:tr>
              <a:tr h="608594"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/>
                        <a:t>Fitness</a:t>
                      </a:r>
                      <a:endParaRPr lang="en-SG" sz="1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/>
                        <a:t>Self rated fitness score of the customer (5 - very fit, 1 - very unfit)</a:t>
                      </a:r>
                      <a:endParaRPr lang="en-SG" sz="1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660134"/>
                  </a:ext>
                </a:extLst>
              </a:tr>
              <a:tr h="431089">
                <a:tc>
                  <a:txBody>
                    <a:bodyPr/>
                    <a:lstStyle/>
                    <a:p>
                      <a:pPr algn="l"/>
                      <a:r>
                        <a:rPr lang="en-SG" sz="1200" baseline="0" dirty="0"/>
                        <a:t>Income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baseline="0" dirty="0"/>
                        <a:t>Income of the customer in Dollars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431405"/>
                  </a:ext>
                </a:extLst>
              </a:tr>
              <a:tr h="266838">
                <a:tc>
                  <a:txBody>
                    <a:bodyPr/>
                    <a:lstStyle/>
                    <a:p>
                      <a:pPr algn="l"/>
                      <a:r>
                        <a:rPr lang="en-SG" sz="1200" baseline="0" dirty="0"/>
                        <a:t>Miles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baseline="0" dirty="0"/>
                        <a:t>Miles expected to run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64054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5939059-97D7-45AC-9DB4-4014C8F6D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968038"/>
              </p:ext>
            </p:extLst>
          </p:nvPr>
        </p:nvGraphicFramePr>
        <p:xfrm>
          <a:off x="5874325" y="807373"/>
          <a:ext cx="2417620" cy="553446"/>
        </p:xfrm>
        <a:graphic>
          <a:graphicData uri="http://schemas.openxmlformats.org/drawingml/2006/table">
            <a:tbl>
              <a:tblPr firstRow="1" bandRow="1">
                <a:tableStyleId>{F25A6280-E22B-435E-9E9F-F6D26BA1F67C}</a:tableStyleId>
              </a:tblPr>
              <a:tblGrid>
                <a:gridCol w="1208810">
                  <a:extLst>
                    <a:ext uri="{9D8B030D-6E8A-4147-A177-3AD203B41FA5}">
                      <a16:colId xmlns:a16="http://schemas.microsoft.com/office/drawing/2014/main" val="302494149"/>
                    </a:ext>
                  </a:extLst>
                </a:gridCol>
                <a:gridCol w="1208810">
                  <a:extLst>
                    <a:ext uri="{9D8B030D-6E8A-4147-A177-3AD203B41FA5}">
                      <a16:colId xmlns:a16="http://schemas.microsoft.com/office/drawing/2014/main" val="3981005540"/>
                    </a:ext>
                  </a:extLst>
                </a:gridCol>
              </a:tblGrid>
              <a:tr h="259427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Observations</a:t>
                      </a:r>
                      <a:endParaRPr lang="en-SG" sz="1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Variables</a:t>
                      </a:r>
                      <a:endParaRPr lang="en-SG" sz="1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205754"/>
                  </a:ext>
                </a:extLst>
              </a:tr>
              <a:tr h="279126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180</a:t>
                      </a:r>
                      <a:endParaRPr lang="en-SG" sz="1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9</a:t>
                      </a:r>
                      <a:endParaRPr lang="en-SG" sz="1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696836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7F22-B6A1-4EBA-A2AB-27BD237C33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Exploratory Data Analysis - Age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77FC3F3B-371F-4297-9DC6-F4A51B493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073" y="1060708"/>
            <a:ext cx="4776591" cy="37935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DB83BC-A371-44FA-B558-DF624F15E288}"/>
              </a:ext>
            </a:extLst>
          </p:cNvPr>
          <p:cNvSpPr txBox="1"/>
          <p:nvPr/>
        </p:nvSpPr>
        <p:spPr>
          <a:xfrm>
            <a:off x="547254" y="1060708"/>
            <a:ext cx="34705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Average age of the customer is 29  and median value is 26.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Age group of 24 -33 form the core group of customers.</a:t>
            </a:r>
            <a:endParaRPr lang="en-SG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6A47F8E-C374-4865-8FD2-15077E2399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8165-AB7D-44B4-9054-DE2A468B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50" y="289279"/>
            <a:ext cx="8520600" cy="445012"/>
          </a:xfrm>
        </p:spPr>
        <p:txBody>
          <a:bodyPr/>
          <a:lstStyle/>
          <a:p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Exploratory Data Analysis – Education, Fitness and Income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A4E9D-666E-4F89-883C-0CCB38752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525" y="1027572"/>
            <a:ext cx="3424625" cy="2429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0A0F8D-61E1-47C4-9A72-99EF95878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59" y="963062"/>
            <a:ext cx="2664966" cy="24936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333829-E1BF-4921-948E-76BEB27B6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63062"/>
            <a:ext cx="2897652" cy="25490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EBF696-11F4-4A2B-A427-237F25288BF4}"/>
              </a:ext>
            </a:extLst>
          </p:cNvPr>
          <p:cNvSpPr txBox="1"/>
          <p:nvPr/>
        </p:nvSpPr>
        <p:spPr>
          <a:xfrm>
            <a:off x="5368636" y="3749990"/>
            <a:ext cx="335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customers fall in the income range of 45,000 to 60,000 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A9E5CC-93B9-42B9-84DF-620282175B7C}"/>
              </a:ext>
            </a:extLst>
          </p:cNvPr>
          <p:cNvSpPr txBox="1"/>
          <p:nvPr/>
        </p:nvSpPr>
        <p:spPr>
          <a:xfrm>
            <a:off x="2897652" y="3844636"/>
            <a:ext cx="24008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customers rate themselves with a fitness level of 3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45E4A8-0269-4AB9-AB60-0C752C837FB8}"/>
              </a:ext>
            </a:extLst>
          </p:cNvPr>
          <p:cNvSpPr txBox="1"/>
          <p:nvPr/>
        </p:nvSpPr>
        <p:spPr>
          <a:xfrm>
            <a:off x="270164" y="3844636"/>
            <a:ext cx="2549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customers have at least 15 year of education</a:t>
            </a:r>
            <a:endParaRPr lang="en-SG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E323DC3-04E0-4044-93A6-1BD7EA22ED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617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FF24E1-A247-4B4D-AC6A-E092AF0A8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" y="865910"/>
            <a:ext cx="4516581" cy="16348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79AEE3-8CA1-4C0E-B1E7-A06E1CCE5F87}"/>
              </a:ext>
            </a:extLst>
          </p:cNvPr>
          <p:cNvSpPr txBox="1"/>
          <p:nvPr/>
        </p:nvSpPr>
        <p:spPr>
          <a:xfrm>
            <a:off x="4571999" y="997527"/>
            <a:ext cx="3948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 Most customers have TM195 product.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 TM798 is the product which has lesser customers.</a:t>
            </a:r>
            <a:endParaRPr lang="en-SG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A3A8F1-1098-497C-9942-328D2F0EB7DD}"/>
              </a:ext>
            </a:extLst>
          </p:cNvPr>
          <p:cNvSpPr txBox="1"/>
          <p:nvPr/>
        </p:nvSpPr>
        <p:spPr>
          <a:xfrm>
            <a:off x="284017" y="3143143"/>
            <a:ext cx="325581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100" dirty="0"/>
              <a:t>Most customers have TM195 product. On Product,TM195 Equal distribution between male and female customers.</a:t>
            </a:r>
          </a:p>
          <a:p>
            <a:pPr marL="342900" indent="-342900">
              <a:buFont typeface="+mj-lt"/>
              <a:buAutoNum type="arabicPeriod"/>
            </a:pPr>
            <a:endParaRPr lang="en-US" sz="1100" dirty="0"/>
          </a:p>
          <a:p>
            <a:pPr marL="342900" indent="-342900">
              <a:buFont typeface="+mj-lt"/>
              <a:buAutoNum type="arabicPeriod"/>
            </a:pPr>
            <a:r>
              <a:rPr lang="en-US" sz="1100" dirty="0"/>
              <a:t>TM498 has almost equal distribution between male and female customers.</a:t>
            </a:r>
          </a:p>
          <a:p>
            <a:pPr marL="342900" indent="-342900">
              <a:buFont typeface="+mj-lt"/>
              <a:buAutoNum type="arabicPeriod"/>
            </a:pPr>
            <a:endParaRPr lang="en-US" sz="1100" dirty="0"/>
          </a:p>
          <a:p>
            <a:pPr marL="342900" indent="-342900">
              <a:buFont typeface="+mj-lt"/>
              <a:buAutoNum type="arabicPeriod"/>
            </a:pPr>
            <a:r>
              <a:rPr lang="en-US" sz="1100" dirty="0"/>
              <a:t>TM798 is the product which has lesser customers, and this product has more male customers.</a:t>
            </a:r>
            <a:endParaRPr lang="en-SG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D29584-6B63-4485-B013-79D797866E4E}"/>
              </a:ext>
            </a:extLst>
          </p:cNvPr>
          <p:cNvSpPr txBox="1"/>
          <p:nvPr/>
        </p:nvSpPr>
        <p:spPr>
          <a:xfrm>
            <a:off x="2001981" y="2546504"/>
            <a:ext cx="426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Gender distribution across different product</a:t>
            </a:r>
            <a:endParaRPr lang="en-SG" b="1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EABFDD2-C389-482F-9861-426C24F6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8" y="289279"/>
            <a:ext cx="8362932" cy="146351"/>
          </a:xfrm>
        </p:spPr>
        <p:txBody>
          <a:bodyPr/>
          <a:lstStyle/>
          <a:p>
            <a:r>
              <a:rPr lang="en-US" dirty="0"/>
              <a:t>Analysis per product</a:t>
            </a:r>
            <a:endParaRPr lang="en-SG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C60F95-E99F-473B-A4C1-929933D7ABC8}"/>
              </a:ext>
            </a:extLst>
          </p:cNvPr>
          <p:cNvCxnSpPr/>
          <p:nvPr/>
        </p:nvCxnSpPr>
        <p:spPr>
          <a:xfrm flipV="1">
            <a:off x="360218" y="2586714"/>
            <a:ext cx="8527473" cy="17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3C1EC84-C95F-4C54-9A2C-EAB8463DE2C8}"/>
              </a:ext>
            </a:extLst>
          </p:cNvPr>
          <p:cNvSpPr txBox="1"/>
          <p:nvPr/>
        </p:nvSpPr>
        <p:spPr>
          <a:xfrm>
            <a:off x="3692236" y="615531"/>
            <a:ext cx="5030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 data distribution across product</a:t>
            </a:r>
            <a:endParaRPr lang="en-SG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2DD21DC-4158-4C59-8A9F-EDB54406F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164" y="2984699"/>
            <a:ext cx="5620036" cy="1869522"/>
          </a:xfrm>
          <a:prstGeom prst="rect">
            <a:avLst/>
          </a:prstGeom>
        </p:spPr>
      </p:pic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753E2FE3-F446-4509-BAFB-85888DE1D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658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8165-AB7D-44B4-9054-DE2A468B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50" y="289279"/>
            <a:ext cx="8520600" cy="195630"/>
          </a:xfrm>
        </p:spPr>
        <p:txBody>
          <a:bodyPr/>
          <a:lstStyle/>
          <a:p>
            <a:r>
              <a:rPr lang="en-US" dirty="0"/>
              <a:t>Correlation between variables from observation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B56D4-9281-43C6-A4D5-4E8321A4F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758" y="809803"/>
            <a:ext cx="4677428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76228A-E389-47D3-9AAF-AAE08F241F8B}"/>
              </a:ext>
            </a:extLst>
          </p:cNvPr>
          <p:cNvSpPr txBox="1"/>
          <p:nvPr/>
        </p:nvSpPr>
        <p:spPr>
          <a:xfrm>
            <a:off x="270164" y="1475509"/>
            <a:ext cx="42325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Usage and Miles, Miles and Fitness are corelated. 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171450" lvl="5" indent="-171450">
              <a:buFont typeface="Arial" panose="020B0604020202020204" pitchFamily="34" charset="0"/>
              <a:buChar char="•"/>
            </a:pPr>
            <a:r>
              <a:rPr lang="en-US" sz="1200" dirty="0"/>
              <a:t>The more the usage the more Miles are run.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As more miles are run , the user is at a higher Fitness level.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Understandably, Fitness and Usage have a correlation. 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There does not seem to be a strong relationship between Usage and Age.</a:t>
            </a:r>
            <a:endParaRPr lang="en-SG" sz="1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9BD10-4351-460B-828F-CE722C1B3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5427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8165-AB7D-44B4-9054-DE2A468B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8" y="347811"/>
            <a:ext cx="8520600" cy="195630"/>
          </a:xfrm>
        </p:spPr>
        <p:txBody>
          <a:bodyPr/>
          <a:lstStyle/>
          <a:p>
            <a:r>
              <a:rPr lang="en-US" dirty="0"/>
              <a:t>Age and Usage per week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9F4ABC-BAB6-436E-BD14-7DA72C661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055" y="676965"/>
            <a:ext cx="4481945" cy="2163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8CDA7-F1EF-4095-972F-237CA147E58C}"/>
              </a:ext>
            </a:extLst>
          </p:cNvPr>
          <p:cNvSpPr txBox="1"/>
          <p:nvPr/>
        </p:nvSpPr>
        <p:spPr>
          <a:xfrm>
            <a:off x="4329" y="1085673"/>
            <a:ext cx="91396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Age group 28-30, have the most miles run per week.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data is distributed between Age 20-35.</a:t>
            </a:r>
            <a:endParaRPr lang="en-SG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17D91B-449F-45AB-BDC3-5655D6055578}"/>
              </a:ext>
            </a:extLst>
          </p:cNvPr>
          <p:cNvCxnSpPr/>
          <p:nvPr/>
        </p:nvCxnSpPr>
        <p:spPr>
          <a:xfrm>
            <a:off x="124691" y="2937164"/>
            <a:ext cx="8950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D7DDF07-24B7-4040-B25D-4ABA8B36E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032239"/>
            <a:ext cx="4876800" cy="17763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508436-2B08-40D5-992C-ED37105FEB70}"/>
              </a:ext>
            </a:extLst>
          </p:cNvPr>
          <p:cNvSpPr txBox="1"/>
          <p:nvPr/>
        </p:nvSpPr>
        <p:spPr>
          <a:xfrm>
            <a:off x="5493327" y="3463636"/>
            <a:ext cx="34151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Age group 28-30 ,have the most miles run per week.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There is a good amount of dispersion in Usage for Age 20-35.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DFB91-0A12-434F-9E22-6659F88024FC}"/>
              </a:ext>
            </a:extLst>
          </p:cNvPr>
          <p:cNvSpPr txBox="1"/>
          <p:nvPr/>
        </p:nvSpPr>
        <p:spPr>
          <a:xfrm>
            <a:off x="4946073" y="2949623"/>
            <a:ext cx="3906982" cy="430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434343"/>
                </a:solidFill>
                <a:latin typeface="Nunito"/>
              </a:rPr>
              <a:t>Miles and Usage per </a:t>
            </a:r>
            <a:r>
              <a:rPr lang="en-US" sz="2200" b="1" dirty="0">
                <a:solidFill>
                  <a:srgbClr val="434343"/>
                </a:solidFill>
                <a:latin typeface="Nunito"/>
                <a:sym typeface="Nunito"/>
              </a:rPr>
              <a:t>week</a:t>
            </a:r>
            <a:endParaRPr lang="en-SG" sz="2200" b="1" dirty="0">
              <a:solidFill>
                <a:srgbClr val="434343"/>
              </a:solidFill>
              <a:latin typeface="Nunito"/>
              <a:sym typeface="Nunito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1C910FD-9701-4024-91CC-E9A55F28CD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1359612"/>
      </p:ext>
    </p:extLst>
  </p:cSld>
  <p:clrMapOvr>
    <a:masterClrMapping/>
  </p:clrMapOvr>
</p:sld>
</file>

<file path=ppt/theme/theme1.xml><?xml version="1.0" encoding="utf-8"?>
<a:theme xmlns:a="http://schemas.openxmlformats.org/drawingml/2006/main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939</Words>
  <Application>Microsoft Office PowerPoint</Application>
  <PresentationFormat>On-screen Show (16:9)</PresentationFormat>
  <Paragraphs>160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Nunito SemiBold</vt:lpstr>
      <vt:lpstr>Nunito</vt:lpstr>
      <vt:lpstr>Tahoma</vt:lpstr>
      <vt:lpstr>lato</vt:lpstr>
      <vt:lpstr>Arial</vt:lpstr>
      <vt:lpstr>Helvetica Neue</vt:lpstr>
      <vt:lpstr>Just Logo</vt:lpstr>
      <vt:lpstr>Cardio Good Fitness - Customer profile and Recommendations</vt:lpstr>
      <vt:lpstr>Background</vt:lpstr>
      <vt:lpstr>Objective</vt:lpstr>
      <vt:lpstr>Data Overview</vt:lpstr>
      <vt:lpstr>Exploratory Data Analysis - Age</vt:lpstr>
      <vt:lpstr>Exploratory Data Analysis – Education, Fitness and Income</vt:lpstr>
      <vt:lpstr>Analysis per product</vt:lpstr>
      <vt:lpstr>Correlation between variables from observation</vt:lpstr>
      <vt:lpstr>Age and Usage per week</vt:lpstr>
      <vt:lpstr>Age distribution per product</vt:lpstr>
      <vt:lpstr>Usage per week vs Income per product</vt:lpstr>
      <vt:lpstr>Usage vs Miles per week per Product</vt:lpstr>
      <vt:lpstr>Business Insights and Recommendations</vt:lpstr>
      <vt:lpstr>Conclusion –contd.</vt:lpstr>
      <vt:lpstr>Further Analysis needed</vt:lpstr>
      <vt:lpstr>Recommendation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Presentation</dc:title>
  <dc:creator>user</dc:creator>
  <cp:lastModifiedBy>Dayanithi Selvaraji</cp:lastModifiedBy>
  <cp:revision>29</cp:revision>
  <dcterms:modified xsi:type="dcterms:W3CDTF">2021-06-26T05:01:47Z</dcterms:modified>
</cp:coreProperties>
</file>