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4" r:id="rId7"/>
    <p:sldId id="265" r:id="rId8"/>
    <p:sldId id="266" r:id="rId9"/>
    <p:sldId id="267" r:id="rId10"/>
    <p:sldId id="277" r:id="rId11"/>
    <p:sldId id="286" r:id="rId12"/>
    <p:sldId id="261" r:id="rId13"/>
    <p:sldId id="270" r:id="rId14"/>
    <p:sldId id="268" r:id="rId15"/>
    <p:sldId id="287" r:id="rId16"/>
    <p:sldId id="288" r:id="rId17"/>
    <p:sldId id="283" r:id="rId18"/>
    <p:sldId id="289" r:id="rId19"/>
    <p:sldId id="290" r:id="rId20"/>
    <p:sldId id="291" r:id="rId21"/>
    <p:sldId id="292" r:id="rId22"/>
    <p:sldId id="284" r:id="rId23"/>
    <p:sldId id="294" r:id="rId24"/>
    <p:sldId id="293" r:id="rId25"/>
    <p:sldId id="276" r:id="rId26"/>
    <p:sldId id="275" r:id="rId27"/>
    <p:sldId id="295" r:id="rId28"/>
    <p:sldId id="263"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Nunito" pitchFamily="2" charset="0"/>
      <p:regular r:id="rId35"/>
      <p:bold r:id="rId36"/>
      <p:italic r:id="rId37"/>
      <p:boldItalic r:id="rId38"/>
    </p:embeddedFont>
    <p:embeddedFont>
      <p:font typeface="Nunito ExtraBold" pitchFamily="2" charset="0"/>
      <p:bold r:id="rId39"/>
      <p:boldItalic r:id="rId40"/>
    </p:embeddedFont>
    <p:embeddedFont>
      <p:font typeface="Nunito SemiBold"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CPtSR2+SO+DPeHXLL5JrxiTpR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E7454-6B13-40CE-91AE-A84AF2B8098F}">
  <a:tblStyle styleId="{A16E7454-6B13-40CE-91AE-A84AF2B8098F}"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2" d="100"/>
          <a:sy n="162" d="100"/>
        </p:scale>
        <p:origin x="1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847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408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5741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8177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0039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596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81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8807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865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3076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2971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324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92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7790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4026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75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6896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1201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1a9588eba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9" name="Google Shape;19;ge1a9588eba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{A16E7454-6B13-40CE-91AE-A84AF2B8098F}</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e1a9588eba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158150" y="1869250"/>
            <a:ext cx="6827700" cy="927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dirty="0">
                <a:latin typeface="Arial"/>
                <a:ea typeface="Arial"/>
                <a:cs typeface="Arial"/>
                <a:sym typeface="Arial"/>
              </a:rPr>
              <a:t>Office of Foreign Labour Certification</a:t>
            </a:r>
            <a:endParaRPr sz="2800" dirty="0">
              <a:latin typeface="Arial"/>
              <a:ea typeface="Arial"/>
              <a:cs typeface="Arial"/>
              <a:sym typeface="Arial"/>
            </a:endParaRPr>
          </a:p>
        </p:txBody>
      </p:sp>
      <p:sp>
        <p:nvSpPr>
          <p:cNvPr id="2" name="TextBox 1">
            <a:extLst>
              <a:ext uri="{FF2B5EF4-FFF2-40B4-BE49-F238E27FC236}">
                <a16:creationId xmlns:a16="http://schemas.microsoft.com/office/drawing/2014/main" id="{7F726DBF-FDFF-42FD-94AE-199994339738}"/>
              </a:ext>
            </a:extLst>
          </p:cNvPr>
          <p:cNvSpPr txBox="1"/>
          <p:nvPr/>
        </p:nvSpPr>
        <p:spPr>
          <a:xfrm>
            <a:off x="1368650" y="3769689"/>
            <a:ext cx="6330008" cy="461665"/>
          </a:xfrm>
          <a:prstGeom prst="rect">
            <a:avLst/>
          </a:prstGeom>
          <a:noFill/>
        </p:spPr>
        <p:txBody>
          <a:bodyPr wrap="square" rtlCol="0">
            <a:spAutoFit/>
          </a:bodyPr>
          <a:lstStyle/>
          <a:p>
            <a:r>
              <a:rPr lang="en-SG" sz="1200" b="1" dirty="0">
                <a:solidFill>
                  <a:srgbClr val="0E39A9"/>
                </a:solidFill>
              </a:rPr>
              <a:t>Data based prediction model : Predict if a prospective applicant will be granted visa</a:t>
            </a:r>
          </a:p>
          <a:p>
            <a:pPr lvl="1" algn="just"/>
            <a:r>
              <a:rPr lang="en" sz="1200" dirty="0">
                <a:latin typeface="Arial"/>
                <a:ea typeface="Arial"/>
                <a:cs typeface="Arial"/>
                <a:sym typeface="Arial"/>
              </a:rPr>
              <a:t>                                                                                                                        - by EasyVisa</a:t>
            </a:r>
            <a:endParaRPr lang="en-SG" sz="1200" b="1" dirty="0">
              <a:solidFill>
                <a:srgbClr val="0E39A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6D82-4E18-41E6-BAC7-A9AF9F8AC7AD}"/>
              </a:ext>
            </a:extLst>
          </p:cNvPr>
          <p:cNvSpPr>
            <a:spLocks noGrp="1"/>
          </p:cNvSpPr>
          <p:nvPr>
            <p:ph type="title"/>
          </p:nvPr>
        </p:nvSpPr>
        <p:spPr/>
        <p:txBody>
          <a:bodyPr/>
          <a:lstStyle/>
          <a:p>
            <a:r>
              <a:rPr lang="en-SG" dirty="0"/>
              <a:t>EDA – Contd.</a:t>
            </a:r>
          </a:p>
        </p:txBody>
      </p:sp>
      <p:sp>
        <p:nvSpPr>
          <p:cNvPr id="4" name="TextBox 3">
            <a:extLst>
              <a:ext uri="{FF2B5EF4-FFF2-40B4-BE49-F238E27FC236}">
                <a16:creationId xmlns:a16="http://schemas.microsoft.com/office/drawing/2014/main" id="{79FC730B-E01E-42A2-8C69-806CD5F1052A}"/>
              </a:ext>
            </a:extLst>
          </p:cNvPr>
          <p:cNvSpPr txBox="1"/>
          <p:nvPr/>
        </p:nvSpPr>
        <p:spPr>
          <a:xfrm>
            <a:off x="4704347" y="718715"/>
            <a:ext cx="4292170" cy="430887"/>
          </a:xfrm>
          <a:prstGeom prst="rect">
            <a:avLst/>
          </a:prstGeom>
          <a:noFill/>
        </p:spPr>
        <p:txBody>
          <a:bodyPr wrap="square" rtlCol="0">
            <a:spAutoFit/>
          </a:bodyPr>
          <a:lstStyle/>
          <a:p>
            <a:pPr algn="l">
              <a:buFont typeface="Arial" panose="020B0604020202020204" pitchFamily="34" charset="0"/>
              <a:buChar char="•"/>
            </a:pPr>
            <a:r>
              <a:rPr lang="en-US" sz="1100" b="0" i="0" dirty="0">
                <a:solidFill>
                  <a:srgbClr val="000000"/>
                </a:solidFill>
                <a:effectLst/>
                <a:latin typeface="Helvetica Neue"/>
              </a:rPr>
              <a:t> Asia appears to widely approved Visa category, but there could be other factors like education</a:t>
            </a:r>
          </a:p>
        </p:txBody>
      </p:sp>
      <p:pic>
        <p:nvPicPr>
          <p:cNvPr id="3" name="Picture 2">
            <a:extLst>
              <a:ext uri="{FF2B5EF4-FFF2-40B4-BE49-F238E27FC236}">
                <a16:creationId xmlns:a16="http://schemas.microsoft.com/office/drawing/2014/main" id="{95717866-87E2-4E27-83E1-F14A1003D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50" y="667289"/>
            <a:ext cx="4240469" cy="20110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E2810C4-5FBE-4149-A946-5A330CE4B664}"/>
              </a:ext>
            </a:extLst>
          </p:cNvPr>
          <p:cNvPicPr>
            <a:picLocks noChangeAspect="1"/>
          </p:cNvPicPr>
          <p:nvPr/>
        </p:nvPicPr>
        <p:blipFill>
          <a:blip r:embed="rId3"/>
          <a:stretch>
            <a:fillRect/>
          </a:stretch>
        </p:blipFill>
        <p:spPr>
          <a:xfrm>
            <a:off x="4842041" y="1149602"/>
            <a:ext cx="3730715" cy="1847815"/>
          </a:xfrm>
          <a:prstGeom prst="rect">
            <a:avLst/>
          </a:prstGeom>
        </p:spPr>
      </p:pic>
      <p:pic>
        <p:nvPicPr>
          <p:cNvPr id="7174" name="Picture 6">
            <a:extLst>
              <a:ext uri="{FF2B5EF4-FFF2-40B4-BE49-F238E27FC236}">
                <a16:creationId xmlns:a16="http://schemas.microsoft.com/office/drawing/2014/main" id="{91C24B9F-C634-4439-A6AE-61AC72643D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6862" y="3162054"/>
            <a:ext cx="6689868" cy="16334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40CEB9E-5C24-4AE3-9C55-2FFEF2B1A763}"/>
              </a:ext>
            </a:extLst>
          </p:cNvPr>
          <p:cNvSpPr txBox="1"/>
          <p:nvPr/>
        </p:nvSpPr>
        <p:spPr>
          <a:xfrm>
            <a:off x="94391" y="3380330"/>
            <a:ext cx="2159163" cy="430887"/>
          </a:xfrm>
          <a:prstGeom prst="rect">
            <a:avLst/>
          </a:prstGeom>
          <a:noFill/>
        </p:spPr>
        <p:txBody>
          <a:bodyPr wrap="square" rtlCol="0">
            <a:spAutoFit/>
          </a:bodyPr>
          <a:lstStyle/>
          <a:p>
            <a:pPr algn="l"/>
            <a:r>
              <a:rPr lang="en-US" sz="1100" b="0" i="0" dirty="0">
                <a:solidFill>
                  <a:srgbClr val="000000"/>
                </a:solidFill>
                <a:effectLst/>
                <a:latin typeface="Helvetica Neue"/>
              </a:rPr>
              <a:t>Applicants with High School have the lesser rate of approval</a:t>
            </a:r>
          </a:p>
        </p:txBody>
      </p:sp>
    </p:spTree>
    <p:extLst>
      <p:ext uri="{BB962C8B-B14F-4D97-AF65-F5344CB8AC3E}">
        <p14:creationId xmlns:p14="http://schemas.microsoft.com/office/powerpoint/2010/main" val="307616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6D82-4E18-41E6-BAC7-A9AF9F8AC7AD}"/>
              </a:ext>
            </a:extLst>
          </p:cNvPr>
          <p:cNvSpPr>
            <a:spLocks noGrp="1"/>
          </p:cNvSpPr>
          <p:nvPr>
            <p:ph type="title"/>
          </p:nvPr>
        </p:nvSpPr>
        <p:spPr/>
        <p:txBody>
          <a:bodyPr/>
          <a:lstStyle/>
          <a:p>
            <a:r>
              <a:rPr lang="en-SG" dirty="0"/>
              <a:t>EDA – Contd.</a:t>
            </a:r>
          </a:p>
        </p:txBody>
      </p:sp>
      <p:sp>
        <p:nvSpPr>
          <p:cNvPr id="8" name="TextBox 7">
            <a:extLst>
              <a:ext uri="{FF2B5EF4-FFF2-40B4-BE49-F238E27FC236}">
                <a16:creationId xmlns:a16="http://schemas.microsoft.com/office/drawing/2014/main" id="{A40CEB9E-5C24-4AE3-9C55-2FFEF2B1A763}"/>
              </a:ext>
            </a:extLst>
          </p:cNvPr>
          <p:cNvSpPr txBox="1"/>
          <p:nvPr/>
        </p:nvSpPr>
        <p:spPr>
          <a:xfrm>
            <a:off x="471947" y="3380330"/>
            <a:ext cx="2241755" cy="769441"/>
          </a:xfrm>
          <a:prstGeom prst="rect">
            <a:avLst/>
          </a:prstGeom>
          <a:noFill/>
        </p:spPr>
        <p:txBody>
          <a:bodyPr wrap="square" rtlCol="0">
            <a:spAutoFit/>
          </a:bodyPr>
          <a:lstStyle/>
          <a:p>
            <a:r>
              <a:rPr lang="en-US" sz="1100" b="0" i="0" dirty="0">
                <a:solidFill>
                  <a:srgbClr val="000000"/>
                </a:solidFill>
                <a:effectLst/>
                <a:latin typeface="Helvetica Neue"/>
              </a:rPr>
              <a:t>Job experience seems to be a deciding factor for all education level except for Doctorate.</a:t>
            </a:r>
          </a:p>
          <a:p>
            <a:endParaRPr lang="en-US" sz="1100" b="0" i="0" dirty="0">
              <a:solidFill>
                <a:srgbClr val="000000"/>
              </a:solidFill>
              <a:effectLst/>
              <a:latin typeface="Helvetica Neue"/>
            </a:endParaRPr>
          </a:p>
        </p:txBody>
      </p:sp>
      <p:pic>
        <p:nvPicPr>
          <p:cNvPr id="8194" name="Picture 2">
            <a:extLst>
              <a:ext uri="{FF2B5EF4-FFF2-40B4-BE49-F238E27FC236}">
                <a16:creationId xmlns:a16="http://schemas.microsoft.com/office/drawing/2014/main" id="{5BF1763D-E724-470E-818A-C480F173E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898" y="3221899"/>
            <a:ext cx="6235619" cy="147771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C2A3B17-F58E-41CF-9FC2-CAB41A467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47" y="703713"/>
            <a:ext cx="7726988" cy="1980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BB7287-7F6A-499B-A23C-8B151393C551}"/>
              </a:ext>
            </a:extLst>
          </p:cNvPr>
          <p:cNvSpPr txBox="1"/>
          <p:nvPr/>
        </p:nvSpPr>
        <p:spPr>
          <a:xfrm>
            <a:off x="2418734" y="2684206"/>
            <a:ext cx="4843371" cy="261610"/>
          </a:xfrm>
          <a:prstGeom prst="rect">
            <a:avLst/>
          </a:prstGeom>
          <a:noFill/>
        </p:spPr>
        <p:txBody>
          <a:bodyPr wrap="square" rtlCol="0">
            <a:spAutoFit/>
          </a:bodyPr>
          <a:lstStyle/>
          <a:p>
            <a:pPr algn="l"/>
            <a:r>
              <a:rPr lang="en-US" sz="1100" b="0" i="0" dirty="0">
                <a:solidFill>
                  <a:srgbClr val="000000"/>
                </a:solidFill>
                <a:effectLst/>
                <a:latin typeface="Helvetica Neue"/>
              </a:rPr>
              <a:t>Among the wage groups the wage does not seem to be deciding factor</a:t>
            </a:r>
          </a:p>
        </p:txBody>
      </p:sp>
    </p:spTree>
    <p:extLst>
      <p:ext uri="{BB962C8B-B14F-4D97-AF65-F5344CB8AC3E}">
        <p14:creationId xmlns:p14="http://schemas.microsoft.com/office/powerpoint/2010/main" val="80290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139700" lvl="0" algn="l" rtl="0">
              <a:lnSpc>
                <a:spcPct val="115000"/>
              </a:lnSpc>
              <a:spcBef>
                <a:spcPts val="0"/>
              </a:spcBef>
              <a:spcAft>
                <a:spcPts val="0"/>
              </a:spcAft>
              <a:buClr>
                <a:srgbClr val="000000"/>
              </a:buClr>
              <a:buSzPts val="1400"/>
            </a:pPr>
            <a:r>
              <a:rPr lang="en-US" sz="2400" dirty="0">
                <a:solidFill>
                  <a:schemeClr val="dk1"/>
                </a:solidFill>
                <a:latin typeface="Arial"/>
                <a:ea typeface="Arial"/>
                <a:cs typeface="Arial"/>
                <a:sym typeface="Arial"/>
              </a:rPr>
              <a:t>Key Questions:</a:t>
            </a:r>
          </a:p>
        </p:txBody>
      </p:sp>
      <p:sp>
        <p:nvSpPr>
          <p:cNvPr id="86" name="Google Shape;86;p6"/>
          <p:cNvSpPr txBox="1">
            <a:spLocks noGrp="1"/>
          </p:cNvSpPr>
          <p:nvPr>
            <p:ph type="body" idx="1"/>
          </p:nvPr>
        </p:nvSpPr>
        <p:spPr>
          <a:xfrm>
            <a:off x="202550" y="737419"/>
            <a:ext cx="8629800" cy="4116802"/>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sz="1200" b="0" i="0" dirty="0">
                <a:solidFill>
                  <a:srgbClr val="000000"/>
                </a:solidFill>
                <a:effectLst/>
                <a:latin typeface="Helvetica Neue"/>
              </a:rPr>
              <a:t>Those with higher education may want to travel abroad for a well-paid job. Does education play a role in Visa certification?</a:t>
            </a:r>
          </a:p>
          <a:p>
            <a:pPr algn="l">
              <a:buFont typeface="Arial" panose="020B0604020202020204" pitchFamily="34" charset="0"/>
              <a:buChar char="•"/>
            </a:pPr>
            <a:r>
              <a:rPr lang="en-US" sz="1200" b="0" i="0" dirty="0">
                <a:solidFill>
                  <a:srgbClr val="000000"/>
                </a:solidFill>
                <a:effectLst/>
                <a:latin typeface="Helvetica Neue"/>
              </a:rPr>
              <a:t>Yes, employees with higher education have better rate of approval. Especially with Doctorate.</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mj-lt"/>
              <a:buAutoNum type="arabicPeriod" startAt="2"/>
            </a:pPr>
            <a:r>
              <a:rPr lang="en-US" sz="1200" b="0" i="0" dirty="0">
                <a:solidFill>
                  <a:srgbClr val="000000"/>
                </a:solidFill>
                <a:effectLst/>
                <a:latin typeface="Helvetica Neue"/>
              </a:rPr>
              <a:t>How does the visa status vary across different continents?</a:t>
            </a:r>
          </a:p>
          <a:p>
            <a:pPr algn="l">
              <a:buFont typeface="Arial" panose="020B0604020202020204" pitchFamily="34" charset="0"/>
              <a:buChar char="•"/>
            </a:pPr>
            <a:r>
              <a:rPr lang="en-US" sz="1200" b="0" i="0" dirty="0">
                <a:solidFill>
                  <a:srgbClr val="000000"/>
                </a:solidFill>
                <a:effectLst/>
                <a:latin typeface="Helvetica Neue"/>
              </a:rPr>
              <a:t>Yes, Europe seems to have higher level of approvals, this is also due to higher level of education among Europe applicants.</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mj-lt"/>
              <a:buAutoNum type="arabicPeriod" startAt="3"/>
            </a:pPr>
            <a:r>
              <a:rPr lang="en-US" sz="1200" b="0" i="0" dirty="0">
                <a:solidFill>
                  <a:srgbClr val="000000"/>
                </a:solidFill>
                <a:effectLst/>
                <a:latin typeface="Helvetica Neue"/>
              </a:rPr>
              <a:t>Experienced professionals might look abroad for opportunities to improve their lifestyles and career development. Does work experience influence visa status?</a:t>
            </a:r>
          </a:p>
          <a:p>
            <a:pPr algn="l">
              <a:buFont typeface="Arial" panose="020B0604020202020204" pitchFamily="34" charset="0"/>
              <a:buChar char="•"/>
            </a:pPr>
            <a:r>
              <a:rPr lang="en-US" sz="1200" b="0" i="0" dirty="0">
                <a:solidFill>
                  <a:srgbClr val="000000"/>
                </a:solidFill>
                <a:effectLst/>
                <a:latin typeface="Helvetica Neue"/>
              </a:rPr>
              <a:t>Yes, to some extent job experience influences visa status but not at a very high level as education.</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mj-lt"/>
              <a:buAutoNum type="arabicPeriod" startAt="4"/>
            </a:pPr>
            <a:r>
              <a:rPr lang="en-US" sz="1200" b="0" i="0" dirty="0">
                <a:solidFill>
                  <a:srgbClr val="000000"/>
                </a:solidFill>
                <a:effectLst/>
                <a:latin typeface="Helvetica Neue"/>
              </a:rPr>
              <a:t>In the United States, employees are paid at different intervals. Which pay unit is most likely to be certified for a visa?</a:t>
            </a:r>
          </a:p>
          <a:p>
            <a:pPr algn="l">
              <a:buFont typeface="Arial" panose="020B0604020202020204" pitchFamily="34" charset="0"/>
              <a:buChar char="•"/>
            </a:pPr>
            <a:r>
              <a:rPr lang="en-US" sz="1200" b="0" i="0" dirty="0">
                <a:solidFill>
                  <a:srgbClr val="000000"/>
                </a:solidFill>
                <a:effectLst/>
                <a:latin typeface="Helvetica Neue"/>
              </a:rPr>
              <a:t>Year to be the most approved, with hourly being least approved, but weekly and monthly too have good rates of approval.</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mj-lt"/>
              <a:buAutoNum type="arabicPeriod" startAt="5"/>
            </a:pPr>
            <a:r>
              <a:rPr lang="en-US" sz="1200" b="0" i="0" dirty="0">
                <a:solidFill>
                  <a:srgbClr val="000000"/>
                </a:solidFill>
                <a:effectLst/>
                <a:latin typeface="Helvetica Neue"/>
              </a:rPr>
              <a:t>The US government has established a prevailing wage to protect local talent and foreign workers. How does the visa status change with the prevailing wage?</a:t>
            </a:r>
          </a:p>
          <a:p>
            <a:pPr algn="l">
              <a:buFont typeface="Arial" panose="020B0604020202020204" pitchFamily="34" charset="0"/>
              <a:buChar char="•"/>
            </a:pPr>
            <a:r>
              <a:rPr lang="en-US" sz="1200" b="0" i="0" dirty="0">
                <a:solidFill>
                  <a:srgbClr val="000000"/>
                </a:solidFill>
                <a:effectLst/>
                <a:latin typeface="Helvetica Neue"/>
              </a:rPr>
              <a:t>Prevailing wage does not seem to appear impacting the visa status</a:t>
            </a:r>
          </a:p>
          <a:p>
            <a:pPr marL="139700" indent="0">
              <a:buClr>
                <a:srgbClr val="000000"/>
              </a:buClr>
              <a:buSzPts val="1400"/>
              <a:buNone/>
            </a:pPr>
            <a:endParaRPr lang="en-US" sz="1400" dirty="0">
              <a:solidFill>
                <a:schemeClr val="dk1"/>
              </a:solidFill>
              <a:latin typeface="Arial"/>
              <a:ea typeface="Arial"/>
              <a:cs typeface="Arial"/>
              <a:sym typeface="Arial"/>
            </a:endParaRPr>
          </a:p>
          <a:p>
            <a:pPr marL="425450" indent="-285750">
              <a:buClr>
                <a:srgbClr val="000000"/>
              </a:buClr>
              <a:buSzPts val="1400"/>
            </a:pPr>
            <a:endParaRPr lang="en-US" sz="1400" dirty="0">
              <a:solidFill>
                <a:schemeClr val="dk1"/>
              </a:solidFill>
              <a:latin typeface="Arial"/>
              <a:ea typeface="Arial"/>
              <a:cs typeface="Arial"/>
              <a:sym typeface="Arial"/>
            </a:endParaRPr>
          </a:p>
          <a:p>
            <a:pPr marL="139700" lvl="0" indent="0" algn="l" rtl="0">
              <a:lnSpc>
                <a:spcPct val="115000"/>
              </a:lnSpc>
              <a:spcBef>
                <a:spcPts val="0"/>
              </a:spcBef>
              <a:spcAft>
                <a:spcPts val="0"/>
              </a:spcAft>
              <a:buClr>
                <a:srgbClr val="000000"/>
              </a:buClr>
              <a:buSzPts val="1400"/>
              <a:buNone/>
            </a:pPr>
            <a:endParaRPr lang="en-US" sz="1400"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algn="l"/>
            <a:r>
              <a:rPr lang="en-US" sz="2400" b="1" i="0" dirty="0">
                <a:effectLst/>
                <a:latin typeface="-apple-system"/>
              </a:rPr>
              <a:t>Model evaluation criterion</a:t>
            </a:r>
          </a:p>
        </p:txBody>
      </p:sp>
      <p:sp>
        <p:nvSpPr>
          <p:cNvPr id="86" name="Google Shape;86;p6"/>
          <p:cNvSpPr txBox="1">
            <a:spLocks noGrp="1"/>
          </p:cNvSpPr>
          <p:nvPr>
            <p:ph type="body" idx="1"/>
          </p:nvPr>
        </p:nvSpPr>
        <p:spPr>
          <a:xfrm>
            <a:off x="202550" y="861974"/>
            <a:ext cx="8738900" cy="2842821"/>
          </a:xfrm>
          <a:prstGeom prst="rect">
            <a:avLst/>
          </a:prstGeom>
          <a:noFill/>
          <a:ln>
            <a:noFill/>
          </a:ln>
        </p:spPr>
        <p:txBody>
          <a:bodyPr spcFirstLastPara="1" wrap="square" lIns="91425" tIns="91425" rIns="91425" bIns="91425" anchor="t" anchorCtr="0">
            <a:noAutofit/>
          </a:bodyPr>
          <a:lstStyle/>
          <a:p>
            <a:pPr algn="l"/>
            <a:r>
              <a:rPr lang="en-US" sz="1000" b="1" i="0" dirty="0">
                <a:solidFill>
                  <a:srgbClr val="000000"/>
                </a:solidFill>
                <a:effectLst/>
                <a:latin typeface="Helvetica Neue"/>
              </a:rPr>
              <a:t>Model can make wrong predictions as:</a:t>
            </a:r>
          </a:p>
          <a:p>
            <a:pPr algn="l">
              <a:buFont typeface="+mj-lt"/>
              <a:buAutoNum type="arabicPeriod"/>
            </a:pPr>
            <a:r>
              <a:rPr lang="en-US" sz="1000" b="0" i="0" dirty="0">
                <a:solidFill>
                  <a:srgbClr val="000000"/>
                </a:solidFill>
                <a:effectLst/>
                <a:latin typeface="Helvetica Neue"/>
              </a:rPr>
              <a:t>Predicting an employee's Visa will </a:t>
            </a:r>
            <a:r>
              <a:rPr lang="en-US" sz="1000" b="0" i="1" dirty="0">
                <a:solidFill>
                  <a:srgbClr val="000000"/>
                </a:solidFill>
                <a:effectLst/>
                <a:latin typeface="Helvetica Neue"/>
              </a:rPr>
              <a:t>not</a:t>
            </a:r>
            <a:r>
              <a:rPr lang="en-US" sz="1000" b="0" i="0" dirty="0">
                <a:solidFill>
                  <a:srgbClr val="000000"/>
                </a:solidFill>
                <a:effectLst/>
                <a:latin typeface="Helvetica Neue"/>
              </a:rPr>
              <a:t> be Certified but in reality will be Certified- Loss of potential talent ( opportunity cost)</a:t>
            </a:r>
          </a:p>
          <a:p>
            <a:pPr algn="l">
              <a:buFont typeface="+mj-lt"/>
              <a:buAutoNum type="arabicPeriod"/>
            </a:pPr>
            <a:r>
              <a:rPr lang="en-US" sz="1000" b="0" i="0" dirty="0">
                <a:solidFill>
                  <a:srgbClr val="000000"/>
                </a:solidFill>
                <a:effectLst/>
                <a:latin typeface="Helvetica Neue"/>
              </a:rPr>
              <a:t>Predicting an employee's Visa will </a:t>
            </a:r>
            <a:r>
              <a:rPr lang="en-US" sz="1000" b="0" i="1" dirty="0">
                <a:solidFill>
                  <a:srgbClr val="000000"/>
                </a:solidFill>
                <a:effectLst/>
                <a:latin typeface="Helvetica Neue"/>
              </a:rPr>
              <a:t>be</a:t>
            </a:r>
            <a:r>
              <a:rPr lang="en-US" sz="1000" b="0" i="0" dirty="0">
                <a:solidFill>
                  <a:srgbClr val="000000"/>
                </a:solidFill>
                <a:effectLst/>
                <a:latin typeface="Helvetica Neue"/>
              </a:rPr>
              <a:t> Certified but in reality will </a:t>
            </a:r>
            <a:r>
              <a:rPr lang="en-US" sz="1000" b="0" i="1" dirty="0">
                <a:solidFill>
                  <a:srgbClr val="000000"/>
                </a:solidFill>
                <a:effectLst/>
                <a:latin typeface="Helvetica Neue"/>
              </a:rPr>
              <a:t>not</a:t>
            </a:r>
            <a:r>
              <a:rPr lang="en-US" sz="1000" b="0" i="0" dirty="0">
                <a:solidFill>
                  <a:srgbClr val="000000"/>
                </a:solidFill>
                <a:effectLst/>
                <a:latin typeface="Helvetica Neue"/>
              </a:rPr>
              <a:t> be Certified - Loss of resources</a:t>
            </a:r>
          </a:p>
          <a:p>
            <a:pPr algn="l">
              <a:buFont typeface="+mj-lt"/>
              <a:buAutoNum type="arabicPeriod"/>
            </a:pPr>
            <a:endParaRPr lang="en-US" sz="1000" b="0" i="0" dirty="0">
              <a:solidFill>
                <a:srgbClr val="000000"/>
              </a:solidFill>
              <a:effectLst/>
              <a:latin typeface="Helvetica Neue"/>
            </a:endParaRPr>
          </a:p>
          <a:p>
            <a:pPr algn="l"/>
            <a:r>
              <a:rPr lang="en-US" sz="1000" b="1" i="0" dirty="0">
                <a:solidFill>
                  <a:srgbClr val="000000"/>
                </a:solidFill>
                <a:effectLst/>
                <a:latin typeface="Helvetica Neue"/>
              </a:rPr>
              <a:t>Which Loss is greater ?</a:t>
            </a:r>
          </a:p>
          <a:p>
            <a:pPr algn="l"/>
            <a:endParaRPr lang="en-US" sz="1000" b="1" i="0" dirty="0">
              <a:solidFill>
                <a:srgbClr val="000000"/>
              </a:solidFill>
              <a:effectLst/>
              <a:latin typeface="Helvetica Neue"/>
            </a:endParaRPr>
          </a:p>
          <a:p>
            <a:pPr algn="l">
              <a:buFont typeface="Arial" panose="020B0604020202020204" pitchFamily="34" charset="0"/>
              <a:buChar char="•"/>
            </a:pPr>
            <a:r>
              <a:rPr lang="en-US" sz="1000" b="0" i="0" dirty="0">
                <a:solidFill>
                  <a:srgbClr val="000000"/>
                </a:solidFill>
                <a:effectLst/>
                <a:latin typeface="Helvetica Neue"/>
              </a:rPr>
              <a:t>Loss of potential talent ( opportunity cost) is nigher a skilled talent is hard to find.</a:t>
            </a:r>
          </a:p>
          <a:p>
            <a:pPr algn="l">
              <a:buFont typeface="Arial" panose="020B0604020202020204" pitchFamily="34" charset="0"/>
              <a:buChar char="•"/>
            </a:pPr>
            <a:r>
              <a:rPr lang="en-US" sz="1000" b="0" i="0" dirty="0">
                <a:solidFill>
                  <a:srgbClr val="000000"/>
                </a:solidFill>
                <a:effectLst/>
                <a:latin typeface="Helvetica Neue"/>
              </a:rPr>
              <a:t>Loss of resources is not a heavy burden as the application can be filtered in further processing.</a:t>
            </a:r>
          </a:p>
          <a:p>
            <a:pPr algn="l">
              <a:buFont typeface="Arial" panose="020B0604020202020204" pitchFamily="34" charset="0"/>
              <a:buChar char="•"/>
            </a:pPr>
            <a:endParaRPr lang="en-US" sz="1000" b="0" i="0" dirty="0">
              <a:solidFill>
                <a:srgbClr val="000000"/>
              </a:solidFill>
              <a:effectLst/>
              <a:latin typeface="Helvetica Neue"/>
            </a:endParaRPr>
          </a:p>
          <a:p>
            <a:pPr algn="l"/>
            <a:r>
              <a:rPr lang="en-US" sz="1000" b="1" i="0" dirty="0">
                <a:solidFill>
                  <a:srgbClr val="000000"/>
                </a:solidFill>
                <a:effectLst/>
                <a:latin typeface="Helvetica Neue"/>
              </a:rPr>
              <a:t>How to reduce this loss </a:t>
            </a:r>
            <a:r>
              <a:rPr lang="en-US" sz="1000" b="1" i="0" dirty="0" err="1">
                <a:solidFill>
                  <a:srgbClr val="000000"/>
                </a:solidFill>
                <a:effectLst/>
                <a:latin typeface="Helvetica Neue"/>
              </a:rPr>
              <a:t>i.e</a:t>
            </a:r>
            <a:r>
              <a:rPr lang="en-US" sz="1000" b="1" i="0" dirty="0">
                <a:solidFill>
                  <a:srgbClr val="000000"/>
                </a:solidFill>
                <a:effectLst/>
                <a:latin typeface="Helvetica Neue"/>
              </a:rPr>
              <a:t> need to reduce False Negatives ?</a:t>
            </a:r>
          </a:p>
          <a:p>
            <a:pPr algn="l">
              <a:buFont typeface="Arial" panose="020B0604020202020204" pitchFamily="34" charset="0"/>
              <a:buChar char="•"/>
            </a:pPr>
            <a:r>
              <a:rPr lang="en-US" sz="1000" b="0" i="0" dirty="0">
                <a:solidFill>
                  <a:srgbClr val="000000"/>
                </a:solidFill>
                <a:effectLst/>
                <a:latin typeface="Helvetica Neue"/>
              </a:rPr>
              <a:t>Model should reduce false negatives, this can be done by maximizing the Recall. Greater the recall lesser the chances of false negatives.</a:t>
            </a:r>
          </a:p>
          <a:p>
            <a:pPr algn="l">
              <a:buFont typeface="Arial" panose="020B0604020202020204" pitchFamily="34" charset="0"/>
              <a:buChar char="•"/>
            </a:pPr>
            <a:endParaRPr lang="en-US" sz="1000" b="0" i="0" dirty="0">
              <a:solidFill>
                <a:srgbClr val="000000"/>
              </a:solidFill>
              <a:effectLst/>
              <a:latin typeface="Helvetica Neue"/>
            </a:endParaRPr>
          </a:p>
          <a:p>
            <a:pPr algn="l"/>
            <a:r>
              <a:rPr lang="en-US" sz="1000" b="1" i="0" dirty="0">
                <a:solidFill>
                  <a:srgbClr val="000000"/>
                </a:solidFill>
                <a:effectLst/>
                <a:latin typeface="Helvetica Neue"/>
              </a:rPr>
              <a:t>Positive event and Negative Event</a:t>
            </a:r>
          </a:p>
          <a:p>
            <a:pPr algn="l">
              <a:buFont typeface="Arial" panose="020B0604020202020204" pitchFamily="34" charset="0"/>
              <a:buChar char="•"/>
            </a:pPr>
            <a:r>
              <a:rPr lang="en-US" sz="1000" b="0" i="0" dirty="0">
                <a:solidFill>
                  <a:srgbClr val="000000"/>
                </a:solidFill>
                <a:effectLst/>
                <a:latin typeface="Helvetica Neue"/>
              </a:rPr>
              <a:t>Positive event is Visa certified</a:t>
            </a:r>
          </a:p>
          <a:p>
            <a:pPr algn="l">
              <a:buFont typeface="Arial" panose="020B0604020202020204" pitchFamily="34" charset="0"/>
              <a:buChar char="•"/>
            </a:pPr>
            <a:r>
              <a:rPr lang="en-US" sz="1000" b="0" i="0" dirty="0">
                <a:solidFill>
                  <a:srgbClr val="000000"/>
                </a:solidFill>
                <a:effectLst/>
                <a:latin typeface="Helvetica Neue"/>
              </a:rPr>
              <a:t>Negative event is Visa is rejected</a:t>
            </a:r>
          </a:p>
          <a:p>
            <a:pPr marL="139700" indent="0">
              <a:buClr>
                <a:srgbClr val="000000"/>
              </a:buClr>
              <a:buSzPts val="1400"/>
              <a:buNone/>
            </a:pPr>
            <a:endParaRPr lang="en" sz="900" dirty="0">
              <a:solidFill>
                <a:schemeClr val="dk1"/>
              </a:solidFill>
              <a:latin typeface="Arial"/>
              <a:ea typeface="Arial"/>
              <a:cs typeface="Arial"/>
              <a:sym typeface="Arial"/>
            </a:endParaRPr>
          </a:p>
          <a:p>
            <a:pPr marL="139700" indent="0">
              <a:buClr>
                <a:srgbClr val="000000"/>
              </a:buClr>
              <a:buSzPts val="1400"/>
              <a:buNone/>
            </a:pPr>
            <a:endParaRPr lang="en" sz="900" dirty="0">
              <a:solidFill>
                <a:schemeClr val="dk1"/>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90DA111D-40E0-4D61-B3A9-28B638451316}"/>
              </a:ext>
            </a:extLst>
          </p:cNvPr>
          <p:cNvGraphicFramePr>
            <a:graphicFrameLocks noGrp="1"/>
          </p:cNvGraphicFramePr>
          <p:nvPr>
            <p:extLst>
              <p:ext uri="{D42A27DB-BD31-4B8C-83A1-F6EECF244321}">
                <p14:modId xmlns:p14="http://schemas.microsoft.com/office/powerpoint/2010/main" val="3047207679"/>
              </p:ext>
            </p:extLst>
          </p:nvPr>
        </p:nvGraphicFramePr>
        <p:xfrm>
          <a:off x="4477610" y="3363090"/>
          <a:ext cx="4039092" cy="1127760"/>
        </p:xfrm>
        <a:graphic>
          <a:graphicData uri="http://schemas.openxmlformats.org/drawingml/2006/table">
            <a:tbl>
              <a:tblPr firstRow="1" bandRow="1">
                <a:tableStyleId>{A16E7454-6B13-40CE-91AE-A84AF2B8098F}</a:tableStyleId>
              </a:tblPr>
              <a:tblGrid>
                <a:gridCol w="2970266">
                  <a:extLst>
                    <a:ext uri="{9D8B030D-6E8A-4147-A177-3AD203B41FA5}">
                      <a16:colId xmlns:a16="http://schemas.microsoft.com/office/drawing/2014/main" val="3863574527"/>
                    </a:ext>
                  </a:extLst>
                </a:gridCol>
                <a:gridCol w="1068826">
                  <a:extLst>
                    <a:ext uri="{9D8B030D-6E8A-4147-A177-3AD203B41FA5}">
                      <a16:colId xmlns:a16="http://schemas.microsoft.com/office/drawing/2014/main" val="3398487569"/>
                    </a:ext>
                  </a:extLst>
                </a:gridCol>
              </a:tblGrid>
              <a:tr h="286949">
                <a:tc>
                  <a:txBody>
                    <a:bodyPr/>
                    <a:lstStyle/>
                    <a:p>
                      <a:r>
                        <a:rPr lang="en-US" dirty="0"/>
                        <a:t>Total observations taken for model</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25,447</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9966489"/>
                  </a:ext>
                </a:extLst>
              </a:tr>
              <a:tr h="286949">
                <a:tc>
                  <a:txBody>
                    <a:bodyPr/>
                    <a:lstStyle/>
                    <a:p>
                      <a:r>
                        <a:rPr lang="en-US" dirty="0"/>
                        <a:t>Training</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17,812</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9326145"/>
                  </a:ext>
                </a:extLst>
              </a:tr>
              <a:tr h="286949">
                <a:tc>
                  <a:txBody>
                    <a:bodyPr/>
                    <a:lstStyle/>
                    <a:p>
                      <a:r>
                        <a:rPr lang="en-US" dirty="0"/>
                        <a:t>Test</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7635</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3806881"/>
                  </a:ext>
                </a:extLst>
              </a:tr>
            </a:tbl>
          </a:graphicData>
        </a:graphic>
      </p:graphicFrame>
      <p:pic>
        <p:nvPicPr>
          <p:cNvPr id="4" name="Picture 3">
            <a:extLst>
              <a:ext uri="{FF2B5EF4-FFF2-40B4-BE49-F238E27FC236}">
                <a16:creationId xmlns:a16="http://schemas.microsoft.com/office/drawing/2014/main" id="{532ACAFF-02C3-437A-9E20-1F24C2AE5EB8}"/>
              </a:ext>
            </a:extLst>
          </p:cNvPr>
          <p:cNvPicPr>
            <a:picLocks noChangeAspect="1"/>
          </p:cNvPicPr>
          <p:nvPr/>
        </p:nvPicPr>
        <p:blipFill>
          <a:blip r:embed="rId3"/>
          <a:stretch>
            <a:fillRect/>
          </a:stretch>
        </p:blipFill>
        <p:spPr>
          <a:xfrm>
            <a:off x="528196" y="3619287"/>
            <a:ext cx="3471567" cy="1342591"/>
          </a:xfrm>
          <a:prstGeom prst="rect">
            <a:avLst/>
          </a:prstGeom>
        </p:spPr>
      </p:pic>
    </p:spTree>
    <p:extLst>
      <p:ext uri="{BB962C8B-B14F-4D97-AF65-F5344CB8AC3E}">
        <p14:creationId xmlns:p14="http://schemas.microsoft.com/office/powerpoint/2010/main" val="43036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algn="l"/>
            <a:r>
              <a:rPr lang="en-US" b="1" i="0" dirty="0">
                <a:effectLst/>
                <a:latin typeface="-apple-system"/>
              </a:rPr>
              <a:t>Model Building - Bagging</a:t>
            </a:r>
            <a:br>
              <a:rPr lang="en-US" b="1" i="0" dirty="0">
                <a:effectLst/>
                <a:latin typeface="-apple-system"/>
              </a:rPr>
            </a:br>
            <a:endParaRPr lang="en-US" b="1" i="0" dirty="0">
              <a:effectLst/>
              <a:latin typeface="-apple-system"/>
            </a:endParaRPr>
          </a:p>
        </p:txBody>
      </p:sp>
      <p:sp>
        <p:nvSpPr>
          <p:cNvPr id="6" name="TextBox 5">
            <a:extLst>
              <a:ext uri="{FF2B5EF4-FFF2-40B4-BE49-F238E27FC236}">
                <a16:creationId xmlns:a16="http://schemas.microsoft.com/office/drawing/2014/main" id="{C06F9E8B-ACDB-4C39-9E90-9C9821FF4681}"/>
              </a:ext>
            </a:extLst>
          </p:cNvPr>
          <p:cNvSpPr txBox="1"/>
          <p:nvPr/>
        </p:nvSpPr>
        <p:spPr>
          <a:xfrm>
            <a:off x="595836" y="1002891"/>
            <a:ext cx="1386348" cy="307777"/>
          </a:xfrm>
          <a:prstGeom prst="rect">
            <a:avLst/>
          </a:prstGeom>
          <a:noFill/>
        </p:spPr>
        <p:txBody>
          <a:bodyPr wrap="square">
            <a:spAutoFit/>
          </a:bodyPr>
          <a:lstStyle/>
          <a:p>
            <a:pPr algn="l"/>
            <a:r>
              <a:rPr lang="en-SG" b="1" i="0" dirty="0">
                <a:solidFill>
                  <a:srgbClr val="000000"/>
                </a:solidFill>
                <a:effectLst/>
                <a:latin typeface="Helvetica Neue"/>
              </a:rPr>
              <a:t>Decision Tree</a:t>
            </a:r>
          </a:p>
        </p:txBody>
      </p:sp>
      <p:pic>
        <p:nvPicPr>
          <p:cNvPr id="15" name="Picture 14">
            <a:extLst>
              <a:ext uri="{FF2B5EF4-FFF2-40B4-BE49-F238E27FC236}">
                <a16:creationId xmlns:a16="http://schemas.microsoft.com/office/drawing/2014/main" id="{FB36FA58-EE7A-4AF8-B693-FE45C5E5405B}"/>
              </a:ext>
            </a:extLst>
          </p:cNvPr>
          <p:cNvPicPr>
            <a:picLocks noChangeAspect="1"/>
          </p:cNvPicPr>
          <p:nvPr/>
        </p:nvPicPr>
        <p:blipFill>
          <a:blip r:embed="rId3"/>
          <a:stretch>
            <a:fillRect/>
          </a:stretch>
        </p:blipFill>
        <p:spPr>
          <a:xfrm>
            <a:off x="5610698" y="338742"/>
            <a:ext cx="2778125" cy="2233008"/>
          </a:xfrm>
          <a:prstGeom prst="rect">
            <a:avLst/>
          </a:prstGeom>
        </p:spPr>
      </p:pic>
      <p:sp>
        <p:nvSpPr>
          <p:cNvPr id="16" name="TextBox 15">
            <a:extLst>
              <a:ext uri="{FF2B5EF4-FFF2-40B4-BE49-F238E27FC236}">
                <a16:creationId xmlns:a16="http://schemas.microsoft.com/office/drawing/2014/main" id="{A17C42C4-AF61-4C7A-AC83-54D5F385300D}"/>
              </a:ext>
            </a:extLst>
          </p:cNvPr>
          <p:cNvSpPr txBox="1"/>
          <p:nvPr/>
        </p:nvSpPr>
        <p:spPr>
          <a:xfrm>
            <a:off x="2259453" y="920589"/>
            <a:ext cx="3569874" cy="1384995"/>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 The decision tree is overfitting the training data as there is a considerable difference between training and test scores for all the metrics.</a:t>
            </a:r>
          </a:p>
          <a:p>
            <a:pPr algn="l">
              <a:buFont typeface="Arial" panose="020B0604020202020204" pitchFamily="34" charset="0"/>
              <a:buChar char="•"/>
            </a:pPr>
            <a:r>
              <a:rPr lang="en-US" b="0" i="0" dirty="0">
                <a:effectLst/>
                <a:latin typeface="-apple-system"/>
              </a:rPr>
              <a:t> The test recall is 73%. We can see if other models have better recall</a:t>
            </a:r>
          </a:p>
        </p:txBody>
      </p:sp>
      <p:sp>
        <p:nvSpPr>
          <p:cNvPr id="20" name="TextBox 19">
            <a:extLst>
              <a:ext uri="{FF2B5EF4-FFF2-40B4-BE49-F238E27FC236}">
                <a16:creationId xmlns:a16="http://schemas.microsoft.com/office/drawing/2014/main" id="{CB807A10-4A3C-4BD2-9F33-0814743F4D2F}"/>
              </a:ext>
            </a:extLst>
          </p:cNvPr>
          <p:cNvSpPr txBox="1"/>
          <p:nvPr/>
        </p:nvSpPr>
        <p:spPr>
          <a:xfrm>
            <a:off x="595836" y="2716829"/>
            <a:ext cx="1386348" cy="523220"/>
          </a:xfrm>
          <a:prstGeom prst="rect">
            <a:avLst/>
          </a:prstGeom>
          <a:noFill/>
        </p:spPr>
        <p:txBody>
          <a:bodyPr wrap="square">
            <a:spAutoFit/>
          </a:bodyPr>
          <a:lstStyle/>
          <a:p>
            <a:pPr algn="l"/>
            <a:r>
              <a:rPr lang="en-SG" b="1" i="0" dirty="0">
                <a:solidFill>
                  <a:srgbClr val="000000"/>
                </a:solidFill>
                <a:effectLst/>
                <a:latin typeface="Helvetica Neue"/>
              </a:rPr>
              <a:t>Decision Tree - Tuned</a:t>
            </a:r>
          </a:p>
        </p:txBody>
      </p:sp>
      <p:pic>
        <p:nvPicPr>
          <p:cNvPr id="21" name="Picture 20">
            <a:extLst>
              <a:ext uri="{FF2B5EF4-FFF2-40B4-BE49-F238E27FC236}">
                <a16:creationId xmlns:a16="http://schemas.microsoft.com/office/drawing/2014/main" id="{E4B0F083-531F-4423-8328-DC0848BF257B}"/>
              </a:ext>
            </a:extLst>
          </p:cNvPr>
          <p:cNvPicPr>
            <a:picLocks noChangeAspect="1"/>
          </p:cNvPicPr>
          <p:nvPr/>
        </p:nvPicPr>
        <p:blipFill>
          <a:blip r:embed="rId4"/>
          <a:stretch>
            <a:fillRect/>
          </a:stretch>
        </p:blipFill>
        <p:spPr>
          <a:xfrm>
            <a:off x="4790688" y="2716829"/>
            <a:ext cx="2441921" cy="2254081"/>
          </a:xfrm>
          <a:prstGeom prst="rect">
            <a:avLst/>
          </a:prstGeom>
        </p:spPr>
      </p:pic>
      <p:sp>
        <p:nvSpPr>
          <p:cNvPr id="23" name="TextBox 22">
            <a:extLst>
              <a:ext uri="{FF2B5EF4-FFF2-40B4-BE49-F238E27FC236}">
                <a16:creationId xmlns:a16="http://schemas.microsoft.com/office/drawing/2014/main" id="{B9C6AEEA-DE85-44FF-88D3-2E904C495149}"/>
              </a:ext>
            </a:extLst>
          </p:cNvPr>
          <p:cNvSpPr txBox="1"/>
          <p:nvPr/>
        </p:nvSpPr>
        <p:spPr>
          <a:xfrm>
            <a:off x="796413" y="3448111"/>
            <a:ext cx="3486107" cy="1384995"/>
          </a:xfrm>
          <a:prstGeom prst="rect">
            <a:avLst/>
          </a:prstGeom>
          <a:noFill/>
        </p:spPr>
        <p:txBody>
          <a:bodyPr wrap="square" rtlCol="0">
            <a:spAutoFit/>
          </a:bodyPr>
          <a:lstStyle/>
          <a:p>
            <a:pPr algn="l"/>
            <a:r>
              <a:rPr lang="en-US" b="0" i="0" dirty="0">
                <a:solidFill>
                  <a:srgbClr val="000000"/>
                </a:solidFill>
                <a:effectLst/>
                <a:latin typeface="Helvetica Neue"/>
              </a:rPr>
              <a:t>- The decision tree is now more generalized model with consistent results for testing and training data</a:t>
            </a:r>
          </a:p>
          <a:p>
            <a:pPr algn="l"/>
            <a:r>
              <a:rPr lang="en-US" b="0" i="0" dirty="0">
                <a:solidFill>
                  <a:srgbClr val="000000"/>
                </a:solidFill>
                <a:effectLst/>
                <a:latin typeface="Helvetica Neue"/>
              </a:rPr>
              <a:t>- The model has a very high recall score, but the precision is only about 66 to 67%.</a:t>
            </a:r>
          </a:p>
          <a:p>
            <a:pPr algn="l"/>
            <a:r>
              <a:rPr lang="en-US" b="0" i="0" dirty="0">
                <a:solidFill>
                  <a:srgbClr val="000000"/>
                </a:solidFill>
                <a:effectLst/>
                <a:latin typeface="Helvetica Neue"/>
              </a:rPr>
              <a:t>- The model is biased and one side.</a:t>
            </a:r>
          </a:p>
        </p:txBody>
      </p:sp>
      <p:sp>
        <p:nvSpPr>
          <p:cNvPr id="25" name="TextBox 24">
            <a:extLst>
              <a:ext uri="{FF2B5EF4-FFF2-40B4-BE49-F238E27FC236}">
                <a16:creationId xmlns:a16="http://schemas.microsoft.com/office/drawing/2014/main" id="{089EA03D-18B1-439A-B1A3-33D2A9E3385E}"/>
              </a:ext>
            </a:extLst>
          </p:cNvPr>
          <p:cNvSpPr txBox="1"/>
          <p:nvPr/>
        </p:nvSpPr>
        <p:spPr>
          <a:xfrm>
            <a:off x="2159164" y="2450663"/>
            <a:ext cx="2631523" cy="861774"/>
          </a:xfrm>
          <a:prstGeom prst="rect">
            <a:avLst/>
          </a:prstGeom>
          <a:noFill/>
        </p:spPr>
        <p:txBody>
          <a:bodyPr wrap="square" rtlCol="0">
            <a:spAutoFit/>
          </a:bodyPr>
          <a:lstStyle/>
          <a:p>
            <a:r>
              <a:rPr lang="en-SG" sz="1000" dirty="0" err="1"/>
              <a:t>DecisionTreeClassifier</a:t>
            </a:r>
            <a:r>
              <a:rPr lang="en-SG" sz="1000" dirty="0"/>
              <a:t>(</a:t>
            </a:r>
            <a:r>
              <a:rPr lang="en-SG" sz="1000" dirty="0" err="1"/>
              <a:t>max_depth</a:t>
            </a:r>
            <a:r>
              <a:rPr lang="en-SG" sz="1000" dirty="0"/>
              <a:t>=2, </a:t>
            </a:r>
            <a:r>
              <a:rPr lang="en-SG" sz="1000" dirty="0" err="1"/>
              <a:t>max_leaf_nodes</a:t>
            </a:r>
            <a:r>
              <a:rPr lang="en-SG" sz="1000" dirty="0"/>
              <a:t>=2, </a:t>
            </a:r>
            <a:r>
              <a:rPr lang="en-SG" sz="1000" dirty="0" err="1"/>
              <a:t>min_impurity_decrease</a:t>
            </a:r>
            <a:r>
              <a:rPr lang="en-SG" sz="1000" dirty="0"/>
              <a:t>=0.1,</a:t>
            </a:r>
          </a:p>
          <a:p>
            <a:r>
              <a:rPr lang="en-SG" sz="1000" dirty="0"/>
              <a:t>                       </a:t>
            </a:r>
            <a:r>
              <a:rPr lang="en-SG" sz="1000" dirty="0" err="1"/>
              <a:t>min_samples_leaf</a:t>
            </a:r>
            <a:r>
              <a:rPr lang="en-SG" sz="1000" dirty="0"/>
              <a:t>=5, </a:t>
            </a:r>
            <a:r>
              <a:rPr lang="en-SG" sz="1000" dirty="0" err="1"/>
              <a:t>random_state</a:t>
            </a:r>
            <a:r>
              <a:rPr lang="en-SG" sz="1000" dirty="0"/>
              <a:t>=1)</a:t>
            </a:r>
          </a:p>
        </p:txBody>
      </p:sp>
    </p:spTree>
    <p:extLst>
      <p:ext uri="{BB962C8B-B14F-4D97-AF65-F5344CB8AC3E}">
        <p14:creationId xmlns:p14="http://schemas.microsoft.com/office/powerpoint/2010/main" val="206009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algn="l"/>
            <a:r>
              <a:rPr lang="en-US" b="1" i="0" dirty="0">
                <a:effectLst/>
                <a:latin typeface="-apple-system"/>
              </a:rPr>
              <a:t>Bagging</a:t>
            </a:r>
            <a:br>
              <a:rPr lang="en-US" b="1" i="0" dirty="0">
                <a:effectLst/>
                <a:latin typeface="-apple-system"/>
              </a:rPr>
            </a:br>
            <a:endParaRPr lang="en-US" b="1" i="0" dirty="0">
              <a:effectLst/>
              <a:latin typeface="-apple-system"/>
            </a:endParaRPr>
          </a:p>
        </p:txBody>
      </p:sp>
      <p:sp>
        <p:nvSpPr>
          <p:cNvPr id="6" name="TextBox 5">
            <a:extLst>
              <a:ext uri="{FF2B5EF4-FFF2-40B4-BE49-F238E27FC236}">
                <a16:creationId xmlns:a16="http://schemas.microsoft.com/office/drawing/2014/main" id="{C06F9E8B-ACDB-4C39-9E90-9C9821FF4681}"/>
              </a:ext>
            </a:extLst>
          </p:cNvPr>
          <p:cNvSpPr txBox="1"/>
          <p:nvPr/>
        </p:nvSpPr>
        <p:spPr>
          <a:xfrm>
            <a:off x="595836" y="1002891"/>
            <a:ext cx="1386348" cy="307777"/>
          </a:xfrm>
          <a:prstGeom prst="rect">
            <a:avLst/>
          </a:prstGeom>
          <a:noFill/>
        </p:spPr>
        <p:txBody>
          <a:bodyPr wrap="square">
            <a:spAutoFit/>
          </a:bodyPr>
          <a:lstStyle/>
          <a:p>
            <a:r>
              <a:rPr lang="en-SG" b="1" i="0" dirty="0">
                <a:effectLst/>
                <a:latin typeface="-apple-system"/>
              </a:rPr>
              <a:t>Random Forest</a:t>
            </a:r>
          </a:p>
        </p:txBody>
      </p:sp>
      <p:sp>
        <p:nvSpPr>
          <p:cNvPr id="16" name="TextBox 15">
            <a:extLst>
              <a:ext uri="{FF2B5EF4-FFF2-40B4-BE49-F238E27FC236}">
                <a16:creationId xmlns:a16="http://schemas.microsoft.com/office/drawing/2014/main" id="{A17C42C4-AF61-4C7A-AC83-54D5F385300D}"/>
              </a:ext>
            </a:extLst>
          </p:cNvPr>
          <p:cNvSpPr txBox="1"/>
          <p:nvPr/>
        </p:nvSpPr>
        <p:spPr>
          <a:xfrm>
            <a:off x="2259453" y="920589"/>
            <a:ext cx="3569874" cy="1384995"/>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 The decision tree is overfitting the training data as there is a considerable difference between training and test scores for all the metrics.</a:t>
            </a:r>
          </a:p>
          <a:p>
            <a:pPr algn="l">
              <a:buFont typeface="Arial" panose="020B0604020202020204" pitchFamily="34" charset="0"/>
              <a:buChar char="•"/>
            </a:pPr>
            <a:r>
              <a:rPr lang="en-US" b="0" i="0" dirty="0">
                <a:effectLst/>
                <a:latin typeface="-apple-system"/>
              </a:rPr>
              <a:t>The test recall is 84%. Its a good improvement from decision tree</a:t>
            </a:r>
          </a:p>
        </p:txBody>
      </p:sp>
      <p:sp>
        <p:nvSpPr>
          <p:cNvPr id="20" name="TextBox 19">
            <a:extLst>
              <a:ext uri="{FF2B5EF4-FFF2-40B4-BE49-F238E27FC236}">
                <a16:creationId xmlns:a16="http://schemas.microsoft.com/office/drawing/2014/main" id="{CB807A10-4A3C-4BD2-9F33-0814743F4D2F}"/>
              </a:ext>
            </a:extLst>
          </p:cNvPr>
          <p:cNvSpPr txBox="1"/>
          <p:nvPr/>
        </p:nvSpPr>
        <p:spPr>
          <a:xfrm>
            <a:off x="312666" y="2511206"/>
            <a:ext cx="1386348" cy="523220"/>
          </a:xfrm>
          <a:prstGeom prst="rect">
            <a:avLst/>
          </a:prstGeom>
          <a:noFill/>
        </p:spPr>
        <p:txBody>
          <a:bodyPr wrap="square">
            <a:spAutoFit/>
          </a:bodyPr>
          <a:lstStyle/>
          <a:p>
            <a:r>
              <a:rPr lang="en-SG" b="1" i="0" dirty="0">
                <a:effectLst/>
                <a:latin typeface="-apple-system"/>
              </a:rPr>
              <a:t>Random Forest </a:t>
            </a:r>
            <a:r>
              <a:rPr lang="en-SG" b="1" i="0" dirty="0">
                <a:solidFill>
                  <a:srgbClr val="000000"/>
                </a:solidFill>
                <a:effectLst/>
                <a:latin typeface="Helvetica Neue"/>
              </a:rPr>
              <a:t> - </a:t>
            </a:r>
            <a:r>
              <a:rPr lang="en-SG" b="1" dirty="0">
                <a:latin typeface="-apple-system"/>
              </a:rPr>
              <a:t>Tuned</a:t>
            </a:r>
          </a:p>
        </p:txBody>
      </p:sp>
      <p:sp>
        <p:nvSpPr>
          <p:cNvPr id="23" name="TextBox 22">
            <a:extLst>
              <a:ext uri="{FF2B5EF4-FFF2-40B4-BE49-F238E27FC236}">
                <a16:creationId xmlns:a16="http://schemas.microsoft.com/office/drawing/2014/main" id="{B9C6AEEA-DE85-44FF-88D3-2E904C495149}"/>
              </a:ext>
            </a:extLst>
          </p:cNvPr>
          <p:cNvSpPr txBox="1"/>
          <p:nvPr/>
        </p:nvSpPr>
        <p:spPr>
          <a:xfrm>
            <a:off x="796413" y="3448111"/>
            <a:ext cx="3486107" cy="1384995"/>
          </a:xfrm>
          <a:prstGeom prst="rect">
            <a:avLst/>
          </a:prstGeom>
          <a:noFill/>
        </p:spPr>
        <p:txBody>
          <a:bodyPr wrap="square" rtlCol="0">
            <a:spAutoFit/>
          </a:bodyPr>
          <a:lstStyle/>
          <a:p>
            <a:pPr algn="l">
              <a:buFont typeface="Arial" panose="020B0604020202020204" pitchFamily="34" charset="0"/>
              <a:buChar char="•"/>
            </a:pPr>
            <a:r>
              <a:rPr lang="en-US" dirty="0">
                <a:latin typeface="Helvetica Neue"/>
              </a:rPr>
              <a:t> </a:t>
            </a:r>
            <a:r>
              <a:rPr lang="en-US" b="0" i="0" dirty="0">
                <a:solidFill>
                  <a:srgbClr val="000000"/>
                </a:solidFill>
                <a:effectLst/>
                <a:latin typeface="Helvetica Neue"/>
              </a:rPr>
              <a:t>The Tuned Random Forest model is giving generalized results between training and test</a:t>
            </a:r>
          </a:p>
          <a:p>
            <a:pPr algn="l">
              <a:buFont typeface="Arial" panose="020B0604020202020204" pitchFamily="34" charset="0"/>
              <a:buChar char="•"/>
            </a:pPr>
            <a:r>
              <a:rPr lang="en-US" b="0" i="0" dirty="0">
                <a:solidFill>
                  <a:srgbClr val="000000"/>
                </a:solidFill>
                <a:effectLst/>
                <a:latin typeface="Helvetica Neue"/>
              </a:rPr>
              <a:t>The model has acceptable recall and precision scores</a:t>
            </a:r>
          </a:p>
          <a:p>
            <a:pPr algn="l"/>
            <a:endParaRPr lang="en-US" b="0" i="0" dirty="0">
              <a:solidFill>
                <a:srgbClr val="000000"/>
              </a:solidFill>
              <a:effectLst/>
              <a:latin typeface="Helvetica Neue"/>
            </a:endParaRPr>
          </a:p>
        </p:txBody>
      </p:sp>
      <p:sp>
        <p:nvSpPr>
          <p:cNvPr id="25" name="TextBox 24">
            <a:extLst>
              <a:ext uri="{FF2B5EF4-FFF2-40B4-BE49-F238E27FC236}">
                <a16:creationId xmlns:a16="http://schemas.microsoft.com/office/drawing/2014/main" id="{089EA03D-18B1-439A-B1A3-33D2A9E3385E}"/>
              </a:ext>
            </a:extLst>
          </p:cNvPr>
          <p:cNvSpPr txBox="1"/>
          <p:nvPr/>
        </p:nvSpPr>
        <p:spPr>
          <a:xfrm>
            <a:off x="1817002" y="2450663"/>
            <a:ext cx="2973686" cy="861774"/>
          </a:xfrm>
          <a:prstGeom prst="rect">
            <a:avLst/>
          </a:prstGeom>
          <a:noFill/>
        </p:spPr>
        <p:txBody>
          <a:bodyPr wrap="square" rtlCol="0">
            <a:spAutoFit/>
          </a:bodyPr>
          <a:lstStyle/>
          <a:p>
            <a:r>
              <a:rPr lang="en-SG" sz="1000" dirty="0" err="1"/>
              <a:t>RandomForestClassifier</a:t>
            </a:r>
            <a:r>
              <a:rPr lang="en-SG" sz="1000" dirty="0"/>
              <a:t>(</a:t>
            </a:r>
            <a:r>
              <a:rPr lang="en-SG" sz="1000" dirty="0" err="1"/>
              <a:t>max_features</a:t>
            </a:r>
            <a:r>
              <a:rPr lang="en-SG" sz="1000" dirty="0"/>
              <a:t>=0.2, </a:t>
            </a:r>
            <a:r>
              <a:rPr lang="en-SG" sz="1000" dirty="0" err="1"/>
              <a:t>max_samples</a:t>
            </a:r>
            <a:r>
              <a:rPr lang="en-SG" sz="1000" dirty="0"/>
              <a:t>=0.3, </a:t>
            </a:r>
            <a:r>
              <a:rPr lang="en-SG" sz="1000" dirty="0" err="1"/>
              <a:t>min_samples_leaf</a:t>
            </a:r>
            <a:r>
              <a:rPr lang="en-SG" sz="1000" dirty="0"/>
              <a:t>=9,</a:t>
            </a:r>
          </a:p>
          <a:p>
            <a:r>
              <a:rPr lang="en-SG" sz="1000" dirty="0"/>
              <a:t>                       </a:t>
            </a:r>
            <a:r>
              <a:rPr lang="en-SG" sz="1000" dirty="0" err="1"/>
              <a:t>n_estimators</a:t>
            </a:r>
            <a:r>
              <a:rPr lang="en-SG" sz="1000" dirty="0"/>
              <a:t>=150, </a:t>
            </a:r>
            <a:r>
              <a:rPr lang="en-SG" sz="1000" dirty="0" err="1"/>
              <a:t>random_state</a:t>
            </a:r>
            <a:r>
              <a:rPr lang="en-SG" sz="1000" dirty="0"/>
              <a:t>=1)</a:t>
            </a:r>
          </a:p>
          <a:p>
            <a:endParaRPr lang="en-SG" sz="1000" dirty="0"/>
          </a:p>
        </p:txBody>
      </p:sp>
      <p:pic>
        <p:nvPicPr>
          <p:cNvPr id="3" name="Picture 2">
            <a:extLst>
              <a:ext uri="{FF2B5EF4-FFF2-40B4-BE49-F238E27FC236}">
                <a16:creationId xmlns:a16="http://schemas.microsoft.com/office/drawing/2014/main" id="{F3199B32-CDBA-4EA3-84E2-0C7D0F632158}"/>
              </a:ext>
            </a:extLst>
          </p:cNvPr>
          <p:cNvPicPr>
            <a:picLocks noChangeAspect="1"/>
          </p:cNvPicPr>
          <p:nvPr/>
        </p:nvPicPr>
        <p:blipFill>
          <a:blip r:embed="rId3"/>
          <a:stretch>
            <a:fillRect/>
          </a:stretch>
        </p:blipFill>
        <p:spPr>
          <a:xfrm>
            <a:off x="6079770" y="444247"/>
            <a:ext cx="2305677" cy="2066959"/>
          </a:xfrm>
          <a:prstGeom prst="rect">
            <a:avLst/>
          </a:prstGeom>
        </p:spPr>
      </p:pic>
      <p:pic>
        <p:nvPicPr>
          <p:cNvPr id="7" name="Picture 6">
            <a:extLst>
              <a:ext uri="{FF2B5EF4-FFF2-40B4-BE49-F238E27FC236}">
                <a16:creationId xmlns:a16="http://schemas.microsoft.com/office/drawing/2014/main" id="{927B8F54-A285-4F9D-9E2D-E54F91DDA8F2}"/>
              </a:ext>
            </a:extLst>
          </p:cNvPr>
          <p:cNvPicPr>
            <a:picLocks noChangeAspect="1"/>
          </p:cNvPicPr>
          <p:nvPr/>
        </p:nvPicPr>
        <p:blipFill>
          <a:blip r:embed="rId4"/>
          <a:stretch>
            <a:fillRect/>
          </a:stretch>
        </p:blipFill>
        <p:spPr>
          <a:xfrm>
            <a:off x="5106675" y="2450663"/>
            <a:ext cx="3616475" cy="2522494"/>
          </a:xfrm>
          <a:prstGeom prst="rect">
            <a:avLst/>
          </a:prstGeom>
        </p:spPr>
      </p:pic>
    </p:spTree>
    <p:extLst>
      <p:ext uri="{BB962C8B-B14F-4D97-AF65-F5344CB8AC3E}">
        <p14:creationId xmlns:p14="http://schemas.microsoft.com/office/powerpoint/2010/main" val="271006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algn="l"/>
            <a:r>
              <a:rPr lang="en-US" b="1" i="0" dirty="0">
                <a:effectLst/>
                <a:latin typeface="-apple-system"/>
              </a:rPr>
              <a:t>Bagging</a:t>
            </a:r>
            <a:br>
              <a:rPr lang="en-US" b="1" i="0" dirty="0">
                <a:effectLst/>
                <a:latin typeface="-apple-system"/>
              </a:rPr>
            </a:br>
            <a:endParaRPr lang="en-US" b="1" i="0" dirty="0">
              <a:effectLst/>
              <a:latin typeface="-apple-system"/>
            </a:endParaRPr>
          </a:p>
        </p:txBody>
      </p:sp>
      <p:sp>
        <p:nvSpPr>
          <p:cNvPr id="6" name="TextBox 5">
            <a:extLst>
              <a:ext uri="{FF2B5EF4-FFF2-40B4-BE49-F238E27FC236}">
                <a16:creationId xmlns:a16="http://schemas.microsoft.com/office/drawing/2014/main" id="{C06F9E8B-ACDB-4C39-9E90-9C9821FF4681}"/>
              </a:ext>
            </a:extLst>
          </p:cNvPr>
          <p:cNvSpPr txBox="1"/>
          <p:nvPr/>
        </p:nvSpPr>
        <p:spPr>
          <a:xfrm>
            <a:off x="228563" y="967887"/>
            <a:ext cx="1517645" cy="307777"/>
          </a:xfrm>
          <a:prstGeom prst="rect">
            <a:avLst/>
          </a:prstGeom>
          <a:noFill/>
        </p:spPr>
        <p:txBody>
          <a:bodyPr wrap="square">
            <a:spAutoFit/>
          </a:bodyPr>
          <a:lstStyle/>
          <a:p>
            <a:r>
              <a:rPr lang="en-SG" b="1" i="0" dirty="0">
                <a:effectLst/>
                <a:latin typeface="-apple-system"/>
              </a:rPr>
              <a:t>Bagging classifier</a:t>
            </a:r>
          </a:p>
        </p:txBody>
      </p:sp>
      <p:sp>
        <p:nvSpPr>
          <p:cNvPr id="16" name="TextBox 15">
            <a:extLst>
              <a:ext uri="{FF2B5EF4-FFF2-40B4-BE49-F238E27FC236}">
                <a16:creationId xmlns:a16="http://schemas.microsoft.com/office/drawing/2014/main" id="{A17C42C4-AF61-4C7A-AC83-54D5F385300D}"/>
              </a:ext>
            </a:extLst>
          </p:cNvPr>
          <p:cNvSpPr txBox="1"/>
          <p:nvPr/>
        </p:nvSpPr>
        <p:spPr>
          <a:xfrm>
            <a:off x="1934988" y="920589"/>
            <a:ext cx="3894339" cy="1169551"/>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The Bagging classifier is overfitting the training data as there is a considerable difference between training and test scores for all the metrics.</a:t>
            </a:r>
          </a:p>
          <a:p>
            <a:pPr algn="l">
              <a:buFont typeface="Arial" panose="020B0604020202020204" pitchFamily="34" charset="0"/>
              <a:buChar char="•"/>
            </a:pPr>
            <a:r>
              <a:rPr lang="en-US" b="0" i="0" dirty="0">
                <a:effectLst/>
                <a:latin typeface="-apple-system"/>
              </a:rPr>
              <a:t>The test recall is 77%. A slight improvement form the decision tree</a:t>
            </a:r>
          </a:p>
        </p:txBody>
      </p:sp>
      <p:sp>
        <p:nvSpPr>
          <p:cNvPr id="20" name="TextBox 19">
            <a:extLst>
              <a:ext uri="{FF2B5EF4-FFF2-40B4-BE49-F238E27FC236}">
                <a16:creationId xmlns:a16="http://schemas.microsoft.com/office/drawing/2014/main" id="{CB807A10-4A3C-4BD2-9F33-0814743F4D2F}"/>
              </a:ext>
            </a:extLst>
          </p:cNvPr>
          <p:cNvSpPr txBox="1"/>
          <p:nvPr/>
        </p:nvSpPr>
        <p:spPr>
          <a:xfrm>
            <a:off x="294968" y="2511206"/>
            <a:ext cx="1451240" cy="523220"/>
          </a:xfrm>
          <a:prstGeom prst="rect">
            <a:avLst/>
          </a:prstGeom>
          <a:noFill/>
        </p:spPr>
        <p:txBody>
          <a:bodyPr wrap="square">
            <a:spAutoFit/>
          </a:bodyPr>
          <a:lstStyle/>
          <a:p>
            <a:r>
              <a:rPr lang="en-SG" b="1" i="0" dirty="0">
                <a:effectLst/>
                <a:latin typeface="-apple-system"/>
              </a:rPr>
              <a:t>Bagging classifier</a:t>
            </a:r>
          </a:p>
          <a:p>
            <a:r>
              <a:rPr lang="en-SG" b="1" i="0" dirty="0">
                <a:solidFill>
                  <a:srgbClr val="000000"/>
                </a:solidFill>
                <a:effectLst/>
                <a:latin typeface="Helvetica Neue"/>
              </a:rPr>
              <a:t>- </a:t>
            </a:r>
            <a:r>
              <a:rPr lang="en-SG" b="1" dirty="0">
                <a:latin typeface="-apple-system"/>
              </a:rPr>
              <a:t>Tuned</a:t>
            </a:r>
          </a:p>
        </p:txBody>
      </p:sp>
      <p:sp>
        <p:nvSpPr>
          <p:cNvPr id="23" name="TextBox 22">
            <a:extLst>
              <a:ext uri="{FF2B5EF4-FFF2-40B4-BE49-F238E27FC236}">
                <a16:creationId xmlns:a16="http://schemas.microsoft.com/office/drawing/2014/main" id="{B9C6AEEA-DE85-44FF-88D3-2E904C495149}"/>
              </a:ext>
            </a:extLst>
          </p:cNvPr>
          <p:cNvSpPr txBox="1"/>
          <p:nvPr/>
        </p:nvSpPr>
        <p:spPr>
          <a:xfrm>
            <a:off x="796413" y="3448111"/>
            <a:ext cx="3486107" cy="1169551"/>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The Bagging classifier is giving a generalized results now</a:t>
            </a:r>
          </a:p>
          <a:p>
            <a:pPr algn="l">
              <a:buFont typeface="Arial" panose="020B0604020202020204" pitchFamily="34" charset="0"/>
              <a:buChar char="•"/>
            </a:pPr>
            <a:r>
              <a:rPr lang="en-US" b="0" i="0" dirty="0">
                <a:effectLst/>
                <a:latin typeface="-apple-system"/>
              </a:rPr>
              <a:t>The model appears to predict one sided, the default bagging classifier appears to be more robust.</a:t>
            </a:r>
          </a:p>
        </p:txBody>
      </p:sp>
      <p:sp>
        <p:nvSpPr>
          <p:cNvPr id="25" name="TextBox 24">
            <a:extLst>
              <a:ext uri="{FF2B5EF4-FFF2-40B4-BE49-F238E27FC236}">
                <a16:creationId xmlns:a16="http://schemas.microsoft.com/office/drawing/2014/main" id="{089EA03D-18B1-439A-B1A3-33D2A9E3385E}"/>
              </a:ext>
            </a:extLst>
          </p:cNvPr>
          <p:cNvSpPr txBox="1"/>
          <p:nvPr/>
        </p:nvSpPr>
        <p:spPr>
          <a:xfrm>
            <a:off x="1817002" y="2450663"/>
            <a:ext cx="2973686" cy="861774"/>
          </a:xfrm>
          <a:prstGeom prst="rect">
            <a:avLst/>
          </a:prstGeom>
          <a:noFill/>
        </p:spPr>
        <p:txBody>
          <a:bodyPr wrap="square" rtlCol="0">
            <a:spAutoFit/>
          </a:bodyPr>
          <a:lstStyle/>
          <a:p>
            <a:r>
              <a:rPr lang="en-SG" sz="1000" dirty="0" err="1"/>
              <a:t>RandomForestClassifier</a:t>
            </a:r>
            <a:r>
              <a:rPr lang="en-SG" sz="1000" dirty="0"/>
              <a:t>(</a:t>
            </a:r>
            <a:r>
              <a:rPr lang="en-SG" sz="1000" dirty="0" err="1"/>
              <a:t>max_features</a:t>
            </a:r>
            <a:r>
              <a:rPr lang="en-SG" sz="1000" dirty="0"/>
              <a:t>=0.2, </a:t>
            </a:r>
            <a:r>
              <a:rPr lang="en-SG" sz="1000" dirty="0" err="1"/>
              <a:t>max_samples</a:t>
            </a:r>
            <a:r>
              <a:rPr lang="en-SG" sz="1000" dirty="0"/>
              <a:t>=0.3, </a:t>
            </a:r>
            <a:r>
              <a:rPr lang="en-SG" sz="1000" dirty="0" err="1"/>
              <a:t>min_samples_leaf</a:t>
            </a:r>
            <a:r>
              <a:rPr lang="en-SG" sz="1000" dirty="0"/>
              <a:t>=9,</a:t>
            </a:r>
          </a:p>
          <a:p>
            <a:r>
              <a:rPr lang="en-SG" sz="1000" dirty="0"/>
              <a:t>                       </a:t>
            </a:r>
            <a:r>
              <a:rPr lang="en-SG" sz="1000" dirty="0" err="1"/>
              <a:t>n_estimators</a:t>
            </a:r>
            <a:r>
              <a:rPr lang="en-SG" sz="1000" dirty="0"/>
              <a:t>=150, </a:t>
            </a:r>
            <a:r>
              <a:rPr lang="en-SG" sz="1000" dirty="0" err="1"/>
              <a:t>random_state</a:t>
            </a:r>
            <a:r>
              <a:rPr lang="en-SG" sz="1000" dirty="0"/>
              <a:t>=1)</a:t>
            </a:r>
          </a:p>
          <a:p>
            <a:endParaRPr lang="en-SG" sz="1000" dirty="0"/>
          </a:p>
        </p:txBody>
      </p:sp>
      <p:pic>
        <p:nvPicPr>
          <p:cNvPr id="4" name="Picture 3">
            <a:extLst>
              <a:ext uri="{FF2B5EF4-FFF2-40B4-BE49-F238E27FC236}">
                <a16:creationId xmlns:a16="http://schemas.microsoft.com/office/drawing/2014/main" id="{D3BA8F24-F669-4643-BABF-808BF489E477}"/>
              </a:ext>
            </a:extLst>
          </p:cNvPr>
          <p:cNvPicPr>
            <a:picLocks noChangeAspect="1"/>
          </p:cNvPicPr>
          <p:nvPr/>
        </p:nvPicPr>
        <p:blipFill>
          <a:blip r:embed="rId3"/>
          <a:stretch>
            <a:fillRect/>
          </a:stretch>
        </p:blipFill>
        <p:spPr>
          <a:xfrm>
            <a:off x="5815715" y="420868"/>
            <a:ext cx="2453710" cy="2095769"/>
          </a:xfrm>
          <a:prstGeom prst="rect">
            <a:avLst/>
          </a:prstGeom>
        </p:spPr>
      </p:pic>
      <p:sp>
        <p:nvSpPr>
          <p:cNvPr id="5" name="Rectangle 1">
            <a:extLst>
              <a:ext uri="{FF2B5EF4-FFF2-40B4-BE49-F238E27FC236}">
                <a16:creationId xmlns:a16="http://schemas.microsoft.com/office/drawing/2014/main" id="{6422B84B-8792-4B58-9E51-5657EA5C96E6}"/>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BaggingClassifier(max_features=0.7, max_samples=1, random_state=1)</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B6EECE1-56D0-46BB-8682-9ED59E62EBBA}"/>
              </a:ext>
            </a:extLst>
          </p:cNvPr>
          <p:cNvPicPr>
            <a:picLocks noChangeAspect="1"/>
          </p:cNvPicPr>
          <p:nvPr/>
        </p:nvPicPr>
        <p:blipFill>
          <a:blip r:embed="rId4"/>
          <a:stretch>
            <a:fillRect/>
          </a:stretch>
        </p:blipFill>
        <p:spPr>
          <a:xfrm>
            <a:off x="4635756" y="2444295"/>
            <a:ext cx="3032909" cy="2313825"/>
          </a:xfrm>
          <a:prstGeom prst="rect">
            <a:avLst/>
          </a:prstGeom>
        </p:spPr>
      </p:pic>
    </p:spTree>
    <p:extLst>
      <p:ext uri="{BB962C8B-B14F-4D97-AF65-F5344CB8AC3E}">
        <p14:creationId xmlns:p14="http://schemas.microsoft.com/office/powerpoint/2010/main" val="4139624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Bagging Model</a:t>
            </a:r>
            <a:br>
              <a:rPr lang="en-SG" b="1" i="0" dirty="0">
                <a:effectLst/>
                <a:latin typeface="-apple-system"/>
              </a:rPr>
            </a:br>
            <a:r>
              <a:rPr lang="en-SG" b="1" i="0" dirty="0">
                <a:effectLst/>
                <a:latin typeface="-apple-system"/>
              </a:rPr>
              <a:t>Decision Tree </a:t>
            </a:r>
            <a:r>
              <a:rPr lang="en-SG" dirty="0">
                <a:latin typeface="-apple-system"/>
              </a:rPr>
              <a:t> &amp; Tuned Random Forest – Feature of Importance</a:t>
            </a:r>
            <a:br>
              <a:rPr lang="en-SG" b="1" i="0" dirty="0">
                <a:effectLst/>
                <a:latin typeface="-apple-system"/>
              </a:rPr>
            </a:br>
            <a:br>
              <a:rPr lang="en-SG" b="1" i="0" dirty="0">
                <a:effectLst/>
                <a:latin typeface="-apple-system"/>
              </a:rPr>
            </a:br>
            <a:endParaRPr lang="en-US" b="1" i="0" dirty="0">
              <a:effectLst/>
              <a:latin typeface="-apple-system"/>
            </a:endParaRPr>
          </a:p>
        </p:txBody>
      </p:sp>
      <p:pic>
        <p:nvPicPr>
          <p:cNvPr id="11266" name="Picture 2">
            <a:extLst>
              <a:ext uri="{FF2B5EF4-FFF2-40B4-BE49-F238E27FC236}">
                <a16:creationId xmlns:a16="http://schemas.microsoft.com/office/drawing/2014/main" id="{622F2E5E-9954-4C87-A225-32D06C293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114" y="1998930"/>
            <a:ext cx="3503019" cy="285529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765F5784-6617-4EAA-A32E-306C7283D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1" y="1998930"/>
            <a:ext cx="3434267" cy="30278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E7BDFF-8976-4409-82C8-3BF3C9E26CC9}"/>
              </a:ext>
            </a:extLst>
          </p:cNvPr>
          <p:cNvSpPr txBox="1"/>
          <p:nvPr/>
        </p:nvSpPr>
        <p:spPr>
          <a:xfrm>
            <a:off x="566338" y="1197569"/>
            <a:ext cx="7846141" cy="646331"/>
          </a:xfrm>
          <a:prstGeom prst="rect">
            <a:avLst/>
          </a:prstGeom>
          <a:noFill/>
        </p:spPr>
        <p:txBody>
          <a:bodyPr wrap="square" rtlCol="0">
            <a:spAutoFit/>
          </a:bodyPr>
          <a:lstStyle/>
          <a:p>
            <a:pPr algn="l"/>
            <a:r>
              <a:rPr lang="en-US" sz="1200" b="0" i="0" dirty="0">
                <a:solidFill>
                  <a:srgbClr val="000000"/>
                </a:solidFill>
                <a:effectLst/>
                <a:latin typeface="var(--jp-content-font-family)"/>
              </a:rPr>
              <a:t>Of the bagging models, the Tuned Random Forest without specific class weights assigned is the better model so far</a:t>
            </a:r>
          </a:p>
          <a:p>
            <a:pPr algn="l"/>
            <a:r>
              <a:rPr lang="en-US" sz="1200" b="0" i="0" dirty="0">
                <a:solidFill>
                  <a:srgbClr val="000000"/>
                </a:solidFill>
                <a:effectLst/>
                <a:latin typeface="var(--jp-content-font-family)"/>
              </a:rPr>
              <a:t>The features of importance from best model so far is </a:t>
            </a:r>
            <a:r>
              <a:rPr lang="en-US" sz="1200" b="0" i="0" dirty="0" err="1">
                <a:solidFill>
                  <a:srgbClr val="000000"/>
                </a:solidFill>
                <a:effectLst/>
                <a:latin typeface="var(--jp-content-font-family)"/>
              </a:rPr>
              <a:t>education_of_employee_High</a:t>
            </a:r>
            <a:r>
              <a:rPr lang="en-US" sz="1200" b="0" i="0" dirty="0">
                <a:solidFill>
                  <a:srgbClr val="000000"/>
                </a:solidFill>
                <a:effectLst/>
                <a:latin typeface="var(--jp-content-font-family)"/>
              </a:rPr>
              <a:t> School </a:t>
            </a:r>
            <a:r>
              <a:rPr lang="en-US" sz="1200" b="0" i="0" dirty="0" err="1">
                <a:solidFill>
                  <a:srgbClr val="000000"/>
                </a:solidFill>
                <a:effectLst/>
                <a:latin typeface="var(--jp-content-font-family)"/>
              </a:rPr>
              <a:t>prevailing_wage</a:t>
            </a:r>
            <a:r>
              <a:rPr lang="en-US" sz="1200" b="0" i="0" dirty="0">
                <a:solidFill>
                  <a:srgbClr val="000000"/>
                </a:solidFill>
                <a:effectLst/>
                <a:latin typeface="var(--jp-content-font-family)"/>
              </a:rPr>
              <a:t> </a:t>
            </a:r>
            <a:r>
              <a:rPr lang="en-US" sz="1200" b="0" i="0" dirty="0" err="1">
                <a:solidFill>
                  <a:srgbClr val="000000"/>
                </a:solidFill>
                <a:effectLst/>
                <a:latin typeface="var(--jp-content-font-family)"/>
              </a:rPr>
              <a:t>has_job_experience</a:t>
            </a:r>
            <a:endParaRPr lang="en-SG" sz="1200" dirty="0"/>
          </a:p>
        </p:txBody>
      </p:sp>
      <p:sp>
        <p:nvSpPr>
          <p:cNvPr id="8" name="TextBox 7">
            <a:extLst>
              <a:ext uri="{FF2B5EF4-FFF2-40B4-BE49-F238E27FC236}">
                <a16:creationId xmlns:a16="http://schemas.microsoft.com/office/drawing/2014/main" id="{FD65649B-32E7-4136-889A-E44235D1ADF5}"/>
              </a:ext>
            </a:extLst>
          </p:cNvPr>
          <p:cNvSpPr txBox="1"/>
          <p:nvPr/>
        </p:nvSpPr>
        <p:spPr>
          <a:xfrm>
            <a:off x="3722492" y="2179490"/>
            <a:ext cx="1286059" cy="246221"/>
          </a:xfrm>
          <a:prstGeom prst="rect">
            <a:avLst/>
          </a:prstGeom>
          <a:noFill/>
        </p:spPr>
        <p:txBody>
          <a:bodyPr wrap="square" rtlCol="0">
            <a:spAutoFit/>
          </a:bodyPr>
          <a:lstStyle/>
          <a:p>
            <a:r>
              <a:rPr lang="en-US" sz="1000" dirty="0"/>
              <a:t>&lt;-   Decision Tree</a:t>
            </a:r>
            <a:endParaRPr lang="en-SG" sz="1000" dirty="0"/>
          </a:p>
        </p:txBody>
      </p:sp>
      <p:sp>
        <p:nvSpPr>
          <p:cNvPr id="9" name="TextBox 8">
            <a:extLst>
              <a:ext uri="{FF2B5EF4-FFF2-40B4-BE49-F238E27FC236}">
                <a16:creationId xmlns:a16="http://schemas.microsoft.com/office/drawing/2014/main" id="{12184BA6-70AF-4D78-8756-08CF8351D8F0}"/>
              </a:ext>
            </a:extLst>
          </p:cNvPr>
          <p:cNvSpPr txBox="1"/>
          <p:nvPr/>
        </p:nvSpPr>
        <p:spPr>
          <a:xfrm>
            <a:off x="3570159" y="3179752"/>
            <a:ext cx="1838956" cy="246221"/>
          </a:xfrm>
          <a:prstGeom prst="rect">
            <a:avLst/>
          </a:prstGeom>
          <a:noFill/>
        </p:spPr>
        <p:txBody>
          <a:bodyPr wrap="square" rtlCol="0">
            <a:spAutoFit/>
          </a:bodyPr>
          <a:lstStyle/>
          <a:p>
            <a:r>
              <a:rPr lang="en-US" sz="1000" dirty="0"/>
              <a:t>Random Forest – Tuned  -&gt;</a:t>
            </a:r>
            <a:endParaRPr lang="en-SG" sz="1000" dirty="0"/>
          </a:p>
        </p:txBody>
      </p:sp>
    </p:spTree>
    <p:extLst>
      <p:ext uri="{BB962C8B-B14F-4D97-AF65-F5344CB8AC3E}">
        <p14:creationId xmlns:p14="http://schemas.microsoft.com/office/powerpoint/2010/main" val="47626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Model Building - Boosting</a:t>
            </a:r>
            <a:br>
              <a:rPr lang="en-US" b="1" i="0" dirty="0">
                <a:effectLst/>
                <a:latin typeface="-apple-system"/>
              </a:rPr>
            </a:br>
            <a:endParaRPr lang="en-US" b="1" i="0" dirty="0">
              <a:effectLst/>
              <a:latin typeface="-apple-system"/>
            </a:endParaRPr>
          </a:p>
        </p:txBody>
      </p:sp>
      <p:sp>
        <p:nvSpPr>
          <p:cNvPr id="6" name="TextBox 5">
            <a:extLst>
              <a:ext uri="{FF2B5EF4-FFF2-40B4-BE49-F238E27FC236}">
                <a16:creationId xmlns:a16="http://schemas.microsoft.com/office/drawing/2014/main" id="{C06F9E8B-ACDB-4C39-9E90-9C9821FF4681}"/>
              </a:ext>
            </a:extLst>
          </p:cNvPr>
          <p:cNvSpPr txBox="1"/>
          <p:nvPr/>
        </p:nvSpPr>
        <p:spPr>
          <a:xfrm>
            <a:off x="430653" y="1002891"/>
            <a:ext cx="1781605" cy="307777"/>
          </a:xfrm>
          <a:prstGeom prst="rect">
            <a:avLst/>
          </a:prstGeom>
          <a:noFill/>
        </p:spPr>
        <p:txBody>
          <a:bodyPr wrap="square">
            <a:spAutoFit/>
          </a:bodyPr>
          <a:lstStyle/>
          <a:p>
            <a:r>
              <a:rPr lang="en-SG" b="1" i="0" dirty="0">
                <a:effectLst/>
                <a:latin typeface="-apple-system"/>
              </a:rPr>
              <a:t>AdaBoost Classifier</a:t>
            </a:r>
          </a:p>
        </p:txBody>
      </p:sp>
      <p:sp>
        <p:nvSpPr>
          <p:cNvPr id="16" name="TextBox 15">
            <a:extLst>
              <a:ext uri="{FF2B5EF4-FFF2-40B4-BE49-F238E27FC236}">
                <a16:creationId xmlns:a16="http://schemas.microsoft.com/office/drawing/2014/main" id="{A17C42C4-AF61-4C7A-AC83-54D5F385300D}"/>
              </a:ext>
            </a:extLst>
          </p:cNvPr>
          <p:cNvSpPr txBox="1"/>
          <p:nvPr/>
        </p:nvSpPr>
        <p:spPr>
          <a:xfrm>
            <a:off x="2259453" y="920589"/>
            <a:ext cx="3569874" cy="1384995"/>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Ada boost classifier is giving comparable results between training and test.</a:t>
            </a:r>
          </a:p>
          <a:p>
            <a:pPr algn="l">
              <a:buFont typeface="Arial" panose="020B0604020202020204" pitchFamily="34" charset="0"/>
              <a:buChar char="•"/>
            </a:pPr>
            <a:r>
              <a:rPr lang="en-US" b="0" i="0" dirty="0">
                <a:effectLst/>
                <a:latin typeface="-apple-system"/>
              </a:rPr>
              <a:t>Model performance is comparable to Tuned Random Forest.</a:t>
            </a:r>
          </a:p>
          <a:p>
            <a:pPr algn="l">
              <a:buFont typeface="Arial" panose="020B0604020202020204" pitchFamily="34" charset="0"/>
              <a:buChar char="•"/>
            </a:pPr>
            <a:r>
              <a:rPr lang="en-US" b="0" i="0" dirty="0">
                <a:effectLst/>
                <a:latin typeface="-apple-system"/>
              </a:rPr>
              <a:t>The importance feature for this model is </a:t>
            </a:r>
            <a:r>
              <a:rPr lang="en-US" b="0" i="0" dirty="0" err="1">
                <a:effectLst/>
                <a:latin typeface="-apple-system"/>
              </a:rPr>
              <a:t>prevailing_wage</a:t>
            </a:r>
            <a:r>
              <a:rPr lang="en-US" b="0" i="0" dirty="0">
                <a:effectLst/>
                <a:latin typeface="-apple-system"/>
              </a:rPr>
              <a:t> and </a:t>
            </a:r>
            <a:r>
              <a:rPr lang="en-US" b="0" i="0" dirty="0" err="1">
                <a:effectLst/>
                <a:latin typeface="-apple-system"/>
              </a:rPr>
              <a:t>no_of_employees</a:t>
            </a:r>
            <a:r>
              <a:rPr lang="en-US" b="0" i="0" dirty="0">
                <a:effectLst/>
                <a:latin typeface="-apple-system"/>
              </a:rPr>
              <a:t>.</a:t>
            </a:r>
          </a:p>
        </p:txBody>
      </p:sp>
      <p:sp>
        <p:nvSpPr>
          <p:cNvPr id="20" name="TextBox 19">
            <a:extLst>
              <a:ext uri="{FF2B5EF4-FFF2-40B4-BE49-F238E27FC236}">
                <a16:creationId xmlns:a16="http://schemas.microsoft.com/office/drawing/2014/main" id="{CB807A10-4A3C-4BD2-9F33-0814743F4D2F}"/>
              </a:ext>
            </a:extLst>
          </p:cNvPr>
          <p:cNvSpPr txBox="1"/>
          <p:nvPr/>
        </p:nvSpPr>
        <p:spPr>
          <a:xfrm>
            <a:off x="300867" y="2716829"/>
            <a:ext cx="1681317" cy="523220"/>
          </a:xfrm>
          <a:prstGeom prst="rect">
            <a:avLst/>
          </a:prstGeom>
          <a:noFill/>
        </p:spPr>
        <p:txBody>
          <a:bodyPr wrap="square">
            <a:spAutoFit/>
          </a:bodyPr>
          <a:lstStyle/>
          <a:p>
            <a:r>
              <a:rPr lang="en-SG" b="1" i="0" dirty="0">
                <a:effectLst/>
                <a:latin typeface="-apple-system"/>
              </a:rPr>
              <a:t>AdaBoost Classifier - </a:t>
            </a:r>
            <a:r>
              <a:rPr lang="en-SG" b="1" dirty="0">
                <a:latin typeface="-apple-system"/>
              </a:rPr>
              <a:t>Tuned</a:t>
            </a:r>
          </a:p>
        </p:txBody>
      </p:sp>
      <p:sp>
        <p:nvSpPr>
          <p:cNvPr id="23" name="TextBox 22">
            <a:extLst>
              <a:ext uri="{FF2B5EF4-FFF2-40B4-BE49-F238E27FC236}">
                <a16:creationId xmlns:a16="http://schemas.microsoft.com/office/drawing/2014/main" id="{B9C6AEEA-DE85-44FF-88D3-2E904C495149}"/>
              </a:ext>
            </a:extLst>
          </p:cNvPr>
          <p:cNvSpPr txBox="1"/>
          <p:nvPr/>
        </p:nvSpPr>
        <p:spPr>
          <a:xfrm>
            <a:off x="430653" y="3448111"/>
            <a:ext cx="4442214" cy="1200329"/>
          </a:xfrm>
          <a:prstGeom prst="rect">
            <a:avLst/>
          </a:prstGeom>
          <a:noFill/>
        </p:spPr>
        <p:txBody>
          <a:bodyPr wrap="square" rtlCol="0">
            <a:spAutoFit/>
          </a:bodyPr>
          <a:lstStyle/>
          <a:p>
            <a:pPr algn="l">
              <a:buFont typeface="Arial" panose="020B0604020202020204" pitchFamily="34" charset="0"/>
              <a:buChar char="•"/>
            </a:pPr>
            <a:r>
              <a:rPr lang="en-US" sz="1200" b="0" i="0" dirty="0">
                <a:effectLst/>
                <a:latin typeface="-apple-system"/>
              </a:rPr>
              <a:t> Tuned Ada boost classifier is giving comparable results between training and test.</a:t>
            </a:r>
          </a:p>
          <a:p>
            <a:pPr algn="l">
              <a:buFont typeface="Arial" panose="020B0604020202020204" pitchFamily="34" charset="0"/>
              <a:buChar char="•"/>
            </a:pPr>
            <a:r>
              <a:rPr lang="en-US" sz="1200" b="0" i="0" dirty="0">
                <a:effectLst/>
                <a:latin typeface="-apple-system"/>
              </a:rPr>
              <a:t> Model performance is improved in terms of recall after tuning, but dropped for precision.</a:t>
            </a:r>
          </a:p>
          <a:p>
            <a:pPr algn="l">
              <a:buFont typeface="Arial" panose="020B0604020202020204" pitchFamily="34" charset="0"/>
              <a:buChar char="•"/>
            </a:pPr>
            <a:r>
              <a:rPr lang="en-US" sz="1200" b="0" i="0" dirty="0">
                <a:effectLst/>
                <a:latin typeface="-apple-system"/>
              </a:rPr>
              <a:t> The importance feature for this model is </a:t>
            </a:r>
            <a:r>
              <a:rPr lang="en-US" sz="1200" b="0" i="0" dirty="0" err="1">
                <a:effectLst/>
                <a:latin typeface="-apple-system"/>
              </a:rPr>
              <a:t>education_of_employee_High</a:t>
            </a:r>
            <a:r>
              <a:rPr lang="en-US" sz="1200" b="0" i="0" dirty="0">
                <a:effectLst/>
                <a:latin typeface="-apple-system"/>
              </a:rPr>
              <a:t> </a:t>
            </a:r>
            <a:r>
              <a:rPr lang="en-US" sz="1200" b="0" i="0" dirty="0" err="1">
                <a:effectLst/>
                <a:latin typeface="-apple-system"/>
              </a:rPr>
              <a:t>Schoo</a:t>
            </a:r>
            <a:r>
              <a:rPr lang="en-US" sz="1200" b="0" i="0" dirty="0">
                <a:effectLst/>
                <a:latin typeface="-apple-system"/>
              </a:rPr>
              <a:t>' and </a:t>
            </a:r>
            <a:r>
              <a:rPr lang="en-US" sz="1200" b="0" i="0" dirty="0" err="1">
                <a:effectLst/>
                <a:latin typeface="-apple-system"/>
              </a:rPr>
              <a:t>has_job_experience</a:t>
            </a:r>
            <a:r>
              <a:rPr lang="en-US" sz="1200" b="0" i="0" dirty="0">
                <a:effectLst/>
                <a:latin typeface="-apple-system"/>
              </a:rPr>
              <a:t>.</a:t>
            </a:r>
          </a:p>
        </p:txBody>
      </p:sp>
      <p:sp>
        <p:nvSpPr>
          <p:cNvPr id="25" name="TextBox 24">
            <a:extLst>
              <a:ext uri="{FF2B5EF4-FFF2-40B4-BE49-F238E27FC236}">
                <a16:creationId xmlns:a16="http://schemas.microsoft.com/office/drawing/2014/main" id="{089EA03D-18B1-439A-B1A3-33D2A9E3385E}"/>
              </a:ext>
            </a:extLst>
          </p:cNvPr>
          <p:cNvSpPr txBox="1"/>
          <p:nvPr/>
        </p:nvSpPr>
        <p:spPr>
          <a:xfrm>
            <a:off x="2159164" y="2450664"/>
            <a:ext cx="2837590" cy="1015663"/>
          </a:xfrm>
          <a:prstGeom prst="rect">
            <a:avLst/>
          </a:prstGeom>
          <a:noFill/>
        </p:spPr>
        <p:txBody>
          <a:bodyPr wrap="square" rtlCol="0">
            <a:spAutoFit/>
          </a:bodyPr>
          <a:lstStyle/>
          <a:p>
            <a:r>
              <a:rPr lang="en-SG" sz="1000" dirty="0" err="1"/>
              <a:t>AdaBoostClassifier</a:t>
            </a:r>
            <a:r>
              <a:rPr lang="en-SG" sz="1000" dirty="0"/>
              <a:t>(</a:t>
            </a:r>
            <a:r>
              <a:rPr lang="en-SG" sz="1000" dirty="0" err="1"/>
              <a:t>base_estimator</a:t>
            </a:r>
            <a:r>
              <a:rPr lang="en-SG" sz="1000" dirty="0"/>
              <a:t>=</a:t>
            </a:r>
            <a:r>
              <a:rPr lang="en-SG" sz="1000" dirty="0" err="1"/>
              <a:t>DecisionTreeClassifier</a:t>
            </a:r>
            <a:r>
              <a:rPr lang="en-SG" sz="1000" dirty="0"/>
              <a:t>(</a:t>
            </a:r>
            <a:r>
              <a:rPr lang="en-SG" sz="1000" dirty="0" err="1"/>
              <a:t>max_depth</a:t>
            </a:r>
            <a:r>
              <a:rPr lang="en-SG" sz="1000" dirty="0"/>
              <a:t>=1,</a:t>
            </a:r>
          </a:p>
          <a:p>
            <a:r>
              <a:rPr lang="en-SG" sz="1000" dirty="0"/>
              <a:t>                                                         </a:t>
            </a:r>
            <a:r>
              <a:rPr lang="en-SG" sz="1000" dirty="0" err="1"/>
              <a:t>random_state</a:t>
            </a:r>
            <a:r>
              <a:rPr lang="en-SG" sz="1000" dirty="0"/>
              <a:t>=1),</a:t>
            </a:r>
          </a:p>
          <a:p>
            <a:r>
              <a:rPr lang="en-SG" sz="1000" dirty="0"/>
              <a:t>                   </a:t>
            </a:r>
            <a:r>
              <a:rPr lang="en-SG" sz="1000" dirty="0" err="1"/>
              <a:t>learning_rate</a:t>
            </a:r>
            <a:r>
              <a:rPr lang="en-SG" sz="1000" dirty="0"/>
              <a:t>=0.2, </a:t>
            </a:r>
            <a:r>
              <a:rPr lang="en-SG" sz="1000" dirty="0" err="1"/>
              <a:t>n_estimators</a:t>
            </a:r>
            <a:r>
              <a:rPr lang="en-SG" sz="1000" dirty="0"/>
              <a:t>=10, </a:t>
            </a:r>
            <a:r>
              <a:rPr lang="en-SG" sz="1000" dirty="0" err="1"/>
              <a:t>random_state</a:t>
            </a:r>
            <a:r>
              <a:rPr lang="en-SG" sz="1000" dirty="0"/>
              <a:t>=1)</a:t>
            </a:r>
          </a:p>
        </p:txBody>
      </p:sp>
      <p:pic>
        <p:nvPicPr>
          <p:cNvPr id="3" name="Picture 2">
            <a:extLst>
              <a:ext uri="{FF2B5EF4-FFF2-40B4-BE49-F238E27FC236}">
                <a16:creationId xmlns:a16="http://schemas.microsoft.com/office/drawing/2014/main" id="{7D756FB2-A923-413B-8299-D6E80DA1D570}"/>
              </a:ext>
            </a:extLst>
          </p:cNvPr>
          <p:cNvPicPr>
            <a:picLocks noChangeAspect="1"/>
          </p:cNvPicPr>
          <p:nvPr/>
        </p:nvPicPr>
        <p:blipFill>
          <a:blip r:embed="rId3"/>
          <a:stretch>
            <a:fillRect/>
          </a:stretch>
        </p:blipFill>
        <p:spPr>
          <a:xfrm>
            <a:off x="5769568" y="445194"/>
            <a:ext cx="2613415" cy="1981477"/>
          </a:xfrm>
          <a:prstGeom prst="rect">
            <a:avLst/>
          </a:prstGeom>
        </p:spPr>
      </p:pic>
      <p:pic>
        <p:nvPicPr>
          <p:cNvPr id="7" name="Picture 6">
            <a:extLst>
              <a:ext uri="{FF2B5EF4-FFF2-40B4-BE49-F238E27FC236}">
                <a16:creationId xmlns:a16="http://schemas.microsoft.com/office/drawing/2014/main" id="{9435EA60-4350-4CBC-A72F-34A3072EFB94}"/>
              </a:ext>
            </a:extLst>
          </p:cNvPr>
          <p:cNvPicPr>
            <a:picLocks noChangeAspect="1"/>
          </p:cNvPicPr>
          <p:nvPr/>
        </p:nvPicPr>
        <p:blipFill>
          <a:blip r:embed="rId4"/>
          <a:stretch>
            <a:fillRect/>
          </a:stretch>
        </p:blipFill>
        <p:spPr>
          <a:xfrm>
            <a:off x="5328820" y="2426671"/>
            <a:ext cx="2541611" cy="2554512"/>
          </a:xfrm>
          <a:prstGeom prst="rect">
            <a:avLst/>
          </a:prstGeom>
        </p:spPr>
      </p:pic>
    </p:spTree>
    <p:extLst>
      <p:ext uri="{BB962C8B-B14F-4D97-AF65-F5344CB8AC3E}">
        <p14:creationId xmlns:p14="http://schemas.microsoft.com/office/powerpoint/2010/main" val="3182443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Model Building - Boosting</a:t>
            </a:r>
            <a:br>
              <a:rPr lang="en-US" b="1" i="0" dirty="0">
                <a:effectLst/>
                <a:latin typeface="-apple-system"/>
              </a:rPr>
            </a:br>
            <a:endParaRPr lang="en-US" b="1" i="0" dirty="0">
              <a:effectLst/>
              <a:latin typeface="-apple-system"/>
            </a:endParaRPr>
          </a:p>
        </p:txBody>
      </p:sp>
      <p:sp>
        <p:nvSpPr>
          <p:cNvPr id="6" name="TextBox 5">
            <a:extLst>
              <a:ext uri="{FF2B5EF4-FFF2-40B4-BE49-F238E27FC236}">
                <a16:creationId xmlns:a16="http://schemas.microsoft.com/office/drawing/2014/main" id="{C06F9E8B-ACDB-4C39-9E90-9C9821FF4681}"/>
              </a:ext>
            </a:extLst>
          </p:cNvPr>
          <p:cNvSpPr txBox="1"/>
          <p:nvPr/>
        </p:nvSpPr>
        <p:spPr>
          <a:xfrm>
            <a:off x="202551" y="1002891"/>
            <a:ext cx="2009708" cy="523220"/>
          </a:xfrm>
          <a:prstGeom prst="rect">
            <a:avLst/>
          </a:prstGeom>
          <a:noFill/>
        </p:spPr>
        <p:txBody>
          <a:bodyPr wrap="square">
            <a:spAutoFit/>
          </a:bodyPr>
          <a:lstStyle/>
          <a:p>
            <a:r>
              <a:rPr lang="en-SG" b="1" i="0" dirty="0">
                <a:effectLst/>
                <a:latin typeface="-apple-system"/>
              </a:rPr>
              <a:t>Gradient Boosting Classifier</a:t>
            </a:r>
          </a:p>
        </p:txBody>
      </p:sp>
      <p:sp>
        <p:nvSpPr>
          <p:cNvPr id="16" name="TextBox 15">
            <a:extLst>
              <a:ext uri="{FF2B5EF4-FFF2-40B4-BE49-F238E27FC236}">
                <a16:creationId xmlns:a16="http://schemas.microsoft.com/office/drawing/2014/main" id="{A17C42C4-AF61-4C7A-AC83-54D5F385300D}"/>
              </a:ext>
            </a:extLst>
          </p:cNvPr>
          <p:cNvSpPr txBox="1"/>
          <p:nvPr/>
        </p:nvSpPr>
        <p:spPr>
          <a:xfrm>
            <a:off x="2300747" y="920589"/>
            <a:ext cx="3528579" cy="1600438"/>
          </a:xfrm>
          <a:prstGeom prst="rect">
            <a:avLst/>
          </a:prstGeom>
          <a:noFill/>
        </p:spPr>
        <p:txBody>
          <a:bodyPr wrap="square" rtlCol="0">
            <a:spAutoFit/>
          </a:bodyPr>
          <a:lstStyle/>
          <a:p>
            <a:pPr algn="l">
              <a:buFont typeface="Arial" panose="020B0604020202020204" pitchFamily="34" charset="0"/>
              <a:buChar char="•"/>
            </a:pPr>
            <a:r>
              <a:rPr lang="en-US" sz="1200" b="0" i="0" dirty="0">
                <a:effectLst/>
                <a:latin typeface="-apple-system"/>
              </a:rPr>
              <a:t>Gradient boost classifier is giving comparable results between training and test.</a:t>
            </a:r>
          </a:p>
          <a:p>
            <a:pPr algn="l">
              <a:buFont typeface="Arial" panose="020B0604020202020204" pitchFamily="34" charset="0"/>
              <a:buChar char="•"/>
            </a:pPr>
            <a:r>
              <a:rPr lang="en-US" sz="1200" b="0" i="0" dirty="0">
                <a:effectLst/>
                <a:latin typeface="-apple-system"/>
              </a:rPr>
              <a:t>Model performance is comparable to Tuned Random Forest.</a:t>
            </a:r>
          </a:p>
          <a:p>
            <a:pPr algn="l">
              <a:buFont typeface="Arial" panose="020B0604020202020204" pitchFamily="34" charset="0"/>
              <a:buChar char="•"/>
            </a:pPr>
            <a:r>
              <a:rPr lang="en-US" sz="1200" b="0" i="0" dirty="0">
                <a:effectLst/>
                <a:latin typeface="-apple-system"/>
              </a:rPr>
              <a:t>The importance feature for this model is </a:t>
            </a:r>
            <a:r>
              <a:rPr lang="en-US" sz="1200" b="0" i="0" dirty="0" err="1">
                <a:effectLst/>
                <a:latin typeface="-apple-system"/>
              </a:rPr>
              <a:t>education_of_employee_High</a:t>
            </a:r>
            <a:r>
              <a:rPr lang="en-US" sz="1200" b="0" i="0" dirty="0">
                <a:effectLst/>
                <a:latin typeface="-apple-system"/>
              </a:rPr>
              <a:t> School and </a:t>
            </a:r>
            <a:r>
              <a:rPr lang="en-US" sz="1200" b="0" i="0" dirty="0" err="1">
                <a:effectLst/>
                <a:latin typeface="-apple-system"/>
              </a:rPr>
              <a:t>has_job_experience</a:t>
            </a:r>
            <a:r>
              <a:rPr lang="en-US" sz="1200" b="0" i="0" dirty="0">
                <a:effectLst/>
                <a:latin typeface="-apple-system"/>
              </a:rPr>
              <a:t>.</a:t>
            </a:r>
          </a:p>
          <a:p>
            <a:pPr algn="l"/>
            <a:endParaRPr lang="en-US" b="0" i="0" dirty="0">
              <a:effectLst/>
              <a:latin typeface="-apple-system"/>
            </a:endParaRPr>
          </a:p>
        </p:txBody>
      </p:sp>
      <p:sp>
        <p:nvSpPr>
          <p:cNvPr id="20" name="TextBox 19">
            <a:extLst>
              <a:ext uri="{FF2B5EF4-FFF2-40B4-BE49-F238E27FC236}">
                <a16:creationId xmlns:a16="http://schemas.microsoft.com/office/drawing/2014/main" id="{CB807A10-4A3C-4BD2-9F33-0814743F4D2F}"/>
              </a:ext>
            </a:extLst>
          </p:cNvPr>
          <p:cNvSpPr txBox="1"/>
          <p:nvPr/>
        </p:nvSpPr>
        <p:spPr>
          <a:xfrm>
            <a:off x="300867" y="2716829"/>
            <a:ext cx="1681317" cy="523220"/>
          </a:xfrm>
          <a:prstGeom prst="rect">
            <a:avLst/>
          </a:prstGeom>
          <a:noFill/>
        </p:spPr>
        <p:txBody>
          <a:bodyPr wrap="square">
            <a:spAutoFit/>
          </a:bodyPr>
          <a:lstStyle/>
          <a:p>
            <a:pPr algn="l"/>
            <a:r>
              <a:rPr lang="en-SG" b="1" i="0" dirty="0">
                <a:effectLst/>
                <a:latin typeface="-apple-system"/>
              </a:rPr>
              <a:t>Gradient Boosting Classifier - Tuned</a:t>
            </a:r>
          </a:p>
        </p:txBody>
      </p:sp>
      <p:sp>
        <p:nvSpPr>
          <p:cNvPr id="23" name="TextBox 22">
            <a:extLst>
              <a:ext uri="{FF2B5EF4-FFF2-40B4-BE49-F238E27FC236}">
                <a16:creationId xmlns:a16="http://schemas.microsoft.com/office/drawing/2014/main" id="{B9C6AEEA-DE85-44FF-88D3-2E904C495149}"/>
              </a:ext>
            </a:extLst>
          </p:cNvPr>
          <p:cNvSpPr txBox="1"/>
          <p:nvPr/>
        </p:nvSpPr>
        <p:spPr>
          <a:xfrm>
            <a:off x="430653" y="3448111"/>
            <a:ext cx="4442214" cy="1200329"/>
          </a:xfrm>
          <a:prstGeom prst="rect">
            <a:avLst/>
          </a:prstGeom>
          <a:noFill/>
        </p:spPr>
        <p:txBody>
          <a:bodyPr wrap="square" rtlCol="0">
            <a:spAutoFit/>
          </a:bodyPr>
          <a:lstStyle/>
          <a:p>
            <a:pPr algn="l">
              <a:buFont typeface="Arial" panose="020B0604020202020204" pitchFamily="34" charset="0"/>
              <a:buChar char="•"/>
            </a:pPr>
            <a:r>
              <a:rPr lang="en-US" sz="1200" b="0" i="0" dirty="0">
                <a:effectLst/>
                <a:latin typeface="-apple-system"/>
              </a:rPr>
              <a:t> Tuned Ada boost classifier is giving comparable results between training and test.</a:t>
            </a:r>
          </a:p>
          <a:p>
            <a:pPr algn="l">
              <a:buFont typeface="Arial" panose="020B0604020202020204" pitchFamily="34" charset="0"/>
              <a:buChar char="•"/>
            </a:pPr>
            <a:r>
              <a:rPr lang="en-US" sz="1200" b="0" i="0" dirty="0">
                <a:effectLst/>
                <a:latin typeface="-apple-system"/>
              </a:rPr>
              <a:t> Model performance is improved in terms of recall after tuning, but dropped for precision.</a:t>
            </a:r>
          </a:p>
          <a:p>
            <a:pPr algn="l">
              <a:buFont typeface="Arial" panose="020B0604020202020204" pitchFamily="34" charset="0"/>
              <a:buChar char="•"/>
            </a:pPr>
            <a:r>
              <a:rPr lang="en-US" sz="1200" b="0" i="0" dirty="0">
                <a:effectLst/>
                <a:latin typeface="-apple-system"/>
              </a:rPr>
              <a:t> The importance feature for this model is </a:t>
            </a:r>
            <a:r>
              <a:rPr lang="en-US" sz="1200" b="0" i="0" dirty="0" err="1">
                <a:effectLst/>
                <a:latin typeface="-apple-system"/>
              </a:rPr>
              <a:t>education_of_employee_High</a:t>
            </a:r>
            <a:r>
              <a:rPr lang="en-US" sz="1200" b="0" i="0" dirty="0">
                <a:effectLst/>
                <a:latin typeface="-apple-system"/>
              </a:rPr>
              <a:t> </a:t>
            </a:r>
            <a:r>
              <a:rPr lang="en-US" sz="1200" b="0" i="0" dirty="0" err="1">
                <a:effectLst/>
                <a:latin typeface="-apple-system"/>
              </a:rPr>
              <a:t>Schoo</a:t>
            </a:r>
            <a:r>
              <a:rPr lang="en-US" sz="1200" b="0" i="0" dirty="0">
                <a:effectLst/>
                <a:latin typeface="-apple-system"/>
              </a:rPr>
              <a:t>' and </a:t>
            </a:r>
            <a:r>
              <a:rPr lang="en-US" sz="1200" b="0" i="0" dirty="0" err="1">
                <a:effectLst/>
                <a:latin typeface="-apple-system"/>
              </a:rPr>
              <a:t>has_job_experience</a:t>
            </a:r>
            <a:r>
              <a:rPr lang="en-US" sz="1200" b="0" i="0" dirty="0">
                <a:effectLst/>
                <a:latin typeface="-apple-system"/>
              </a:rPr>
              <a:t>.</a:t>
            </a:r>
          </a:p>
        </p:txBody>
      </p:sp>
      <p:sp>
        <p:nvSpPr>
          <p:cNvPr id="25" name="TextBox 24">
            <a:extLst>
              <a:ext uri="{FF2B5EF4-FFF2-40B4-BE49-F238E27FC236}">
                <a16:creationId xmlns:a16="http://schemas.microsoft.com/office/drawing/2014/main" id="{089EA03D-18B1-439A-B1A3-33D2A9E3385E}"/>
              </a:ext>
            </a:extLst>
          </p:cNvPr>
          <p:cNvSpPr txBox="1"/>
          <p:nvPr/>
        </p:nvSpPr>
        <p:spPr>
          <a:xfrm>
            <a:off x="2159164" y="2450664"/>
            <a:ext cx="2837590" cy="707886"/>
          </a:xfrm>
          <a:prstGeom prst="rect">
            <a:avLst/>
          </a:prstGeom>
          <a:noFill/>
        </p:spPr>
        <p:txBody>
          <a:bodyPr wrap="square" rtlCol="0">
            <a:spAutoFit/>
          </a:bodyPr>
          <a:lstStyle/>
          <a:p>
            <a:r>
              <a:rPr lang="en-SG" sz="1000" dirty="0" err="1"/>
              <a:t>GradientBoostingClassifier</a:t>
            </a:r>
            <a:r>
              <a:rPr lang="en-SG" sz="1000" dirty="0"/>
              <a:t>(</a:t>
            </a:r>
            <a:r>
              <a:rPr lang="en-SG" sz="1000" dirty="0" err="1"/>
              <a:t>init</a:t>
            </a:r>
            <a:r>
              <a:rPr lang="en-SG" sz="1000" dirty="0"/>
              <a:t>=</a:t>
            </a:r>
            <a:r>
              <a:rPr lang="en-SG" sz="1000" dirty="0" err="1"/>
              <a:t>AdaBoostClassifier</a:t>
            </a:r>
            <a:r>
              <a:rPr lang="en-SG" sz="1000" dirty="0"/>
              <a:t>(</a:t>
            </a:r>
            <a:r>
              <a:rPr lang="en-SG" sz="1000" dirty="0" err="1"/>
              <a:t>random_state</a:t>
            </a:r>
            <a:r>
              <a:rPr lang="en-SG" sz="1000" dirty="0"/>
              <a:t>=1),</a:t>
            </a:r>
          </a:p>
          <a:p>
            <a:r>
              <a:rPr lang="en-SG" sz="1000" dirty="0"/>
              <a:t>                           </a:t>
            </a:r>
            <a:r>
              <a:rPr lang="en-SG" sz="1000" dirty="0" err="1"/>
              <a:t>max_features</a:t>
            </a:r>
            <a:r>
              <a:rPr lang="en-SG" sz="1000" dirty="0"/>
              <a:t>=1, </a:t>
            </a:r>
            <a:r>
              <a:rPr lang="en-SG" sz="1000" dirty="0" err="1"/>
              <a:t>random_state</a:t>
            </a:r>
            <a:r>
              <a:rPr lang="en-SG" sz="1000" dirty="0"/>
              <a:t>=1, subsample=1)</a:t>
            </a:r>
          </a:p>
        </p:txBody>
      </p:sp>
      <p:pic>
        <p:nvPicPr>
          <p:cNvPr id="4" name="Picture 3">
            <a:extLst>
              <a:ext uri="{FF2B5EF4-FFF2-40B4-BE49-F238E27FC236}">
                <a16:creationId xmlns:a16="http://schemas.microsoft.com/office/drawing/2014/main" id="{F013A0B5-8546-4432-B777-08EB3E9B6664}"/>
              </a:ext>
            </a:extLst>
          </p:cNvPr>
          <p:cNvPicPr>
            <a:picLocks noChangeAspect="1"/>
          </p:cNvPicPr>
          <p:nvPr/>
        </p:nvPicPr>
        <p:blipFill>
          <a:blip r:embed="rId3"/>
          <a:stretch>
            <a:fillRect/>
          </a:stretch>
        </p:blipFill>
        <p:spPr>
          <a:xfrm>
            <a:off x="5274022" y="2364194"/>
            <a:ext cx="2837590" cy="2610322"/>
          </a:xfrm>
          <a:prstGeom prst="rect">
            <a:avLst/>
          </a:prstGeom>
        </p:spPr>
      </p:pic>
      <p:pic>
        <p:nvPicPr>
          <p:cNvPr id="8" name="Picture 7">
            <a:extLst>
              <a:ext uri="{FF2B5EF4-FFF2-40B4-BE49-F238E27FC236}">
                <a16:creationId xmlns:a16="http://schemas.microsoft.com/office/drawing/2014/main" id="{D69AE524-80D6-4FAF-AEDE-16872A59ED77}"/>
              </a:ext>
            </a:extLst>
          </p:cNvPr>
          <p:cNvPicPr>
            <a:picLocks noChangeAspect="1"/>
          </p:cNvPicPr>
          <p:nvPr/>
        </p:nvPicPr>
        <p:blipFill>
          <a:blip r:embed="rId4"/>
          <a:stretch>
            <a:fillRect/>
          </a:stretch>
        </p:blipFill>
        <p:spPr>
          <a:xfrm>
            <a:off x="5719327" y="404329"/>
            <a:ext cx="2061922" cy="1972918"/>
          </a:xfrm>
          <a:prstGeom prst="rect">
            <a:avLst/>
          </a:prstGeom>
        </p:spPr>
      </p:pic>
    </p:spTree>
    <p:extLst>
      <p:ext uri="{BB962C8B-B14F-4D97-AF65-F5344CB8AC3E}">
        <p14:creationId xmlns:p14="http://schemas.microsoft.com/office/powerpoint/2010/main" val="65680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sz="2000" dirty="0">
                <a:solidFill>
                  <a:schemeClr val="tx1"/>
                </a:solidFill>
              </a:rPr>
              <a:t>Background</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A723A1E-BD28-4335-AEEC-FB46CF648E5C}"/>
              </a:ext>
            </a:extLst>
          </p:cNvPr>
          <p:cNvSpPr txBox="1"/>
          <p:nvPr/>
        </p:nvSpPr>
        <p:spPr>
          <a:xfrm>
            <a:off x="82591" y="1144475"/>
            <a:ext cx="4353724" cy="3794180"/>
          </a:xfrm>
          <a:prstGeom prst="rect">
            <a:avLst/>
          </a:prstGeom>
          <a:noFill/>
        </p:spPr>
        <p:txBody>
          <a:bodyPr wrap="square" rtlCol="0">
            <a:spAutoFit/>
          </a:bodyPr>
          <a:lstStyle/>
          <a:p>
            <a:pPr marL="482600" lvl="0" indent="-342900" algn="l" rtl="0">
              <a:lnSpc>
                <a:spcPct val="115000"/>
              </a:lnSpc>
              <a:spcBef>
                <a:spcPts val="0"/>
              </a:spcBef>
              <a:spcAft>
                <a:spcPts val="0"/>
              </a:spcAft>
              <a:buClr>
                <a:srgbClr val="000000"/>
              </a:buClr>
              <a:buSzPts val="1400"/>
              <a:buAutoNum type="arabicPeriod"/>
            </a:pPr>
            <a:r>
              <a:rPr lang="en-US" dirty="0">
                <a:latin typeface="-apple-system"/>
              </a:rPr>
              <a:t>In FY 2016, the Office of Foreign Labor Certification (OFLC) processed 775,979 employer applications for 1,699,957 positions for temporary and permanent labor certifications.</a:t>
            </a:r>
          </a:p>
          <a:p>
            <a:pPr marL="482600" lvl="0" indent="-342900" algn="l" rtl="0">
              <a:lnSpc>
                <a:spcPct val="115000"/>
              </a:lnSpc>
              <a:spcBef>
                <a:spcPts val="0"/>
              </a:spcBef>
              <a:spcAft>
                <a:spcPts val="0"/>
              </a:spcAft>
              <a:buClr>
                <a:srgbClr val="000000"/>
              </a:buClr>
              <a:buSzPts val="1400"/>
              <a:buAutoNum type="arabicPeriod"/>
            </a:pPr>
            <a:endParaRPr lang="en-US" dirty="0">
              <a:latin typeface="-apple-system"/>
            </a:endParaRPr>
          </a:p>
          <a:p>
            <a:pPr marL="482600" lvl="0" indent="-342900" algn="l" rtl="0">
              <a:lnSpc>
                <a:spcPct val="115000"/>
              </a:lnSpc>
              <a:spcBef>
                <a:spcPts val="0"/>
              </a:spcBef>
              <a:spcAft>
                <a:spcPts val="0"/>
              </a:spcAft>
              <a:buClr>
                <a:srgbClr val="000000"/>
              </a:buClr>
              <a:buSzPts val="1400"/>
              <a:buAutoNum type="arabicPeriod"/>
            </a:pPr>
            <a:r>
              <a:rPr lang="en-US" dirty="0">
                <a:latin typeface="-apple-system"/>
              </a:rPr>
              <a:t>This was a nine percent increase in the overall number of processed applications from the previous year. The process of reviewing every case is becoming a tedious task as the number of applicants is increasing every year.</a:t>
            </a:r>
          </a:p>
          <a:p>
            <a:pPr marL="482600" lvl="0" indent="-342900" algn="l" rtl="0">
              <a:lnSpc>
                <a:spcPct val="115000"/>
              </a:lnSpc>
              <a:spcBef>
                <a:spcPts val="0"/>
              </a:spcBef>
              <a:spcAft>
                <a:spcPts val="0"/>
              </a:spcAft>
              <a:buClr>
                <a:srgbClr val="000000"/>
              </a:buClr>
              <a:buSzPts val="1400"/>
              <a:buAutoNum type="arabicPeriod"/>
            </a:pPr>
            <a:endParaRPr lang="en" dirty="0"/>
          </a:p>
          <a:p>
            <a:pPr marL="482600" lvl="0" indent="-342900" algn="l" rtl="0">
              <a:lnSpc>
                <a:spcPct val="115000"/>
              </a:lnSpc>
              <a:spcBef>
                <a:spcPts val="0"/>
              </a:spcBef>
              <a:spcAft>
                <a:spcPts val="0"/>
              </a:spcAft>
              <a:buClr>
                <a:srgbClr val="000000"/>
              </a:buClr>
              <a:buSzPts val="1400"/>
              <a:buAutoNum type="arabicPeriod"/>
            </a:pPr>
            <a:r>
              <a:rPr lang="en-US" b="0" i="0" dirty="0">
                <a:effectLst/>
                <a:latin typeface="-apple-system"/>
              </a:rPr>
              <a:t>The increasing number of applicants every year calls for a Machine Learning based solution that can help in shortlisting the candidates having higher chances of VISA approval</a:t>
            </a:r>
            <a:endParaRPr lang="en-US" dirty="0">
              <a:latin typeface="-apple-system"/>
            </a:endParaRPr>
          </a:p>
        </p:txBody>
      </p:sp>
      <p:pic>
        <p:nvPicPr>
          <p:cNvPr id="1026" name="Picture 2" descr="Extension of non-immigrant visa holders in US on case-by-case basis: USCIS  | Deccan Herald">
            <a:extLst>
              <a:ext uri="{FF2B5EF4-FFF2-40B4-BE49-F238E27FC236}">
                <a16:creationId xmlns:a16="http://schemas.microsoft.com/office/drawing/2014/main" id="{9E0CCC23-8A27-4F90-A08E-7AF9B5BCE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501" y="971550"/>
            <a:ext cx="2857500" cy="2886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Model Building - Boosting</a:t>
            </a:r>
            <a:br>
              <a:rPr lang="en-US" b="1" i="0" dirty="0">
                <a:effectLst/>
                <a:latin typeface="-apple-system"/>
              </a:rPr>
            </a:br>
            <a:endParaRPr lang="en-US" b="1" i="0" dirty="0">
              <a:effectLst/>
              <a:latin typeface="-apple-system"/>
            </a:endParaRPr>
          </a:p>
        </p:txBody>
      </p:sp>
      <p:sp>
        <p:nvSpPr>
          <p:cNvPr id="6" name="TextBox 5">
            <a:extLst>
              <a:ext uri="{FF2B5EF4-FFF2-40B4-BE49-F238E27FC236}">
                <a16:creationId xmlns:a16="http://schemas.microsoft.com/office/drawing/2014/main" id="{C06F9E8B-ACDB-4C39-9E90-9C9821FF4681}"/>
              </a:ext>
            </a:extLst>
          </p:cNvPr>
          <p:cNvSpPr txBox="1"/>
          <p:nvPr/>
        </p:nvSpPr>
        <p:spPr>
          <a:xfrm>
            <a:off x="202551" y="1002891"/>
            <a:ext cx="2009708" cy="1169551"/>
          </a:xfrm>
          <a:prstGeom prst="rect">
            <a:avLst/>
          </a:prstGeom>
          <a:noFill/>
        </p:spPr>
        <p:txBody>
          <a:bodyPr wrap="square">
            <a:spAutoFit/>
          </a:bodyPr>
          <a:lstStyle/>
          <a:p>
            <a:r>
              <a:rPr lang="en-SG" b="1" i="0" dirty="0">
                <a:effectLst/>
                <a:latin typeface="-apple-system"/>
              </a:rPr>
              <a:t>Gradient Boosting Classifier – With </a:t>
            </a:r>
            <a:r>
              <a:rPr lang="en-US" b="1" i="0" dirty="0">
                <a:solidFill>
                  <a:srgbClr val="000000"/>
                </a:solidFill>
                <a:effectLst/>
                <a:latin typeface="Helvetica Neue"/>
              </a:rPr>
              <a:t>AdaBoost classifier as the estimator for initial predictions</a:t>
            </a:r>
            <a:endParaRPr lang="en-SG" b="1" i="0" dirty="0">
              <a:effectLst/>
              <a:latin typeface="-apple-system"/>
            </a:endParaRPr>
          </a:p>
        </p:txBody>
      </p:sp>
      <p:sp>
        <p:nvSpPr>
          <p:cNvPr id="16" name="TextBox 15">
            <a:extLst>
              <a:ext uri="{FF2B5EF4-FFF2-40B4-BE49-F238E27FC236}">
                <a16:creationId xmlns:a16="http://schemas.microsoft.com/office/drawing/2014/main" id="{A17C42C4-AF61-4C7A-AC83-54D5F385300D}"/>
              </a:ext>
            </a:extLst>
          </p:cNvPr>
          <p:cNvSpPr txBox="1"/>
          <p:nvPr/>
        </p:nvSpPr>
        <p:spPr>
          <a:xfrm>
            <a:off x="2318445" y="1002891"/>
            <a:ext cx="5008553" cy="1015663"/>
          </a:xfrm>
          <a:prstGeom prst="rect">
            <a:avLst/>
          </a:prstGeom>
          <a:noFill/>
        </p:spPr>
        <p:txBody>
          <a:bodyPr wrap="square" rtlCol="0">
            <a:spAutoFit/>
          </a:bodyPr>
          <a:lstStyle/>
          <a:p>
            <a:pPr algn="l">
              <a:buFont typeface="Arial" panose="020B0604020202020204" pitchFamily="34" charset="0"/>
              <a:buChar char="•"/>
            </a:pPr>
            <a:r>
              <a:rPr lang="en-US" sz="1200" b="0" i="0" dirty="0">
                <a:effectLst/>
                <a:latin typeface="-apple-system"/>
              </a:rPr>
              <a:t>Gradient boost classifier with Ada boost is giving comparable results between training and test.</a:t>
            </a:r>
          </a:p>
          <a:p>
            <a:pPr algn="l">
              <a:buFont typeface="Arial" panose="020B0604020202020204" pitchFamily="34" charset="0"/>
              <a:buChar char="•"/>
            </a:pPr>
            <a:r>
              <a:rPr lang="en-US" sz="1200" b="0" i="0" dirty="0">
                <a:effectLst/>
                <a:latin typeface="-apple-system"/>
              </a:rPr>
              <a:t>Model performance is comparable to Gradient boost classifier with default.</a:t>
            </a:r>
          </a:p>
          <a:p>
            <a:pPr algn="l">
              <a:buFont typeface="Arial" panose="020B0604020202020204" pitchFamily="34" charset="0"/>
              <a:buChar char="•"/>
            </a:pPr>
            <a:r>
              <a:rPr lang="en-US" sz="1200" b="0" i="0" dirty="0">
                <a:effectLst/>
                <a:latin typeface="-apple-system"/>
              </a:rPr>
              <a:t>The importance feature for this model is </a:t>
            </a:r>
            <a:r>
              <a:rPr lang="en-US" sz="1200" b="0" i="0" dirty="0" err="1">
                <a:effectLst/>
                <a:latin typeface="-apple-system"/>
              </a:rPr>
              <a:t>education_of_employee_High</a:t>
            </a:r>
            <a:r>
              <a:rPr lang="en-US" sz="1200" b="0" i="0" dirty="0">
                <a:effectLst/>
                <a:latin typeface="-apple-system"/>
              </a:rPr>
              <a:t> School and </a:t>
            </a:r>
            <a:r>
              <a:rPr lang="en-US" sz="1200" b="0" i="0" dirty="0" err="1">
                <a:effectLst/>
                <a:latin typeface="-apple-system"/>
              </a:rPr>
              <a:t>has_job_experience</a:t>
            </a:r>
            <a:r>
              <a:rPr lang="en-US" sz="1200" b="0" i="0" dirty="0">
                <a:effectLst/>
                <a:latin typeface="-apple-system"/>
              </a:rPr>
              <a:t>.</a:t>
            </a:r>
          </a:p>
        </p:txBody>
      </p:sp>
      <p:pic>
        <p:nvPicPr>
          <p:cNvPr id="3" name="Picture 2">
            <a:extLst>
              <a:ext uri="{FF2B5EF4-FFF2-40B4-BE49-F238E27FC236}">
                <a16:creationId xmlns:a16="http://schemas.microsoft.com/office/drawing/2014/main" id="{EC25C689-8DBC-4303-99C0-C05A8A84A317}"/>
              </a:ext>
            </a:extLst>
          </p:cNvPr>
          <p:cNvPicPr>
            <a:picLocks noChangeAspect="1"/>
          </p:cNvPicPr>
          <p:nvPr/>
        </p:nvPicPr>
        <p:blipFill>
          <a:blip r:embed="rId3"/>
          <a:stretch>
            <a:fillRect/>
          </a:stretch>
        </p:blipFill>
        <p:spPr>
          <a:xfrm>
            <a:off x="5508455" y="2045723"/>
            <a:ext cx="2966922" cy="3032049"/>
          </a:xfrm>
          <a:prstGeom prst="rect">
            <a:avLst/>
          </a:prstGeom>
        </p:spPr>
      </p:pic>
      <p:pic>
        <p:nvPicPr>
          <p:cNvPr id="14338" name="Picture 2">
            <a:extLst>
              <a:ext uri="{FF2B5EF4-FFF2-40B4-BE49-F238E27FC236}">
                <a16:creationId xmlns:a16="http://schemas.microsoft.com/office/drawing/2014/main" id="{8F778133-6CE9-4A9D-BDAB-8DEC9E30A0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329" y="2107549"/>
            <a:ext cx="3703969" cy="298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2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Model Building - Boosting</a:t>
            </a:r>
            <a:br>
              <a:rPr lang="en-US" b="1" i="0" dirty="0">
                <a:effectLst/>
                <a:latin typeface="-apple-system"/>
              </a:rPr>
            </a:br>
            <a:endParaRPr lang="en-US" b="1" i="0" dirty="0">
              <a:effectLst/>
              <a:latin typeface="-apple-system"/>
            </a:endParaRPr>
          </a:p>
        </p:txBody>
      </p:sp>
      <p:sp>
        <p:nvSpPr>
          <p:cNvPr id="6" name="TextBox 5">
            <a:extLst>
              <a:ext uri="{FF2B5EF4-FFF2-40B4-BE49-F238E27FC236}">
                <a16:creationId xmlns:a16="http://schemas.microsoft.com/office/drawing/2014/main" id="{C06F9E8B-ACDB-4C39-9E90-9C9821FF4681}"/>
              </a:ext>
            </a:extLst>
          </p:cNvPr>
          <p:cNvSpPr txBox="1"/>
          <p:nvPr/>
        </p:nvSpPr>
        <p:spPr>
          <a:xfrm>
            <a:off x="202551" y="1002891"/>
            <a:ext cx="2009708" cy="307777"/>
          </a:xfrm>
          <a:prstGeom prst="rect">
            <a:avLst/>
          </a:prstGeom>
          <a:noFill/>
        </p:spPr>
        <p:txBody>
          <a:bodyPr wrap="square">
            <a:spAutoFit/>
          </a:bodyPr>
          <a:lstStyle/>
          <a:p>
            <a:pPr algn="l"/>
            <a:r>
              <a:rPr lang="en-SG" b="1" i="0" dirty="0" err="1">
                <a:effectLst/>
                <a:latin typeface="-apple-system"/>
              </a:rPr>
              <a:t>XGBoost</a:t>
            </a:r>
            <a:r>
              <a:rPr lang="en-SG" b="1" i="0" dirty="0">
                <a:effectLst/>
                <a:latin typeface="-apple-system"/>
              </a:rPr>
              <a:t> Classifier</a:t>
            </a:r>
          </a:p>
        </p:txBody>
      </p:sp>
      <p:sp>
        <p:nvSpPr>
          <p:cNvPr id="16" name="TextBox 15">
            <a:extLst>
              <a:ext uri="{FF2B5EF4-FFF2-40B4-BE49-F238E27FC236}">
                <a16:creationId xmlns:a16="http://schemas.microsoft.com/office/drawing/2014/main" id="{A17C42C4-AF61-4C7A-AC83-54D5F385300D}"/>
              </a:ext>
            </a:extLst>
          </p:cNvPr>
          <p:cNvSpPr txBox="1"/>
          <p:nvPr/>
        </p:nvSpPr>
        <p:spPr>
          <a:xfrm>
            <a:off x="1817001" y="920589"/>
            <a:ext cx="3816883" cy="1600438"/>
          </a:xfrm>
          <a:prstGeom prst="rect">
            <a:avLst/>
          </a:prstGeom>
          <a:noFill/>
        </p:spPr>
        <p:txBody>
          <a:bodyPr wrap="square" rtlCol="0">
            <a:spAutoFit/>
          </a:bodyPr>
          <a:lstStyle/>
          <a:p>
            <a:pPr algn="l">
              <a:buFont typeface="Arial" panose="020B0604020202020204" pitchFamily="34" charset="0"/>
              <a:buChar char="•"/>
            </a:pPr>
            <a:r>
              <a:rPr lang="en-US" sz="1200" b="0" i="0" dirty="0">
                <a:effectLst/>
                <a:latin typeface="-apple-system"/>
              </a:rPr>
              <a:t>XG boost classifier is giving comparable results between training and test.</a:t>
            </a:r>
          </a:p>
          <a:p>
            <a:pPr algn="l">
              <a:buFont typeface="Arial" panose="020B0604020202020204" pitchFamily="34" charset="0"/>
              <a:buChar char="•"/>
            </a:pPr>
            <a:r>
              <a:rPr lang="en-US" sz="1200" b="0" i="0" dirty="0">
                <a:effectLst/>
                <a:latin typeface="-apple-system"/>
              </a:rPr>
              <a:t>Model performance is comparable to Ada boost, Gradient boost and Tuned Random Forest.</a:t>
            </a:r>
          </a:p>
          <a:p>
            <a:pPr algn="l">
              <a:buFont typeface="Arial" panose="020B0604020202020204" pitchFamily="34" charset="0"/>
              <a:buChar char="•"/>
            </a:pPr>
            <a:r>
              <a:rPr lang="en-US" sz="1200" b="0" i="0" dirty="0">
                <a:effectLst/>
                <a:latin typeface="-apple-system"/>
              </a:rPr>
              <a:t>The importance feature for this model is </a:t>
            </a:r>
            <a:r>
              <a:rPr lang="en-US" sz="1200" b="0" i="0" dirty="0" err="1">
                <a:effectLst/>
                <a:latin typeface="-apple-system"/>
              </a:rPr>
              <a:t>education_of_employee_High</a:t>
            </a:r>
            <a:r>
              <a:rPr lang="en-US" sz="1200" b="0" i="0" dirty="0">
                <a:effectLst/>
                <a:latin typeface="-apple-system"/>
              </a:rPr>
              <a:t> School and </a:t>
            </a:r>
            <a:r>
              <a:rPr lang="en-US" sz="1200" b="0" i="0" dirty="0" err="1">
                <a:effectLst/>
                <a:latin typeface="-apple-system"/>
              </a:rPr>
              <a:t>education_of_employee_Doctorate</a:t>
            </a:r>
            <a:r>
              <a:rPr lang="en-US" sz="1200" b="0" i="0" dirty="0">
                <a:effectLst/>
                <a:latin typeface="-apple-system"/>
              </a:rPr>
              <a:t>.</a:t>
            </a:r>
          </a:p>
          <a:p>
            <a:pPr algn="l"/>
            <a:endParaRPr lang="en-US" b="0" i="0" dirty="0">
              <a:effectLst/>
              <a:latin typeface="-apple-system"/>
            </a:endParaRPr>
          </a:p>
        </p:txBody>
      </p:sp>
      <p:sp>
        <p:nvSpPr>
          <p:cNvPr id="20" name="TextBox 19">
            <a:extLst>
              <a:ext uri="{FF2B5EF4-FFF2-40B4-BE49-F238E27FC236}">
                <a16:creationId xmlns:a16="http://schemas.microsoft.com/office/drawing/2014/main" id="{CB807A10-4A3C-4BD2-9F33-0814743F4D2F}"/>
              </a:ext>
            </a:extLst>
          </p:cNvPr>
          <p:cNvSpPr txBox="1"/>
          <p:nvPr/>
        </p:nvSpPr>
        <p:spPr>
          <a:xfrm>
            <a:off x="300867" y="2716829"/>
            <a:ext cx="1681317" cy="523220"/>
          </a:xfrm>
          <a:prstGeom prst="rect">
            <a:avLst/>
          </a:prstGeom>
          <a:noFill/>
        </p:spPr>
        <p:txBody>
          <a:bodyPr wrap="square">
            <a:spAutoFit/>
          </a:bodyPr>
          <a:lstStyle/>
          <a:p>
            <a:r>
              <a:rPr lang="en-SG" b="1" i="0" dirty="0" err="1">
                <a:effectLst/>
                <a:latin typeface="-apple-system"/>
              </a:rPr>
              <a:t>XGBoost</a:t>
            </a:r>
            <a:r>
              <a:rPr lang="en-SG" b="1" i="0" dirty="0">
                <a:effectLst/>
                <a:latin typeface="-apple-system"/>
              </a:rPr>
              <a:t> Classifier - Tuned</a:t>
            </a:r>
          </a:p>
        </p:txBody>
      </p:sp>
      <p:sp>
        <p:nvSpPr>
          <p:cNvPr id="23" name="TextBox 22">
            <a:extLst>
              <a:ext uri="{FF2B5EF4-FFF2-40B4-BE49-F238E27FC236}">
                <a16:creationId xmlns:a16="http://schemas.microsoft.com/office/drawing/2014/main" id="{B9C6AEEA-DE85-44FF-88D3-2E904C495149}"/>
              </a:ext>
            </a:extLst>
          </p:cNvPr>
          <p:cNvSpPr txBox="1"/>
          <p:nvPr/>
        </p:nvSpPr>
        <p:spPr>
          <a:xfrm>
            <a:off x="448350" y="3789492"/>
            <a:ext cx="5692877" cy="707886"/>
          </a:xfrm>
          <a:prstGeom prst="rect">
            <a:avLst/>
          </a:prstGeom>
          <a:noFill/>
        </p:spPr>
        <p:txBody>
          <a:bodyPr wrap="square" rtlCol="0">
            <a:spAutoFit/>
          </a:bodyPr>
          <a:lstStyle/>
          <a:p>
            <a:pPr algn="l">
              <a:buFont typeface="Arial" panose="020B0604020202020204" pitchFamily="34" charset="0"/>
              <a:buChar char="•"/>
            </a:pPr>
            <a:r>
              <a:rPr lang="en-US" sz="1000" b="0" i="0" dirty="0">
                <a:effectLst/>
                <a:latin typeface="-apple-system"/>
              </a:rPr>
              <a:t>Tuned XG boost classifier is giving comparable results between training and test.</a:t>
            </a:r>
          </a:p>
          <a:p>
            <a:pPr algn="l">
              <a:buFont typeface="Arial" panose="020B0604020202020204" pitchFamily="34" charset="0"/>
              <a:buChar char="•"/>
            </a:pPr>
            <a:r>
              <a:rPr lang="en-US" sz="1000" b="0" i="0" dirty="0">
                <a:effectLst/>
                <a:latin typeface="-apple-system"/>
              </a:rPr>
              <a:t>Model performance is has not improved on tuning and the model is biased.</a:t>
            </a:r>
          </a:p>
          <a:p>
            <a:pPr algn="l">
              <a:buFont typeface="Arial" panose="020B0604020202020204" pitchFamily="34" charset="0"/>
              <a:buChar char="•"/>
            </a:pPr>
            <a:r>
              <a:rPr lang="en-US" sz="1000" b="0" i="0" dirty="0">
                <a:effectLst/>
                <a:latin typeface="-apple-system"/>
              </a:rPr>
              <a:t>The importance feature for this model is </a:t>
            </a:r>
            <a:r>
              <a:rPr lang="en-US" sz="1000" b="0" i="0" dirty="0" err="1">
                <a:effectLst/>
                <a:latin typeface="-apple-system"/>
              </a:rPr>
              <a:t>education_of_employee_High</a:t>
            </a:r>
            <a:r>
              <a:rPr lang="en-US" sz="1000" b="0" i="0" dirty="0">
                <a:effectLst/>
                <a:latin typeface="-apple-system"/>
              </a:rPr>
              <a:t> School and </a:t>
            </a:r>
            <a:r>
              <a:rPr lang="en-US" sz="1000" b="0" i="0" dirty="0" err="1">
                <a:effectLst/>
                <a:latin typeface="-apple-system"/>
              </a:rPr>
              <a:t>education_of_employee_Master's</a:t>
            </a:r>
            <a:r>
              <a:rPr lang="en-US" sz="1000" b="0" i="0" dirty="0">
                <a:effectLst/>
                <a:latin typeface="-apple-system"/>
              </a:rPr>
              <a:t>.</a:t>
            </a:r>
          </a:p>
        </p:txBody>
      </p:sp>
      <p:sp>
        <p:nvSpPr>
          <p:cNvPr id="25" name="TextBox 24">
            <a:extLst>
              <a:ext uri="{FF2B5EF4-FFF2-40B4-BE49-F238E27FC236}">
                <a16:creationId xmlns:a16="http://schemas.microsoft.com/office/drawing/2014/main" id="{089EA03D-18B1-439A-B1A3-33D2A9E3385E}"/>
              </a:ext>
            </a:extLst>
          </p:cNvPr>
          <p:cNvSpPr txBox="1"/>
          <p:nvPr/>
        </p:nvSpPr>
        <p:spPr>
          <a:xfrm>
            <a:off x="1817000" y="2450664"/>
            <a:ext cx="4500400" cy="1200329"/>
          </a:xfrm>
          <a:prstGeom prst="rect">
            <a:avLst/>
          </a:prstGeom>
          <a:noFill/>
        </p:spPr>
        <p:txBody>
          <a:bodyPr wrap="square" rtlCol="0">
            <a:spAutoFit/>
          </a:bodyPr>
          <a:lstStyle/>
          <a:p>
            <a:r>
              <a:rPr lang="en-SG" sz="800" dirty="0" err="1"/>
              <a:t>XGBClassifier</a:t>
            </a:r>
            <a:r>
              <a:rPr lang="en-SG" sz="800" dirty="0"/>
              <a:t>(</a:t>
            </a:r>
            <a:r>
              <a:rPr lang="en-SG" sz="800" dirty="0" err="1"/>
              <a:t>base_score</a:t>
            </a:r>
            <a:r>
              <a:rPr lang="en-SG" sz="800" dirty="0"/>
              <a:t>=0.5, booster='</a:t>
            </a:r>
            <a:r>
              <a:rPr lang="en-SG" sz="800" dirty="0" err="1"/>
              <a:t>gbtree</a:t>
            </a:r>
            <a:r>
              <a:rPr lang="en-SG" sz="800" dirty="0"/>
              <a:t>', </a:t>
            </a:r>
            <a:r>
              <a:rPr lang="en-SG" sz="800" dirty="0" err="1"/>
              <a:t>colsample_bylevel</a:t>
            </a:r>
            <a:r>
              <a:rPr lang="en-SG" sz="800" dirty="0"/>
              <a:t>=0.5,</a:t>
            </a:r>
          </a:p>
          <a:p>
            <a:r>
              <a:rPr lang="en-SG" sz="800" dirty="0"/>
              <a:t>              </a:t>
            </a:r>
            <a:r>
              <a:rPr lang="en-SG" sz="800" dirty="0" err="1"/>
              <a:t>colsample_bynode</a:t>
            </a:r>
            <a:r>
              <a:rPr lang="en-SG" sz="800" dirty="0"/>
              <a:t>=1, </a:t>
            </a:r>
            <a:r>
              <a:rPr lang="en-SG" sz="800" dirty="0" err="1"/>
              <a:t>colsample_bytree</a:t>
            </a:r>
            <a:r>
              <a:rPr lang="en-SG" sz="800" dirty="0"/>
              <a:t>=0.5, </a:t>
            </a:r>
            <a:r>
              <a:rPr lang="en-SG" sz="800" dirty="0" err="1"/>
              <a:t>eval_metric</a:t>
            </a:r>
            <a:r>
              <a:rPr lang="en-SG" sz="800" dirty="0"/>
              <a:t>='</a:t>
            </a:r>
            <a:r>
              <a:rPr lang="en-SG" sz="800" dirty="0" err="1"/>
              <a:t>logloss</a:t>
            </a:r>
            <a:r>
              <a:rPr lang="en-SG" sz="800" dirty="0"/>
              <a:t>',</a:t>
            </a:r>
          </a:p>
          <a:p>
            <a:r>
              <a:rPr lang="en-SG" sz="800" dirty="0"/>
              <a:t>              gamma=0, </a:t>
            </a:r>
            <a:r>
              <a:rPr lang="en-SG" sz="800" dirty="0" err="1"/>
              <a:t>gpu_id</a:t>
            </a:r>
            <a:r>
              <a:rPr lang="en-SG" sz="800" dirty="0"/>
              <a:t>=-1, </a:t>
            </a:r>
            <a:r>
              <a:rPr lang="en-SG" sz="800" dirty="0" err="1"/>
              <a:t>importance_type</a:t>
            </a:r>
            <a:r>
              <a:rPr lang="en-SG" sz="800" dirty="0"/>
              <a:t>='gain',</a:t>
            </a:r>
          </a:p>
          <a:p>
            <a:r>
              <a:rPr lang="en-SG" sz="800" dirty="0"/>
              <a:t>              </a:t>
            </a:r>
            <a:r>
              <a:rPr lang="en-SG" sz="800" dirty="0" err="1"/>
              <a:t>interaction_constraints</a:t>
            </a:r>
            <a:r>
              <a:rPr lang="en-SG" sz="800" dirty="0"/>
              <a:t>='', </a:t>
            </a:r>
            <a:r>
              <a:rPr lang="en-SG" sz="800" dirty="0" err="1"/>
              <a:t>learning_rate</a:t>
            </a:r>
            <a:r>
              <a:rPr lang="en-SG" sz="800" dirty="0"/>
              <a:t>=0.01, </a:t>
            </a:r>
            <a:r>
              <a:rPr lang="en-SG" sz="800" dirty="0" err="1"/>
              <a:t>max_delta_step</a:t>
            </a:r>
            <a:r>
              <a:rPr lang="en-SG" sz="800" dirty="0"/>
              <a:t>=0,</a:t>
            </a:r>
          </a:p>
          <a:p>
            <a:r>
              <a:rPr lang="en-SG" sz="800" dirty="0"/>
              <a:t>              </a:t>
            </a:r>
            <a:r>
              <a:rPr lang="en-SG" sz="800" dirty="0" err="1"/>
              <a:t>max_depth</a:t>
            </a:r>
            <a:r>
              <a:rPr lang="en-SG" sz="800" dirty="0"/>
              <a:t>=6, </a:t>
            </a:r>
            <a:r>
              <a:rPr lang="en-SG" sz="800" dirty="0" err="1"/>
              <a:t>min_child_weight</a:t>
            </a:r>
            <a:r>
              <a:rPr lang="en-SG" sz="800" dirty="0"/>
              <a:t>=1, missing=nan,</a:t>
            </a:r>
          </a:p>
          <a:p>
            <a:r>
              <a:rPr lang="en-SG" sz="800" dirty="0"/>
              <a:t>              </a:t>
            </a:r>
            <a:r>
              <a:rPr lang="en-SG" sz="800" dirty="0" err="1"/>
              <a:t>monotone_constraints</a:t>
            </a:r>
            <a:r>
              <a:rPr lang="en-SG" sz="800" dirty="0"/>
              <a:t>='()', </a:t>
            </a:r>
            <a:r>
              <a:rPr lang="en-SG" sz="800" dirty="0" err="1"/>
              <a:t>n_estimators</a:t>
            </a:r>
            <a:r>
              <a:rPr lang="en-SG" sz="800" dirty="0"/>
              <a:t>=30, </a:t>
            </a:r>
            <a:r>
              <a:rPr lang="en-SG" sz="800" dirty="0" err="1"/>
              <a:t>n_jobs</a:t>
            </a:r>
            <a:r>
              <a:rPr lang="en-SG" sz="800" dirty="0"/>
              <a:t>=8,</a:t>
            </a:r>
          </a:p>
          <a:p>
            <a:r>
              <a:rPr lang="en-SG" sz="800" dirty="0"/>
              <a:t>              </a:t>
            </a:r>
            <a:r>
              <a:rPr lang="en-SG" sz="800" dirty="0" err="1"/>
              <a:t>num_parallel_tree</a:t>
            </a:r>
            <a:r>
              <a:rPr lang="en-SG" sz="800" dirty="0"/>
              <a:t>=1, </a:t>
            </a:r>
            <a:r>
              <a:rPr lang="en-SG" sz="800" dirty="0" err="1"/>
              <a:t>random_state</a:t>
            </a:r>
            <a:r>
              <a:rPr lang="en-SG" sz="800" dirty="0"/>
              <a:t>=1, </a:t>
            </a:r>
            <a:r>
              <a:rPr lang="en-SG" sz="800" dirty="0" err="1"/>
              <a:t>reg_alpha</a:t>
            </a:r>
            <a:r>
              <a:rPr lang="en-SG" sz="800" dirty="0"/>
              <a:t>=0, </a:t>
            </a:r>
            <a:r>
              <a:rPr lang="en-SG" sz="800" dirty="0" err="1"/>
              <a:t>reg_lambda</a:t>
            </a:r>
            <a:r>
              <a:rPr lang="en-SG" sz="800" dirty="0"/>
              <a:t>=1,</a:t>
            </a:r>
          </a:p>
          <a:p>
            <a:r>
              <a:rPr lang="en-SG" sz="800" dirty="0"/>
              <a:t>              </a:t>
            </a:r>
            <a:r>
              <a:rPr lang="en-SG" sz="800" dirty="0" err="1"/>
              <a:t>scale_pos_weight</a:t>
            </a:r>
            <a:r>
              <a:rPr lang="en-SG" sz="800" dirty="0"/>
              <a:t>=5, subsample=0.5, </a:t>
            </a:r>
            <a:r>
              <a:rPr lang="en-SG" sz="800" dirty="0" err="1"/>
              <a:t>tree_method</a:t>
            </a:r>
            <a:r>
              <a:rPr lang="en-SG" sz="800" dirty="0"/>
              <a:t>='exact',</a:t>
            </a:r>
          </a:p>
          <a:p>
            <a:r>
              <a:rPr lang="en-SG" sz="800" dirty="0"/>
              <a:t>              </a:t>
            </a:r>
            <a:r>
              <a:rPr lang="en-SG" sz="800" dirty="0" err="1"/>
              <a:t>validate_parameters</a:t>
            </a:r>
            <a:r>
              <a:rPr lang="en-SG" sz="800" dirty="0"/>
              <a:t>=1, verbosity=None)</a:t>
            </a:r>
          </a:p>
        </p:txBody>
      </p:sp>
      <p:pic>
        <p:nvPicPr>
          <p:cNvPr id="3" name="Picture 2">
            <a:extLst>
              <a:ext uri="{FF2B5EF4-FFF2-40B4-BE49-F238E27FC236}">
                <a16:creationId xmlns:a16="http://schemas.microsoft.com/office/drawing/2014/main" id="{7DFAFD91-2BBB-4A59-B647-85A5EDEAA206}"/>
              </a:ext>
            </a:extLst>
          </p:cNvPr>
          <p:cNvPicPr>
            <a:picLocks noChangeAspect="1"/>
          </p:cNvPicPr>
          <p:nvPr/>
        </p:nvPicPr>
        <p:blipFill>
          <a:blip r:embed="rId3"/>
          <a:stretch>
            <a:fillRect/>
          </a:stretch>
        </p:blipFill>
        <p:spPr>
          <a:xfrm>
            <a:off x="5633883" y="531108"/>
            <a:ext cx="2271251" cy="1971092"/>
          </a:xfrm>
          <a:prstGeom prst="rect">
            <a:avLst/>
          </a:prstGeom>
        </p:spPr>
      </p:pic>
      <p:pic>
        <p:nvPicPr>
          <p:cNvPr id="9" name="Picture 8">
            <a:extLst>
              <a:ext uri="{FF2B5EF4-FFF2-40B4-BE49-F238E27FC236}">
                <a16:creationId xmlns:a16="http://schemas.microsoft.com/office/drawing/2014/main" id="{85C14487-F2C2-45E4-8B2B-1F5571247294}"/>
              </a:ext>
            </a:extLst>
          </p:cNvPr>
          <p:cNvPicPr>
            <a:picLocks noChangeAspect="1"/>
          </p:cNvPicPr>
          <p:nvPr/>
        </p:nvPicPr>
        <p:blipFill>
          <a:blip r:embed="rId4"/>
          <a:stretch>
            <a:fillRect/>
          </a:stretch>
        </p:blipFill>
        <p:spPr>
          <a:xfrm>
            <a:off x="6317401" y="2579652"/>
            <a:ext cx="2525732" cy="2400044"/>
          </a:xfrm>
          <a:prstGeom prst="rect">
            <a:avLst/>
          </a:prstGeom>
        </p:spPr>
      </p:pic>
    </p:spTree>
    <p:extLst>
      <p:ext uri="{BB962C8B-B14F-4D97-AF65-F5344CB8AC3E}">
        <p14:creationId xmlns:p14="http://schemas.microsoft.com/office/powerpoint/2010/main" val="71781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Boosting -  Comparing all models</a:t>
            </a:r>
            <a:br>
              <a:rPr lang="en-SG" b="1" i="0" dirty="0">
                <a:effectLst/>
                <a:latin typeface="-apple-system"/>
              </a:rPr>
            </a:br>
            <a:br>
              <a:rPr lang="en-SG" b="1" i="0" dirty="0">
                <a:effectLst/>
                <a:latin typeface="-apple-system"/>
              </a:rPr>
            </a:br>
            <a:br>
              <a:rPr lang="en-US" b="1" i="0" dirty="0">
                <a:effectLst/>
                <a:latin typeface="-apple-system"/>
              </a:rPr>
            </a:br>
            <a:endParaRPr lang="en-US" b="1" i="0" dirty="0">
              <a:effectLst/>
              <a:latin typeface="-apple-system"/>
            </a:endParaRPr>
          </a:p>
        </p:txBody>
      </p:sp>
      <p:pic>
        <p:nvPicPr>
          <p:cNvPr id="3" name="Picture 2">
            <a:extLst>
              <a:ext uri="{FF2B5EF4-FFF2-40B4-BE49-F238E27FC236}">
                <a16:creationId xmlns:a16="http://schemas.microsoft.com/office/drawing/2014/main" id="{B9B93430-1EF2-48E7-9915-C0CBEE18230C}"/>
              </a:ext>
            </a:extLst>
          </p:cNvPr>
          <p:cNvPicPr>
            <a:picLocks noChangeAspect="1"/>
          </p:cNvPicPr>
          <p:nvPr/>
        </p:nvPicPr>
        <p:blipFill>
          <a:blip r:embed="rId3"/>
          <a:stretch>
            <a:fillRect/>
          </a:stretch>
        </p:blipFill>
        <p:spPr>
          <a:xfrm>
            <a:off x="0" y="1195895"/>
            <a:ext cx="9144000" cy="2751710"/>
          </a:xfrm>
          <a:prstGeom prst="rect">
            <a:avLst/>
          </a:prstGeom>
        </p:spPr>
      </p:pic>
    </p:spTree>
    <p:extLst>
      <p:ext uri="{BB962C8B-B14F-4D97-AF65-F5344CB8AC3E}">
        <p14:creationId xmlns:p14="http://schemas.microsoft.com/office/powerpoint/2010/main" val="235775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Stacking Model</a:t>
            </a:r>
            <a:br>
              <a:rPr lang="en-SG" b="1" i="0" dirty="0">
                <a:effectLst/>
                <a:latin typeface="-apple-system"/>
              </a:rPr>
            </a:br>
            <a:br>
              <a:rPr lang="en-US" b="1" i="0" dirty="0">
                <a:effectLst/>
                <a:latin typeface="-apple-system"/>
              </a:rPr>
            </a:br>
            <a:endParaRPr lang="en-US" b="1" i="0" dirty="0">
              <a:effectLst/>
              <a:latin typeface="-apple-system"/>
            </a:endParaRPr>
          </a:p>
        </p:txBody>
      </p:sp>
      <p:sp>
        <p:nvSpPr>
          <p:cNvPr id="6" name="TextBox 5">
            <a:extLst>
              <a:ext uri="{FF2B5EF4-FFF2-40B4-BE49-F238E27FC236}">
                <a16:creationId xmlns:a16="http://schemas.microsoft.com/office/drawing/2014/main" id="{C06F9E8B-ACDB-4C39-9E90-9C9821FF4681}"/>
              </a:ext>
            </a:extLst>
          </p:cNvPr>
          <p:cNvSpPr txBox="1"/>
          <p:nvPr/>
        </p:nvSpPr>
        <p:spPr>
          <a:xfrm>
            <a:off x="202551" y="1002892"/>
            <a:ext cx="1549557" cy="307777"/>
          </a:xfrm>
          <a:prstGeom prst="rect">
            <a:avLst/>
          </a:prstGeom>
          <a:noFill/>
        </p:spPr>
        <p:txBody>
          <a:bodyPr wrap="square">
            <a:spAutoFit/>
          </a:bodyPr>
          <a:lstStyle/>
          <a:p>
            <a:pPr algn="l"/>
            <a:r>
              <a:rPr lang="en-SG" b="1" i="0" dirty="0">
                <a:effectLst/>
                <a:latin typeface="-apple-system"/>
              </a:rPr>
              <a:t>Stacking Classifier</a:t>
            </a:r>
          </a:p>
        </p:txBody>
      </p:sp>
      <p:sp>
        <p:nvSpPr>
          <p:cNvPr id="16" name="TextBox 15">
            <a:extLst>
              <a:ext uri="{FF2B5EF4-FFF2-40B4-BE49-F238E27FC236}">
                <a16:creationId xmlns:a16="http://schemas.microsoft.com/office/drawing/2014/main" id="{A17C42C4-AF61-4C7A-AC83-54D5F385300D}"/>
              </a:ext>
            </a:extLst>
          </p:cNvPr>
          <p:cNvSpPr txBox="1"/>
          <p:nvPr/>
        </p:nvSpPr>
        <p:spPr>
          <a:xfrm>
            <a:off x="1817001" y="920589"/>
            <a:ext cx="3816883" cy="646331"/>
          </a:xfrm>
          <a:prstGeom prst="rect">
            <a:avLst/>
          </a:prstGeom>
          <a:noFill/>
        </p:spPr>
        <p:txBody>
          <a:bodyPr wrap="square" rtlCol="0">
            <a:spAutoFit/>
          </a:bodyPr>
          <a:lstStyle/>
          <a:p>
            <a:pPr algn="l"/>
            <a:r>
              <a:rPr lang="en-US" sz="1200" b="1" i="0" dirty="0">
                <a:solidFill>
                  <a:srgbClr val="000000"/>
                </a:solidFill>
                <a:effectLst/>
                <a:latin typeface="Helvetica Neue"/>
              </a:rPr>
              <a:t>Stacking model with decision tree and tuned random forest, and gradient boosting, then use </a:t>
            </a:r>
            <a:r>
              <a:rPr lang="en-US" sz="1200" b="1" i="0" dirty="0" err="1">
                <a:solidFill>
                  <a:srgbClr val="000000"/>
                </a:solidFill>
                <a:effectLst/>
                <a:latin typeface="Helvetica Neue"/>
              </a:rPr>
              <a:t>XGBoost</a:t>
            </a:r>
            <a:r>
              <a:rPr lang="en-US" sz="1200" b="1" i="0" dirty="0">
                <a:solidFill>
                  <a:srgbClr val="000000"/>
                </a:solidFill>
                <a:effectLst/>
                <a:latin typeface="Helvetica Neue"/>
              </a:rPr>
              <a:t> to get the final prediction.</a:t>
            </a:r>
            <a:endParaRPr lang="en-US" sz="1200" b="0" i="0" dirty="0">
              <a:effectLst/>
              <a:latin typeface="-apple-system"/>
            </a:endParaRPr>
          </a:p>
        </p:txBody>
      </p:sp>
      <p:sp>
        <p:nvSpPr>
          <p:cNvPr id="23" name="TextBox 22">
            <a:extLst>
              <a:ext uri="{FF2B5EF4-FFF2-40B4-BE49-F238E27FC236}">
                <a16:creationId xmlns:a16="http://schemas.microsoft.com/office/drawing/2014/main" id="{B9C6AEEA-DE85-44FF-88D3-2E904C495149}"/>
              </a:ext>
            </a:extLst>
          </p:cNvPr>
          <p:cNvSpPr txBox="1"/>
          <p:nvPr/>
        </p:nvSpPr>
        <p:spPr>
          <a:xfrm>
            <a:off x="138364" y="2261937"/>
            <a:ext cx="2719136" cy="584775"/>
          </a:xfrm>
          <a:prstGeom prst="rect">
            <a:avLst/>
          </a:prstGeom>
          <a:noFill/>
        </p:spPr>
        <p:txBody>
          <a:bodyPr wrap="square" rtlCol="0">
            <a:spAutoFit/>
          </a:bodyPr>
          <a:lstStyle/>
          <a:p>
            <a:pPr>
              <a:buFont typeface="Arial" panose="020B0604020202020204" pitchFamily="34" charset="0"/>
              <a:buChar char="•"/>
            </a:pPr>
            <a:r>
              <a:rPr lang="en-US" sz="1100" b="0" i="0" dirty="0">
                <a:effectLst/>
                <a:latin typeface="-apple-system"/>
              </a:rPr>
              <a:t> The model appears to be generalized with comparable results in training and test.</a:t>
            </a:r>
          </a:p>
          <a:p>
            <a:pPr algn="l"/>
            <a:endParaRPr lang="en-US" sz="1000" b="0" i="0" dirty="0">
              <a:effectLst/>
              <a:latin typeface="-apple-system"/>
            </a:endParaRPr>
          </a:p>
        </p:txBody>
      </p:sp>
      <p:sp>
        <p:nvSpPr>
          <p:cNvPr id="25" name="TextBox 24">
            <a:extLst>
              <a:ext uri="{FF2B5EF4-FFF2-40B4-BE49-F238E27FC236}">
                <a16:creationId xmlns:a16="http://schemas.microsoft.com/office/drawing/2014/main" id="{089EA03D-18B1-439A-B1A3-33D2A9E3385E}"/>
              </a:ext>
            </a:extLst>
          </p:cNvPr>
          <p:cNvSpPr txBox="1"/>
          <p:nvPr/>
        </p:nvSpPr>
        <p:spPr>
          <a:xfrm flipH="1">
            <a:off x="5558589" y="715879"/>
            <a:ext cx="3639552" cy="4278094"/>
          </a:xfrm>
          <a:prstGeom prst="rect">
            <a:avLst/>
          </a:prstGeom>
          <a:noFill/>
        </p:spPr>
        <p:txBody>
          <a:bodyPr wrap="square" rtlCol="0">
            <a:spAutoFit/>
          </a:bodyPr>
          <a:lstStyle/>
          <a:p>
            <a:r>
              <a:rPr lang="en-SG" sz="800" dirty="0" err="1"/>
              <a:t>StackingClassifier</a:t>
            </a:r>
            <a:r>
              <a:rPr lang="en-SG" sz="800" dirty="0"/>
              <a:t>(cv=5,</a:t>
            </a:r>
          </a:p>
          <a:p>
            <a:r>
              <a:rPr lang="en-SG" sz="800" dirty="0"/>
              <a:t>                   estimators=[('Decision Tree',</a:t>
            </a:r>
          </a:p>
          <a:p>
            <a:r>
              <a:rPr lang="en-SG" sz="800" dirty="0"/>
              <a:t>                                </a:t>
            </a:r>
            <a:r>
              <a:rPr lang="en-SG" sz="800" dirty="0" err="1"/>
              <a:t>DecisionTreeClassifier</a:t>
            </a:r>
            <a:r>
              <a:rPr lang="en-SG" sz="800" dirty="0"/>
              <a:t>(</a:t>
            </a:r>
            <a:r>
              <a:rPr lang="en-SG" sz="800" dirty="0" err="1"/>
              <a:t>class_weight</a:t>
            </a:r>
            <a:r>
              <a:rPr lang="en-SG" sz="800" dirty="0"/>
              <a:t>={0: 0.665,</a:t>
            </a:r>
          </a:p>
          <a:p>
            <a:r>
              <a:rPr lang="en-SG" sz="800" dirty="0"/>
              <a:t>                                                                     1: 0.335},</a:t>
            </a:r>
          </a:p>
          <a:p>
            <a:r>
              <a:rPr lang="en-SG" sz="800" dirty="0"/>
              <a:t>                                                       </a:t>
            </a:r>
            <a:r>
              <a:rPr lang="en-SG" sz="800" dirty="0" err="1"/>
              <a:t>max_depth</a:t>
            </a:r>
            <a:r>
              <a:rPr lang="en-SG" sz="800" dirty="0"/>
              <a:t>=2,</a:t>
            </a:r>
          </a:p>
          <a:p>
            <a:r>
              <a:rPr lang="en-SG" sz="800" dirty="0"/>
              <a:t>                                                       </a:t>
            </a:r>
            <a:r>
              <a:rPr lang="en-SG" sz="800" dirty="0" err="1"/>
              <a:t>max_leaf_nodes</a:t>
            </a:r>
            <a:r>
              <a:rPr lang="en-SG" sz="800" dirty="0"/>
              <a:t>=2,</a:t>
            </a:r>
          </a:p>
          <a:p>
            <a:r>
              <a:rPr lang="en-SG" sz="800" dirty="0"/>
              <a:t>                                                       </a:t>
            </a:r>
            <a:r>
              <a:rPr lang="en-SG" sz="800" dirty="0" err="1"/>
              <a:t>min_impurity_decrease</a:t>
            </a:r>
            <a:r>
              <a:rPr lang="en-SG" sz="800" dirty="0"/>
              <a:t>=0.1,</a:t>
            </a:r>
          </a:p>
          <a:p>
            <a:r>
              <a:rPr lang="en-SG" sz="800" dirty="0"/>
              <a:t>                                                       </a:t>
            </a:r>
            <a:r>
              <a:rPr lang="en-SG" sz="800" dirty="0" err="1"/>
              <a:t>min_samples_leaf</a:t>
            </a:r>
            <a:r>
              <a:rPr lang="en-SG" sz="800" dirty="0"/>
              <a:t>=5,</a:t>
            </a:r>
          </a:p>
          <a:p>
            <a:r>
              <a:rPr lang="en-SG" sz="800" dirty="0"/>
              <a:t>                                                       </a:t>
            </a:r>
            <a:r>
              <a:rPr lang="en-SG" sz="800" dirty="0" err="1"/>
              <a:t>random_state</a:t>
            </a:r>
            <a:r>
              <a:rPr lang="en-SG" sz="800" dirty="0"/>
              <a:t>=1)),</a:t>
            </a:r>
          </a:p>
          <a:p>
            <a:r>
              <a:rPr lang="en-SG" sz="800" dirty="0"/>
              <a:t>                               ('Random Forest',</a:t>
            </a:r>
          </a:p>
          <a:p>
            <a:r>
              <a:rPr lang="en-SG" sz="800" dirty="0"/>
              <a:t>                                </a:t>
            </a:r>
            <a:r>
              <a:rPr lang="en-SG" sz="800" dirty="0" err="1"/>
              <a:t>RandomForestClassifier</a:t>
            </a:r>
            <a:r>
              <a:rPr lang="en-SG" sz="800" dirty="0"/>
              <a:t>(</a:t>
            </a:r>
            <a:r>
              <a:rPr lang="en-SG" sz="800" dirty="0" err="1"/>
              <a:t>max_features</a:t>
            </a:r>
            <a:r>
              <a:rPr lang="en-SG" sz="800" dirty="0"/>
              <a:t>=0.2,</a:t>
            </a:r>
          </a:p>
          <a:p>
            <a:r>
              <a:rPr lang="en-SG" sz="800" dirty="0"/>
              <a:t>                                                       </a:t>
            </a:r>
            <a:r>
              <a:rPr lang="en-SG" sz="800" dirty="0" err="1"/>
              <a:t>max_samples</a:t>
            </a:r>
            <a:r>
              <a:rPr lang="en-SG" sz="800" dirty="0"/>
              <a:t>=0.3,</a:t>
            </a:r>
          </a:p>
          <a:p>
            <a:r>
              <a:rPr lang="en-SG" sz="800" dirty="0"/>
              <a:t>                                                       </a:t>
            </a:r>
            <a:r>
              <a:rPr lang="en-SG" sz="800" dirty="0" err="1"/>
              <a:t>min_samples_leaf</a:t>
            </a:r>
            <a:r>
              <a:rPr lang="en-SG" sz="800" dirty="0"/>
              <a:t>=9,</a:t>
            </a:r>
          </a:p>
          <a:p>
            <a:r>
              <a:rPr lang="en-SG" sz="800" dirty="0"/>
              <a:t>                                                       </a:t>
            </a:r>
            <a:r>
              <a:rPr lang="en-SG" sz="800" dirty="0" err="1"/>
              <a:t>n_estimators</a:t>
            </a:r>
            <a:r>
              <a:rPr lang="en-SG" sz="800" dirty="0"/>
              <a:t>=150,</a:t>
            </a:r>
          </a:p>
          <a:p>
            <a:r>
              <a:rPr lang="en-SG" sz="800" dirty="0"/>
              <a:t>                                                       </a:t>
            </a:r>
            <a:r>
              <a:rPr lang="en-SG" sz="800" dirty="0" err="1"/>
              <a:t>random_state</a:t>
            </a:r>
            <a:r>
              <a:rPr lang="en-SG" sz="800" dirty="0"/>
              <a:t>=1)),</a:t>
            </a:r>
          </a:p>
          <a:p>
            <a:r>
              <a:rPr lang="en-SG" sz="800" dirty="0"/>
              <a:t>                               ('Gradient Boosting',</a:t>
            </a:r>
          </a:p>
          <a:p>
            <a:r>
              <a:rPr lang="en-SG" sz="800" dirty="0"/>
              <a:t>                                Gradient...</a:t>
            </a:r>
          </a:p>
          <a:p>
            <a:r>
              <a:rPr lang="en-SG" sz="800" dirty="0"/>
              <a:t>                                                 </a:t>
            </a:r>
            <a:r>
              <a:rPr lang="en-SG" sz="800" dirty="0" err="1"/>
              <a:t>importance_type</a:t>
            </a:r>
            <a:r>
              <a:rPr lang="en-SG" sz="800" dirty="0"/>
              <a:t>='gain',</a:t>
            </a:r>
          </a:p>
          <a:p>
            <a:r>
              <a:rPr lang="en-SG" sz="800" dirty="0"/>
              <a:t>                                                 </a:t>
            </a:r>
            <a:r>
              <a:rPr lang="en-SG" sz="800" dirty="0" err="1"/>
              <a:t>interaction_constraints</a:t>
            </a:r>
            <a:r>
              <a:rPr lang="en-SG" sz="800" dirty="0"/>
              <a:t>=None,</a:t>
            </a:r>
          </a:p>
          <a:p>
            <a:r>
              <a:rPr lang="en-SG" sz="800" dirty="0"/>
              <a:t>                                                 </a:t>
            </a:r>
            <a:r>
              <a:rPr lang="en-SG" sz="800" dirty="0" err="1"/>
              <a:t>learning_rate</a:t>
            </a:r>
            <a:r>
              <a:rPr lang="en-SG" sz="800" dirty="0"/>
              <a:t>=None,</a:t>
            </a:r>
          </a:p>
          <a:p>
            <a:r>
              <a:rPr lang="en-SG" sz="800" dirty="0"/>
              <a:t>                                                 </a:t>
            </a:r>
            <a:r>
              <a:rPr lang="en-SG" sz="800" dirty="0" err="1"/>
              <a:t>max_delta_step</a:t>
            </a:r>
            <a:r>
              <a:rPr lang="en-SG" sz="800" dirty="0"/>
              <a:t>=None,</a:t>
            </a:r>
          </a:p>
          <a:p>
            <a:r>
              <a:rPr lang="en-SG" sz="800" dirty="0"/>
              <a:t>                                                 </a:t>
            </a:r>
            <a:r>
              <a:rPr lang="en-SG" sz="800" dirty="0" err="1"/>
              <a:t>max_depth</a:t>
            </a:r>
            <a:r>
              <a:rPr lang="en-SG" sz="800" dirty="0"/>
              <a:t>=None,</a:t>
            </a:r>
          </a:p>
          <a:p>
            <a:r>
              <a:rPr lang="en-SG" sz="800" dirty="0"/>
              <a:t>                                                 </a:t>
            </a:r>
            <a:r>
              <a:rPr lang="en-SG" sz="800" dirty="0" err="1"/>
              <a:t>min_child_weight</a:t>
            </a:r>
            <a:r>
              <a:rPr lang="en-SG" sz="800" dirty="0"/>
              <a:t>=None,</a:t>
            </a:r>
          </a:p>
          <a:p>
            <a:r>
              <a:rPr lang="en-SG" sz="800" dirty="0"/>
              <a:t>                                                 missing=nan,</a:t>
            </a:r>
          </a:p>
          <a:p>
            <a:r>
              <a:rPr lang="en-SG" sz="800" dirty="0"/>
              <a:t>                                                 </a:t>
            </a:r>
            <a:r>
              <a:rPr lang="en-SG" sz="800" dirty="0" err="1"/>
              <a:t>monotone_constraints</a:t>
            </a:r>
            <a:r>
              <a:rPr lang="en-SG" sz="800" dirty="0"/>
              <a:t>=None,</a:t>
            </a:r>
          </a:p>
          <a:p>
            <a:r>
              <a:rPr lang="en-SG" sz="800" dirty="0"/>
              <a:t>                                                 </a:t>
            </a:r>
            <a:r>
              <a:rPr lang="en-SG" sz="800" dirty="0" err="1"/>
              <a:t>n_estimators</a:t>
            </a:r>
            <a:r>
              <a:rPr lang="en-SG" sz="800" dirty="0"/>
              <a:t>=100, </a:t>
            </a:r>
            <a:r>
              <a:rPr lang="en-SG" sz="800" dirty="0" err="1"/>
              <a:t>n_jobs</a:t>
            </a:r>
            <a:r>
              <a:rPr lang="en-SG" sz="800" dirty="0"/>
              <a:t>=None,</a:t>
            </a:r>
          </a:p>
          <a:p>
            <a:r>
              <a:rPr lang="en-SG" sz="800" dirty="0"/>
              <a:t>                                                 </a:t>
            </a:r>
            <a:r>
              <a:rPr lang="en-SG" sz="800" dirty="0" err="1"/>
              <a:t>num_parallel_tree</a:t>
            </a:r>
            <a:r>
              <a:rPr lang="en-SG" sz="800" dirty="0"/>
              <a:t>=None,</a:t>
            </a:r>
          </a:p>
          <a:p>
            <a:r>
              <a:rPr lang="en-SG" sz="800" dirty="0"/>
              <a:t>                                                 </a:t>
            </a:r>
            <a:r>
              <a:rPr lang="en-SG" sz="800" dirty="0" err="1"/>
              <a:t>random_state</a:t>
            </a:r>
            <a:r>
              <a:rPr lang="en-SG" sz="800" dirty="0"/>
              <a:t>=1, </a:t>
            </a:r>
            <a:r>
              <a:rPr lang="en-SG" sz="800" dirty="0" err="1"/>
              <a:t>reg_alpha</a:t>
            </a:r>
            <a:r>
              <a:rPr lang="en-SG" sz="800" dirty="0"/>
              <a:t>=None,</a:t>
            </a:r>
          </a:p>
          <a:p>
            <a:r>
              <a:rPr lang="en-SG" sz="800" dirty="0"/>
              <a:t>                                                 </a:t>
            </a:r>
            <a:r>
              <a:rPr lang="en-SG" sz="800" dirty="0" err="1"/>
              <a:t>reg_lambda</a:t>
            </a:r>
            <a:r>
              <a:rPr lang="en-SG" sz="800" dirty="0"/>
              <a:t>=None,</a:t>
            </a:r>
          </a:p>
          <a:p>
            <a:r>
              <a:rPr lang="en-SG" sz="800" dirty="0"/>
              <a:t>                                                 </a:t>
            </a:r>
            <a:r>
              <a:rPr lang="en-SG" sz="800" dirty="0" err="1"/>
              <a:t>scale_pos_weight</a:t>
            </a:r>
            <a:r>
              <a:rPr lang="en-SG" sz="800" dirty="0"/>
              <a:t>=None,</a:t>
            </a:r>
          </a:p>
          <a:p>
            <a:r>
              <a:rPr lang="en-SG" sz="800" dirty="0"/>
              <a:t>                                                 subsample=None,</a:t>
            </a:r>
          </a:p>
          <a:p>
            <a:r>
              <a:rPr lang="en-SG" sz="800" dirty="0"/>
              <a:t>                                                 </a:t>
            </a:r>
            <a:r>
              <a:rPr lang="en-SG" sz="800" dirty="0" err="1"/>
              <a:t>tree_method</a:t>
            </a:r>
            <a:r>
              <a:rPr lang="en-SG" sz="800" dirty="0"/>
              <a:t>=None,</a:t>
            </a:r>
          </a:p>
          <a:p>
            <a:r>
              <a:rPr lang="en-SG" sz="800" dirty="0"/>
              <a:t>                                                 </a:t>
            </a:r>
            <a:r>
              <a:rPr lang="en-SG" sz="800" dirty="0" err="1"/>
              <a:t>validate_parameters</a:t>
            </a:r>
            <a:r>
              <a:rPr lang="en-SG" sz="800" dirty="0"/>
              <a:t>=None,</a:t>
            </a:r>
          </a:p>
          <a:p>
            <a:r>
              <a:rPr lang="en-SG" sz="800" dirty="0"/>
              <a:t>                                                 verbosity=None))</a:t>
            </a:r>
          </a:p>
        </p:txBody>
      </p:sp>
      <p:pic>
        <p:nvPicPr>
          <p:cNvPr id="4" name="Picture 3">
            <a:extLst>
              <a:ext uri="{FF2B5EF4-FFF2-40B4-BE49-F238E27FC236}">
                <a16:creationId xmlns:a16="http://schemas.microsoft.com/office/drawing/2014/main" id="{00872E88-BE5A-4AD8-A1EA-3A81FB04B3AA}"/>
              </a:ext>
            </a:extLst>
          </p:cNvPr>
          <p:cNvPicPr>
            <a:picLocks noChangeAspect="1"/>
          </p:cNvPicPr>
          <p:nvPr/>
        </p:nvPicPr>
        <p:blipFill>
          <a:blip r:embed="rId3"/>
          <a:stretch>
            <a:fillRect/>
          </a:stretch>
        </p:blipFill>
        <p:spPr>
          <a:xfrm>
            <a:off x="3275968" y="1758429"/>
            <a:ext cx="2865259" cy="2464482"/>
          </a:xfrm>
          <a:prstGeom prst="rect">
            <a:avLst/>
          </a:prstGeom>
        </p:spPr>
      </p:pic>
    </p:spTree>
    <p:extLst>
      <p:ext uri="{BB962C8B-B14F-4D97-AF65-F5344CB8AC3E}">
        <p14:creationId xmlns:p14="http://schemas.microsoft.com/office/powerpoint/2010/main" val="3314176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sz="2000" b="1" i="0" dirty="0">
                <a:effectLst/>
                <a:latin typeface="-apple-system"/>
              </a:rPr>
              <a:t>Bagging, Boosting &amp; Stacking -  Comparing all models</a:t>
            </a:r>
            <a:br>
              <a:rPr lang="en-SG" b="1" i="0" dirty="0">
                <a:effectLst/>
                <a:latin typeface="-apple-system"/>
              </a:rPr>
            </a:br>
            <a:br>
              <a:rPr lang="en-SG" b="1" i="0" dirty="0">
                <a:effectLst/>
                <a:latin typeface="-apple-system"/>
              </a:rPr>
            </a:br>
            <a:br>
              <a:rPr lang="en-US" b="1" i="0" dirty="0">
                <a:effectLst/>
                <a:latin typeface="-apple-system"/>
              </a:rPr>
            </a:br>
            <a:endParaRPr lang="en-US" b="1" i="0" dirty="0">
              <a:effectLst/>
              <a:latin typeface="-apple-system"/>
            </a:endParaRPr>
          </a:p>
        </p:txBody>
      </p:sp>
      <p:pic>
        <p:nvPicPr>
          <p:cNvPr id="4" name="Picture 3">
            <a:extLst>
              <a:ext uri="{FF2B5EF4-FFF2-40B4-BE49-F238E27FC236}">
                <a16:creationId xmlns:a16="http://schemas.microsoft.com/office/drawing/2014/main" id="{51878BDC-80C7-4400-8417-94373A12D78A}"/>
              </a:ext>
            </a:extLst>
          </p:cNvPr>
          <p:cNvPicPr>
            <a:picLocks noChangeAspect="1"/>
          </p:cNvPicPr>
          <p:nvPr/>
        </p:nvPicPr>
        <p:blipFill>
          <a:blip r:embed="rId3"/>
          <a:stretch>
            <a:fillRect/>
          </a:stretch>
        </p:blipFill>
        <p:spPr>
          <a:xfrm>
            <a:off x="127822" y="731520"/>
            <a:ext cx="8888356" cy="4160733"/>
          </a:xfrm>
          <a:prstGeom prst="rect">
            <a:avLst/>
          </a:prstGeom>
        </p:spPr>
      </p:pic>
    </p:spTree>
    <p:extLst>
      <p:ext uri="{BB962C8B-B14F-4D97-AF65-F5344CB8AC3E}">
        <p14:creationId xmlns:p14="http://schemas.microsoft.com/office/powerpoint/2010/main" val="2629528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Model comparison:</a:t>
            </a:r>
            <a:endParaRPr dirty="0">
              <a:solidFill>
                <a:srgbClr val="000000"/>
              </a:solidFill>
              <a:latin typeface="Arial"/>
              <a:ea typeface="Arial"/>
              <a:cs typeface="Arial"/>
              <a:sym typeface="Arial"/>
            </a:endParaRPr>
          </a:p>
        </p:txBody>
      </p:sp>
      <p:sp>
        <p:nvSpPr>
          <p:cNvPr id="92" name="Google Shape;92;p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lgn="l"/>
            <a:r>
              <a:rPr lang="en-US" sz="1600" b="1" i="0" dirty="0">
                <a:solidFill>
                  <a:srgbClr val="000000"/>
                </a:solidFill>
                <a:effectLst/>
                <a:latin typeface="var(--jp-content-font-family)"/>
              </a:rPr>
              <a:t>Which model is best suited ?</a:t>
            </a:r>
          </a:p>
          <a:p>
            <a:pPr algn="l"/>
            <a:endParaRPr lang="en-US" sz="1600" b="1" i="0" dirty="0">
              <a:solidFill>
                <a:srgbClr val="000000"/>
              </a:solidFill>
              <a:effectLst/>
              <a:latin typeface="var(--jp-content-font-family)"/>
            </a:endParaRPr>
          </a:p>
          <a:p>
            <a:pPr algn="l">
              <a:buFont typeface="Arial" panose="020B0604020202020204" pitchFamily="34" charset="0"/>
              <a:buChar char="•"/>
            </a:pPr>
            <a:r>
              <a:rPr lang="en-US" b="0" i="0" dirty="0">
                <a:solidFill>
                  <a:srgbClr val="000000"/>
                </a:solidFill>
                <a:effectLst/>
                <a:latin typeface="var(--jp-content-font-family)"/>
              </a:rPr>
              <a:t>The below models have comparable performance and balanced performance</a:t>
            </a:r>
          </a:p>
          <a:p>
            <a:pPr marL="742950" lvl="1" indent="-285750" algn="l">
              <a:buFont typeface="Arial" panose="020B0604020202020204" pitchFamily="34" charset="0"/>
              <a:buChar char="•"/>
            </a:pPr>
            <a:r>
              <a:rPr lang="en-US" b="0" i="0" dirty="0">
                <a:solidFill>
                  <a:srgbClr val="000000"/>
                </a:solidFill>
                <a:effectLst/>
                <a:latin typeface="var(--jp-content-font-family)"/>
              </a:rPr>
              <a:t>Gradient Boosting with default parameters</a:t>
            </a:r>
          </a:p>
          <a:p>
            <a:pPr marL="742950" lvl="1" indent="-285750" algn="l">
              <a:buFont typeface="Arial" panose="020B0604020202020204" pitchFamily="34" charset="0"/>
              <a:buChar char="•"/>
            </a:pPr>
            <a:r>
              <a:rPr lang="en-US" b="0" i="0" dirty="0">
                <a:solidFill>
                  <a:srgbClr val="000000"/>
                </a:solidFill>
                <a:effectLst/>
                <a:latin typeface="var(--jp-content-font-family)"/>
              </a:rPr>
              <a:t>Gradient Boosting with </a:t>
            </a:r>
            <a:r>
              <a:rPr lang="en-US" b="0" i="0" dirty="0" err="1">
                <a:solidFill>
                  <a:srgbClr val="000000"/>
                </a:solidFill>
                <a:effectLst/>
                <a:latin typeface="var(--jp-content-font-family)"/>
              </a:rPr>
              <a:t>init</a:t>
            </a:r>
            <a:r>
              <a:rPr lang="en-US" b="0" i="0" dirty="0">
                <a:solidFill>
                  <a:srgbClr val="000000"/>
                </a:solidFill>
                <a:effectLst/>
                <a:latin typeface="var(--jp-content-font-family)"/>
              </a:rPr>
              <a:t>=AdaBoost</a:t>
            </a:r>
          </a:p>
          <a:p>
            <a:pPr marL="742950" lvl="1" indent="-285750" algn="l">
              <a:buFont typeface="Arial" panose="020B0604020202020204" pitchFamily="34" charset="0"/>
              <a:buChar char="•"/>
            </a:pPr>
            <a:r>
              <a:rPr lang="en-US" b="0" i="0" dirty="0">
                <a:solidFill>
                  <a:srgbClr val="000000"/>
                </a:solidFill>
                <a:effectLst/>
                <a:latin typeface="var(--jp-content-font-family)"/>
              </a:rPr>
              <a:t>Stacking Classifier</a:t>
            </a:r>
          </a:p>
          <a:p>
            <a:pPr marL="742950" lvl="1" indent="-285750" algn="l">
              <a:buFont typeface="Arial" panose="020B0604020202020204" pitchFamily="34" charset="0"/>
              <a:buChar char="•"/>
            </a:pPr>
            <a:r>
              <a:rPr lang="en-US" b="0" i="0" dirty="0">
                <a:solidFill>
                  <a:srgbClr val="000000"/>
                </a:solidFill>
                <a:effectLst/>
                <a:latin typeface="var(--jp-content-font-family)"/>
              </a:rPr>
              <a:t>Random Forest Tuned</a:t>
            </a:r>
          </a:p>
          <a:p>
            <a:pPr marL="742950" lvl="1" indent="-285750" algn="l">
              <a:buFont typeface="Arial" panose="020B0604020202020204" pitchFamily="34" charset="0"/>
              <a:buChar char="•"/>
            </a:pPr>
            <a:endParaRPr lang="en-US" b="0" i="0" dirty="0">
              <a:solidFill>
                <a:srgbClr val="000000"/>
              </a:solidFill>
              <a:effectLst/>
              <a:latin typeface="var(--jp-content-font-family)"/>
            </a:endParaRPr>
          </a:p>
          <a:p>
            <a:pPr algn="l"/>
            <a:r>
              <a:rPr lang="en-US" b="0" i="0" dirty="0">
                <a:solidFill>
                  <a:srgbClr val="000000"/>
                </a:solidFill>
                <a:effectLst/>
                <a:latin typeface="var(--jp-content-font-family)"/>
              </a:rPr>
              <a:t>The Stacking Classifier might be the best model</a:t>
            </a:r>
          </a:p>
          <a:p>
            <a:pPr marL="133350" indent="0" algn="l">
              <a:buNone/>
            </a:pPr>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4148061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SG" dirty="0">
                <a:solidFill>
                  <a:srgbClr val="000000"/>
                </a:solidFill>
                <a:latin typeface="Arial"/>
                <a:ea typeface="Arial"/>
                <a:cs typeface="Arial"/>
                <a:sym typeface="Arial"/>
              </a:rPr>
              <a:t>Business Insights and Recommendations</a:t>
            </a:r>
          </a:p>
        </p:txBody>
      </p:sp>
      <p:sp>
        <p:nvSpPr>
          <p:cNvPr id="92" name="Google Shape;92;p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600" b="0" i="0" dirty="0">
                <a:solidFill>
                  <a:srgbClr val="000000"/>
                </a:solidFill>
                <a:effectLst/>
                <a:latin typeface="Helvetica Neue"/>
              </a:rPr>
              <a:t>Aim would be to balance the trade off between losing an opportunity (Deny Visa to skilled and qualified individual) in case of FN and losing the resources of office of foreign </a:t>
            </a:r>
            <a:r>
              <a:rPr lang="en-US" sz="1600" b="0" i="0" dirty="0" err="1">
                <a:solidFill>
                  <a:srgbClr val="000000"/>
                </a:solidFill>
                <a:effectLst/>
                <a:latin typeface="Helvetica Neue"/>
              </a:rPr>
              <a:t>labour</a:t>
            </a:r>
            <a:r>
              <a:rPr lang="en-US" sz="1600" b="0" i="0" dirty="0">
                <a:solidFill>
                  <a:srgbClr val="000000"/>
                </a:solidFill>
                <a:effectLst/>
                <a:latin typeface="Helvetica Neue"/>
              </a:rPr>
              <a:t> certification in case of False positive.</a:t>
            </a:r>
          </a:p>
          <a:p>
            <a:pPr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We emphasized that recall is the metric of interest here and we tuned our model on recall. But this does not mean that other metrics should be ignored completely.</a:t>
            </a:r>
          </a:p>
          <a:p>
            <a:pPr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Different model indicate that the main feature is </a:t>
            </a:r>
            <a:r>
              <a:rPr lang="en-US" sz="1400" b="0" i="0" dirty="0" err="1">
                <a:solidFill>
                  <a:srgbClr val="000000"/>
                </a:solidFill>
                <a:effectLst/>
                <a:latin typeface="Helvetica Neue"/>
              </a:rPr>
              <a:t>education_of_employee</a:t>
            </a:r>
            <a:r>
              <a:rPr lang="en-US" sz="1400" b="0" i="0" dirty="0">
                <a:solidFill>
                  <a:srgbClr val="000000"/>
                </a:solidFill>
                <a:effectLst/>
                <a:latin typeface="Helvetica Neue"/>
              </a:rPr>
              <a:t> and </a:t>
            </a:r>
            <a:r>
              <a:rPr lang="en-US" sz="1400" b="0" i="0" dirty="0" err="1">
                <a:solidFill>
                  <a:srgbClr val="000000"/>
                </a:solidFill>
                <a:effectLst/>
                <a:latin typeface="Helvetica Neue"/>
              </a:rPr>
              <a:t>has_job_experience</a:t>
            </a:r>
            <a:r>
              <a:rPr lang="en-US" sz="1400" b="0" i="0" dirty="0">
                <a:solidFill>
                  <a:srgbClr val="000000"/>
                </a:solidFill>
                <a:effectLst/>
                <a:latin typeface="Helvetica Neue"/>
              </a:rPr>
              <a:t>.</a:t>
            </a:r>
          </a:p>
          <a:p>
            <a:pPr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Employees with higher education have better rate of approval. Especially with Doctorate.</a:t>
            </a:r>
          </a:p>
          <a:p>
            <a:pPr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Europe seems to have higher level of approvals.</a:t>
            </a:r>
          </a:p>
          <a:p>
            <a:pPr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Pay unit of Yearly appears to be the most approved.</a:t>
            </a:r>
          </a:p>
          <a:p>
            <a:pPr marL="139700" lvl="0" indent="0" algn="l" rtl="0">
              <a:lnSpc>
                <a:spcPct val="115000"/>
              </a:lnSpc>
              <a:spcBef>
                <a:spcPts val="1000"/>
              </a:spcBef>
              <a:spcAft>
                <a:spcPts val="1000"/>
              </a:spcAft>
              <a:buClr>
                <a:srgbClr val="000000"/>
              </a:buClr>
              <a:buSzPts val="1400"/>
              <a:buNone/>
            </a:pPr>
            <a:endParaRPr lang="en-US" sz="1200" dirty="0">
              <a:solidFill>
                <a:schemeClr val="dk1"/>
              </a:solidFill>
              <a:latin typeface="Arial"/>
              <a:ea typeface="Arial"/>
              <a:cs typeface="Arial"/>
              <a:sym typeface="Arial"/>
            </a:endParaRPr>
          </a:p>
          <a:p>
            <a:pPr algn="l">
              <a:buFont typeface="+mj-lt"/>
              <a:buAutoNum type="arabicPeriod"/>
            </a:pPr>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1363798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latin typeface="Arial"/>
                <a:ea typeface="Arial"/>
                <a:cs typeface="Arial"/>
                <a:sym typeface="Arial"/>
              </a:rPr>
              <a:t>Observations:</a:t>
            </a:r>
            <a:endParaRPr lang="en-SG" dirty="0">
              <a:solidFill>
                <a:srgbClr val="000000"/>
              </a:solidFill>
              <a:latin typeface="Arial"/>
              <a:ea typeface="Arial"/>
              <a:cs typeface="Arial"/>
              <a:sym typeface="Arial"/>
            </a:endParaRPr>
          </a:p>
        </p:txBody>
      </p:sp>
      <p:sp>
        <p:nvSpPr>
          <p:cNvPr id="92" name="Google Shape;92;p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400" b="0" i="0" dirty="0">
                <a:solidFill>
                  <a:srgbClr val="000000"/>
                </a:solidFill>
                <a:effectLst/>
                <a:latin typeface="Helvetica Neue"/>
              </a:rPr>
              <a:t>The region of intended employment does not seem to impact much, all regions have almost similar rate of approval.</a:t>
            </a:r>
          </a:p>
          <a:p>
            <a:pPr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Full time or part time nature of the work does not appear to impact the case status.</a:t>
            </a:r>
          </a:p>
          <a:p>
            <a:pPr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Applicants who have the </a:t>
            </a:r>
            <a:r>
              <a:rPr lang="en-US" sz="1400" b="0" i="0" dirty="0" err="1">
                <a:solidFill>
                  <a:srgbClr val="000000"/>
                </a:solidFill>
                <a:effectLst/>
                <a:latin typeface="Helvetica Neue"/>
              </a:rPr>
              <a:t>unit_of_wage</a:t>
            </a:r>
            <a:r>
              <a:rPr lang="en-US" sz="1400" b="0" i="0" dirty="0">
                <a:solidFill>
                  <a:srgbClr val="000000"/>
                </a:solidFill>
                <a:effectLst/>
                <a:latin typeface="Helvetica Neue"/>
              </a:rPr>
              <a:t> for </a:t>
            </a:r>
            <a:r>
              <a:rPr lang="en-US" sz="1400" b="0" i="0" dirty="0" err="1">
                <a:solidFill>
                  <a:srgbClr val="000000"/>
                </a:solidFill>
                <a:effectLst/>
                <a:latin typeface="Helvetica Neue"/>
              </a:rPr>
              <a:t>prevailing_wage</a:t>
            </a:r>
            <a:r>
              <a:rPr lang="en-US" sz="1400" b="0" i="0" dirty="0">
                <a:solidFill>
                  <a:srgbClr val="000000"/>
                </a:solidFill>
                <a:effectLst/>
                <a:latin typeface="Helvetica Neue"/>
              </a:rPr>
              <a:t> as year have the better chance of approval.</a:t>
            </a:r>
          </a:p>
          <a:p>
            <a:pPr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Asia and Europe have almost equal number of employees who are Doctorates.</a:t>
            </a:r>
          </a:p>
          <a:p>
            <a:pPr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Job experience seems to be a deciding factor for all education level except for Doctorate.</a:t>
            </a:r>
          </a:p>
          <a:p>
            <a:pPr marL="139700" lvl="0" indent="0" algn="l" rtl="0">
              <a:lnSpc>
                <a:spcPct val="115000"/>
              </a:lnSpc>
              <a:spcBef>
                <a:spcPts val="1000"/>
              </a:spcBef>
              <a:spcAft>
                <a:spcPts val="1000"/>
              </a:spcAft>
              <a:buClr>
                <a:srgbClr val="000000"/>
              </a:buClr>
              <a:buSzPts val="1400"/>
              <a:buNone/>
            </a:pPr>
            <a:endParaRPr lang="en-US" sz="1200" dirty="0">
              <a:solidFill>
                <a:schemeClr val="dk1"/>
              </a:solidFill>
              <a:latin typeface="Arial"/>
              <a:ea typeface="Arial"/>
              <a:cs typeface="Arial"/>
              <a:sym typeface="Arial"/>
            </a:endParaRPr>
          </a:p>
          <a:p>
            <a:pPr algn="l">
              <a:buFont typeface="+mj-lt"/>
              <a:buAutoNum type="arabicPeriod"/>
            </a:pPr>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266145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latin typeface="Arial"/>
                <a:ea typeface="Arial"/>
                <a:cs typeface="Arial"/>
                <a:sym typeface="Arial"/>
              </a:rPr>
              <a:t>Business Problem Overview and Solution Approach</a:t>
            </a:r>
            <a:endParaRPr>
              <a:solidFill>
                <a:srgbClr val="000000"/>
              </a:solidFill>
              <a:latin typeface="Arial"/>
              <a:ea typeface="Arial"/>
              <a:cs typeface="Arial"/>
              <a:sym typeface="Arial"/>
            </a:endParaRPr>
          </a:p>
        </p:txBody>
      </p:sp>
      <p:sp>
        <p:nvSpPr>
          <p:cNvPr id="68" name="Google Shape;68;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25450" indent="-285750">
              <a:buClr>
                <a:srgbClr val="000000"/>
              </a:buClr>
              <a:buSzPts val="1400"/>
            </a:pPr>
            <a:endParaRPr lang="en" sz="1400" dirty="0">
              <a:solidFill>
                <a:srgbClr val="000000"/>
              </a:solidFill>
              <a:latin typeface="Arial"/>
              <a:cs typeface="Arial"/>
              <a:sym typeface="Arial"/>
            </a:endParaRPr>
          </a:p>
          <a:p>
            <a:pPr marL="133350" indent="0">
              <a:buNone/>
            </a:pPr>
            <a:r>
              <a:rPr lang="en-US" sz="1400" dirty="0">
                <a:solidFill>
                  <a:srgbClr val="000000"/>
                </a:solidFill>
                <a:latin typeface="Arial"/>
                <a:cs typeface="Arial"/>
              </a:rPr>
              <a:t>Business communities in the United States are facing high demand for human resources, but one of the constant challenges is identifying and attracting the right talent, which is perhaps the most important element in remaining competitive</a:t>
            </a:r>
          </a:p>
          <a:p>
            <a:pPr marL="133350" indent="0">
              <a:buNone/>
            </a:pPr>
            <a:endParaRPr lang="en-US" sz="1400" dirty="0">
              <a:solidFill>
                <a:srgbClr val="000000"/>
              </a:solidFill>
              <a:latin typeface="Arial"/>
              <a:cs typeface="Arial"/>
            </a:endParaRPr>
          </a:p>
          <a:p>
            <a:pPr marL="762000" lvl="2" indent="-171450">
              <a:spcBef>
                <a:spcPts val="0"/>
              </a:spcBef>
              <a:buSzPts val="1500"/>
              <a:buFont typeface="Arial" panose="020B0604020202020204" pitchFamily="34" charset="0"/>
              <a:buChar char="•"/>
            </a:pPr>
            <a:r>
              <a:rPr lang="en-US" sz="1000" dirty="0">
                <a:latin typeface="+mj-lt"/>
              </a:rPr>
              <a:t>OFLC processes job certification applications for employers seeking to bring foreign workers into the United States and grants certifications in those cases where employers can demonstrate that there are not sufficient US workers available to perform the work at wages that meet or exceed the wage paid for the occupation in the area of intended employment.</a:t>
            </a:r>
          </a:p>
          <a:p>
            <a:pPr marL="914400" lvl="2" indent="-323850">
              <a:spcBef>
                <a:spcPts val="0"/>
              </a:spcBef>
              <a:buSzPts val="1500"/>
              <a:buFont typeface="Nunito"/>
              <a:buChar char="●"/>
            </a:pPr>
            <a:endParaRPr lang="en-US" sz="1000" dirty="0">
              <a:latin typeface="+mj-lt"/>
            </a:endParaRPr>
          </a:p>
          <a:p>
            <a:pPr marL="590550" lvl="2" indent="0">
              <a:spcBef>
                <a:spcPts val="0"/>
              </a:spcBef>
              <a:buSzPts val="1500"/>
              <a:buNone/>
            </a:pPr>
            <a:endParaRPr lang="en-US" sz="1000" dirty="0">
              <a:latin typeface="+mj-lt"/>
            </a:endParaRPr>
          </a:p>
          <a:p>
            <a:pPr algn="l"/>
            <a:r>
              <a:rPr lang="en-US" sz="1600" b="1" i="0" dirty="0">
                <a:effectLst/>
                <a:latin typeface="-apple-system"/>
              </a:rPr>
              <a:t>Objective</a:t>
            </a:r>
          </a:p>
          <a:p>
            <a:pPr algn="l"/>
            <a:endParaRPr lang="en-US" sz="1600" b="1" i="0" dirty="0">
              <a:effectLst/>
              <a:latin typeface="-apple-system"/>
            </a:endParaRPr>
          </a:p>
          <a:p>
            <a:pPr algn="l"/>
            <a:r>
              <a:rPr lang="en-US" sz="1100" b="0" i="0" dirty="0">
                <a:effectLst/>
                <a:latin typeface="+mj-lt"/>
              </a:rPr>
              <a:t>The increasing number of applicants every year calls for a Machine Learning based solution that can help in shortlisting the candidates having higher chances of VISA approval. </a:t>
            </a:r>
          </a:p>
          <a:p>
            <a:pPr algn="l"/>
            <a:r>
              <a:rPr lang="en-US" sz="1100" b="0" i="0" dirty="0">
                <a:effectLst/>
                <a:latin typeface="+mj-lt"/>
              </a:rPr>
              <a:t>OFLC is interested in a data driven solution to analyze the data provided and, with the help of a classification model:</a:t>
            </a:r>
            <a:endParaRPr lang="en-SG" sz="1400" dirty="0">
              <a:solidFill>
                <a:srgbClr val="000000"/>
              </a:solidFill>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SG" dirty="0">
                <a:solidFill>
                  <a:srgbClr val="000000"/>
                </a:solidFill>
                <a:latin typeface="Arial"/>
                <a:ea typeface="Arial"/>
                <a:cs typeface="Arial"/>
                <a:sym typeface="Arial"/>
              </a:rPr>
              <a:t>Data Overview</a:t>
            </a:r>
            <a:br>
              <a:rPr lang="en-SG" dirty="0">
                <a:solidFill>
                  <a:srgbClr val="000000"/>
                </a:solidFill>
                <a:latin typeface="Arial"/>
                <a:ea typeface="Arial"/>
                <a:cs typeface="Arial"/>
                <a:sym typeface="Arial"/>
              </a:rPr>
            </a:br>
            <a:endParaRPr lang="en-SG" dirty="0">
              <a:solidFill>
                <a:srgbClr val="000000"/>
              </a:solidFill>
              <a:latin typeface="Arial"/>
              <a:ea typeface="Arial"/>
              <a:cs typeface="Arial"/>
              <a:sym typeface="Arial"/>
            </a:endParaRPr>
          </a:p>
        </p:txBody>
      </p:sp>
      <p:graphicFrame>
        <p:nvGraphicFramePr>
          <p:cNvPr id="5" name="Table 5">
            <a:extLst>
              <a:ext uri="{FF2B5EF4-FFF2-40B4-BE49-F238E27FC236}">
                <a16:creationId xmlns:a16="http://schemas.microsoft.com/office/drawing/2014/main" id="{E2A2F166-D15D-48A9-8BBD-554073377039}"/>
              </a:ext>
            </a:extLst>
          </p:cNvPr>
          <p:cNvGraphicFramePr>
            <a:graphicFrameLocks noGrp="1"/>
          </p:cNvGraphicFramePr>
          <p:nvPr>
            <p:extLst>
              <p:ext uri="{D42A27DB-BD31-4B8C-83A1-F6EECF244321}">
                <p14:modId xmlns:p14="http://schemas.microsoft.com/office/powerpoint/2010/main" val="2456728227"/>
              </p:ext>
            </p:extLst>
          </p:nvPr>
        </p:nvGraphicFramePr>
        <p:xfrm>
          <a:off x="407055" y="964504"/>
          <a:ext cx="4094153" cy="3782887"/>
        </p:xfrm>
        <a:graphic>
          <a:graphicData uri="http://schemas.openxmlformats.org/drawingml/2006/table">
            <a:tbl>
              <a:tblPr firstRow="1" bandRow="1">
                <a:tableStyleId>{A16E7454-6B13-40CE-91AE-A84AF2B8098F}</a:tableStyleId>
              </a:tblPr>
              <a:tblGrid>
                <a:gridCol w="1362751">
                  <a:extLst>
                    <a:ext uri="{9D8B030D-6E8A-4147-A177-3AD203B41FA5}">
                      <a16:colId xmlns:a16="http://schemas.microsoft.com/office/drawing/2014/main" val="1922796683"/>
                    </a:ext>
                  </a:extLst>
                </a:gridCol>
                <a:gridCol w="2731402">
                  <a:extLst>
                    <a:ext uri="{9D8B030D-6E8A-4147-A177-3AD203B41FA5}">
                      <a16:colId xmlns:a16="http://schemas.microsoft.com/office/drawing/2014/main" val="1469814253"/>
                    </a:ext>
                  </a:extLst>
                </a:gridCol>
              </a:tblGrid>
              <a:tr h="357846">
                <a:tc>
                  <a:txBody>
                    <a:bodyPr/>
                    <a:lstStyle/>
                    <a:p>
                      <a:pPr algn="ctr"/>
                      <a:r>
                        <a:rPr kumimoji="0" lang="en-US" sz="1200" b="1" i="0" u="none" strike="noStrike" kern="0" cap="none" spc="0" normalizeH="0" baseline="0" noProof="0" dirty="0">
                          <a:ln>
                            <a:noFill/>
                          </a:ln>
                          <a:solidFill>
                            <a:srgbClr val="000000"/>
                          </a:solidFill>
                          <a:effectLst/>
                          <a:uLnTx/>
                          <a:uFillTx/>
                          <a:latin typeface="Arial"/>
                          <a:cs typeface="Arial"/>
                          <a:sym typeface="Arial"/>
                        </a:rPr>
                        <a:t>Variable</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t>Description</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525737"/>
                  </a:ext>
                </a:extLst>
              </a:tr>
              <a:tr h="248460">
                <a:tc>
                  <a:txBody>
                    <a:bodyPr/>
                    <a:lstStyle/>
                    <a:p>
                      <a:r>
                        <a:rPr lang="en-SG" sz="800" b="0" i="0" u="none" strike="noStrike" cap="none" dirty="0" err="1">
                          <a:solidFill>
                            <a:srgbClr val="000000"/>
                          </a:solidFill>
                          <a:effectLst/>
                          <a:latin typeface="Arial"/>
                          <a:ea typeface="Arial"/>
                          <a:cs typeface="Arial"/>
                          <a:sym typeface="Arial"/>
                        </a:rPr>
                        <a:t>case_id</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i="0" u="none" strike="noStrike" cap="none" dirty="0">
                          <a:solidFill>
                            <a:srgbClr val="000000"/>
                          </a:solidFill>
                          <a:effectLst/>
                          <a:latin typeface="Arial"/>
                          <a:ea typeface="Arial"/>
                          <a:cs typeface="Arial"/>
                          <a:sym typeface="Arial"/>
                        </a:rPr>
                        <a:t>ID of each visa application</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2158414"/>
                  </a:ext>
                </a:extLst>
              </a:tr>
              <a:tr h="235296">
                <a:tc>
                  <a:txBody>
                    <a:bodyPr/>
                    <a:lstStyle/>
                    <a:p>
                      <a:r>
                        <a:rPr lang="en-SG" sz="800" b="0" i="0" u="none" strike="noStrike" cap="none" dirty="0">
                          <a:solidFill>
                            <a:srgbClr val="000000"/>
                          </a:solidFill>
                          <a:effectLst/>
                          <a:latin typeface="Arial"/>
                          <a:ea typeface="Arial"/>
                          <a:cs typeface="Arial"/>
                          <a:sym typeface="Arial"/>
                        </a:rPr>
                        <a:t>continent</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Information of continent the employee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628446"/>
                  </a:ext>
                </a:extLst>
              </a:tr>
              <a:tr h="259964">
                <a:tc>
                  <a:txBody>
                    <a:bodyPr/>
                    <a:lstStyle/>
                    <a:p>
                      <a:r>
                        <a:rPr lang="en-SG" sz="800" b="0" i="0" u="none" strike="noStrike" cap="none" dirty="0" err="1">
                          <a:solidFill>
                            <a:srgbClr val="000000"/>
                          </a:solidFill>
                          <a:effectLst/>
                          <a:latin typeface="Arial"/>
                          <a:ea typeface="Arial"/>
                          <a:cs typeface="Arial"/>
                          <a:sym typeface="Arial"/>
                        </a:rPr>
                        <a:t>education_of_employee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Information of education of the employee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8488830"/>
                  </a:ext>
                </a:extLst>
              </a:tr>
              <a:tr h="272140">
                <a:tc>
                  <a:txBody>
                    <a:bodyPr/>
                    <a:lstStyle/>
                    <a:p>
                      <a:r>
                        <a:rPr lang="en-SG" sz="800" b="0" i="0" u="none" strike="noStrike" cap="none" dirty="0" err="1">
                          <a:solidFill>
                            <a:srgbClr val="000000"/>
                          </a:solidFill>
                          <a:effectLst/>
                          <a:latin typeface="Arial"/>
                          <a:ea typeface="Arial"/>
                          <a:cs typeface="Arial"/>
                          <a:sym typeface="Arial"/>
                        </a:rPr>
                        <a:t>has_job_experience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Does the employee has any job experience? Y= Yes; N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248362"/>
                  </a:ext>
                </a:extLst>
              </a:tr>
              <a:tr h="235296">
                <a:tc>
                  <a:txBody>
                    <a:bodyPr/>
                    <a:lstStyle/>
                    <a:p>
                      <a:r>
                        <a:rPr lang="en-SG" sz="800" b="0" i="0" u="none" strike="noStrike" cap="none" dirty="0" err="1">
                          <a:solidFill>
                            <a:srgbClr val="000000"/>
                          </a:solidFill>
                          <a:effectLst/>
                          <a:latin typeface="Arial"/>
                          <a:ea typeface="Arial"/>
                          <a:cs typeface="Arial"/>
                          <a:sym typeface="Arial"/>
                        </a:rPr>
                        <a:t>requires_job_training</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aseline="0" dirty="0"/>
                        <a:t>Does the employee require any job training? Y = Yes; N = No </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882515"/>
                  </a:ext>
                </a:extLst>
              </a:tr>
              <a:tr h="279098">
                <a:tc>
                  <a:txBody>
                    <a:bodyPr/>
                    <a:lstStyle/>
                    <a:p>
                      <a:r>
                        <a:rPr lang="en-SG" sz="800" b="0" i="0" u="none" strike="noStrike" cap="none" dirty="0" err="1">
                          <a:solidFill>
                            <a:srgbClr val="000000"/>
                          </a:solidFill>
                          <a:effectLst/>
                          <a:latin typeface="Arial"/>
                          <a:ea typeface="Arial"/>
                          <a:cs typeface="Arial"/>
                          <a:sym typeface="Arial"/>
                        </a:rPr>
                        <a:t>no_of_employees</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Number of employees in the employer's 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12441"/>
                  </a:ext>
                </a:extLst>
              </a:tr>
              <a:tr h="238143">
                <a:tc>
                  <a:txBody>
                    <a:bodyPr/>
                    <a:lstStyle/>
                    <a:p>
                      <a:r>
                        <a:rPr lang="en-SG" sz="800" b="0" i="0" u="none" strike="noStrike" cap="none" dirty="0" err="1">
                          <a:solidFill>
                            <a:srgbClr val="000000"/>
                          </a:solidFill>
                          <a:effectLst/>
                          <a:latin typeface="Arial"/>
                          <a:ea typeface="Arial"/>
                          <a:cs typeface="Arial"/>
                          <a:sym typeface="Arial"/>
                        </a:rPr>
                        <a:t>yr_of_estab</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aseline="0" dirty="0"/>
                        <a:t>Year in which the employer's company was established</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008491"/>
                  </a:ext>
                </a:extLst>
              </a:tr>
              <a:tr h="235296">
                <a:tc>
                  <a:txBody>
                    <a:bodyPr/>
                    <a:lstStyle/>
                    <a:p>
                      <a:r>
                        <a:rPr lang="en-SG" sz="800" b="0" i="0" u="none" strike="noStrike" cap="none" dirty="0" err="1">
                          <a:solidFill>
                            <a:srgbClr val="000000"/>
                          </a:solidFill>
                          <a:effectLst/>
                          <a:latin typeface="Arial"/>
                          <a:ea typeface="Arial"/>
                          <a:cs typeface="Arial"/>
                          <a:sym typeface="Arial"/>
                        </a:rPr>
                        <a:t>region_of_employment</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Information of foreign worker's intended region of employment in the 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656491"/>
                  </a:ext>
                </a:extLst>
              </a:tr>
              <a:tr h="205377">
                <a:tc>
                  <a:txBody>
                    <a:bodyPr/>
                    <a:lstStyle/>
                    <a:p>
                      <a:r>
                        <a:rPr lang="en-SG" sz="800" b="0" i="0" u="none" strike="noStrike" cap="none" dirty="0" err="1">
                          <a:solidFill>
                            <a:srgbClr val="000000"/>
                          </a:solidFill>
                          <a:effectLst/>
                          <a:latin typeface="Arial"/>
                          <a:ea typeface="Arial"/>
                          <a:cs typeface="Arial"/>
                          <a:sym typeface="Arial"/>
                        </a:rPr>
                        <a:t>prevailing_wage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aseline="0" dirty="0"/>
                        <a:t> Average wage paid to similarly employed workers in a specific occupation in the area of intended employment. The purpose of the prevailing wage is to ensure that the foreign worker is not underpaid compared to other workers offering the same or similar service in the same area of employment. </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062686"/>
                  </a:ext>
                </a:extLst>
              </a:tr>
              <a:tr h="235296">
                <a:tc>
                  <a:txBody>
                    <a:bodyPr/>
                    <a:lstStyle/>
                    <a:p>
                      <a:r>
                        <a:rPr lang="en-US" sz="800" baseline="0" dirty="0" err="1"/>
                        <a:t>unit_of_wage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aseline="0" dirty="0"/>
                        <a:t>Unit of prevailing wage. Values include Hourly, Weekly, Monthly, and Yearly.</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634180"/>
                  </a:ext>
                </a:extLst>
              </a:tr>
            </a:tbl>
          </a:graphicData>
        </a:graphic>
      </p:graphicFrame>
      <p:graphicFrame>
        <p:nvGraphicFramePr>
          <p:cNvPr id="6" name="Table 6">
            <a:extLst>
              <a:ext uri="{FF2B5EF4-FFF2-40B4-BE49-F238E27FC236}">
                <a16:creationId xmlns:a16="http://schemas.microsoft.com/office/drawing/2014/main" id="{2AD69077-D95D-47DF-8A92-C7FEEA1CE677}"/>
              </a:ext>
            </a:extLst>
          </p:cNvPr>
          <p:cNvGraphicFramePr>
            <a:graphicFrameLocks noGrp="1"/>
          </p:cNvGraphicFramePr>
          <p:nvPr>
            <p:extLst>
              <p:ext uri="{D42A27DB-BD31-4B8C-83A1-F6EECF244321}">
                <p14:modId xmlns:p14="http://schemas.microsoft.com/office/powerpoint/2010/main" val="2455906660"/>
              </p:ext>
            </p:extLst>
          </p:nvPr>
        </p:nvGraphicFramePr>
        <p:xfrm>
          <a:off x="4748979" y="869950"/>
          <a:ext cx="4277034" cy="985520"/>
        </p:xfrm>
        <a:graphic>
          <a:graphicData uri="http://schemas.openxmlformats.org/drawingml/2006/table">
            <a:tbl>
              <a:tblPr firstRow="1" bandRow="1">
                <a:tableStyleId>{A16E7454-6B13-40CE-91AE-A84AF2B8098F}</a:tableStyleId>
              </a:tblPr>
              <a:tblGrid>
                <a:gridCol w="1294940">
                  <a:extLst>
                    <a:ext uri="{9D8B030D-6E8A-4147-A177-3AD203B41FA5}">
                      <a16:colId xmlns:a16="http://schemas.microsoft.com/office/drawing/2014/main" val="4058042991"/>
                    </a:ext>
                  </a:extLst>
                </a:gridCol>
                <a:gridCol w="2982094">
                  <a:extLst>
                    <a:ext uri="{9D8B030D-6E8A-4147-A177-3AD203B41FA5}">
                      <a16:colId xmlns:a16="http://schemas.microsoft.com/office/drawing/2014/main" val="2049542535"/>
                    </a:ext>
                  </a:extLst>
                </a:gridCol>
              </a:tblGrid>
              <a:tr h="120322">
                <a:tc>
                  <a:txBody>
                    <a:bodyPr/>
                    <a:lstStyle/>
                    <a:p>
                      <a:r>
                        <a:rPr kumimoji="0" lang="en-US" sz="1400" b="1" i="0" u="none" strike="noStrike" kern="0" cap="none" spc="0" normalizeH="0" baseline="0" noProof="0" dirty="0">
                          <a:ln>
                            <a:noFill/>
                          </a:ln>
                          <a:solidFill>
                            <a:srgbClr val="000000"/>
                          </a:solidFill>
                          <a:effectLst/>
                          <a:uLnTx/>
                          <a:uFillTx/>
                          <a:latin typeface="Arial"/>
                          <a:cs typeface="Arial"/>
                          <a:sym typeface="Arial"/>
                        </a:rPr>
                        <a:t>Variable</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aseline="0" dirty="0"/>
                        <a:t>Description</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09399"/>
                  </a:ext>
                </a:extLst>
              </a:tr>
              <a:tr h="340360">
                <a:tc>
                  <a:txBody>
                    <a:bodyPr/>
                    <a:lstStyle/>
                    <a:p>
                      <a:r>
                        <a:rPr lang="en-US" sz="800" dirty="0" err="1"/>
                        <a:t>full_time_position</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Is the position of work full-time? Y = Full Time Position; N = Part Time 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12551"/>
                  </a:ext>
                </a:extLst>
              </a:tr>
              <a:tr h="340360">
                <a:tc>
                  <a:txBody>
                    <a:bodyPr/>
                    <a:lstStyle/>
                    <a:p>
                      <a:r>
                        <a:rPr lang="en-US" sz="800" dirty="0" err="1"/>
                        <a:t>case_status</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Flag indicating if the Visa was certified or denied</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9070739"/>
                  </a:ext>
                </a:extLst>
              </a:tr>
            </a:tbl>
          </a:graphicData>
        </a:graphic>
      </p:graphicFrame>
      <p:graphicFrame>
        <p:nvGraphicFramePr>
          <p:cNvPr id="8" name="Table 8">
            <a:extLst>
              <a:ext uri="{FF2B5EF4-FFF2-40B4-BE49-F238E27FC236}">
                <a16:creationId xmlns:a16="http://schemas.microsoft.com/office/drawing/2014/main" id="{67541D31-8993-4AEF-81D0-0E42842A5A95}"/>
              </a:ext>
            </a:extLst>
          </p:cNvPr>
          <p:cNvGraphicFramePr>
            <a:graphicFrameLocks noGrp="1"/>
          </p:cNvGraphicFramePr>
          <p:nvPr>
            <p:extLst>
              <p:ext uri="{D42A27DB-BD31-4B8C-83A1-F6EECF244321}">
                <p14:modId xmlns:p14="http://schemas.microsoft.com/office/powerpoint/2010/main" val="2862125717"/>
              </p:ext>
            </p:extLst>
          </p:nvPr>
        </p:nvGraphicFramePr>
        <p:xfrm>
          <a:off x="4855168" y="3642811"/>
          <a:ext cx="3350836" cy="426720"/>
        </p:xfrm>
        <a:graphic>
          <a:graphicData uri="http://schemas.openxmlformats.org/drawingml/2006/table">
            <a:tbl>
              <a:tblPr firstRow="1" bandRow="1">
                <a:tableStyleId>{A16E7454-6B13-40CE-91AE-A84AF2B8098F}</a:tableStyleId>
              </a:tblPr>
              <a:tblGrid>
                <a:gridCol w="1675418">
                  <a:extLst>
                    <a:ext uri="{9D8B030D-6E8A-4147-A177-3AD203B41FA5}">
                      <a16:colId xmlns:a16="http://schemas.microsoft.com/office/drawing/2014/main" val="3929276930"/>
                    </a:ext>
                  </a:extLst>
                </a:gridCol>
                <a:gridCol w="1675418">
                  <a:extLst>
                    <a:ext uri="{9D8B030D-6E8A-4147-A177-3AD203B41FA5}">
                      <a16:colId xmlns:a16="http://schemas.microsoft.com/office/drawing/2014/main" val="376430413"/>
                    </a:ext>
                  </a:extLst>
                </a:gridCol>
              </a:tblGrid>
              <a:tr h="199124">
                <a:tc>
                  <a:txBody>
                    <a:bodyPr/>
                    <a:lstStyle/>
                    <a:p>
                      <a:r>
                        <a:rPr lang="en-US" sz="800" baseline="0" dirty="0"/>
                        <a:t>Observations</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Variables</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7968371"/>
                  </a:ext>
                </a:extLst>
              </a:tr>
              <a:tr h="199124">
                <a:tc>
                  <a:txBody>
                    <a:bodyPr/>
                    <a:lstStyle/>
                    <a:p>
                      <a:r>
                        <a:rPr lang="en-US" sz="800" dirty="0"/>
                        <a:t>2</a:t>
                      </a:r>
                      <a:r>
                        <a:rPr lang="en-SG" sz="800" dirty="0"/>
                        <a:t>5480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8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59883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Exploratory Data Analysis</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34859" y="3214214"/>
            <a:ext cx="5668900" cy="1815882"/>
          </a:xfrm>
          <a:prstGeom prst="rect">
            <a:avLst/>
          </a:prstGeom>
          <a:noFill/>
        </p:spPr>
        <p:txBody>
          <a:bodyPr wrap="square" rtlCol="0">
            <a:spAutoFit/>
          </a:bodyPr>
          <a:lstStyle/>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r>
              <a:rPr lang="en-US" dirty="0">
                <a:latin typeface="-apple-system"/>
              </a:rPr>
              <a:t> Asia has about 66 percent of total applications.</a:t>
            </a:r>
          </a:p>
          <a:p>
            <a:pPr algn="l">
              <a:buFont typeface="Arial" panose="020B0604020202020204" pitchFamily="34" charset="0"/>
              <a:buChar char="•"/>
            </a:pPr>
            <a:r>
              <a:rPr lang="en-US" dirty="0">
                <a:latin typeface="-apple-system"/>
              </a:rPr>
              <a:t> Europe and North America have about 14.6 and 13 percent of the total applications.</a:t>
            </a: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r>
              <a:rPr lang="en-US" b="0" i="0" dirty="0">
                <a:solidFill>
                  <a:srgbClr val="000000"/>
                </a:solidFill>
                <a:effectLst/>
                <a:latin typeface="Helvetica Neue"/>
              </a:rPr>
              <a:t>Nearly 40% of the applicants have Bachelor's and about 39% of them have Masters.</a:t>
            </a:r>
          </a:p>
        </p:txBody>
      </p:sp>
      <p:pic>
        <p:nvPicPr>
          <p:cNvPr id="4" name="Picture 2">
            <a:extLst>
              <a:ext uri="{FF2B5EF4-FFF2-40B4-BE49-F238E27FC236}">
                <a16:creationId xmlns:a16="http://schemas.microsoft.com/office/drawing/2014/main" id="{6E1C05AB-C446-45FA-962A-A3FCF1E7C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605" y="884664"/>
            <a:ext cx="3176871" cy="27409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A3303E9-563B-4C6C-8C1E-6029C12FB7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525" y="51330"/>
            <a:ext cx="3864725" cy="4434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EDA</a:t>
            </a:r>
            <a:endParaRPr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A832AEB5-E60C-4236-B684-3DACDD6B6E69}"/>
              </a:ext>
            </a:extLst>
          </p:cNvPr>
          <p:cNvSpPr txBox="1"/>
          <p:nvPr/>
        </p:nvSpPr>
        <p:spPr>
          <a:xfrm>
            <a:off x="625333" y="3177270"/>
            <a:ext cx="5102941" cy="1554272"/>
          </a:xfrm>
          <a:prstGeom prst="rect">
            <a:avLst/>
          </a:prstGeom>
          <a:noFill/>
        </p:spPr>
        <p:txBody>
          <a:bodyPr wrap="square" rtlCol="0">
            <a:spAutoFit/>
          </a:bodyPr>
          <a:lstStyle/>
          <a:p>
            <a:pPr algn="l">
              <a:buFont typeface="Arial" panose="020B0604020202020204" pitchFamily="34" charset="0"/>
              <a:buChar char="•"/>
            </a:pPr>
            <a:endParaRPr lang="en-US" sz="1000" b="0" i="0" dirty="0">
              <a:effectLst/>
              <a:latin typeface="-apple-system"/>
            </a:endParaRPr>
          </a:p>
          <a:p>
            <a:pPr algn="l">
              <a:buFont typeface="Arial" panose="020B0604020202020204" pitchFamily="34" charset="0"/>
              <a:buChar char="•"/>
            </a:pPr>
            <a:endParaRPr lang="en-US" sz="1000" b="0" i="0" dirty="0">
              <a:effectLst/>
              <a:latin typeface="-apple-system"/>
            </a:endParaRPr>
          </a:p>
          <a:p>
            <a:pPr>
              <a:buFont typeface="Arial" panose="020B0604020202020204" pitchFamily="34" charset="0"/>
              <a:buChar char="•"/>
            </a:pPr>
            <a:r>
              <a:rPr lang="en-US" sz="1100" b="0" i="0" dirty="0">
                <a:solidFill>
                  <a:srgbClr val="000000"/>
                </a:solidFill>
                <a:effectLst/>
                <a:latin typeface="Helvetica Neue"/>
              </a:rPr>
              <a:t> 58% of the applicants for visa have job experience.</a:t>
            </a:r>
          </a:p>
          <a:p>
            <a:pPr algn="l">
              <a:buFont typeface="Arial" panose="020B0604020202020204" pitchFamily="34" charset="0"/>
              <a:buChar char="•"/>
            </a:pPr>
            <a:endParaRPr lang="en-US" sz="1000" dirty="0">
              <a:latin typeface="-apple-system"/>
            </a:endParaRPr>
          </a:p>
          <a:p>
            <a:pPr>
              <a:buFont typeface="Arial" panose="020B0604020202020204" pitchFamily="34" charset="0"/>
              <a:buChar char="•"/>
            </a:pPr>
            <a:r>
              <a:rPr lang="en-US" sz="1100" dirty="0">
                <a:latin typeface="-apple-system"/>
              </a:rPr>
              <a:t> </a:t>
            </a:r>
            <a:r>
              <a:rPr lang="en-US" sz="1100" dirty="0">
                <a:latin typeface="Helvetica Neue"/>
              </a:rPr>
              <a:t>88% of then don't need job training.</a:t>
            </a:r>
          </a:p>
          <a:p>
            <a:pPr>
              <a:buFont typeface="Arial" panose="020B0604020202020204" pitchFamily="34" charset="0"/>
              <a:buChar char="•"/>
            </a:pPr>
            <a:endParaRPr lang="en-US" sz="1100" dirty="0">
              <a:latin typeface="-apple-system"/>
            </a:endParaRPr>
          </a:p>
          <a:p>
            <a:pPr algn="l">
              <a:buFont typeface="Arial" panose="020B0604020202020204" pitchFamily="34" charset="0"/>
              <a:buChar char="•"/>
            </a:pPr>
            <a:r>
              <a:rPr lang="en-US" sz="1100" b="0" i="0" dirty="0">
                <a:effectLst/>
                <a:latin typeface="-apple-system"/>
              </a:rPr>
              <a:t> </a:t>
            </a:r>
            <a:r>
              <a:rPr lang="en-US" sz="1100" dirty="0">
                <a:latin typeface="Helvetica Neue"/>
              </a:rPr>
              <a:t>The intended region of employment is almost equally distributed for Northeast, South, and West with 28%, 27.5% and 25.8%.</a:t>
            </a:r>
          </a:p>
          <a:p>
            <a:pPr algn="l">
              <a:buFont typeface="Arial" panose="020B0604020202020204" pitchFamily="34" charset="0"/>
              <a:buChar char="•"/>
            </a:pPr>
            <a:endParaRPr lang="en-US" sz="1000" b="0" i="0" dirty="0">
              <a:effectLst/>
              <a:latin typeface="-apple-system"/>
            </a:endParaRPr>
          </a:p>
        </p:txBody>
      </p:sp>
      <p:pic>
        <p:nvPicPr>
          <p:cNvPr id="2" name="Picture 2">
            <a:extLst>
              <a:ext uri="{FF2B5EF4-FFF2-40B4-BE49-F238E27FC236}">
                <a16:creationId xmlns:a16="http://schemas.microsoft.com/office/drawing/2014/main" id="{A296D6B7-D78B-4F60-804F-CE221D7A7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69" y="289278"/>
            <a:ext cx="2193851" cy="29907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AE9C33D9-A757-40DF-BD65-FE96C12B4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233" y="289279"/>
            <a:ext cx="222885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66A6244-C0F1-480E-B5FF-7D3E56533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9075" y="669884"/>
            <a:ext cx="376237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3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EDA</a:t>
            </a:r>
            <a:endParaRPr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66391443-367E-44E1-A2B6-1F25D851A89E}"/>
              </a:ext>
            </a:extLst>
          </p:cNvPr>
          <p:cNvSpPr txBox="1"/>
          <p:nvPr/>
        </p:nvSpPr>
        <p:spPr>
          <a:xfrm>
            <a:off x="4638173" y="3633537"/>
            <a:ext cx="4229101" cy="73866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66.8% of the applicants are successful in getting the Visa.</a:t>
            </a:r>
          </a:p>
          <a:p>
            <a:endParaRPr lang="en-SG" dirty="0"/>
          </a:p>
        </p:txBody>
      </p:sp>
      <p:sp>
        <p:nvSpPr>
          <p:cNvPr id="4" name="TextBox 3">
            <a:extLst>
              <a:ext uri="{FF2B5EF4-FFF2-40B4-BE49-F238E27FC236}">
                <a16:creationId xmlns:a16="http://schemas.microsoft.com/office/drawing/2014/main" id="{D8CDE485-A3DB-4990-8CB1-D3B10A1610C5}"/>
              </a:ext>
            </a:extLst>
          </p:cNvPr>
          <p:cNvSpPr txBox="1"/>
          <p:nvPr/>
        </p:nvSpPr>
        <p:spPr>
          <a:xfrm>
            <a:off x="719720" y="3171636"/>
            <a:ext cx="3786107" cy="1169551"/>
          </a:xfrm>
          <a:prstGeom prst="rect">
            <a:avLst/>
          </a:prstGeom>
          <a:noFill/>
        </p:spPr>
        <p:txBody>
          <a:bodyPr wrap="square" rtlCol="0">
            <a:spAutoFit/>
          </a:bodyPr>
          <a:lstStyle/>
          <a:p>
            <a:pPr>
              <a:buFont typeface="Arial" panose="020B0604020202020204" pitchFamily="34" charset="0"/>
              <a:buChar char="•"/>
            </a:pPr>
            <a:r>
              <a:rPr lang="en-US" b="0" i="0" dirty="0">
                <a:solidFill>
                  <a:srgbClr val="000000"/>
                </a:solidFill>
                <a:effectLst/>
                <a:latin typeface="Helvetica Neue"/>
              </a:rPr>
              <a:t> Almost 89% of the applicants, apply for full time positions.</a:t>
            </a:r>
          </a:p>
          <a:p>
            <a:pPr algn="l"/>
            <a:r>
              <a:rPr lang="en-US" b="0" i="0" dirty="0">
                <a:solidFill>
                  <a:srgbClr val="000000"/>
                </a:solidFill>
                <a:effectLst/>
                <a:latin typeface="Helvetica Neue"/>
              </a:rPr>
              <a:t> </a:t>
            </a:r>
          </a:p>
          <a:p>
            <a:pPr algn="l">
              <a:buFont typeface="Arial" panose="020B0604020202020204" pitchFamily="34" charset="0"/>
              <a:buChar char="•"/>
            </a:pPr>
            <a:r>
              <a:rPr lang="en-US" b="0" i="0" dirty="0">
                <a:solidFill>
                  <a:srgbClr val="000000"/>
                </a:solidFill>
                <a:effectLst/>
                <a:latin typeface="Helvetica Neue"/>
              </a:rPr>
              <a:t> Most of the job positions </a:t>
            </a:r>
            <a:r>
              <a:rPr lang="en-US" b="0" i="0" dirty="0" err="1">
                <a:solidFill>
                  <a:srgbClr val="000000"/>
                </a:solidFill>
                <a:effectLst/>
                <a:latin typeface="Helvetica Neue"/>
              </a:rPr>
              <a:t>prevailing_wage</a:t>
            </a:r>
            <a:r>
              <a:rPr lang="en-US" b="0" i="0" dirty="0">
                <a:solidFill>
                  <a:srgbClr val="000000"/>
                </a:solidFill>
                <a:effectLst/>
                <a:latin typeface="Helvetica Neue"/>
              </a:rPr>
              <a:t> are expressed in years.</a:t>
            </a:r>
          </a:p>
        </p:txBody>
      </p:sp>
      <p:pic>
        <p:nvPicPr>
          <p:cNvPr id="2" name="Picture 2">
            <a:extLst>
              <a:ext uri="{FF2B5EF4-FFF2-40B4-BE49-F238E27FC236}">
                <a16:creationId xmlns:a16="http://schemas.microsoft.com/office/drawing/2014/main" id="{7BFF12C4-F632-4C2B-8A58-CE64B251A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406" y="126316"/>
            <a:ext cx="2153534" cy="28823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E404DC7-837F-4357-BC97-18EF3424A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4006" y="575629"/>
            <a:ext cx="2228850" cy="289292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19ACDC07-776F-4948-BB91-F9195C127C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351" y="99345"/>
            <a:ext cx="2910286" cy="298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3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EDA</a:t>
            </a:r>
            <a:endParaRPr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D8CDE485-A3DB-4990-8CB1-D3B10A1610C5}"/>
              </a:ext>
            </a:extLst>
          </p:cNvPr>
          <p:cNvSpPr txBox="1"/>
          <p:nvPr/>
        </p:nvSpPr>
        <p:spPr>
          <a:xfrm>
            <a:off x="202550" y="3543176"/>
            <a:ext cx="2269939" cy="861774"/>
          </a:xfrm>
          <a:prstGeom prst="rect">
            <a:avLst/>
          </a:prstGeom>
          <a:noFill/>
        </p:spPr>
        <p:txBody>
          <a:bodyPr wrap="square" rtlCol="0">
            <a:spAutoFit/>
          </a:bodyPr>
          <a:lstStyle/>
          <a:p>
            <a:pPr>
              <a:buFont typeface="Arial" panose="020B0604020202020204" pitchFamily="34" charset="0"/>
              <a:buChar char="•"/>
            </a:pPr>
            <a:r>
              <a:rPr lang="en-US" b="0" i="0" dirty="0">
                <a:solidFill>
                  <a:srgbClr val="000000"/>
                </a:solidFill>
                <a:effectLst/>
                <a:latin typeface="Helvetica Neue"/>
              </a:rPr>
              <a:t> </a:t>
            </a:r>
            <a:r>
              <a:rPr lang="en-US" sz="1100" b="0" i="0" dirty="0">
                <a:solidFill>
                  <a:srgbClr val="000000"/>
                </a:solidFill>
                <a:effectLst/>
                <a:latin typeface="Helvetica Neue"/>
              </a:rPr>
              <a:t>Employees having prior job experience have higher rate of approval.</a:t>
            </a:r>
          </a:p>
          <a:p>
            <a:pPr algn="l">
              <a:buFont typeface="Arial" panose="020B0604020202020204" pitchFamily="34" charset="0"/>
              <a:buChar char="•"/>
            </a:pPr>
            <a:endParaRPr lang="en-US" b="0" i="0" dirty="0">
              <a:effectLst/>
              <a:latin typeface="-apple-system"/>
            </a:endParaRPr>
          </a:p>
        </p:txBody>
      </p:sp>
      <p:sp>
        <p:nvSpPr>
          <p:cNvPr id="5" name="TextBox 4">
            <a:extLst>
              <a:ext uri="{FF2B5EF4-FFF2-40B4-BE49-F238E27FC236}">
                <a16:creationId xmlns:a16="http://schemas.microsoft.com/office/drawing/2014/main" id="{E1CCAFEC-0503-4454-94BC-87F12E70E60A}"/>
              </a:ext>
            </a:extLst>
          </p:cNvPr>
          <p:cNvSpPr txBox="1"/>
          <p:nvPr/>
        </p:nvSpPr>
        <p:spPr>
          <a:xfrm>
            <a:off x="5618748" y="4088020"/>
            <a:ext cx="3164306" cy="984885"/>
          </a:xfrm>
          <a:prstGeom prst="rect">
            <a:avLst/>
          </a:prstGeom>
          <a:noFill/>
        </p:spPr>
        <p:txBody>
          <a:bodyPr wrap="square" rtlCol="0">
            <a:spAutoFit/>
          </a:bodyPr>
          <a:lstStyle/>
          <a:p>
            <a:pPr algn="l">
              <a:buFont typeface="Arial" panose="020B0604020202020204" pitchFamily="34" charset="0"/>
              <a:buChar char="•"/>
            </a:pPr>
            <a:r>
              <a:rPr lang="en-US" sz="1100" dirty="0">
                <a:effectLst/>
                <a:latin typeface="var(--jp-content-font-family)"/>
              </a:rPr>
              <a:t> </a:t>
            </a:r>
            <a:r>
              <a:rPr lang="en-US" sz="1100" b="0" i="0" dirty="0">
                <a:solidFill>
                  <a:srgbClr val="000000"/>
                </a:solidFill>
                <a:effectLst/>
                <a:latin typeface="Helvetica Neue"/>
              </a:rPr>
              <a:t>Applicants from Europe have the highest rate of approval for Visa.</a:t>
            </a:r>
          </a:p>
          <a:p>
            <a:pPr algn="l">
              <a:buFont typeface="Arial" panose="020B0604020202020204" pitchFamily="34" charset="0"/>
              <a:buChar char="•"/>
            </a:pPr>
            <a:endParaRPr lang="en-US" sz="1100" b="0" i="0" dirty="0">
              <a:solidFill>
                <a:srgbClr val="000000"/>
              </a:solidFill>
              <a:effectLst/>
              <a:latin typeface="Helvetica Neue"/>
            </a:endParaRPr>
          </a:p>
          <a:p>
            <a:pPr algn="l">
              <a:buFont typeface="Arial" panose="020B0604020202020204" pitchFamily="34" charset="0"/>
              <a:buChar char="•"/>
            </a:pPr>
            <a:r>
              <a:rPr lang="en-US" sz="1100" b="0" i="0" dirty="0">
                <a:solidFill>
                  <a:srgbClr val="000000"/>
                </a:solidFill>
                <a:effectLst/>
                <a:latin typeface="Helvetica Neue"/>
              </a:rPr>
              <a:t>South America have the least rate of approval.</a:t>
            </a:r>
          </a:p>
          <a:p>
            <a:pPr>
              <a:buFont typeface="Arial" panose="020B0604020202020204" pitchFamily="34" charset="0"/>
              <a:buChar char="•"/>
            </a:pPr>
            <a:endParaRPr lang="en-US" dirty="0">
              <a:effectLst/>
              <a:latin typeface="var(--jp-content-font-family)"/>
            </a:endParaRPr>
          </a:p>
        </p:txBody>
      </p:sp>
      <p:pic>
        <p:nvPicPr>
          <p:cNvPr id="3" name="Picture 2">
            <a:extLst>
              <a:ext uri="{FF2B5EF4-FFF2-40B4-BE49-F238E27FC236}">
                <a16:creationId xmlns:a16="http://schemas.microsoft.com/office/drawing/2014/main" id="{2F94978F-EB88-4E15-9570-00A247D9D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953" y="599691"/>
            <a:ext cx="3244497" cy="34549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8BC54CF-5962-4D69-9669-7000780200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439" y="156286"/>
            <a:ext cx="3302217" cy="3463337"/>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2BFD2A78-44EB-41E5-A4CC-A001629DD1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46" y="638193"/>
            <a:ext cx="2645100" cy="28906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27625D-F023-4D84-A34D-12D6E00E7F26}"/>
              </a:ext>
            </a:extLst>
          </p:cNvPr>
          <p:cNvSpPr txBox="1"/>
          <p:nvPr/>
        </p:nvSpPr>
        <p:spPr>
          <a:xfrm>
            <a:off x="2718904" y="3723774"/>
            <a:ext cx="2899844" cy="1154162"/>
          </a:xfrm>
          <a:prstGeom prst="rect">
            <a:avLst/>
          </a:prstGeom>
          <a:noFill/>
        </p:spPr>
        <p:txBody>
          <a:bodyPr wrap="square" rtlCol="0">
            <a:spAutoFit/>
          </a:bodyPr>
          <a:lstStyle/>
          <a:p>
            <a:pPr algn="l">
              <a:buFont typeface="Arial" panose="020B0604020202020204" pitchFamily="34" charset="0"/>
              <a:buChar char="•"/>
            </a:pPr>
            <a:r>
              <a:rPr lang="en-US" sz="1100" b="0" i="0" dirty="0">
                <a:solidFill>
                  <a:srgbClr val="000000"/>
                </a:solidFill>
                <a:effectLst/>
                <a:latin typeface="Helvetica Neue"/>
              </a:rPr>
              <a:t>Higher the education of the applicant the higher the chance of approval.</a:t>
            </a:r>
          </a:p>
          <a:p>
            <a:pPr algn="l">
              <a:buFont typeface="Arial" panose="020B0604020202020204" pitchFamily="34" charset="0"/>
              <a:buChar char="•"/>
            </a:pPr>
            <a:endParaRPr lang="en-US" sz="1100" b="0" i="0" dirty="0">
              <a:solidFill>
                <a:srgbClr val="000000"/>
              </a:solidFill>
              <a:effectLst/>
              <a:latin typeface="Helvetica Neue"/>
            </a:endParaRPr>
          </a:p>
          <a:p>
            <a:pPr algn="l">
              <a:buFont typeface="Arial" panose="020B0604020202020204" pitchFamily="34" charset="0"/>
              <a:buChar char="•"/>
            </a:pPr>
            <a:r>
              <a:rPr lang="en-US" sz="1100" b="0" i="0" dirty="0">
                <a:solidFill>
                  <a:srgbClr val="000000"/>
                </a:solidFill>
                <a:effectLst/>
                <a:latin typeface="Helvetica Neue"/>
              </a:rPr>
              <a:t>Doctorate's have almost 90% approval and Master's have roughly 80% approval rate.</a:t>
            </a:r>
          </a:p>
          <a:p>
            <a:endParaRPr lang="en-SG" dirty="0"/>
          </a:p>
        </p:txBody>
      </p:sp>
    </p:spTree>
    <p:extLst>
      <p:ext uri="{BB962C8B-B14F-4D97-AF65-F5344CB8AC3E}">
        <p14:creationId xmlns:p14="http://schemas.microsoft.com/office/powerpoint/2010/main" val="424816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6D82-4E18-41E6-BAC7-A9AF9F8AC7AD}"/>
              </a:ext>
            </a:extLst>
          </p:cNvPr>
          <p:cNvSpPr>
            <a:spLocks noGrp="1"/>
          </p:cNvSpPr>
          <p:nvPr>
            <p:ph type="title"/>
          </p:nvPr>
        </p:nvSpPr>
        <p:spPr/>
        <p:txBody>
          <a:bodyPr/>
          <a:lstStyle/>
          <a:p>
            <a:r>
              <a:rPr lang="en-SG" dirty="0"/>
              <a:t>EDA – Contd.</a:t>
            </a:r>
          </a:p>
        </p:txBody>
      </p:sp>
      <p:pic>
        <p:nvPicPr>
          <p:cNvPr id="3" name="Picture 2">
            <a:extLst>
              <a:ext uri="{FF2B5EF4-FFF2-40B4-BE49-F238E27FC236}">
                <a16:creationId xmlns:a16="http://schemas.microsoft.com/office/drawing/2014/main" id="{9709F38A-5C69-43BF-9A65-8056EE4A5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87" y="2791205"/>
            <a:ext cx="2107513" cy="227998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2BCA3E4-EDB7-4CB0-82A6-033F4D7A9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681" y="637673"/>
            <a:ext cx="3364319" cy="311617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8F7947B-62A0-4112-812E-59D6119F28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325" y="861979"/>
            <a:ext cx="1679397" cy="191728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4162F07-51A6-4E2A-8571-63372E6425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4226" y="-2217"/>
            <a:ext cx="3193068" cy="31312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FC8B0F-4E98-4EE7-8101-9B57D0195523}"/>
              </a:ext>
            </a:extLst>
          </p:cNvPr>
          <p:cNvSpPr txBox="1"/>
          <p:nvPr/>
        </p:nvSpPr>
        <p:spPr>
          <a:xfrm>
            <a:off x="1738563" y="1153475"/>
            <a:ext cx="1395663" cy="938719"/>
          </a:xfrm>
          <a:prstGeom prst="rect">
            <a:avLst/>
          </a:prstGeom>
          <a:noFill/>
        </p:spPr>
        <p:txBody>
          <a:bodyPr wrap="square" rtlCol="0">
            <a:spAutoFit/>
          </a:bodyPr>
          <a:lstStyle/>
          <a:p>
            <a:r>
              <a:rPr lang="en-US" sz="1100" b="0" i="0" dirty="0">
                <a:solidFill>
                  <a:srgbClr val="000000"/>
                </a:solidFill>
                <a:effectLst/>
                <a:latin typeface="Helvetica Neue"/>
              </a:rPr>
              <a:t>Full time or part time nature of the work does not appear to impact the case status.</a:t>
            </a:r>
          </a:p>
        </p:txBody>
      </p:sp>
      <p:sp>
        <p:nvSpPr>
          <p:cNvPr id="8" name="TextBox 7">
            <a:extLst>
              <a:ext uri="{FF2B5EF4-FFF2-40B4-BE49-F238E27FC236}">
                <a16:creationId xmlns:a16="http://schemas.microsoft.com/office/drawing/2014/main" id="{9848924F-FBE4-4DF8-9EF3-889CA8BCF1FE}"/>
              </a:ext>
            </a:extLst>
          </p:cNvPr>
          <p:cNvSpPr txBox="1"/>
          <p:nvPr/>
        </p:nvSpPr>
        <p:spPr>
          <a:xfrm>
            <a:off x="3230479" y="3129000"/>
            <a:ext cx="2634916" cy="600164"/>
          </a:xfrm>
          <a:prstGeom prst="rect">
            <a:avLst/>
          </a:prstGeom>
          <a:noFill/>
        </p:spPr>
        <p:txBody>
          <a:bodyPr wrap="square" rtlCol="0">
            <a:spAutoFit/>
          </a:bodyPr>
          <a:lstStyle/>
          <a:p>
            <a:r>
              <a:rPr lang="en-US" sz="1100" b="0" i="0" dirty="0">
                <a:solidFill>
                  <a:srgbClr val="000000"/>
                </a:solidFill>
                <a:effectLst/>
                <a:latin typeface="Helvetica Neue"/>
              </a:rPr>
              <a:t>Applicants who have the </a:t>
            </a:r>
            <a:r>
              <a:rPr lang="en-US" sz="1100" b="0" i="0" dirty="0" err="1">
                <a:solidFill>
                  <a:srgbClr val="000000"/>
                </a:solidFill>
                <a:effectLst/>
                <a:latin typeface="Helvetica Neue"/>
              </a:rPr>
              <a:t>unit_of_wage</a:t>
            </a:r>
            <a:r>
              <a:rPr lang="en-US" sz="1100" b="0" i="0" dirty="0">
                <a:solidFill>
                  <a:srgbClr val="000000"/>
                </a:solidFill>
                <a:effectLst/>
                <a:latin typeface="Helvetica Neue"/>
              </a:rPr>
              <a:t> for </a:t>
            </a:r>
            <a:r>
              <a:rPr lang="en-US" sz="1100" b="0" i="0" dirty="0" err="1">
                <a:solidFill>
                  <a:srgbClr val="000000"/>
                </a:solidFill>
                <a:effectLst/>
                <a:latin typeface="Helvetica Neue"/>
              </a:rPr>
              <a:t>prevailing_wage</a:t>
            </a:r>
            <a:r>
              <a:rPr lang="en-US" sz="1100" b="0" i="0" dirty="0">
                <a:solidFill>
                  <a:srgbClr val="000000"/>
                </a:solidFill>
                <a:effectLst/>
                <a:latin typeface="Helvetica Neue"/>
              </a:rPr>
              <a:t> as year have the better chance of approval.</a:t>
            </a:r>
          </a:p>
        </p:txBody>
      </p:sp>
      <p:sp>
        <p:nvSpPr>
          <p:cNvPr id="9" name="TextBox 8">
            <a:extLst>
              <a:ext uri="{FF2B5EF4-FFF2-40B4-BE49-F238E27FC236}">
                <a16:creationId xmlns:a16="http://schemas.microsoft.com/office/drawing/2014/main" id="{BD52A9A5-A2BD-48F8-916A-69FD27DB7720}"/>
              </a:ext>
            </a:extLst>
          </p:cNvPr>
          <p:cNvSpPr txBox="1"/>
          <p:nvPr/>
        </p:nvSpPr>
        <p:spPr>
          <a:xfrm flipH="1">
            <a:off x="2189747" y="4084720"/>
            <a:ext cx="2514600" cy="600164"/>
          </a:xfrm>
          <a:prstGeom prst="rect">
            <a:avLst/>
          </a:prstGeom>
          <a:noFill/>
        </p:spPr>
        <p:txBody>
          <a:bodyPr wrap="square" rtlCol="0">
            <a:spAutoFit/>
          </a:bodyPr>
          <a:lstStyle/>
          <a:p>
            <a:r>
              <a:rPr lang="en-US" sz="1100" b="0" i="0" dirty="0">
                <a:solidFill>
                  <a:srgbClr val="000000"/>
                </a:solidFill>
                <a:effectLst/>
                <a:latin typeface="Helvetica Neue"/>
              </a:rPr>
              <a:t>Requirement for employee's Job training does not seem to be impacting the Visa application status.</a:t>
            </a:r>
          </a:p>
        </p:txBody>
      </p:sp>
      <p:sp>
        <p:nvSpPr>
          <p:cNvPr id="10" name="TextBox 9">
            <a:extLst>
              <a:ext uri="{FF2B5EF4-FFF2-40B4-BE49-F238E27FC236}">
                <a16:creationId xmlns:a16="http://schemas.microsoft.com/office/drawing/2014/main" id="{F8FF87A5-5A0F-4DD4-9953-C5C374E589EC}"/>
              </a:ext>
            </a:extLst>
          </p:cNvPr>
          <p:cNvSpPr txBox="1"/>
          <p:nvPr/>
        </p:nvSpPr>
        <p:spPr>
          <a:xfrm>
            <a:off x="6166185" y="3795963"/>
            <a:ext cx="2755232" cy="1107996"/>
          </a:xfrm>
          <a:prstGeom prst="rect">
            <a:avLst/>
          </a:prstGeom>
          <a:noFill/>
        </p:spPr>
        <p:txBody>
          <a:bodyPr wrap="square" rtlCol="0">
            <a:spAutoFit/>
          </a:bodyPr>
          <a:lstStyle/>
          <a:p>
            <a:pPr algn="l">
              <a:buFont typeface="Arial" panose="020B0604020202020204" pitchFamily="34" charset="0"/>
              <a:buChar char="•"/>
            </a:pPr>
            <a:r>
              <a:rPr lang="en-US" sz="1100" b="0" i="0" dirty="0">
                <a:solidFill>
                  <a:srgbClr val="000000"/>
                </a:solidFill>
                <a:effectLst/>
                <a:latin typeface="Helvetica Neue"/>
              </a:rPr>
              <a:t>Midwest has the higher rate of Visa approval.</a:t>
            </a:r>
          </a:p>
          <a:p>
            <a:pPr algn="l">
              <a:buFont typeface="Arial" panose="020B0604020202020204" pitchFamily="34" charset="0"/>
              <a:buChar char="•"/>
            </a:pPr>
            <a:r>
              <a:rPr lang="en-US" sz="1100" b="0" i="0" dirty="0">
                <a:solidFill>
                  <a:srgbClr val="000000"/>
                </a:solidFill>
                <a:effectLst/>
                <a:latin typeface="Helvetica Neue"/>
              </a:rPr>
              <a:t>The region of intended employment does not seem to impact much, all regions have almost similar rate of approval.</a:t>
            </a:r>
          </a:p>
        </p:txBody>
      </p:sp>
    </p:spTree>
    <p:extLst>
      <p:ext uri="{BB962C8B-B14F-4D97-AF65-F5344CB8AC3E}">
        <p14:creationId xmlns:p14="http://schemas.microsoft.com/office/powerpoint/2010/main" val="647073408"/>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2861</Words>
  <Application>Microsoft Office PowerPoint</Application>
  <PresentationFormat>On-screen Show (16:9)</PresentationFormat>
  <Paragraphs>284</Paragraphs>
  <Slides>28</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var(--jp-content-font-family)</vt:lpstr>
      <vt:lpstr>Calibri</vt:lpstr>
      <vt:lpstr>Arial</vt:lpstr>
      <vt:lpstr>Nunito</vt:lpstr>
      <vt:lpstr>Helvetica Neue</vt:lpstr>
      <vt:lpstr>-apple-system</vt:lpstr>
      <vt:lpstr>Arial Unicode MS</vt:lpstr>
      <vt:lpstr>Nunito ExtraBold</vt:lpstr>
      <vt:lpstr>Nunito SemiBold</vt:lpstr>
      <vt:lpstr>Just Logo</vt:lpstr>
      <vt:lpstr>Office of Foreign Labour Certification</vt:lpstr>
      <vt:lpstr>Background</vt:lpstr>
      <vt:lpstr>Business Problem Overview and Solution Approach</vt:lpstr>
      <vt:lpstr>Data Overview </vt:lpstr>
      <vt:lpstr>Exploratory Data Analysis</vt:lpstr>
      <vt:lpstr>EDA</vt:lpstr>
      <vt:lpstr>EDA</vt:lpstr>
      <vt:lpstr>EDA</vt:lpstr>
      <vt:lpstr>EDA – Contd.</vt:lpstr>
      <vt:lpstr>EDA – Contd.</vt:lpstr>
      <vt:lpstr>EDA – Contd.</vt:lpstr>
      <vt:lpstr>Key Questions:</vt:lpstr>
      <vt:lpstr>Model evaluation criterion</vt:lpstr>
      <vt:lpstr>Model Building - Bagging </vt:lpstr>
      <vt:lpstr>Bagging </vt:lpstr>
      <vt:lpstr>Bagging </vt:lpstr>
      <vt:lpstr>Bagging Model Decision Tree  &amp; Tuned Random Forest – Feature of Importance  </vt:lpstr>
      <vt:lpstr>Model Building - Boosting </vt:lpstr>
      <vt:lpstr>Model Building - Boosting </vt:lpstr>
      <vt:lpstr>Model Building - Boosting </vt:lpstr>
      <vt:lpstr>Model Building - Boosting </vt:lpstr>
      <vt:lpstr>Boosting -  Comparing all models   </vt:lpstr>
      <vt:lpstr>Stacking Model  </vt:lpstr>
      <vt:lpstr>Bagging, Boosting &amp; Stacking -  Comparing all models   </vt:lpstr>
      <vt:lpstr>Model comparison:</vt:lpstr>
      <vt:lpstr>Business Insights and Recommendations</vt:lpstr>
      <vt:lpstr>Observations: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Presentation</dc:title>
  <dc:creator>user</dc:creator>
  <cp:lastModifiedBy>Dayanithi Selvaraji</cp:lastModifiedBy>
  <cp:revision>108</cp:revision>
  <dcterms:modified xsi:type="dcterms:W3CDTF">2021-10-09T03:20:05Z</dcterms:modified>
</cp:coreProperties>
</file>