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2" r:id="rId1"/>
  </p:sldMasterIdLst>
  <p:notesMasterIdLst>
    <p:notesMasterId r:id="rId20"/>
  </p:notesMasterIdLst>
  <p:sldIdLst>
    <p:sldId id="256" r:id="rId2"/>
    <p:sldId id="266" r:id="rId3"/>
    <p:sldId id="265" r:id="rId4"/>
    <p:sldId id="257" r:id="rId5"/>
    <p:sldId id="260" r:id="rId6"/>
    <p:sldId id="267" r:id="rId7"/>
    <p:sldId id="277" r:id="rId8"/>
    <p:sldId id="268" r:id="rId9"/>
    <p:sldId id="269" r:id="rId10"/>
    <p:sldId id="270" r:id="rId11"/>
    <p:sldId id="278" r:id="rId12"/>
    <p:sldId id="279" r:id="rId13"/>
    <p:sldId id="282" r:id="rId14"/>
    <p:sldId id="280" r:id="rId15"/>
    <p:sldId id="283" r:id="rId16"/>
    <p:sldId id="262" r:id="rId17"/>
    <p:sldId id="275" r:id="rId18"/>
    <p:sldId id="274" r:id="rId19"/>
  </p:sldIdLst>
  <p:sldSz cx="9144000" cy="5143500" type="screen16x9"/>
  <p:notesSz cx="6858000" cy="9144000"/>
  <p:embeddedFontLst>
    <p:embeddedFont>
      <p:font typeface="Nunito" panose="020B0604020202020204" charset="0"/>
      <p:regular r:id="rId21"/>
      <p:bold r:id="rId22"/>
      <p:italic r:id="rId23"/>
      <p:boldItalic r:id="rId24"/>
    </p:embeddedFont>
    <p:embeddedFont>
      <p:font typeface="Nunito SemiBold" panose="020B0604020202020204" charset="0"/>
      <p:regular r:id="rId25"/>
      <p:bold r:id="rId26"/>
      <p:italic r:id="rId27"/>
      <p:boldItalic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5A6280-E22B-435E-9E9F-F6D26BA1F67C}">
  <a:tblStyle styleId="{F25A6280-E22B-435E-9E9F-F6D26BA1F67C}"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3d8b797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3d8b797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3d8b797d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3d8b797d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3d8b797d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3d8b797d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9" y="0"/>
            <a:ext cx="4307681" cy="5143500"/>
          </a:xfrm>
          <a:prstGeom prst="rect">
            <a:avLst/>
          </a:prstGeom>
          <a:noFill/>
          <a:ln>
            <a:noFill/>
          </a:ln>
        </p:spPr>
      </p:pic>
      <p:sp>
        <p:nvSpPr>
          <p:cNvPr id="59" name="Google Shape;59;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D85C6"/>
              </a:buClr>
              <a:buSzPts val="4800"/>
              <a:buFont typeface="Nunito"/>
              <a:buNone/>
              <a:defRPr sz="4800">
                <a:solidFill>
                  <a:srgbClr val="3D85C6"/>
                </a:solidFill>
                <a:latin typeface="Nunito"/>
                <a:ea typeface="Nunito"/>
                <a:cs typeface="Nunito"/>
                <a:sym typeface="Nunito"/>
              </a:defRPr>
            </a:lvl1pPr>
            <a:lvl2pPr lvl="1" rtl="0">
              <a:spcBef>
                <a:spcPts val="0"/>
              </a:spcBef>
              <a:spcAft>
                <a:spcPts val="0"/>
              </a:spcAft>
              <a:buSzPts val="4800"/>
              <a:buFont typeface="Nunito"/>
              <a:buNone/>
              <a:defRPr sz="4800">
                <a:latin typeface="Nunito"/>
                <a:ea typeface="Nunito"/>
                <a:cs typeface="Nunito"/>
                <a:sym typeface="Nunito"/>
              </a:defRPr>
            </a:lvl2pPr>
            <a:lvl3pPr lvl="2" rtl="0">
              <a:spcBef>
                <a:spcPts val="0"/>
              </a:spcBef>
              <a:spcAft>
                <a:spcPts val="0"/>
              </a:spcAft>
              <a:buSzPts val="4800"/>
              <a:buFont typeface="Nunito"/>
              <a:buNone/>
              <a:defRPr sz="4800">
                <a:latin typeface="Nunito"/>
                <a:ea typeface="Nunito"/>
                <a:cs typeface="Nunito"/>
                <a:sym typeface="Nunito"/>
              </a:defRPr>
            </a:lvl3pPr>
            <a:lvl4pPr lvl="3" rtl="0">
              <a:spcBef>
                <a:spcPts val="0"/>
              </a:spcBef>
              <a:spcAft>
                <a:spcPts val="0"/>
              </a:spcAft>
              <a:buSzPts val="4800"/>
              <a:buFont typeface="Nunito"/>
              <a:buNone/>
              <a:defRPr sz="4800">
                <a:latin typeface="Nunito"/>
                <a:ea typeface="Nunito"/>
                <a:cs typeface="Nunito"/>
                <a:sym typeface="Nunito"/>
              </a:defRPr>
            </a:lvl4pPr>
            <a:lvl5pPr lvl="4" rtl="0">
              <a:spcBef>
                <a:spcPts val="0"/>
              </a:spcBef>
              <a:spcAft>
                <a:spcPts val="0"/>
              </a:spcAft>
              <a:buSzPts val="4800"/>
              <a:buFont typeface="Nunito"/>
              <a:buNone/>
              <a:defRPr sz="4800">
                <a:latin typeface="Nunito"/>
                <a:ea typeface="Nunito"/>
                <a:cs typeface="Nunito"/>
                <a:sym typeface="Nunito"/>
              </a:defRPr>
            </a:lvl5pPr>
            <a:lvl6pPr lvl="5" rtl="0">
              <a:spcBef>
                <a:spcPts val="0"/>
              </a:spcBef>
              <a:spcAft>
                <a:spcPts val="0"/>
              </a:spcAft>
              <a:buSzPts val="4800"/>
              <a:buFont typeface="Nunito"/>
              <a:buNone/>
              <a:defRPr sz="4800">
                <a:latin typeface="Nunito"/>
                <a:ea typeface="Nunito"/>
                <a:cs typeface="Nunito"/>
                <a:sym typeface="Nunito"/>
              </a:defRPr>
            </a:lvl6pPr>
            <a:lvl7pPr lvl="6" rtl="0">
              <a:spcBef>
                <a:spcPts val="0"/>
              </a:spcBef>
              <a:spcAft>
                <a:spcPts val="0"/>
              </a:spcAft>
              <a:buSzPts val="4800"/>
              <a:buFont typeface="Nunito"/>
              <a:buNone/>
              <a:defRPr sz="4800">
                <a:latin typeface="Nunito"/>
                <a:ea typeface="Nunito"/>
                <a:cs typeface="Nunito"/>
                <a:sym typeface="Nunito"/>
              </a:defRPr>
            </a:lvl7pPr>
            <a:lvl8pPr lvl="7" rtl="0">
              <a:spcBef>
                <a:spcPts val="0"/>
              </a:spcBef>
              <a:spcAft>
                <a:spcPts val="0"/>
              </a:spcAft>
              <a:buSzPts val="4800"/>
              <a:buFont typeface="Nunito"/>
              <a:buNone/>
              <a:defRPr sz="4800">
                <a:latin typeface="Nunito"/>
                <a:ea typeface="Nunito"/>
                <a:cs typeface="Nunito"/>
                <a:sym typeface="Nunito"/>
              </a:defRPr>
            </a:lvl8pPr>
            <a:lvl9pPr lvl="8" rtl="0">
              <a:spcBef>
                <a:spcPts val="0"/>
              </a:spcBef>
              <a:spcAft>
                <a:spcPts val="0"/>
              </a:spcAft>
              <a:buSzPts val="4800"/>
              <a:buFont typeface="Nunito"/>
              <a:buNone/>
              <a:defRPr sz="4800">
                <a:latin typeface="Nunito"/>
                <a:ea typeface="Nunito"/>
                <a:cs typeface="Nunito"/>
                <a:sym typeface="Nunito"/>
              </a:defRPr>
            </a:lvl9pPr>
          </a:lstStyle>
          <a:p>
            <a:endParaRPr/>
          </a:p>
        </p:txBody>
      </p:sp>
      <p:sp>
        <p:nvSpPr>
          <p:cNvPr id="60" name="Google Shape;60;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D85C6"/>
              </a:buClr>
              <a:buSzPts val="3600"/>
              <a:buNone/>
              <a:defRPr sz="3600">
                <a:solidFill>
                  <a:srgbClr val="3D85C6"/>
                </a:solidFill>
              </a:defRPr>
            </a:lvl1pPr>
            <a:lvl2pPr lvl="1" rtl="0">
              <a:spcBef>
                <a:spcPts val="0"/>
              </a:spcBef>
              <a:spcAft>
                <a:spcPts val="0"/>
              </a:spcAft>
              <a:buClr>
                <a:srgbClr val="3D85C6"/>
              </a:buClr>
              <a:buSzPts val="3600"/>
              <a:buNone/>
              <a:defRPr sz="3600">
                <a:solidFill>
                  <a:srgbClr val="3D85C6"/>
                </a:solidFill>
              </a:defRPr>
            </a:lvl2pPr>
            <a:lvl3pPr lvl="2" rtl="0">
              <a:spcBef>
                <a:spcPts val="0"/>
              </a:spcBef>
              <a:spcAft>
                <a:spcPts val="0"/>
              </a:spcAft>
              <a:buClr>
                <a:srgbClr val="3D85C6"/>
              </a:buClr>
              <a:buSzPts val="3600"/>
              <a:buNone/>
              <a:defRPr sz="3600">
                <a:solidFill>
                  <a:srgbClr val="3D85C6"/>
                </a:solidFill>
              </a:defRPr>
            </a:lvl3pPr>
            <a:lvl4pPr lvl="3" rtl="0">
              <a:spcBef>
                <a:spcPts val="0"/>
              </a:spcBef>
              <a:spcAft>
                <a:spcPts val="0"/>
              </a:spcAft>
              <a:buClr>
                <a:srgbClr val="3D85C6"/>
              </a:buClr>
              <a:buSzPts val="3600"/>
              <a:buNone/>
              <a:defRPr sz="3600">
                <a:solidFill>
                  <a:srgbClr val="3D85C6"/>
                </a:solidFill>
              </a:defRPr>
            </a:lvl4pPr>
            <a:lvl5pPr lvl="4" rtl="0">
              <a:spcBef>
                <a:spcPts val="0"/>
              </a:spcBef>
              <a:spcAft>
                <a:spcPts val="0"/>
              </a:spcAft>
              <a:buClr>
                <a:srgbClr val="3D85C6"/>
              </a:buClr>
              <a:buSzPts val="3600"/>
              <a:buNone/>
              <a:defRPr sz="3600">
                <a:solidFill>
                  <a:srgbClr val="3D85C6"/>
                </a:solidFill>
              </a:defRPr>
            </a:lvl5pPr>
            <a:lvl6pPr lvl="5" rtl="0">
              <a:spcBef>
                <a:spcPts val="0"/>
              </a:spcBef>
              <a:spcAft>
                <a:spcPts val="0"/>
              </a:spcAft>
              <a:buClr>
                <a:srgbClr val="3D85C6"/>
              </a:buClr>
              <a:buSzPts val="3600"/>
              <a:buNone/>
              <a:defRPr sz="3600">
                <a:solidFill>
                  <a:srgbClr val="3D85C6"/>
                </a:solidFill>
              </a:defRPr>
            </a:lvl6pPr>
            <a:lvl7pPr lvl="6" rtl="0">
              <a:spcBef>
                <a:spcPts val="0"/>
              </a:spcBef>
              <a:spcAft>
                <a:spcPts val="0"/>
              </a:spcAft>
              <a:buClr>
                <a:srgbClr val="3D85C6"/>
              </a:buClr>
              <a:buSzPts val="3600"/>
              <a:buNone/>
              <a:defRPr sz="3600">
                <a:solidFill>
                  <a:srgbClr val="3D85C6"/>
                </a:solidFill>
              </a:defRPr>
            </a:lvl7pPr>
            <a:lvl8pPr lvl="7" rtl="0">
              <a:spcBef>
                <a:spcPts val="0"/>
              </a:spcBef>
              <a:spcAft>
                <a:spcPts val="0"/>
              </a:spcAft>
              <a:buClr>
                <a:srgbClr val="3D85C6"/>
              </a:buClr>
              <a:buSzPts val="3600"/>
              <a:buNone/>
              <a:defRPr sz="3600">
                <a:solidFill>
                  <a:srgbClr val="3D85C6"/>
                </a:solidFill>
              </a:defRPr>
            </a:lvl8pPr>
            <a:lvl9pPr lvl="8" rtl="0">
              <a:spcBef>
                <a:spcPts val="0"/>
              </a:spcBef>
              <a:spcAft>
                <a:spcPts val="0"/>
              </a:spcAft>
              <a:buClr>
                <a:srgbClr val="3D85C6"/>
              </a:buClr>
              <a:buSzPts val="3600"/>
              <a:buNone/>
              <a:defRPr sz="3600">
                <a:solidFill>
                  <a:srgbClr val="3D85C6"/>
                </a:solidFill>
              </a:defRPr>
            </a:lvl9pPr>
          </a:lstStyle>
          <a:p>
            <a:endParaRPr/>
          </a:p>
        </p:txBody>
      </p:sp>
      <p:sp>
        <p:nvSpPr>
          <p:cNvPr id="63" name="Google Shape;63;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6" name="Google Shape;66;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7" name="Google Shape;67;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0" name="Google Shape;70;p17"/>
          <p:cNvGraphicFramePr/>
          <p:nvPr/>
        </p:nvGraphicFramePr>
        <p:xfrm>
          <a:off x="201942" y="833662"/>
          <a:ext cx="3000000" cy="3000000"/>
        </p:xfrm>
        <a:graphic>
          <a:graphicData uri="http://schemas.openxmlformats.org/drawingml/2006/table">
            <a:tbl>
              <a:tblPr firstRow="1" bandRow="1">
                <a:noFill/>
                <a:tableStyleId>{F25A6280-E22B-435E-9E9F-F6D26BA1F67C}</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1" name="Google Shape;71;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9" name="Google Shape;79;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8" name="Google Shape;88;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type="obj">
  <p:cSld name="OBJECT">
    <p:spTree>
      <p:nvGrpSpPr>
        <p:cNvPr id="1" name="Shape 97"/>
        <p:cNvGrpSpPr/>
        <p:nvPr/>
      </p:nvGrpSpPr>
      <p:grpSpPr>
        <a:xfrm>
          <a:off x="0" y="0"/>
          <a:ext cx="0" cy="0"/>
          <a:chOff x="0" y="0"/>
          <a:chExt cx="0" cy="0"/>
        </a:xfrm>
      </p:grpSpPr>
      <p:sp>
        <p:nvSpPr>
          <p:cNvPr id="98" name="Google Shape;98;p24"/>
          <p:cNvSpPr txBox="1">
            <a:spLocks noGrp="1"/>
          </p:cNvSpPr>
          <p:nvPr>
            <p:ph type="ftr" idx="11"/>
          </p:nvPr>
        </p:nvSpPr>
        <p:spPr>
          <a:xfrm>
            <a:off x="1641703" y="4938710"/>
            <a:ext cx="5861100" cy="123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2493454" y="736816"/>
            <a:ext cx="4157100" cy="2253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3" name="Google Shape;103;p25"/>
          <p:cNvSpPr txBox="1">
            <a:spLocks noGrp="1"/>
          </p:cNvSpPr>
          <p:nvPr>
            <p:ph type="body" idx="1"/>
          </p:nvPr>
        </p:nvSpPr>
        <p:spPr>
          <a:xfrm>
            <a:off x="1373695" y="1067371"/>
            <a:ext cx="6396600" cy="2951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500"/>
              <a:buNone/>
              <a:defRPr b="0" i="0">
                <a:solidFill>
                  <a:schemeClr val="dk1"/>
                </a:solidFill>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04" name="Google Shape;104;p25"/>
          <p:cNvSpPr txBox="1">
            <a:spLocks noGrp="1"/>
          </p:cNvSpPr>
          <p:nvPr>
            <p:ph type="ftr" idx="11"/>
          </p:nvPr>
        </p:nvSpPr>
        <p:spPr>
          <a:xfrm>
            <a:off x="701192" y="4884269"/>
            <a:ext cx="6987600" cy="202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200" b="0" i="0">
                <a:solidFill>
                  <a:srgbClr val="7E7E7E"/>
                </a:solidFill>
                <a:latin typeface="Tahoma"/>
                <a:ea typeface="Tahoma"/>
                <a:cs typeface="Tahoma"/>
                <a:sym typeface="Tahoma"/>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pic>
        <p:nvPicPr>
          <p:cNvPr id="53" name="Google Shape;53;p13"/>
          <p:cNvPicPr preferRelativeResize="0"/>
          <p:nvPr/>
        </p:nvPicPr>
        <p:blipFill rotWithShape="1">
          <a:blip r:embed="rId11">
            <a:alphaModFix/>
          </a:blip>
          <a:srcRect t="5277" b="5277"/>
          <a:stretch/>
        </p:blipFill>
        <p:spPr>
          <a:xfrm>
            <a:off x="7524724" y="66776"/>
            <a:ext cx="1563426" cy="307350"/>
          </a:xfrm>
          <a:prstGeom prst="rect">
            <a:avLst/>
          </a:prstGeom>
          <a:noFill/>
          <a:ln>
            <a:noFill/>
          </a:ln>
        </p:spPr>
      </p:pic>
      <p:pic>
        <p:nvPicPr>
          <p:cNvPr id="54" name="Google Shape;54;p13"/>
          <p:cNvPicPr preferRelativeResize="0"/>
          <p:nvPr/>
        </p:nvPicPr>
        <p:blipFill>
          <a:blip r:embed="rId12">
            <a:alphaModFix/>
          </a:blip>
          <a:stretch>
            <a:fillRect/>
          </a:stretch>
        </p:blipFill>
        <p:spPr>
          <a:xfrm>
            <a:off x="0" y="0"/>
            <a:ext cx="182880" cy="676656"/>
          </a:xfrm>
          <a:prstGeom prst="rect">
            <a:avLst/>
          </a:prstGeom>
          <a:noFill/>
          <a:ln>
            <a:noFill/>
          </a:ln>
        </p:spPr>
      </p:pic>
      <p:sp>
        <p:nvSpPr>
          <p:cNvPr id="55" name="Google Shape;55;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6" name="Google Shape;56;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ctrTitle"/>
          </p:nvPr>
        </p:nvSpPr>
        <p:spPr>
          <a:xfrm>
            <a:off x="2210200" y="744575"/>
            <a:ext cx="6827700" cy="2052600"/>
          </a:xfrm>
          <a:prstGeom prst="rect">
            <a:avLst/>
          </a:prstGeom>
        </p:spPr>
        <p:txBody>
          <a:bodyPr spcFirstLastPara="1" wrap="square" lIns="91425" tIns="91425" rIns="91425" bIns="91425" anchor="b" anchorCtr="0">
            <a:noAutofit/>
          </a:bodyPr>
          <a:lstStyle/>
          <a:p>
            <a:pPr algn="l"/>
            <a:r>
              <a:rPr lang="en-SG" b="1" i="0" dirty="0">
                <a:solidFill>
                  <a:srgbClr val="000000"/>
                </a:solidFill>
                <a:effectLst/>
                <a:latin typeface="Helvetica Neue"/>
              </a:rPr>
              <a:t>E-news Express</a:t>
            </a:r>
            <a:br>
              <a:rPr lang="en-SG" b="1" i="0" dirty="0">
                <a:solidFill>
                  <a:srgbClr val="000000"/>
                </a:solidFill>
                <a:effectLst/>
                <a:latin typeface="Helvetica Neue"/>
              </a:rPr>
            </a:br>
            <a:r>
              <a:rPr lang="en-SG" b="1" i="0" dirty="0">
                <a:solidFill>
                  <a:srgbClr val="000000"/>
                </a:solidFill>
                <a:effectLst/>
                <a:latin typeface="Helvetica Neue"/>
              </a:rPr>
              <a:t>- </a:t>
            </a:r>
            <a:r>
              <a:rPr lang="en-SG" sz="2400" dirty="0">
                <a:solidFill>
                  <a:srgbClr val="000000"/>
                </a:solidFill>
                <a:latin typeface="Helvetica Neue"/>
              </a:rPr>
              <a:t>N</a:t>
            </a:r>
            <a:r>
              <a:rPr lang="en-SG" sz="2400" b="1" i="0" dirty="0">
                <a:solidFill>
                  <a:srgbClr val="000000"/>
                </a:solidFill>
                <a:effectLst/>
                <a:latin typeface="Helvetica Neue"/>
              </a:rPr>
              <a:t>ew landing page’s effectiveness.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257968" y="347811"/>
            <a:ext cx="8520600" cy="195630"/>
          </a:xfrm>
        </p:spPr>
        <p:txBody>
          <a:bodyPr/>
          <a:lstStyle/>
          <a:p>
            <a:r>
              <a:rPr lang="en-US" dirty="0"/>
              <a:t>Do users spend more time on the new landing page than the old landing page?</a:t>
            </a:r>
            <a:endParaRPr lang="en-SG" dirty="0"/>
          </a:p>
        </p:txBody>
      </p:sp>
      <p:sp>
        <p:nvSpPr>
          <p:cNvPr id="15" name="Slide Number Placeholder 14">
            <a:extLst>
              <a:ext uri="{FF2B5EF4-FFF2-40B4-BE49-F238E27FC236}">
                <a16:creationId xmlns:a16="http://schemas.microsoft.com/office/drawing/2014/main" id="{F1C910FD-9701-4024-91CC-E9A55F28CD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D902874E-849B-4F31-94D9-73ADA9344214}"/>
              </a:ext>
            </a:extLst>
          </p:cNvPr>
          <p:cNvPicPr>
            <a:picLocks noChangeAspect="1"/>
          </p:cNvPicPr>
          <p:nvPr/>
        </p:nvPicPr>
        <p:blipFill>
          <a:blip r:embed="rId2"/>
          <a:stretch>
            <a:fillRect/>
          </a:stretch>
        </p:blipFill>
        <p:spPr>
          <a:xfrm>
            <a:off x="831808" y="1156960"/>
            <a:ext cx="2477729" cy="2403058"/>
          </a:xfrm>
          <a:prstGeom prst="rect">
            <a:avLst/>
          </a:prstGeom>
        </p:spPr>
      </p:pic>
      <p:pic>
        <p:nvPicPr>
          <p:cNvPr id="8" name="Picture 7">
            <a:extLst>
              <a:ext uri="{FF2B5EF4-FFF2-40B4-BE49-F238E27FC236}">
                <a16:creationId xmlns:a16="http://schemas.microsoft.com/office/drawing/2014/main" id="{66D01D66-F178-4CF6-8C0A-270827A1A764}"/>
              </a:ext>
            </a:extLst>
          </p:cNvPr>
          <p:cNvPicPr>
            <a:picLocks noChangeAspect="1"/>
          </p:cNvPicPr>
          <p:nvPr/>
        </p:nvPicPr>
        <p:blipFill>
          <a:blip r:embed="rId3"/>
          <a:stretch>
            <a:fillRect/>
          </a:stretch>
        </p:blipFill>
        <p:spPr>
          <a:xfrm>
            <a:off x="5102943" y="1156959"/>
            <a:ext cx="3108960" cy="2262765"/>
          </a:xfrm>
          <a:prstGeom prst="rect">
            <a:avLst/>
          </a:prstGeom>
        </p:spPr>
      </p:pic>
      <p:sp>
        <p:nvSpPr>
          <p:cNvPr id="9" name="TextBox 8">
            <a:extLst>
              <a:ext uri="{FF2B5EF4-FFF2-40B4-BE49-F238E27FC236}">
                <a16:creationId xmlns:a16="http://schemas.microsoft.com/office/drawing/2014/main" id="{1C5F7AC1-F249-4B0F-90C0-0A7FF279022D}"/>
              </a:ext>
            </a:extLst>
          </p:cNvPr>
          <p:cNvSpPr txBox="1"/>
          <p:nvPr/>
        </p:nvSpPr>
        <p:spPr>
          <a:xfrm>
            <a:off x="896701" y="3622205"/>
            <a:ext cx="3368533" cy="954107"/>
          </a:xfrm>
          <a:prstGeom prst="rect">
            <a:avLst/>
          </a:prstGeom>
          <a:noFill/>
        </p:spPr>
        <p:txBody>
          <a:bodyPr wrap="square" rtlCol="0">
            <a:spAutoFit/>
          </a:bodyPr>
          <a:lstStyle/>
          <a:p>
            <a:r>
              <a:rPr lang="en-US" dirty="0"/>
              <a:t>Time spent on the new landing page follows a near normal distribution with a mean of </a:t>
            </a:r>
            <a:r>
              <a:rPr lang="en-US" dirty="0">
                <a:solidFill>
                  <a:srgbClr val="00B050"/>
                </a:solidFill>
              </a:rPr>
              <a:t>6.22</a:t>
            </a:r>
            <a:r>
              <a:rPr lang="en-US" dirty="0"/>
              <a:t> and standard distribution of </a:t>
            </a:r>
            <a:r>
              <a:rPr lang="en-US" dirty="0">
                <a:solidFill>
                  <a:srgbClr val="00B050"/>
                </a:solidFill>
              </a:rPr>
              <a:t>1.82</a:t>
            </a:r>
            <a:endParaRPr lang="en-SG" dirty="0">
              <a:solidFill>
                <a:srgbClr val="00B050"/>
              </a:solidFill>
            </a:endParaRPr>
          </a:p>
        </p:txBody>
      </p:sp>
      <p:sp>
        <p:nvSpPr>
          <p:cNvPr id="16" name="TextBox 15">
            <a:extLst>
              <a:ext uri="{FF2B5EF4-FFF2-40B4-BE49-F238E27FC236}">
                <a16:creationId xmlns:a16="http://schemas.microsoft.com/office/drawing/2014/main" id="{538C4EBC-48D3-4223-BA34-95193058009E}"/>
              </a:ext>
            </a:extLst>
          </p:cNvPr>
          <p:cNvSpPr txBox="1"/>
          <p:nvPr/>
        </p:nvSpPr>
        <p:spPr>
          <a:xfrm flipH="1">
            <a:off x="5032150" y="3533715"/>
            <a:ext cx="3108960" cy="954107"/>
          </a:xfrm>
          <a:prstGeom prst="rect">
            <a:avLst/>
          </a:prstGeom>
          <a:noFill/>
        </p:spPr>
        <p:txBody>
          <a:bodyPr wrap="square" rtlCol="0">
            <a:spAutoFit/>
          </a:bodyPr>
          <a:lstStyle/>
          <a:p>
            <a:r>
              <a:rPr lang="en-US" dirty="0"/>
              <a:t>Time spent on the old landing page follows a near normal distribution with a mean of </a:t>
            </a:r>
            <a:r>
              <a:rPr lang="en-US" dirty="0">
                <a:solidFill>
                  <a:schemeClr val="accent4">
                    <a:lumMod val="75000"/>
                  </a:schemeClr>
                </a:solidFill>
              </a:rPr>
              <a:t>4.53</a:t>
            </a:r>
            <a:r>
              <a:rPr lang="en-US" dirty="0"/>
              <a:t> and standard distribution of </a:t>
            </a:r>
            <a:r>
              <a:rPr lang="en-US" dirty="0">
                <a:solidFill>
                  <a:schemeClr val="accent4">
                    <a:lumMod val="75000"/>
                  </a:schemeClr>
                </a:solidFill>
              </a:rPr>
              <a:t>2.58</a:t>
            </a:r>
            <a:endParaRPr lang="en-SG" dirty="0">
              <a:solidFill>
                <a:schemeClr val="accent4">
                  <a:lumMod val="75000"/>
                </a:schemeClr>
              </a:solidFill>
            </a:endParaRPr>
          </a:p>
        </p:txBody>
      </p:sp>
    </p:spTree>
    <p:extLst>
      <p:ext uri="{BB962C8B-B14F-4D97-AF65-F5344CB8AC3E}">
        <p14:creationId xmlns:p14="http://schemas.microsoft.com/office/powerpoint/2010/main" val="147135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257968" y="347811"/>
            <a:ext cx="8520600" cy="195630"/>
          </a:xfrm>
        </p:spPr>
        <p:txBody>
          <a:bodyPr/>
          <a:lstStyle/>
          <a:p>
            <a:r>
              <a:rPr lang="en-US" dirty="0"/>
              <a:t>Do users spend more time on the new landing page than the old landing page? – Contd.</a:t>
            </a:r>
            <a:endParaRPr lang="en-SG" dirty="0"/>
          </a:p>
        </p:txBody>
      </p:sp>
      <p:sp>
        <p:nvSpPr>
          <p:cNvPr id="15" name="Slide Number Placeholder 14">
            <a:extLst>
              <a:ext uri="{FF2B5EF4-FFF2-40B4-BE49-F238E27FC236}">
                <a16:creationId xmlns:a16="http://schemas.microsoft.com/office/drawing/2014/main" id="{F1C910FD-9701-4024-91CC-E9A55F28CD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28C1D29B-5178-4E4A-91C8-9BB6662A2E07}"/>
              </a:ext>
            </a:extLst>
          </p:cNvPr>
          <p:cNvSpPr txBox="1"/>
          <p:nvPr/>
        </p:nvSpPr>
        <p:spPr>
          <a:xfrm>
            <a:off x="342164" y="1303757"/>
            <a:ext cx="2176862" cy="2308324"/>
          </a:xfrm>
          <a:prstGeom prst="rect">
            <a:avLst/>
          </a:prstGeom>
          <a:noFill/>
        </p:spPr>
        <p:txBody>
          <a:bodyPr wrap="square" rtlCol="0">
            <a:spAutoFit/>
          </a:bodyPr>
          <a:lstStyle/>
          <a:p>
            <a:r>
              <a:rPr lang="en-US" sz="1200" dirty="0">
                <a:sym typeface="Nunito"/>
              </a:rPr>
              <a:t>Applying</a:t>
            </a:r>
            <a:r>
              <a:rPr lang="en-US" sz="1200" dirty="0"/>
              <a:t> a </a:t>
            </a:r>
            <a:r>
              <a:rPr lang="en-US" sz="1200" b="1" dirty="0"/>
              <a:t>statistical test </a:t>
            </a:r>
            <a:r>
              <a:rPr lang="en-US" sz="1200" dirty="0"/>
              <a:t>(Two Independent </a:t>
            </a:r>
            <a:r>
              <a:rPr lang="en-US" sz="1200" dirty="0">
                <a:solidFill>
                  <a:srgbClr val="C00000"/>
                </a:solidFill>
              </a:rPr>
              <a:t>Sample T-test for Equality of Means - Unequal Std Dev</a:t>
            </a:r>
            <a:r>
              <a:rPr lang="en-US" sz="1200" dirty="0"/>
              <a:t>) for the mean usage time for new landing page and old landing page reveals that</a:t>
            </a:r>
          </a:p>
          <a:p>
            <a:endParaRPr lang="en-US" sz="1200" dirty="0"/>
          </a:p>
          <a:p>
            <a:r>
              <a:rPr lang="en-US" sz="1200" dirty="0">
                <a:solidFill>
                  <a:srgbClr val="C00000"/>
                </a:solidFill>
              </a:rPr>
              <a:t>Conclusion:</a:t>
            </a:r>
          </a:p>
          <a:p>
            <a:endParaRPr lang="en-US" sz="1200" dirty="0"/>
          </a:p>
          <a:p>
            <a:r>
              <a:rPr lang="en-SG" sz="1200" dirty="0"/>
              <a:t>-  Uses spend </a:t>
            </a:r>
            <a:r>
              <a:rPr lang="en-SG" sz="1200" b="1" dirty="0"/>
              <a:t>more</a:t>
            </a:r>
            <a:r>
              <a:rPr lang="en-SG" sz="1200" dirty="0"/>
              <a:t> time on the </a:t>
            </a:r>
            <a:r>
              <a:rPr lang="en-SG" sz="1200" b="1" dirty="0"/>
              <a:t>new landing page</a:t>
            </a:r>
            <a:r>
              <a:rPr lang="en-SG" sz="1200" dirty="0"/>
              <a:t>.</a:t>
            </a:r>
          </a:p>
        </p:txBody>
      </p:sp>
      <p:pic>
        <p:nvPicPr>
          <p:cNvPr id="6" name="Picture 5">
            <a:extLst>
              <a:ext uri="{FF2B5EF4-FFF2-40B4-BE49-F238E27FC236}">
                <a16:creationId xmlns:a16="http://schemas.microsoft.com/office/drawing/2014/main" id="{45734A7C-542A-41C4-9A0F-9770BD54D3A5}"/>
              </a:ext>
            </a:extLst>
          </p:cNvPr>
          <p:cNvPicPr>
            <a:picLocks noChangeAspect="1"/>
          </p:cNvPicPr>
          <p:nvPr/>
        </p:nvPicPr>
        <p:blipFill>
          <a:blip r:embed="rId2"/>
          <a:stretch>
            <a:fillRect/>
          </a:stretch>
        </p:blipFill>
        <p:spPr>
          <a:xfrm>
            <a:off x="2666508" y="1030936"/>
            <a:ext cx="6268814" cy="3764753"/>
          </a:xfrm>
          <a:prstGeom prst="rect">
            <a:avLst/>
          </a:prstGeom>
        </p:spPr>
      </p:pic>
    </p:spTree>
    <p:extLst>
      <p:ext uri="{BB962C8B-B14F-4D97-AF65-F5344CB8AC3E}">
        <p14:creationId xmlns:p14="http://schemas.microsoft.com/office/powerpoint/2010/main" val="229915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414722" y="429915"/>
            <a:ext cx="8520600" cy="195630"/>
          </a:xfrm>
        </p:spPr>
        <p:txBody>
          <a:bodyPr/>
          <a:lstStyle/>
          <a:p>
            <a:r>
              <a:rPr lang="en-US" dirty="0">
                <a:cs typeface="Arial"/>
                <a:sym typeface="Arial"/>
              </a:rPr>
              <a:t>Is the conversion rate for the new page greater than the conversion rate for the old page?</a:t>
            </a:r>
            <a:br>
              <a:rPr lang="en-US" b="1" i="0" dirty="0">
                <a:solidFill>
                  <a:srgbClr val="000000"/>
                </a:solidFill>
                <a:effectLst/>
                <a:latin typeface="Helvetica Neue"/>
              </a:rPr>
            </a:br>
            <a:endParaRPr lang="en-SG" dirty="0"/>
          </a:p>
        </p:txBody>
      </p:sp>
      <p:sp>
        <p:nvSpPr>
          <p:cNvPr id="15" name="Slide Number Placeholder 14">
            <a:extLst>
              <a:ext uri="{FF2B5EF4-FFF2-40B4-BE49-F238E27FC236}">
                <a16:creationId xmlns:a16="http://schemas.microsoft.com/office/drawing/2014/main" id="{F1C910FD-9701-4024-91CC-E9A55F28CD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9" name="TextBox 8">
            <a:extLst>
              <a:ext uri="{FF2B5EF4-FFF2-40B4-BE49-F238E27FC236}">
                <a16:creationId xmlns:a16="http://schemas.microsoft.com/office/drawing/2014/main" id="{654B7366-10E9-42CB-B263-223CFEA638A1}"/>
              </a:ext>
            </a:extLst>
          </p:cNvPr>
          <p:cNvSpPr txBox="1"/>
          <p:nvPr/>
        </p:nvSpPr>
        <p:spPr>
          <a:xfrm>
            <a:off x="728569" y="1297858"/>
            <a:ext cx="2309405" cy="2862322"/>
          </a:xfrm>
          <a:prstGeom prst="rect">
            <a:avLst/>
          </a:prstGeom>
          <a:noFill/>
        </p:spPr>
        <p:txBody>
          <a:bodyPr wrap="square" rtlCol="0">
            <a:spAutoFit/>
          </a:bodyPr>
          <a:lstStyle/>
          <a:p>
            <a:r>
              <a:rPr lang="en-US" sz="1200" dirty="0">
                <a:sym typeface="Nunito"/>
              </a:rPr>
              <a:t>Executing </a:t>
            </a:r>
            <a:r>
              <a:rPr lang="en-US" sz="1200" dirty="0"/>
              <a:t>a </a:t>
            </a:r>
            <a:r>
              <a:rPr lang="en-US" sz="1200" b="1" dirty="0"/>
              <a:t>statistical test </a:t>
            </a:r>
            <a:r>
              <a:rPr lang="en-US" sz="1200" dirty="0"/>
              <a:t>(</a:t>
            </a:r>
            <a:r>
              <a:rPr lang="en-SG" sz="1200" dirty="0">
                <a:solidFill>
                  <a:srgbClr val="C00000"/>
                </a:solidFill>
              </a:rPr>
              <a:t>Proportions Z test </a:t>
            </a:r>
            <a:r>
              <a:rPr lang="en-US" sz="1200" dirty="0"/>
              <a:t>) for the conversion rate</a:t>
            </a:r>
          </a:p>
          <a:p>
            <a:endParaRPr lang="en-US" sz="1200" dirty="0"/>
          </a:p>
          <a:p>
            <a:r>
              <a:rPr lang="en-US" sz="1200" dirty="0"/>
              <a:t>The proportions of </a:t>
            </a:r>
            <a:r>
              <a:rPr lang="en-US" sz="1200" b="1" dirty="0">
                <a:solidFill>
                  <a:srgbClr val="00B050"/>
                </a:solidFill>
              </a:rPr>
              <a:t>new page </a:t>
            </a:r>
            <a:r>
              <a:rPr lang="en-US" sz="1200" dirty="0"/>
              <a:t>user converted, and </a:t>
            </a:r>
            <a:r>
              <a:rPr lang="en-US" sz="1200" dirty="0">
                <a:solidFill>
                  <a:schemeClr val="accent1">
                    <a:lumMod val="50000"/>
                  </a:schemeClr>
                </a:solidFill>
              </a:rPr>
              <a:t>old page </a:t>
            </a:r>
            <a:r>
              <a:rPr lang="en-US" sz="1200" dirty="0"/>
              <a:t>user converted are </a:t>
            </a:r>
            <a:r>
              <a:rPr lang="en-US" sz="1200" b="1" dirty="0">
                <a:solidFill>
                  <a:srgbClr val="00B050"/>
                </a:solidFill>
              </a:rPr>
              <a:t>0.66</a:t>
            </a:r>
            <a:r>
              <a:rPr lang="en-US" sz="1200" dirty="0">
                <a:solidFill>
                  <a:srgbClr val="00B050"/>
                </a:solidFill>
              </a:rPr>
              <a:t>, </a:t>
            </a:r>
            <a:r>
              <a:rPr lang="en-US" sz="1200" dirty="0">
                <a:solidFill>
                  <a:schemeClr val="accent1">
                    <a:lumMod val="50000"/>
                  </a:schemeClr>
                </a:solidFill>
              </a:rPr>
              <a:t>0.42</a:t>
            </a:r>
            <a:r>
              <a:rPr lang="en-US" sz="1200" dirty="0"/>
              <a:t> respectively</a:t>
            </a:r>
          </a:p>
          <a:p>
            <a:endParaRPr lang="en-US" sz="1200" dirty="0"/>
          </a:p>
          <a:p>
            <a:r>
              <a:rPr lang="en-US" sz="1200" dirty="0">
                <a:solidFill>
                  <a:srgbClr val="C00000"/>
                </a:solidFill>
              </a:rPr>
              <a:t>Conclusion:</a:t>
            </a:r>
          </a:p>
          <a:p>
            <a:endParaRPr lang="en-US" sz="1200" dirty="0"/>
          </a:p>
          <a:p>
            <a:r>
              <a:rPr lang="en-SG" sz="1200" dirty="0"/>
              <a:t>-  </a:t>
            </a:r>
            <a:r>
              <a:rPr lang="en-US" sz="1200" dirty="0"/>
              <a:t>The conversion rate for the </a:t>
            </a:r>
            <a:r>
              <a:rPr lang="en-US" sz="1200" b="1" dirty="0"/>
              <a:t>new page is greater </a:t>
            </a:r>
            <a:r>
              <a:rPr lang="en-US" sz="1200" dirty="0"/>
              <a:t>than the conversion rate for the old page</a:t>
            </a:r>
            <a:endParaRPr lang="en-SG" sz="1200" dirty="0"/>
          </a:p>
        </p:txBody>
      </p:sp>
      <p:pic>
        <p:nvPicPr>
          <p:cNvPr id="1026" name="Picture 2">
            <a:extLst>
              <a:ext uri="{FF2B5EF4-FFF2-40B4-BE49-F238E27FC236}">
                <a16:creationId xmlns:a16="http://schemas.microsoft.com/office/drawing/2014/main" id="{A2A69696-15BC-4596-93AE-71D5B2FC1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190" y="1201973"/>
            <a:ext cx="5261241" cy="370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07301"/>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414722" y="429915"/>
            <a:ext cx="8520600" cy="195630"/>
          </a:xfrm>
        </p:spPr>
        <p:txBody>
          <a:bodyPr/>
          <a:lstStyle/>
          <a:p>
            <a:r>
              <a:rPr lang="en-US" b="1" i="0" dirty="0">
                <a:solidFill>
                  <a:srgbClr val="1A466C"/>
                </a:solidFill>
                <a:effectLst/>
                <a:latin typeface="Helvetica Neue"/>
              </a:rPr>
              <a:t>Does the converted status depend on the preferred language?</a:t>
            </a:r>
            <a:br>
              <a:rPr lang="en-US" b="1" i="0" dirty="0">
                <a:solidFill>
                  <a:srgbClr val="000000"/>
                </a:solidFill>
                <a:effectLst/>
                <a:latin typeface="Helvetica Neue"/>
              </a:rPr>
            </a:br>
            <a:br>
              <a:rPr lang="en-US" b="1" i="0" dirty="0">
                <a:solidFill>
                  <a:srgbClr val="000000"/>
                </a:solidFill>
                <a:effectLst/>
                <a:latin typeface="Helvetica Neue"/>
              </a:rPr>
            </a:br>
            <a:endParaRPr lang="en-SG" dirty="0"/>
          </a:p>
        </p:txBody>
      </p:sp>
      <p:sp>
        <p:nvSpPr>
          <p:cNvPr id="15" name="Slide Number Placeholder 14">
            <a:extLst>
              <a:ext uri="{FF2B5EF4-FFF2-40B4-BE49-F238E27FC236}">
                <a16:creationId xmlns:a16="http://schemas.microsoft.com/office/drawing/2014/main" id="{F1C910FD-9701-4024-91CC-E9A55F28CD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9" name="TextBox 8">
            <a:extLst>
              <a:ext uri="{FF2B5EF4-FFF2-40B4-BE49-F238E27FC236}">
                <a16:creationId xmlns:a16="http://schemas.microsoft.com/office/drawing/2014/main" id="{654B7366-10E9-42CB-B263-223CFEA638A1}"/>
              </a:ext>
            </a:extLst>
          </p:cNvPr>
          <p:cNvSpPr txBox="1"/>
          <p:nvPr/>
        </p:nvSpPr>
        <p:spPr>
          <a:xfrm>
            <a:off x="414722" y="1297859"/>
            <a:ext cx="3143571" cy="1015663"/>
          </a:xfrm>
          <a:prstGeom prst="rect">
            <a:avLst/>
          </a:prstGeom>
          <a:noFill/>
        </p:spPr>
        <p:txBody>
          <a:bodyPr wrap="square" rtlCol="0">
            <a:spAutoFit/>
          </a:bodyPr>
          <a:lstStyle/>
          <a:p>
            <a:endParaRPr lang="en-US" sz="1200" dirty="0"/>
          </a:p>
          <a:p>
            <a:r>
              <a:rPr lang="en-US" sz="1200" dirty="0"/>
              <a:t>There is a uniform distribution for conversion status w.r.t to preferred language.</a:t>
            </a:r>
          </a:p>
          <a:p>
            <a:endParaRPr lang="en-US" sz="1200" dirty="0"/>
          </a:p>
        </p:txBody>
      </p:sp>
      <p:pic>
        <p:nvPicPr>
          <p:cNvPr id="5124" name="Picture 4">
            <a:extLst>
              <a:ext uri="{FF2B5EF4-FFF2-40B4-BE49-F238E27FC236}">
                <a16:creationId xmlns:a16="http://schemas.microsoft.com/office/drawing/2014/main" id="{734BF2E8-C5BF-4472-ACD9-A7B416E7B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965" y="950835"/>
            <a:ext cx="4386798" cy="362706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3F6B4F4-2599-40E0-8331-F29E63CD0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37" y="2265351"/>
            <a:ext cx="4037633" cy="255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414722" y="429915"/>
            <a:ext cx="8520600" cy="195630"/>
          </a:xfrm>
        </p:spPr>
        <p:txBody>
          <a:bodyPr/>
          <a:lstStyle/>
          <a:p>
            <a:r>
              <a:rPr lang="en-US" b="1" i="0" dirty="0">
                <a:solidFill>
                  <a:srgbClr val="1A466C"/>
                </a:solidFill>
                <a:effectLst/>
                <a:latin typeface="Helvetica Neue"/>
              </a:rPr>
              <a:t>Does the converted status depend on the preferred language?</a:t>
            </a:r>
            <a:br>
              <a:rPr lang="en-US" b="1" i="0" dirty="0">
                <a:solidFill>
                  <a:srgbClr val="000000"/>
                </a:solidFill>
                <a:effectLst/>
                <a:latin typeface="Helvetica Neue"/>
              </a:rPr>
            </a:br>
            <a:br>
              <a:rPr lang="en-US" b="1" i="0" dirty="0">
                <a:solidFill>
                  <a:srgbClr val="000000"/>
                </a:solidFill>
                <a:effectLst/>
                <a:latin typeface="Helvetica Neue"/>
              </a:rPr>
            </a:br>
            <a:endParaRPr lang="en-SG" dirty="0"/>
          </a:p>
        </p:txBody>
      </p:sp>
      <p:sp>
        <p:nvSpPr>
          <p:cNvPr id="15" name="Slide Number Placeholder 14">
            <a:extLst>
              <a:ext uri="{FF2B5EF4-FFF2-40B4-BE49-F238E27FC236}">
                <a16:creationId xmlns:a16="http://schemas.microsoft.com/office/drawing/2014/main" id="{F1C910FD-9701-4024-91CC-E9A55F28CD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9" name="TextBox 8">
            <a:extLst>
              <a:ext uri="{FF2B5EF4-FFF2-40B4-BE49-F238E27FC236}">
                <a16:creationId xmlns:a16="http://schemas.microsoft.com/office/drawing/2014/main" id="{654B7366-10E9-42CB-B263-223CFEA638A1}"/>
              </a:ext>
            </a:extLst>
          </p:cNvPr>
          <p:cNvSpPr txBox="1"/>
          <p:nvPr/>
        </p:nvSpPr>
        <p:spPr>
          <a:xfrm>
            <a:off x="471949" y="908501"/>
            <a:ext cx="4406816" cy="3600986"/>
          </a:xfrm>
          <a:prstGeom prst="rect">
            <a:avLst/>
          </a:prstGeom>
          <a:noFill/>
        </p:spPr>
        <p:txBody>
          <a:bodyPr wrap="square" rtlCol="0">
            <a:spAutoFit/>
          </a:bodyPr>
          <a:lstStyle/>
          <a:p>
            <a:r>
              <a:rPr lang="en-US" sz="1200" b="0" i="0" dirty="0">
                <a:solidFill>
                  <a:srgbClr val="000000"/>
                </a:solidFill>
                <a:effectLst/>
                <a:latin typeface="Helvetica Neue"/>
              </a:rPr>
              <a:t>Applying a </a:t>
            </a:r>
            <a:r>
              <a:rPr lang="en-US" sz="1200" b="1" dirty="0"/>
              <a:t>statistical test </a:t>
            </a:r>
            <a:r>
              <a:rPr lang="en-US" sz="1200" dirty="0"/>
              <a:t>(</a:t>
            </a:r>
            <a:r>
              <a:rPr lang="en-US" sz="1200" b="0" i="0" dirty="0">
                <a:solidFill>
                  <a:srgbClr val="C00000"/>
                </a:solidFill>
                <a:effectLst/>
                <a:latin typeface="Helvetica Neue"/>
              </a:rPr>
              <a:t>Chi-square test of independence of attributes</a:t>
            </a:r>
            <a:r>
              <a:rPr lang="en-US" sz="1200" dirty="0"/>
              <a:t>) to verify if conversion status depends on a preferred language.</a:t>
            </a:r>
          </a:p>
          <a:p>
            <a:endParaRPr lang="en-US" sz="1200" dirty="0"/>
          </a:p>
          <a:p>
            <a:r>
              <a:rPr lang="en-US" sz="1200" dirty="0"/>
              <a:t>We will test the null hypothesis</a:t>
            </a:r>
          </a:p>
          <a:p>
            <a:endParaRPr lang="en-US" sz="1200" dirty="0"/>
          </a:p>
          <a:p>
            <a:r>
              <a:rPr lang="en-US" sz="1200" dirty="0">
                <a:solidFill>
                  <a:srgbClr val="C00000"/>
                </a:solidFill>
              </a:rPr>
              <a:t>H_0: </a:t>
            </a:r>
            <a:r>
              <a:rPr lang="en-US" sz="1200" dirty="0"/>
              <a:t>Converted status is independent of preferred language.</a:t>
            </a:r>
          </a:p>
          <a:p>
            <a:endParaRPr lang="en-US" sz="1200" dirty="0"/>
          </a:p>
          <a:p>
            <a:r>
              <a:rPr lang="en-US" sz="1200" dirty="0"/>
              <a:t>against the alternate hypothesis</a:t>
            </a:r>
          </a:p>
          <a:p>
            <a:endParaRPr lang="en-US" sz="1200" dirty="0"/>
          </a:p>
          <a:p>
            <a:r>
              <a:rPr lang="en-US" sz="1200" dirty="0" err="1">
                <a:solidFill>
                  <a:srgbClr val="C00000"/>
                </a:solidFill>
              </a:rPr>
              <a:t>H_a</a:t>
            </a:r>
            <a:r>
              <a:rPr lang="en-US" sz="1200" dirty="0"/>
              <a:t>: Converted status is dependent on preferred language.</a:t>
            </a:r>
          </a:p>
          <a:p>
            <a:endParaRPr lang="en-US" sz="1200" dirty="0"/>
          </a:p>
          <a:p>
            <a:r>
              <a:rPr lang="en-US" sz="1200" dirty="0"/>
              <a:t>The p-value 0.21  is much larger than the significance level of 0.05 and we cannot reject the null hypothesis (H_0)</a:t>
            </a:r>
          </a:p>
          <a:p>
            <a:endParaRPr lang="en-US" sz="1200" dirty="0"/>
          </a:p>
          <a:p>
            <a:r>
              <a:rPr lang="en-US" sz="1200" dirty="0">
                <a:solidFill>
                  <a:srgbClr val="C00000"/>
                </a:solidFill>
              </a:rPr>
              <a:t>Conclusion:</a:t>
            </a:r>
          </a:p>
          <a:p>
            <a:endParaRPr lang="en-US" sz="1200" dirty="0">
              <a:solidFill>
                <a:srgbClr val="C00000"/>
              </a:solidFill>
            </a:endParaRPr>
          </a:p>
          <a:p>
            <a:r>
              <a:rPr lang="en-US" sz="1200" i="0" dirty="0">
                <a:solidFill>
                  <a:srgbClr val="000000"/>
                </a:solidFill>
                <a:effectLst/>
                <a:latin typeface="Helvetica Neue"/>
              </a:rPr>
              <a:t>The conversion rate for the </a:t>
            </a:r>
            <a:r>
              <a:rPr lang="en-US" sz="1200" i="0" dirty="0">
                <a:solidFill>
                  <a:srgbClr val="00B050"/>
                </a:solidFill>
                <a:effectLst/>
                <a:latin typeface="Helvetica Neue"/>
              </a:rPr>
              <a:t>new page is independent </a:t>
            </a:r>
            <a:r>
              <a:rPr lang="en-US" sz="1200" i="0" dirty="0">
                <a:solidFill>
                  <a:srgbClr val="000000"/>
                </a:solidFill>
                <a:effectLst/>
                <a:latin typeface="Helvetica Neue"/>
              </a:rPr>
              <a:t>of preferred language</a:t>
            </a:r>
            <a:endParaRPr lang="en-US" sz="1200" dirty="0"/>
          </a:p>
        </p:txBody>
      </p:sp>
      <p:pic>
        <p:nvPicPr>
          <p:cNvPr id="5128" name="Picture 8">
            <a:extLst>
              <a:ext uri="{FF2B5EF4-FFF2-40B4-BE49-F238E27FC236}">
                <a16:creationId xmlns:a16="http://schemas.microsoft.com/office/drawing/2014/main" id="{00C6D589-64FE-4DAB-9B3C-1B12F65F5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765" y="1149513"/>
            <a:ext cx="3953533" cy="345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38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414722" y="429915"/>
            <a:ext cx="8520600" cy="195630"/>
          </a:xfrm>
        </p:spPr>
        <p:txBody>
          <a:bodyPr/>
          <a:lstStyle/>
          <a:p>
            <a:r>
              <a:rPr lang="en-US" dirty="0">
                <a:cs typeface="Arial"/>
                <a:sym typeface="Arial"/>
              </a:rPr>
              <a:t>Is the mean time spent on the new page same for the different language users?</a:t>
            </a:r>
            <a:br>
              <a:rPr lang="en-US" b="1" i="0" dirty="0">
                <a:solidFill>
                  <a:srgbClr val="000000"/>
                </a:solidFill>
                <a:effectLst/>
                <a:latin typeface="Helvetica Neue"/>
              </a:rPr>
            </a:br>
            <a:endParaRPr lang="en-SG" dirty="0"/>
          </a:p>
        </p:txBody>
      </p:sp>
      <p:sp>
        <p:nvSpPr>
          <p:cNvPr id="15" name="Slide Number Placeholder 14">
            <a:extLst>
              <a:ext uri="{FF2B5EF4-FFF2-40B4-BE49-F238E27FC236}">
                <a16:creationId xmlns:a16="http://schemas.microsoft.com/office/drawing/2014/main" id="{F1C910FD-9701-4024-91CC-E9A55F28CD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9" name="TextBox 8">
            <a:extLst>
              <a:ext uri="{FF2B5EF4-FFF2-40B4-BE49-F238E27FC236}">
                <a16:creationId xmlns:a16="http://schemas.microsoft.com/office/drawing/2014/main" id="{654B7366-10E9-42CB-B263-223CFEA638A1}"/>
              </a:ext>
            </a:extLst>
          </p:cNvPr>
          <p:cNvSpPr txBox="1"/>
          <p:nvPr/>
        </p:nvSpPr>
        <p:spPr>
          <a:xfrm>
            <a:off x="728569" y="1297858"/>
            <a:ext cx="3135508" cy="2862322"/>
          </a:xfrm>
          <a:prstGeom prst="rect">
            <a:avLst/>
          </a:prstGeom>
          <a:noFill/>
        </p:spPr>
        <p:txBody>
          <a:bodyPr wrap="square" rtlCol="0">
            <a:spAutoFit/>
          </a:bodyPr>
          <a:lstStyle/>
          <a:p>
            <a:endParaRPr lang="en-US" sz="1200" dirty="0">
              <a:sym typeface="Nunito"/>
            </a:endParaRPr>
          </a:p>
          <a:p>
            <a:r>
              <a:rPr lang="en-US" sz="1200" dirty="0">
                <a:sym typeface="Nunito"/>
              </a:rPr>
              <a:t>Executing </a:t>
            </a:r>
            <a:r>
              <a:rPr lang="en-US" sz="1200" dirty="0"/>
              <a:t>a </a:t>
            </a:r>
            <a:r>
              <a:rPr lang="en-US" sz="1200" b="1" dirty="0"/>
              <a:t>statistical test </a:t>
            </a:r>
            <a:r>
              <a:rPr lang="en-US" sz="1200" dirty="0"/>
              <a:t>(</a:t>
            </a:r>
            <a:r>
              <a:rPr lang="en-SG" sz="1200" dirty="0">
                <a:solidFill>
                  <a:srgbClr val="C00000"/>
                </a:solidFill>
              </a:rPr>
              <a:t>One-way </a:t>
            </a:r>
            <a:r>
              <a:rPr lang="en-SG" sz="1200" b="1" dirty="0">
                <a:solidFill>
                  <a:srgbClr val="C00000"/>
                </a:solidFill>
              </a:rPr>
              <a:t>ANOVA</a:t>
            </a:r>
            <a:r>
              <a:rPr lang="en-SG" sz="1200" dirty="0">
                <a:solidFill>
                  <a:srgbClr val="C00000"/>
                </a:solidFill>
              </a:rPr>
              <a:t> </a:t>
            </a:r>
            <a:r>
              <a:rPr lang="en-US" sz="1200" dirty="0"/>
              <a:t>) for the conversion rate</a:t>
            </a:r>
          </a:p>
          <a:p>
            <a:endParaRPr lang="en-US" sz="1200" dirty="0"/>
          </a:p>
          <a:p>
            <a:pPr algn="l">
              <a:buFont typeface="Arial" panose="020B0604020202020204" pitchFamily="34" charset="0"/>
              <a:buChar char="•"/>
            </a:pPr>
            <a:r>
              <a:rPr lang="en-US" sz="1200" b="0" i="0" dirty="0">
                <a:solidFill>
                  <a:srgbClr val="000000"/>
                </a:solidFill>
                <a:effectLst/>
                <a:latin typeface="Helvetica Neue"/>
              </a:rPr>
              <a:t> Shapiro-Wilk’s test reveals Normal distribution.</a:t>
            </a:r>
          </a:p>
          <a:p>
            <a:pPr algn="l">
              <a:buFont typeface="Arial" panose="020B0604020202020204" pitchFamily="34" charset="0"/>
              <a:buChar char="•"/>
            </a:pPr>
            <a:r>
              <a:rPr lang="en-US" sz="1200" b="0" i="0" dirty="0">
                <a:solidFill>
                  <a:srgbClr val="000000"/>
                </a:solidFill>
                <a:effectLst/>
                <a:latin typeface="Helvetica Neue"/>
              </a:rPr>
              <a:t> Levene’s test results show</a:t>
            </a:r>
            <a:r>
              <a:rPr lang="en-US" sz="1200" dirty="0">
                <a:latin typeface="Helvetica Neue"/>
              </a:rPr>
              <a:t> All the variances are equal.</a:t>
            </a:r>
          </a:p>
          <a:p>
            <a:endParaRPr lang="en-US" sz="1200" dirty="0"/>
          </a:p>
          <a:p>
            <a:endParaRPr lang="en-US" sz="1200" dirty="0"/>
          </a:p>
          <a:p>
            <a:endParaRPr lang="en-US" sz="1200" dirty="0"/>
          </a:p>
          <a:p>
            <a:r>
              <a:rPr lang="en-US" sz="1200" dirty="0">
                <a:solidFill>
                  <a:srgbClr val="C00000"/>
                </a:solidFill>
              </a:rPr>
              <a:t>Conclusion:</a:t>
            </a:r>
          </a:p>
          <a:p>
            <a:endParaRPr lang="en-US" sz="1200" dirty="0"/>
          </a:p>
          <a:p>
            <a:r>
              <a:rPr lang="en-SG" sz="1200" dirty="0"/>
              <a:t>-  </a:t>
            </a:r>
            <a:r>
              <a:rPr lang="en-US" sz="1200" dirty="0"/>
              <a:t>The mean </a:t>
            </a:r>
            <a:r>
              <a:rPr lang="en-US" sz="1200" dirty="0">
                <a:solidFill>
                  <a:srgbClr val="00B050"/>
                </a:solidFill>
              </a:rPr>
              <a:t>time spent on the new page is same </a:t>
            </a:r>
            <a:r>
              <a:rPr lang="en-US" sz="1200" dirty="0"/>
              <a:t>for the different language.</a:t>
            </a:r>
            <a:endParaRPr lang="en-SG" sz="1200" dirty="0"/>
          </a:p>
        </p:txBody>
      </p:sp>
      <p:pic>
        <p:nvPicPr>
          <p:cNvPr id="8194" name="Picture 2">
            <a:extLst>
              <a:ext uri="{FF2B5EF4-FFF2-40B4-BE49-F238E27FC236}">
                <a16:creationId xmlns:a16="http://schemas.microsoft.com/office/drawing/2014/main" id="{710D857F-435D-48E2-B8DB-F8AABC908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020" y="924088"/>
            <a:ext cx="4148906"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3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202550" y="289279"/>
            <a:ext cx="8520600" cy="501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Business Insights and Recommendations</a:t>
            </a:r>
            <a:endParaRPr dirty="0">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4809733-D39E-40B1-9C6F-24E9023E55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graphicFrame>
        <p:nvGraphicFramePr>
          <p:cNvPr id="3" name="Table 3">
            <a:extLst>
              <a:ext uri="{FF2B5EF4-FFF2-40B4-BE49-F238E27FC236}">
                <a16:creationId xmlns:a16="http://schemas.microsoft.com/office/drawing/2014/main" id="{C3EDFED3-1A11-4232-9E1F-923FF8A864D0}"/>
              </a:ext>
            </a:extLst>
          </p:cNvPr>
          <p:cNvGraphicFramePr>
            <a:graphicFrameLocks noGrp="1"/>
          </p:cNvGraphicFramePr>
          <p:nvPr>
            <p:extLst>
              <p:ext uri="{D42A27DB-BD31-4B8C-83A1-F6EECF244321}">
                <p14:modId xmlns:p14="http://schemas.microsoft.com/office/powerpoint/2010/main" val="2173615915"/>
              </p:ext>
            </p:extLst>
          </p:nvPr>
        </p:nvGraphicFramePr>
        <p:xfrm>
          <a:off x="495546" y="959028"/>
          <a:ext cx="8176507" cy="2590800"/>
        </p:xfrm>
        <a:graphic>
          <a:graphicData uri="http://schemas.openxmlformats.org/drawingml/2006/table">
            <a:tbl>
              <a:tblPr firstRow="1" bandRow="1">
                <a:tableStyleId>{F25A6280-E22B-435E-9E9F-F6D26BA1F67C}</a:tableStyleId>
              </a:tblPr>
              <a:tblGrid>
                <a:gridCol w="661647">
                  <a:extLst>
                    <a:ext uri="{9D8B030D-6E8A-4147-A177-3AD203B41FA5}">
                      <a16:colId xmlns:a16="http://schemas.microsoft.com/office/drawing/2014/main" val="2684322027"/>
                    </a:ext>
                  </a:extLst>
                </a:gridCol>
                <a:gridCol w="3830271">
                  <a:extLst>
                    <a:ext uri="{9D8B030D-6E8A-4147-A177-3AD203B41FA5}">
                      <a16:colId xmlns:a16="http://schemas.microsoft.com/office/drawing/2014/main" val="677963972"/>
                    </a:ext>
                  </a:extLst>
                </a:gridCol>
                <a:gridCol w="3684589">
                  <a:extLst>
                    <a:ext uri="{9D8B030D-6E8A-4147-A177-3AD203B41FA5}">
                      <a16:colId xmlns:a16="http://schemas.microsoft.com/office/drawing/2014/main" val="797655596"/>
                    </a:ext>
                  </a:extLst>
                </a:gridCol>
              </a:tblGrid>
              <a:tr h="181917">
                <a:tc>
                  <a:txBody>
                    <a:bodyPr/>
                    <a:lstStyle/>
                    <a:p>
                      <a:pPr algn="ctr"/>
                      <a:r>
                        <a:rPr lang="en-US" dirty="0"/>
                        <a:t>No</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Key Questions:</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Result of Statistical Analysis:</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3116298"/>
                  </a:ext>
                </a:extLst>
              </a:tr>
              <a:tr h="312538">
                <a:tc>
                  <a:txBody>
                    <a:bodyPr/>
                    <a:lstStyle/>
                    <a:p>
                      <a:pPr algn="ctr"/>
                      <a:r>
                        <a:rPr lang="en-US" dirty="0"/>
                        <a:t>1</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Do the users spend more time on the new landing page than the old landing page?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dirty="0">
                          <a:solidFill>
                            <a:srgbClr val="C00000"/>
                          </a:solidFill>
                          <a:latin typeface="Arial"/>
                          <a:ea typeface="Arial"/>
                          <a:cs typeface="Arial"/>
                          <a:sym typeface="Arial"/>
                        </a:rPr>
                        <a:t>Yes</a:t>
                      </a:r>
                      <a:r>
                        <a:rPr lang="en-US" sz="1400" b="0" i="0" u="none" strike="noStrike" cap="none" dirty="0">
                          <a:solidFill>
                            <a:srgbClr val="000000"/>
                          </a:solidFill>
                          <a:latin typeface="Arial"/>
                          <a:ea typeface="Arial"/>
                          <a:cs typeface="Arial"/>
                          <a:sym typeface="Arial"/>
                        </a:rPr>
                        <a:t> , users spend more time on the new landing page than the old landing page.</a:t>
                      </a:r>
                      <a:endParaRPr lang="en-SG" sz="1400" b="0" i="0" u="none" strike="noStrike" cap="none"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555839"/>
                  </a:ext>
                </a:extLst>
              </a:tr>
              <a:tr h="418620">
                <a:tc>
                  <a:txBody>
                    <a:bodyPr/>
                    <a:lstStyle/>
                    <a:p>
                      <a:pPr algn="ctr"/>
                      <a:r>
                        <a:rPr lang="en-US" dirty="0"/>
                        <a:t>2</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Is the conversion rate for the new page greater than the conversion rate for the old page?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C00000"/>
                          </a:solidFill>
                        </a:rPr>
                        <a:t>Yes</a:t>
                      </a:r>
                      <a:r>
                        <a:rPr lang="en-US" dirty="0"/>
                        <a:t>, The conversion rate for the new page is greater than the conversion rate for the old page.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57445"/>
                  </a:ext>
                </a:extLst>
              </a:tr>
              <a:tr h="312538">
                <a:tc>
                  <a:txBody>
                    <a:bodyPr/>
                    <a:lstStyle/>
                    <a:p>
                      <a:pPr algn="ctr"/>
                      <a:r>
                        <a:rPr lang="en-US" dirty="0"/>
                        <a:t>3</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Does the converted status depend on the preferred language?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dirty="0">
                          <a:solidFill>
                            <a:srgbClr val="000000"/>
                          </a:solidFill>
                          <a:effectLst/>
                          <a:latin typeface="Arial"/>
                          <a:ea typeface="Arial"/>
                          <a:cs typeface="Arial"/>
                          <a:sym typeface="Arial"/>
                        </a:rPr>
                        <a:t>The conversion rate for the new page </a:t>
                      </a:r>
                      <a:r>
                        <a:rPr lang="en-US" sz="1400" b="0" i="0" u="none" strike="noStrike" cap="none" dirty="0">
                          <a:solidFill>
                            <a:srgbClr val="C00000"/>
                          </a:solidFill>
                          <a:effectLst/>
                          <a:latin typeface="Arial"/>
                          <a:ea typeface="Arial"/>
                          <a:cs typeface="Arial"/>
                          <a:sym typeface="Arial"/>
                        </a:rPr>
                        <a:t>is independent </a:t>
                      </a:r>
                      <a:r>
                        <a:rPr lang="en-US" sz="1400" b="0" i="0" u="none" strike="noStrike" cap="none" dirty="0">
                          <a:solidFill>
                            <a:srgbClr val="000000"/>
                          </a:solidFill>
                          <a:effectLst/>
                          <a:latin typeface="Arial"/>
                          <a:ea typeface="Arial"/>
                          <a:cs typeface="Arial"/>
                          <a:sym typeface="Arial"/>
                        </a:rPr>
                        <a:t>of preferred language.</a:t>
                      </a:r>
                      <a:endParaRPr lang="en-SG"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1080206"/>
                  </a:ext>
                </a:extLst>
              </a:tr>
              <a:tr h="312538">
                <a:tc>
                  <a:txBody>
                    <a:bodyPr/>
                    <a:lstStyle/>
                    <a:p>
                      <a:pPr algn="ctr"/>
                      <a:r>
                        <a:rPr lang="en-US" dirty="0"/>
                        <a:t>4</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Is the mean time spent on the new page same for the different language users?</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C00000"/>
                          </a:solidFill>
                        </a:rPr>
                        <a:t>Yes</a:t>
                      </a:r>
                      <a:r>
                        <a:rPr lang="en-US" dirty="0"/>
                        <a:t>, the mean time spent on the new page is same for the different language.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51764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DD73-3DC0-4A57-8AAE-D3F83857F9DC}"/>
              </a:ext>
            </a:extLst>
          </p:cNvPr>
          <p:cNvSpPr>
            <a:spLocks noGrp="1"/>
          </p:cNvSpPr>
          <p:nvPr>
            <p:ph type="title"/>
          </p:nvPr>
        </p:nvSpPr>
        <p:spPr/>
        <p:txBody>
          <a:bodyPr/>
          <a:lstStyle/>
          <a:p>
            <a:r>
              <a:rPr lang="en-SG" sz="2400" dirty="0">
                <a:solidFill>
                  <a:schemeClr val="dk1"/>
                </a:solidFill>
                <a:latin typeface="Arial"/>
                <a:ea typeface="Arial"/>
                <a:cs typeface="Arial"/>
                <a:sym typeface="Arial"/>
              </a:rPr>
              <a:t>Conclusion</a:t>
            </a:r>
            <a:endParaRPr lang="en-SG" dirty="0"/>
          </a:p>
        </p:txBody>
      </p:sp>
      <p:sp>
        <p:nvSpPr>
          <p:cNvPr id="3" name="Text Placeholder 2">
            <a:extLst>
              <a:ext uri="{FF2B5EF4-FFF2-40B4-BE49-F238E27FC236}">
                <a16:creationId xmlns:a16="http://schemas.microsoft.com/office/drawing/2014/main" id="{7CB493D1-6706-48AA-B539-0F9C95D64F78}"/>
              </a:ext>
            </a:extLst>
          </p:cNvPr>
          <p:cNvSpPr>
            <a:spLocks noGrp="1"/>
          </p:cNvSpPr>
          <p:nvPr>
            <p:ph type="body" idx="1"/>
          </p:nvPr>
        </p:nvSpPr>
        <p:spPr/>
        <p:txBody>
          <a:bodyPr/>
          <a:lstStyle/>
          <a:p>
            <a:pPr algn="l"/>
            <a:r>
              <a:rPr lang="en-US" b="0" i="0" dirty="0">
                <a:solidFill>
                  <a:srgbClr val="000000"/>
                </a:solidFill>
                <a:effectLst/>
                <a:latin typeface="Helvetica Neue"/>
              </a:rPr>
              <a:t>Dataset of 100 observation was analyzed. This data contained the usage characteristics of two groups. The old landing page is served to the first group (control group) and the new landing page is served to the second group (treatment group).</a:t>
            </a:r>
          </a:p>
          <a:p>
            <a:pPr algn="l"/>
            <a:r>
              <a:rPr lang="en-US" b="0" i="0" dirty="0">
                <a:solidFill>
                  <a:srgbClr val="000000"/>
                </a:solidFill>
                <a:effectLst/>
                <a:latin typeface="Helvetica Neue"/>
              </a:rPr>
              <a:t>The key feature will be landing page type and time spent on the page . Also related is preferred language.</a:t>
            </a: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We can summarize that:</a:t>
            </a: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Users spend more time on the new landing page than the old landing page.</a:t>
            </a:r>
          </a:p>
          <a:p>
            <a:pPr algn="l">
              <a:buFont typeface="+mj-lt"/>
              <a:buAutoNum type="arabicPeriod"/>
            </a:pPr>
            <a:r>
              <a:rPr lang="en-US" b="0" i="0" dirty="0">
                <a:solidFill>
                  <a:srgbClr val="000000"/>
                </a:solidFill>
                <a:effectLst/>
                <a:latin typeface="Helvetica Neue"/>
              </a:rPr>
              <a:t>The conversion rate for the new page is greater than the conversion rate for the old page.</a:t>
            </a:r>
          </a:p>
          <a:p>
            <a:pPr algn="l">
              <a:buFont typeface="+mj-lt"/>
              <a:buAutoNum type="arabicPeriod"/>
            </a:pPr>
            <a:r>
              <a:rPr lang="en-US" b="0" i="0" dirty="0">
                <a:solidFill>
                  <a:srgbClr val="000000"/>
                </a:solidFill>
                <a:effectLst/>
                <a:latin typeface="Helvetica Neue"/>
              </a:rPr>
              <a:t>The conversion rate for the new page is independent of preferred language.</a:t>
            </a:r>
          </a:p>
          <a:p>
            <a:pPr algn="l">
              <a:buFont typeface="+mj-lt"/>
              <a:buAutoNum type="arabicPeriod"/>
            </a:pPr>
            <a:r>
              <a:rPr lang="en-US" b="0" i="0" dirty="0">
                <a:solidFill>
                  <a:srgbClr val="000000"/>
                </a:solidFill>
                <a:effectLst/>
                <a:latin typeface="Helvetica Neue"/>
              </a:rPr>
              <a:t>The mean time spent on the new page is same for the different language.</a:t>
            </a:r>
          </a:p>
          <a:p>
            <a:pPr marL="120650" lvl="0" indent="0" algn="l" rtl="0">
              <a:spcBef>
                <a:spcPts val="0"/>
              </a:spcBef>
              <a:spcAft>
                <a:spcPts val="0"/>
              </a:spcAft>
              <a:buClr>
                <a:srgbClr val="000000"/>
              </a:buClr>
              <a:buSzPts val="1700"/>
              <a:buNone/>
            </a:pPr>
            <a:endParaRPr lang="en-SG" dirty="0"/>
          </a:p>
        </p:txBody>
      </p:sp>
      <p:sp>
        <p:nvSpPr>
          <p:cNvPr id="4" name="Slide Number Placeholder 3">
            <a:extLst>
              <a:ext uri="{FF2B5EF4-FFF2-40B4-BE49-F238E27FC236}">
                <a16:creationId xmlns:a16="http://schemas.microsoft.com/office/drawing/2014/main" id="{E307753E-BB0E-4B5C-A2E3-A962CE10BA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01247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99AA-C4F1-4046-BF44-FB67C17C6176}"/>
              </a:ext>
            </a:extLst>
          </p:cNvPr>
          <p:cNvSpPr>
            <a:spLocks noGrp="1"/>
          </p:cNvSpPr>
          <p:nvPr>
            <p:ph type="title"/>
          </p:nvPr>
        </p:nvSpPr>
        <p:spPr/>
        <p:txBody>
          <a:bodyPr/>
          <a:lstStyle/>
          <a:p>
            <a:r>
              <a:rPr lang="en-SG" dirty="0"/>
              <a:t>Recommendation to business</a:t>
            </a:r>
          </a:p>
        </p:txBody>
      </p:sp>
      <p:sp>
        <p:nvSpPr>
          <p:cNvPr id="3" name="Text Placeholder 2">
            <a:extLst>
              <a:ext uri="{FF2B5EF4-FFF2-40B4-BE49-F238E27FC236}">
                <a16:creationId xmlns:a16="http://schemas.microsoft.com/office/drawing/2014/main" id="{484FC8F9-D090-4CA2-BE06-145D79B2BB67}"/>
              </a:ext>
            </a:extLst>
          </p:cNvPr>
          <p:cNvSpPr>
            <a:spLocks noGrp="1"/>
          </p:cNvSpPr>
          <p:nvPr>
            <p:ph type="body" idx="1"/>
          </p:nvPr>
        </p:nvSpPr>
        <p:spPr>
          <a:xfrm>
            <a:off x="202550" y="1887794"/>
            <a:ext cx="8629800" cy="831810"/>
          </a:xfrm>
        </p:spPr>
        <p:txBody>
          <a:bodyPr/>
          <a:lstStyle/>
          <a:p>
            <a:r>
              <a:rPr lang="en-US" sz="1600" dirty="0">
                <a:solidFill>
                  <a:schemeClr val="dk1"/>
                </a:solidFill>
                <a:latin typeface="Arial"/>
                <a:ea typeface="Arial"/>
                <a:cs typeface="Arial"/>
                <a:sym typeface="Arial"/>
              </a:rPr>
              <a:t>The new landing page is more successful in converting users to subscribers.</a:t>
            </a:r>
          </a:p>
          <a:p>
            <a:r>
              <a:rPr lang="en-US" sz="1600" dirty="0">
                <a:solidFill>
                  <a:schemeClr val="dk1"/>
                </a:solidFill>
                <a:latin typeface="Arial"/>
                <a:ea typeface="Arial"/>
                <a:cs typeface="Arial"/>
                <a:sym typeface="Arial"/>
              </a:rPr>
              <a:t>Users spend more time on the new landing page, irrespective of the preferred language.</a:t>
            </a:r>
          </a:p>
        </p:txBody>
      </p:sp>
      <p:sp>
        <p:nvSpPr>
          <p:cNvPr id="4" name="Slide Number Placeholder 3">
            <a:extLst>
              <a:ext uri="{FF2B5EF4-FFF2-40B4-BE49-F238E27FC236}">
                <a16:creationId xmlns:a16="http://schemas.microsoft.com/office/drawing/2014/main" id="{99F34D9F-32B0-48D4-B6A1-BD6E8BC80A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74046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4B5F-6C82-464F-8496-E88B55937A42}"/>
              </a:ext>
            </a:extLst>
          </p:cNvPr>
          <p:cNvSpPr>
            <a:spLocks noGrp="1"/>
          </p:cNvSpPr>
          <p:nvPr>
            <p:ph type="title"/>
          </p:nvPr>
        </p:nvSpPr>
        <p:spPr>
          <a:xfrm>
            <a:off x="378994" y="637674"/>
            <a:ext cx="2231859" cy="246647"/>
          </a:xfrm>
        </p:spPr>
        <p:txBody>
          <a:bodyPr/>
          <a:lstStyle/>
          <a:p>
            <a:r>
              <a:rPr lang="en-US" sz="2400" dirty="0">
                <a:solidFill>
                  <a:schemeClr val="tx1"/>
                </a:solidFill>
              </a:rPr>
              <a:t>Background</a:t>
            </a:r>
            <a:endParaRPr lang="en-SG" sz="2400" dirty="0">
              <a:solidFill>
                <a:schemeClr val="tx1"/>
              </a:solidFill>
            </a:endParaRPr>
          </a:p>
        </p:txBody>
      </p:sp>
      <p:sp>
        <p:nvSpPr>
          <p:cNvPr id="5" name="TextBox 4">
            <a:extLst>
              <a:ext uri="{FF2B5EF4-FFF2-40B4-BE49-F238E27FC236}">
                <a16:creationId xmlns:a16="http://schemas.microsoft.com/office/drawing/2014/main" id="{485D60A8-3D8B-481E-83B1-9D339F9F6CA1}"/>
              </a:ext>
            </a:extLst>
          </p:cNvPr>
          <p:cNvSpPr txBox="1"/>
          <p:nvPr/>
        </p:nvSpPr>
        <p:spPr>
          <a:xfrm>
            <a:off x="733926" y="1383632"/>
            <a:ext cx="4541921" cy="2677656"/>
          </a:xfrm>
          <a:prstGeom prst="rect">
            <a:avLst/>
          </a:prstGeom>
          <a:noFill/>
        </p:spPr>
        <p:txBody>
          <a:bodyPr wrap="square" rtlCol="0">
            <a:spAutoFit/>
          </a:bodyPr>
          <a:lstStyle/>
          <a:p>
            <a:r>
              <a:rPr lang="en-US" dirty="0"/>
              <a:t>The design team of the company has created a new landing page. </a:t>
            </a:r>
          </a:p>
          <a:p>
            <a:endParaRPr lang="en-US" dirty="0"/>
          </a:p>
          <a:p>
            <a:pPr marL="342900" indent="-342900">
              <a:buFont typeface="+mj-lt"/>
              <a:buAutoNum type="arabicPeriod"/>
            </a:pPr>
            <a:r>
              <a:rPr lang="en-US" dirty="0"/>
              <a:t>Randomly selected 100 users are divided equally into two groups. </a:t>
            </a:r>
          </a:p>
          <a:p>
            <a:pPr marL="342900" indent="-342900">
              <a:buFont typeface="+mj-lt"/>
              <a:buAutoNum type="arabicPeriod"/>
            </a:pPr>
            <a:endParaRPr lang="en-US" dirty="0"/>
          </a:p>
          <a:p>
            <a:pPr marL="342900" indent="-342900">
              <a:buFont typeface="+mj-lt"/>
              <a:buAutoNum type="arabicPeriod"/>
            </a:pPr>
            <a:r>
              <a:rPr lang="en-US" dirty="0"/>
              <a:t>The old landing page is served to the first group (control group) and the new landing page is served to the second group (treatment group). </a:t>
            </a:r>
          </a:p>
          <a:p>
            <a:pPr marL="342900" indent="-342900">
              <a:buFont typeface="+mj-lt"/>
              <a:buAutoNum type="arabicPeriod"/>
            </a:pPr>
            <a:endParaRPr lang="en-US" dirty="0"/>
          </a:p>
          <a:p>
            <a:pPr marL="342900" indent="-342900">
              <a:buFont typeface="+mj-lt"/>
              <a:buAutoNum type="arabicPeriod"/>
            </a:pPr>
            <a:r>
              <a:rPr lang="en-US" dirty="0"/>
              <a:t>Various data about the customers in both groups have been collected.</a:t>
            </a:r>
            <a:endParaRPr lang="en-SG" dirty="0"/>
          </a:p>
        </p:txBody>
      </p:sp>
      <p:sp>
        <p:nvSpPr>
          <p:cNvPr id="3" name="Slide Number Placeholder 2">
            <a:extLst>
              <a:ext uri="{FF2B5EF4-FFF2-40B4-BE49-F238E27FC236}">
                <a16:creationId xmlns:a16="http://schemas.microsoft.com/office/drawing/2014/main" id="{4CE28DD4-130A-444B-897F-175261F319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pic>
        <p:nvPicPr>
          <p:cNvPr id="9" name="Picture 8">
            <a:extLst>
              <a:ext uri="{FF2B5EF4-FFF2-40B4-BE49-F238E27FC236}">
                <a16:creationId xmlns:a16="http://schemas.microsoft.com/office/drawing/2014/main" id="{A76FB23D-5771-4AA3-B486-6CE07E6925E6}"/>
              </a:ext>
            </a:extLst>
          </p:cNvPr>
          <p:cNvPicPr>
            <a:picLocks noChangeAspect="1"/>
          </p:cNvPicPr>
          <p:nvPr/>
        </p:nvPicPr>
        <p:blipFill>
          <a:blip r:embed="rId2"/>
          <a:stretch>
            <a:fillRect/>
          </a:stretch>
        </p:blipFill>
        <p:spPr>
          <a:xfrm>
            <a:off x="5401779" y="761747"/>
            <a:ext cx="3430520" cy="3096431"/>
          </a:xfrm>
          <a:prstGeom prst="rect">
            <a:avLst/>
          </a:prstGeom>
        </p:spPr>
      </p:pic>
    </p:spTree>
    <p:extLst>
      <p:ext uri="{BB962C8B-B14F-4D97-AF65-F5344CB8AC3E}">
        <p14:creationId xmlns:p14="http://schemas.microsoft.com/office/powerpoint/2010/main" val="235904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4B5F-6C82-464F-8496-E88B55937A42}"/>
              </a:ext>
            </a:extLst>
          </p:cNvPr>
          <p:cNvSpPr>
            <a:spLocks noGrp="1"/>
          </p:cNvSpPr>
          <p:nvPr>
            <p:ph type="title"/>
          </p:nvPr>
        </p:nvSpPr>
        <p:spPr>
          <a:xfrm>
            <a:off x="378994" y="637674"/>
            <a:ext cx="2231859" cy="246647"/>
          </a:xfrm>
        </p:spPr>
        <p:txBody>
          <a:bodyPr/>
          <a:lstStyle/>
          <a:p>
            <a:r>
              <a:rPr lang="en-US" sz="2400" dirty="0">
                <a:solidFill>
                  <a:schemeClr val="tx1"/>
                </a:solidFill>
              </a:rPr>
              <a:t>Objective</a:t>
            </a:r>
            <a:endParaRPr lang="en-SG" sz="2400" dirty="0">
              <a:solidFill>
                <a:schemeClr val="tx1"/>
              </a:solidFill>
            </a:endParaRPr>
          </a:p>
        </p:txBody>
      </p:sp>
      <p:sp>
        <p:nvSpPr>
          <p:cNvPr id="5" name="TextBox 4">
            <a:extLst>
              <a:ext uri="{FF2B5EF4-FFF2-40B4-BE49-F238E27FC236}">
                <a16:creationId xmlns:a16="http://schemas.microsoft.com/office/drawing/2014/main" id="{485D60A8-3D8B-481E-83B1-9D339F9F6CA1}"/>
              </a:ext>
            </a:extLst>
          </p:cNvPr>
          <p:cNvSpPr txBox="1"/>
          <p:nvPr/>
        </p:nvSpPr>
        <p:spPr>
          <a:xfrm>
            <a:off x="733926" y="1383631"/>
            <a:ext cx="7014411" cy="523220"/>
          </a:xfrm>
          <a:prstGeom prst="rect">
            <a:avLst/>
          </a:prstGeom>
          <a:noFill/>
        </p:spPr>
        <p:txBody>
          <a:bodyPr wrap="square" rtlCol="0">
            <a:spAutoFit/>
          </a:bodyPr>
          <a:lstStyle/>
          <a:p>
            <a:r>
              <a:rPr lang="en-US" dirty="0"/>
              <a:t>To extract actionable </a:t>
            </a:r>
            <a:r>
              <a:rPr lang="en-US" b="0" i="0" dirty="0">
                <a:solidFill>
                  <a:srgbClr val="000000"/>
                </a:solidFill>
                <a:effectLst/>
                <a:latin typeface="lato"/>
              </a:rPr>
              <a:t>insights from the data and recommendations that will help to grow the subscriber numbers.</a:t>
            </a:r>
            <a:endParaRPr lang="en-SG" dirty="0"/>
          </a:p>
        </p:txBody>
      </p:sp>
      <p:sp>
        <p:nvSpPr>
          <p:cNvPr id="7" name="TextBox 6">
            <a:extLst>
              <a:ext uri="{FF2B5EF4-FFF2-40B4-BE49-F238E27FC236}">
                <a16:creationId xmlns:a16="http://schemas.microsoft.com/office/drawing/2014/main" id="{E121F743-9D2E-48EF-B34D-BAD2DA18E36A}"/>
              </a:ext>
            </a:extLst>
          </p:cNvPr>
          <p:cNvSpPr txBox="1"/>
          <p:nvPr/>
        </p:nvSpPr>
        <p:spPr>
          <a:xfrm>
            <a:off x="1155031" y="2159669"/>
            <a:ext cx="7340039" cy="2462213"/>
          </a:xfrm>
          <a:prstGeom prst="rect">
            <a:avLst/>
          </a:prstGeom>
          <a:noFill/>
        </p:spPr>
        <p:txBody>
          <a:bodyPr wrap="square" rtlCol="0">
            <a:spAutoFit/>
          </a:bodyPr>
          <a:lstStyle/>
          <a:p>
            <a:pPr algn="l"/>
            <a:r>
              <a:rPr lang="en-US" b="1" i="0" dirty="0">
                <a:solidFill>
                  <a:srgbClr val="000000"/>
                </a:solidFill>
                <a:effectLst/>
                <a:latin typeface="lato"/>
              </a:rPr>
              <a:t>Questions to answer:</a:t>
            </a:r>
          </a:p>
          <a:p>
            <a:pPr algn="l">
              <a:buFont typeface="+mj-lt"/>
              <a:buAutoNum type="arabicPeriod"/>
            </a:pPr>
            <a:endParaRPr lang="en-US" b="0" i="0" dirty="0">
              <a:solidFill>
                <a:srgbClr val="000000"/>
              </a:solidFill>
              <a:effectLst/>
              <a:latin typeface="lato"/>
            </a:endParaRPr>
          </a:p>
          <a:p>
            <a:pPr algn="l">
              <a:buFont typeface="+mj-lt"/>
              <a:buAutoNum type="arabicPeriod"/>
            </a:pPr>
            <a:r>
              <a:rPr lang="en-US" b="0" i="0" dirty="0">
                <a:solidFill>
                  <a:srgbClr val="000000"/>
                </a:solidFill>
                <a:effectLst/>
                <a:latin typeface="lato"/>
              </a:rPr>
              <a:t>Do the users spend more time on the new landing page than the old landing page?</a:t>
            </a:r>
          </a:p>
          <a:p>
            <a:pPr algn="l">
              <a:buFont typeface="+mj-lt"/>
              <a:buAutoNum type="arabicPeriod"/>
            </a:pPr>
            <a:endParaRPr lang="en-US" b="0" i="0" dirty="0">
              <a:solidFill>
                <a:srgbClr val="000000"/>
              </a:solidFill>
              <a:effectLst/>
              <a:latin typeface="lato"/>
            </a:endParaRPr>
          </a:p>
          <a:p>
            <a:pPr algn="l">
              <a:buFont typeface="+mj-lt"/>
              <a:buAutoNum type="arabicPeriod"/>
            </a:pPr>
            <a:r>
              <a:rPr lang="en-US" b="0" i="0" dirty="0">
                <a:solidFill>
                  <a:srgbClr val="000000"/>
                </a:solidFill>
                <a:effectLst/>
                <a:latin typeface="lato"/>
              </a:rPr>
              <a:t>Is the conversion rate for the new page greater than the conversion rate for the old page?</a:t>
            </a:r>
          </a:p>
          <a:p>
            <a:pPr algn="l">
              <a:buFont typeface="+mj-lt"/>
              <a:buAutoNum type="arabicPeriod"/>
            </a:pPr>
            <a:endParaRPr lang="en-US" b="0" i="0" dirty="0">
              <a:solidFill>
                <a:srgbClr val="000000"/>
              </a:solidFill>
              <a:effectLst/>
              <a:latin typeface="lato"/>
            </a:endParaRPr>
          </a:p>
          <a:p>
            <a:pPr algn="l">
              <a:buFont typeface="+mj-lt"/>
              <a:buAutoNum type="arabicPeriod"/>
            </a:pPr>
            <a:r>
              <a:rPr lang="en-US" b="0" i="0" dirty="0">
                <a:solidFill>
                  <a:srgbClr val="000000"/>
                </a:solidFill>
                <a:effectLst/>
                <a:latin typeface="lato"/>
              </a:rPr>
              <a:t>Does the converted status depend on the preferred language? </a:t>
            </a:r>
          </a:p>
          <a:p>
            <a:pPr algn="l">
              <a:buFont typeface="+mj-lt"/>
              <a:buAutoNum type="arabicPeriod"/>
            </a:pPr>
            <a:endParaRPr lang="en-US" b="0" i="0" dirty="0">
              <a:solidFill>
                <a:srgbClr val="000000"/>
              </a:solidFill>
              <a:effectLst/>
              <a:latin typeface="lato"/>
            </a:endParaRPr>
          </a:p>
          <a:p>
            <a:pPr algn="l">
              <a:buFont typeface="+mj-lt"/>
              <a:buAutoNum type="arabicPeriod"/>
            </a:pPr>
            <a:r>
              <a:rPr lang="en-US" b="0" i="0" dirty="0">
                <a:solidFill>
                  <a:srgbClr val="000000"/>
                </a:solidFill>
                <a:effectLst/>
                <a:latin typeface="lato"/>
              </a:rPr>
              <a:t>Is the mean time spent on the new page same for the different language users?</a:t>
            </a:r>
          </a:p>
          <a:p>
            <a:endParaRPr lang="en-SG" dirty="0"/>
          </a:p>
        </p:txBody>
      </p:sp>
      <p:sp>
        <p:nvSpPr>
          <p:cNvPr id="10" name="Slide Number Placeholder 9">
            <a:extLst>
              <a:ext uri="{FF2B5EF4-FFF2-40B4-BE49-F238E27FC236}">
                <a16:creationId xmlns:a16="http://schemas.microsoft.com/office/drawing/2014/main" id="{9B32A1B0-202E-4161-9665-E13E424769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758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Data Overview</a:t>
            </a:r>
            <a:endParaRPr dirty="0">
              <a:solidFill>
                <a:srgbClr val="000000"/>
              </a:solidFill>
              <a:latin typeface="Arial"/>
              <a:ea typeface="Arial"/>
              <a:cs typeface="Arial"/>
              <a:sym typeface="Arial"/>
            </a:endParaRPr>
          </a:p>
        </p:txBody>
      </p:sp>
      <p:graphicFrame>
        <p:nvGraphicFramePr>
          <p:cNvPr id="3" name="Table 8">
            <a:extLst>
              <a:ext uri="{FF2B5EF4-FFF2-40B4-BE49-F238E27FC236}">
                <a16:creationId xmlns:a16="http://schemas.microsoft.com/office/drawing/2014/main" id="{010ACE2F-ACB5-4E25-88AC-6C8EFD7FA598}"/>
              </a:ext>
            </a:extLst>
          </p:cNvPr>
          <p:cNvGraphicFramePr>
            <a:graphicFrameLocks noGrp="1"/>
          </p:cNvGraphicFramePr>
          <p:nvPr>
            <p:extLst>
              <p:ext uri="{D42A27DB-BD31-4B8C-83A1-F6EECF244321}">
                <p14:modId xmlns:p14="http://schemas.microsoft.com/office/powerpoint/2010/main" val="1019777319"/>
              </p:ext>
            </p:extLst>
          </p:nvPr>
        </p:nvGraphicFramePr>
        <p:xfrm>
          <a:off x="277270" y="861979"/>
          <a:ext cx="6058637" cy="2910919"/>
        </p:xfrm>
        <a:graphic>
          <a:graphicData uri="http://schemas.openxmlformats.org/drawingml/2006/table">
            <a:tbl>
              <a:tblPr firstRow="1" bandRow="1">
                <a:tableStyleId>{F25A6280-E22B-435E-9E9F-F6D26BA1F67C}</a:tableStyleId>
              </a:tblPr>
              <a:tblGrid>
                <a:gridCol w="1923189">
                  <a:extLst>
                    <a:ext uri="{9D8B030D-6E8A-4147-A177-3AD203B41FA5}">
                      <a16:colId xmlns:a16="http://schemas.microsoft.com/office/drawing/2014/main" val="2596407925"/>
                    </a:ext>
                  </a:extLst>
                </a:gridCol>
                <a:gridCol w="4135448">
                  <a:extLst>
                    <a:ext uri="{9D8B030D-6E8A-4147-A177-3AD203B41FA5}">
                      <a16:colId xmlns:a16="http://schemas.microsoft.com/office/drawing/2014/main" val="2157404610"/>
                    </a:ext>
                  </a:extLst>
                </a:gridCol>
              </a:tblGrid>
              <a:tr h="296486">
                <a:tc>
                  <a:txBody>
                    <a:bodyPr/>
                    <a:lstStyle/>
                    <a:p>
                      <a:pPr algn="ctr"/>
                      <a:r>
                        <a:rPr lang="en-US" sz="1200" baseline="0" dirty="0"/>
                        <a:t>Variable</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Description</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64864"/>
                  </a:ext>
                </a:extLst>
              </a:tr>
              <a:tr h="276128">
                <a:tc>
                  <a:txBody>
                    <a:bodyPr/>
                    <a:lstStyle/>
                    <a:p>
                      <a:pPr algn="l"/>
                      <a:r>
                        <a:rPr lang="en-SG" sz="1200" b="0" i="0" u="none" strike="noStrike" cap="none" dirty="0">
                          <a:solidFill>
                            <a:srgbClr val="000000"/>
                          </a:solidFill>
                          <a:effectLst/>
                          <a:latin typeface="Arial"/>
                          <a:ea typeface="Arial"/>
                          <a:cs typeface="Arial"/>
                          <a:sym typeface="Arial"/>
                        </a:rPr>
                        <a:t>User id </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u="none" strike="noStrike" cap="none" dirty="0">
                          <a:solidFill>
                            <a:srgbClr val="000000"/>
                          </a:solidFill>
                          <a:effectLst/>
                          <a:latin typeface="Arial"/>
                          <a:ea typeface="Arial"/>
                          <a:cs typeface="Arial"/>
                          <a:sym typeface="Arial"/>
                        </a:rPr>
                        <a:t>The user ID of the person visiting the website.</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9513738"/>
                  </a:ext>
                </a:extLst>
              </a:tr>
              <a:tr h="276128">
                <a:tc>
                  <a:txBody>
                    <a:bodyPr/>
                    <a:lstStyle/>
                    <a:p>
                      <a:pPr algn="l"/>
                      <a:r>
                        <a:rPr lang="en-SG" sz="1200" b="0" i="0" u="none" strike="noStrike" cap="none" dirty="0">
                          <a:solidFill>
                            <a:srgbClr val="000000"/>
                          </a:solidFill>
                          <a:effectLst/>
                          <a:latin typeface="Arial"/>
                          <a:ea typeface="Arial"/>
                          <a:cs typeface="Arial"/>
                          <a:sym typeface="Arial"/>
                        </a:rPr>
                        <a:t>group </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u="none" strike="noStrike" cap="none" dirty="0">
                          <a:solidFill>
                            <a:srgbClr val="000000"/>
                          </a:solidFill>
                          <a:effectLst/>
                          <a:latin typeface="Arial"/>
                          <a:ea typeface="Arial"/>
                          <a:cs typeface="Arial"/>
                          <a:sym typeface="Arial"/>
                        </a:rPr>
                        <a:t>Group user belongs to the first group (control) or the second group (treatment).</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914563"/>
                  </a:ext>
                </a:extLst>
              </a:tr>
              <a:tr h="276128">
                <a:tc>
                  <a:txBody>
                    <a:bodyPr/>
                    <a:lstStyle/>
                    <a:p>
                      <a:pPr algn="l"/>
                      <a:r>
                        <a:rPr lang="en-SG" sz="1200" b="0" i="0" u="none" strike="noStrike" cap="none" dirty="0">
                          <a:solidFill>
                            <a:srgbClr val="000000"/>
                          </a:solidFill>
                          <a:effectLst/>
                          <a:latin typeface="Arial"/>
                          <a:ea typeface="Arial"/>
                          <a:cs typeface="Arial"/>
                          <a:sym typeface="Arial"/>
                        </a:rPr>
                        <a:t>Landing page </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u="none" strike="noStrike" cap="none" dirty="0">
                          <a:solidFill>
                            <a:srgbClr val="000000"/>
                          </a:solidFill>
                          <a:effectLst/>
                          <a:latin typeface="Arial"/>
                          <a:ea typeface="Arial"/>
                          <a:cs typeface="Arial"/>
                          <a:sym typeface="Arial"/>
                        </a:rPr>
                        <a:t>Represents whether the landing page is new or old.</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960243"/>
                  </a:ext>
                </a:extLst>
              </a:tr>
              <a:tr h="406183">
                <a:tc>
                  <a:txBody>
                    <a:bodyPr/>
                    <a:lstStyle/>
                    <a:p>
                      <a:pPr algn="l"/>
                      <a:r>
                        <a:rPr lang="en-US" sz="1200" b="0" i="0" u="none" strike="noStrike" cap="none" dirty="0">
                          <a:solidFill>
                            <a:srgbClr val="000000"/>
                          </a:solidFill>
                          <a:effectLst/>
                          <a:latin typeface="Arial"/>
                          <a:ea typeface="Arial"/>
                          <a:cs typeface="Arial"/>
                          <a:sym typeface="Arial"/>
                        </a:rPr>
                        <a:t>Time spent on the page </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i="0" u="none" strike="noStrike" cap="none" dirty="0">
                          <a:solidFill>
                            <a:srgbClr val="000000"/>
                          </a:solidFill>
                          <a:effectLst/>
                          <a:latin typeface="Arial"/>
                          <a:ea typeface="Arial"/>
                          <a:cs typeface="Arial"/>
                          <a:sym typeface="Arial"/>
                        </a:rPr>
                        <a:t>Represents the time (in minutes) spent by the user on the landing page.</a:t>
                      </a:r>
                      <a:endParaRPr lang="en-SG" sz="12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609919"/>
                  </a:ext>
                </a:extLst>
              </a:tr>
              <a:tr h="406183">
                <a:tc>
                  <a:txBody>
                    <a:bodyPr/>
                    <a:lstStyle/>
                    <a:p>
                      <a:pPr algn="l"/>
                      <a:r>
                        <a:rPr lang="en-SG" sz="1400" b="0" i="0" u="none" strike="noStrike" cap="none" dirty="0">
                          <a:solidFill>
                            <a:srgbClr val="000000"/>
                          </a:solidFill>
                          <a:effectLst/>
                          <a:latin typeface="Arial"/>
                          <a:ea typeface="Arial"/>
                          <a:cs typeface="Arial"/>
                          <a:sym typeface="Arial"/>
                        </a:rPr>
                        <a:t>converted </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i="0" u="none" strike="noStrike" cap="none" dirty="0">
                          <a:solidFill>
                            <a:srgbClr val="000000"/>
                          </a:solidFill>
                          <a:effectLst/>
                          <a:latin typeface="Arial"/>
                          <a:ea typeface="Arial"/>
                          <a:cs typeface="Arial"/>
                          <a:sym typeface="Arial"/>
                        </a:rPr>
                        <a:t>Represents whether the user gets converted to a subscriber of the news portal or not.</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5720140"/>
                  </a:ext>
                </a:extLst>
              </a:tr>
              <a:tr h="568657">
                <a:tc>
                  <a:txBody>
                    <a:bodyPr/>
                    <a:lstStyle/>
                    <a:p>
                      <a:pPr algn="l"/>
                      <a:r>
                        <a:rPr lang="en-SG" sz="1400" b="0" i="0" u="none" strike="noStrike" cap="none" dirty="0">
                          <a:solidFill>
                            <a:srgbClr val="000000"/>
                          </a:solidFill>
                          <a:effectLst/>
                          <a:latin typeface="Arial"/>
                          <a:ea typeface="Arial"/>
                          <a:cs typeface="Arial"/>
                          <a:sym typeface="Arial"/>
                        </a:rPr>
                        <a:t>Language preferred </a:t>
                      </a:r>
                      <a:r>
                        <a:rPr lang="en-US" sz="1200" baseline="0" dirty="0"/>
                        <a:t> </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i="0" u="none" strike="noStrike" cap="none" dirty="0">
                          <a:solidFill>
                            <a:srgbClr val="000000"/>
                          </a:solidFill>
                          <a:effectLst/>
                          <a:latin typeface="Arial"/>
                          <a:ea typeface="Arial"/>
                          <a:cs typeface="Arial"/>
                          <a:sym typeface="Arial"/>
                        </a:rPr>
                        <a:t>Represents the language chosen by the user to view the landing page.</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981417"/>
                  </a:ext>
                </a:extLst>
              </a:tr>
            </a:tbl>
          </a:graphicData>
        </a:graphic>
      </p:graphicFrame>
      <p:graphicFrame>
        <p:nvGraphicFramePr>
          <p:cNvPr id="5" name="Table 5">
            <a:extLst>
              <a:ext uri="{FF2B5EF4-FFF2-40B4-BE49-F238E27FC236}">
                <a16:creationId xmlns:a16="http://schemas.microsoft.com/office/drawing/2014/main" id="{95939059-97D7-45AC-9DB4-4014C8F6DEA7}"/>
              </a:ext>
            </a:extLst>
          </p:cNvPr>
          <p:cNvGraphicFramePr>
            <a:graphicFrameLocks noGrp="1"/>
          </p:cNvGraphicFramePr>
          <p:nvPr>
            <p:extLst>
              <p:ext uri="{D42A27DB-BD31-4B8C-83A1-F6EECF244321}">
                <p14:modId xmlns:p14="http://schemas.microsoft.com/office/powerpoint/2010/main" val="3687733761"/>
              </p:ext>
            </p:extLst>
          </p:nvPr>
        </p:nvGraphicFramePr>
        <p:xfrm>
          <a:off x="6495190" y="816985"/>
          <a:ext cx="2135567" cy="548640"/>
        </p:xfrm>
        <a:graphic>
          <a:graphicData uri="http://schemas.openxmlformats.org/drawingml/2006/table">
            <a:tbl>
              <a:tblPr firstRow="1" bandRow="1">
                <a:tableStyleId>{F25A6280-E22B-435E-9E9F-F6D26BA1F67C}</a:tableStyleId>
              </a:tblPr>
              <a:tblGrid>
                <a:gridCol w="1174562">
                  <a:extLst>
                    <a:ext uri="{9D8B030D-6E8A-4147-A177-3AD203B41FA5}">
                      <a16:colId xmlns:a16="http://schemas.microsoft.com/office/drawing/2014/main" val="302494149"/>
                    </a:ext>
                  </a:extLst>
                </a:gridCol>
                <a:gridCol w="961005">
                  <a:extLst>
                    <a:ext uri="{9D8B030D-6E8A-4147-A177-3AD203B41FA5}">
                      <a16:colId xmlns:a16="http://schemas.microsoft.com/office/drawing/2014/main" val="3981005540"/>
                    </a:ext>
                  </a:extLst>
                </a:gridCol>
              </a:tblGrid>
              <a:tr h="256328">
                <a:tc>
                  <a:txBody>
                    <a:bodyPr/>
                    <a:lstStyle/>
                    <a:p>
                      <a:pPr algn="ctr"/>
                      <a:r>
                        <a:rPr lang="en-US" sz="1200" baseline="0" dirty="0"/>
                        <a:t>Observations</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Variables</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1205754"/>
                  </a:ext>
                </a:extLst>
              </a:tr>
              <a:tr h="260819">
                <a:tc>
                  <a:txBody>
                    <a:bodyPr/>
                    <a:lstStyle/>
                    <a:p>
                      <a:r>
                        <a:rPr lang="en-US" sz="1200" baseline="0" dirty="0"/>
                        <a:t>100</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6</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696836"/>
                  </a:ext>
                </a:extLst>
              </a:tr>
            </a:tbl>
          </a:graphicData>
        </a:graphic>
      </p:graphicFrame>
      <p:sp>
        <p:nvSpPr>
          <p:cNvPr id="6" name="Slide Number Placeholder 5">
            <a:extLst>
              <a:ext uri="{FF2B5EF4-FFF2-40B4-BE49-F238E27FC236}">
                <a16:creationId xmlns:a16="http://schemas.microsoft.com/office/drawing/2014/main" id="{D7BE7F22-B6A1-4EBA-A2AB-27BD237C33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graphicFrame>
        <p:nvGraphicFramePr>
          <p:cNvPr id="2" name="Table 1">
            <a:extLst>
              <a:ext uri="{FF2B5EF4-FFF2-40B4-BE49-F238E27FC236}">
                <a16:creationId xmlns:a16="http://schemas.microsoft.com/office/drawing/2014/main" id="{9E28D9BF-C392-4DA1-A6F0-7D3E2418E4D8}"/>
              </a:ext>
            </a:extLst>
          </p:cNvPr>
          <p:cNvGraphicFramePr>
            <a:graphicFrameLocks noGrp="1"/>
          </p:cNvGraphicFramePr>
          <p:nvPr>
            <p:extLst>
              <p:ext uri="{D42A27DB-BD31-4B8C-83A1-F6EECF244321}">
                <p14:modId xmlns:p14="http://schemas.microsoft.com/office/powerpoint/2010/main" val="1091648012"/>
              </p:ext>
            </p:extLst>
          </p:nvPr>
        </p:nvGraphicFramePr>
        <p:xfrm>
          <a:off x="6499597" y="1674532"/>
          <a:ext cx="1174562" cy="548640"/>
        </p:xfrm>
        <a:graphic>
          <a:graphicData uri="http://schemas.openxmlformats.org/drawingml/2006/table">
            <a:tbl>
              <a:tblPr firstRow="1" bandRow="1">
                <a:tableStyleId>{F25A6280-E22B-435E-9E9F-F6D26BA1F67C}</a:tableStyleId>
              </a:tblPr>
              <a:tblGrid>
                <a:gridCol w="1174562">
                  <a:extLst>
                    <a:ext uri="{9D8B030D-6E8A-4147-A177-3AD203B41FA5}">
                      <a16:colId xmlns:a16="http://schemas.microsoft.com/office/drawing/2014/main" val="1974075754"/>
                    </a:ext>
                  </a:extLst>
                </a:gridCol>
              </a:tblGrid>
              <a:tr h="256328">
                <a:tc>
                  <a:txBody>
                    <a:bodyPr/>
                    <a:lstStyle/>
                    <a:p>
                      <a:pPr algn="ctr"/>
                      <a:r>
                        <a:rPr lang="en-US" sz="1200" baseline="0" dirty="0"/>
                        <a:t>Null values</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1914880"/>
                  </a:ext>
                </a:extLst>
              </a:tr>
              <a:tr h="260819">
                <a:tc>
                  <a:txBody>
                    <a:bodyPr/>
                    <a:lstStyle/>
                    <a:p>
                      <a:pPr algn="ctr"/>
                      <a:r>
                        <a:rPr lang="en-US" sz="1200" baseline="0" dirty="0"/>
                        <a:t>0</a:t>
                      </a:r>
                      <a:endParaRPr lang="en-SG"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75905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Exploratory Data Analysis - </a:t>
            </a:r>
            <a:r>
              <a:rPr lang="en-US" dirty="0">
                <a:solidFill>
                  <a:srgbClr val="000000"/>
                </a:solidFill>
                <a:latin typeface="Arial"/>
                <a:ea typeface="Arial"/>
                <a:cs typeface="Arial"/>
                <a:sym typeface="Arial"/>
              </a:rPr>
              <a:t>time_spent_on_the_page</a:t>
            </a:r>
            <a:endParaRPr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BDDB83BC-A371-44FA-B558-DF624F15E288}"/>
              </a:ext>
            </a:extLst>
          </p:cNvPr>
          <p:cNvSpPr txBox="1"/>
          <p:nvPr/>
        </p:nvSpPr>
        <p:spPr>
          <a:xfrm>
            <a:off x="547254" y="1060708"/>
            <a:ext cx="3470564" cy="1600438"/>
          </a:xfrm>
          <a:prstGeom prst="rect">
            <a:avLst/>
          </a:prstGeom>
          <a:noFill/>
        </p:spPr>
        <p:txBody>
          <a:bodyPr wrap="square" rtlCol="0">
            <a:spAutoFit/>
          </a:bodyPr>
          <a:lstStyle/>
          <a:p>
            <a:r>
              <a:rPr lang="en-US" dirty="0"/>
              <a:t>Observations:</a:t>
            </a:r>
          </a:p>
          <a:p>
            <a:endParaRPr lang="en-US" dirty="0"/>
          </a:p>
          <a:p>
            <a:pPr marL="342900" indent="-342900">
              <a:buFont typeface="+mj-lt"/>
              <a:buAutoNum type="arabicPeriod"/>
            </a:pPr>
            <a:r>
              <a:rPr lang="en-US" dirty="0"/>
              <a:t>The mean time users spend on the web page is 5.38 </a:t>
            </a:r>
          </a:p>
          <a:p>
            <a:pPr marL="342900" indent="-342900">
              <a:buFont typeface="+mj-lt"/>
              <a:buAutoNum type="arabicPeriod"/>
            </a:pPr>
            <a:r>
              <a:rPr lang="en-US" dirty="0"/>
              <a:t>The data follows almost normal distribution</a:t>
            </a:r>
          </a:p>
          <a:p>
            <a:endParaRPr lang="en-US" dirty="0"/>
          </a:p>
        </p:txBody>
      </p:sp>
      <p:sp>
        <p:nvSpPr>
          <p:cNvPr id="12" name="Slide Number Placeholder 11">
            <a:extLst>
              <a:ext uri="{FF2B5EF4-FFF2-40B4-BE49-F238E27FC236}">
                <a16:creationId xmlns:a16="http://schemas.microsoft.com/office/drawing/2014/main" id="{36A47F8E-C374-4865-8FD2-15077E2399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9218" name="Picture 2">
            <a:extLst>
              <a:ext uri="{FF2B5EF4-FFF2-40B4-BE49-F238E27FC236}">
                <a16:creationId xmlns:a16="http://schemas.microsoft.com/office/drawing/2014/main" id="{B5DFB859-6709-4F55-AF78-EE8F409D7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749" y="861979"/>
            <a:ext cx="4456837" cy="39922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202550" y="289279"/>
            <a:ext cx="8520600" cy="445012"/>
          </a:xfrm>
        </p:spPr>
        <p:txBody>
          <a:bodyPr/>
          <a:lstStyle/>
          <a:p>
            <a:r>
              <a:rPr lang="en" dirty="0">
                <a:solidFill>
                  <a:srgbClr val="000000"/>
                </a:solidFill>
                <a:latin typeface="Arial"/>
                <a:ea typeface="Arial"/>
                <a:cs typeface="Arial"/>
                <a:sym typeface="Arial"/>
              </a:rPr>
              <a:t>Exploratory Data Analysis – group, landing_page</a:t>
            </a:r>
            <a:endParaRPr lang="en-SG" dirty="0"/>
          </a:p>
        </p:txBody>
      </p:sp>
      <p:sp>
        <p:nvSpPr>
          <p:cNvPr id="10" name="TextBox 9">
            <a:extLst>
              <a:ext uri="{FF2B5EF4-FFF2-40B4-BE49-F238E27FC236}">
                <a16:creationId xmlns:a16="http://schemas.microsoft.com/office/drawing/2014/main" id="{57EBF696-11F4-4A2B-A427-237F25288BF4}"/>
              </a:ext>
            </a:extLst>
          </p:cNvPr>
          <p:cNvSpPr txBox="1"/>
          <p:nvPr/>
        </p:nvSpPr>
        <p:spPr>
          <a:xfrm>
            <a:off x="4949559" y="3887676"/>
            <a:ext cx="3773591" cy="523220"/>
          </a:xfrm>
          <a:prstGeom prst="rect">
            <a:avLst/>
          </a:prstGeom>
          <a:noFill/>
        </p:spPr>
        <p:txBody>
          <a:bodyPr wrap="square" rtlCol="0">
            <a:spAutoFit/>
          </a:bodyPr>
          <a:lstStyle/>
          <a:p>
            <a:r>
              <a:rPr lang="en-US" dirty="0"/>
              <a:t>100 users are divided equally and served old and new landing page</a:t>
            </a:r>
          </a:p>
        </p:txBody>
      </p:sp>
      <p:sp>
        <p:nvSpPr>
          <p:cNvPr id="12" name="TextBox 11">
            <a:extLst>
              <a:ext uri="{FF2B5EF4-FFF2-40B4-BE49-F238E27FC236}">
                <a16:creationId xmlns:a16="http://schemas.microsoft.com/office/drawing/2014/main" id="{9B45E4A8-0269-4AB9-AB60-0C752C837FB8}"/>
              </a:ext>
            </a:extLst>
          </p:cNvPr>
          <p:cNvSpPr txBox="1"/>
          <p:nvPr/>
        </p:nvSpPr>
        <p:spPr>
          <a:xfrm>
            <a:off x="420850" y="3844636"/>
            <a:ext cx="3909276" cy="523220"/>
          </a:xfrm>
          <a:prstGeom prst="rect">
            <a:avLst/>
          </a:prstGeom>
          <a:noFill/>
        </p:spPr>
        <p:txBody>
          <a:bodyPr wrap="square" rtlCol="0">
            <a:spAutoFit/>
          </a:bodyPr>
          <a:lstStyle/>
          <a:p>
            <a:r>
              <a:rPr lang="en-US" dirty="0"/>
              <a:t>100 users are divided equally into two groups</a:t>
            </a:r>
          </a:p>
          <a:p>
            <a:r>
              <a:rPr lang="en-US" dirty="0"/>
              <a:t>Control and treatment</a:t>
            </a:r>
            <a:endParaRPr lang="en-SG" dirty="0"/>
          </a:p>
        </p:txBody>
      </p:sp>
      <p:sp>
        <p:nvSpPr>
          <p:cNvPr id="13" name="Slide Number Placeholder 12">
            <a:extLst>
              <a:ext uri="{FF2B5EF4-FFF2-40B4-BE49-F238E27FC236}">
                <a16:creationId xmlns:a16="http://schemas.microsoft.com/office/drawing/2014/main" id="{8E323DC3-04E0-4044-93A6-1BD7EA22ED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14" name="TextBox 13">
            <a:extLst>
              <a:ext uri="{FF2B5EF4-FFF2-40B4-BE49-F238E27FC236}">
                <a16:creationId xmlns:a16="http://schemas.microsoft.com/office/drawing/2014/main" id="{DDD91134-7E47-4778-A0CD-588C378AFEDD}"/>
              </a:ext>
            </a:extLst>
          </p:cNvPr>
          <p:cNvSpPr txBox="1"/>
          <p:nvPr/>
        </p:nvSpPr>
        <p:spPr>
          <a:xfrm>
            <a:off x="967494" y="4410896"/>
            <a:ext cx="6229719" cy="523220"/>
          </a:xfrm>
          <a:prstGeom prst="rect">
            <a:avLst/>
          </a:prstGeom>
          <a:noFill/>
        </p:spPr>
        <p:txBody>
          <a:bodyPr wrap="square" rtlCol="0">
            <a:spAutoFit/>
          </a:bodyPr>
          <a:lstStyle/>
          <a:p>
            <a:r>
              <a:rPr lang="en-US" dirty="0"/>
              <a:t>The old landing page is served to the first group (control group) and the new landing page is served to the second group (treatment group).</a:t>
            </a:r>
            <a:endParaRPr lang="en-SG" dirty="0"/>
          </a:p>
        </p:txBody>
      </p:sp>
      <p:pic>
        <p:nvPicPr>
          <p:cNvPr id="10242" name="Picture 2">
            <a:extLst>
              <a:ext uri="{FF2B5EF4-FFF2-40B4-BE49-F238E27FC236}">
                <a16:creationId xmlns:a16="http://schemas.microsoft.com/office/drawing/2014/main" id="{B33B2BF3-8DEB-4EE1-A36D-3BE7C0D63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50" y="908501"/>
            <a:ext cx="4156248" cy="281307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DC33C7E-C597-41A1-A988-855DB477F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47" y="908502"/>
            <a:ext cx="4144803" cy="281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17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202550" y="289279"/>
            <a:ext cx="8520600" cy="445012"/>
          </a:xfrm>
        </p:spPr>
        <p:txBody>
          <a:bodyPr/>
          <a:lstStyle/>
          <a:p>
            <a:r>
              <a:rPr lang="en" dirty="0">
                <a:solidFill>
                  <a:srgbClr val="000000"/>
                </a:solidFill>
                <a:latin typeface="Arial"/>
                <a:ea typeface="Arial"/>
                <a:cs typeface="Arial"/>
                <a:sym typeface="Arial"/>
              </a:rPr>
              <a:t>Exploratory Data Analysis – </a:t>
            </a:r>
            <a:r>
              <a:rPr lang="en-SG" dirty="0">
                <a:solidFill>
                  <a:srgbClr val="000000"/>
                </a:solidFill>
                <a:latin typeface="Arial"/>
                <a:ea typeface="Arial"/>
                <a:cs typeface="Arial"/>
                <a:sym typeface="Arial"/>
              </a:rPr>
              <a:t>converted</a:t>
            </a:r>
            <a:endParaRPr lang="en-SG" dirty="0"/>
          </a:p>
        </p:txBody>
      </p:sp>
      <p:sp>
        <p:nvSpPr>
          <p:cNvPr id="13" name="Slide Number Placeholder 12">
            <a:extLst>
              <a:ext uri="{FF2B5EF4-FFF2-40B4-BE49-F238E27FC236}">
                <a16:creationId xmlns:a16="http://schemas.microsoft.com/office/drawing/2014/main" id="{8E323DC3-04E0-4044-93A6-1BD7EA22ED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6" name="TextBox 5">
            <a:extLst>
              <a:ext uri="{FF2B5EF4-FFF2-40B4-BE49-F238E27FC236}">
                <a16:creationId xmlns:a16="http://schemas.microsoft.com/office/drawing/2014/main" id="{99DC7CCE-4FF5-4948-A622-1092D32E9D68}"/>
              </a:ext>
            </a:extLst>
          </p:cNvPr>
          <p:cNvSpPr txBox="1"/>
          <p:nvPr/>
        </p:nvSpPr>
        <p:spPr>
          <a:xfrm>
            <a:off x="6949440" y="1840599"/>
            <a:ext cx="1882859" cy="1384995"/>
          </a:xfrm>
          <a:prstGeom prst="rect">
            <a:avLst/>
          </a:prstGeom>
          <a:noFill/>
        </p:spPr>
        <p:txBody>
          <a:bodyPr wrap="square" rtlCol="0">
            <a:spAutoFit/>
          </a:bodyPr>
          <a:lstStyle/>
          <a:p>
            <a:r>
              <a:rPr lang="en-US" dirty="0"/>
              <a:t>Of the 100 users, users who got converted to subscribers form a larger percentage of about 54%</a:t>
            </a:r>
            <a:endParaRPr lang="en-SG" dirty="0"/>
          </a:p>
        </p:txBody>
      </p:sp>
      <p:pic>
        <p:nvPicPr>
          <p:cNvPr id="11266" name="Picture 2">
            <a:extLst>
              <a:ext uri="{FF2B5EF4-FFF2-40B4-BE49-F238E27FC236}">
                <a16:creationId xmlns:a16="http://schemas.microsoft.com/office/drawing/2014/main" id="{94DA1C30-2CB8-4664-B462-184C4403C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15" y="777521"/>
            <a:ext cx="5786284" cy="407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6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EABFDD2-C389-482F-9861-426C24F62C0C}"/>
              </a:ext>
            </a:extLst>
          </p:cNvPr>
          <p:cNvSpPr>
            <a:spLocks noGrp="1"/>
          </p:cNvSpPr>
          <p:nvPr>
            <p:ph type="title"/>
          </p:nvPr>
        </p:nvSpPr>
        <p:spPr>
          <a:xfrm>
            <a:off x="360218" y="289279"/>
            <a:ext cx="8362932" cy="146351"/>
          </a:xfrm>
        </p:spPr>
        <p:txBody>
          <a:bodyPr/>
          <a:lstStyle/>
          <a:p>
            <a:r>
              <a:rPr lang="en-US" dirty="0"/>
              <a:t>Observations on </a:t>
            </a:r>
            <a:r>
              <a:rPr lang="en-US" dirty="0" err="1"/>
              <a:t>language_preferred</a:t>
            </a:r>
            <a:r>
              <a:rPr lang="en-US" dirty="0"/>
              <a:t> </a:t>
            </a:r>
            <a:endParaRPr lang="en-SG" dirty="0"/>
          </a:p>
        </p:txBody>
      </p:sp>
      <p:sp>
        <p:nvSpPr>
          <p:cNvPr id="25" name="Slide Number Placeholder 24">
            <a:extLst>
              <a:ext uri="{FF2B5EF4-FFF2-40B4-BE49-F238E27FC236}">
                <a16:creationId xmlns:a16="http://schemas.microsoft.com/office/drawing/2014/main" id="{753E2FE3-F446-4509-BAFB-85888DE1D5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68D4B9F9-6BA0-48BE-AA01-ED13C0FA4A09}"/>
              </a:ext>
            </a:extLst>
          </p:cNvPr>
          <p:cNvSpPr txBox="1"/>
          <p:nvPr/>
        </p:nvSpPr>
        <p:spPr>
          <a:xfrm>
            <a:off x="6075948" y="1855504"/>
            <a:ext cx="3068052" cy="954107"/>
          </a:xfrm>
          <a:prstGeom prst="rect">
            <a:avLst/>
          </a:prstGeom>
          <a:noFill/>
        </p:spPr>
        <p:txBody>
          <a:bodyPr wrap="square" rtlCol="0">
            <a:spAutoFit/>
          </a:bodyPr>
          <a:lstStyle/>
          <a:p>
            <a:r>
              <a:rPr lang="en-US" dirty="0"/>
              <a:t>The data distribution between preferred languages of English, French and Spanish is almost uniform.</a:t>
            </a:r>
            <a:endParaRPr lang="en-SG" dirty="0"/>
          </a:p>
        </p:txBody>
      </p:sp>
      <p:pic>
        <p:nvPicPr>
          <p:cNvPr id="12290" name="Picture 2">
            <a:extLst>
              <a:ext uri="{FF2B5EF4-FFF2-40B4-BE49-F238E27FC236}">
                <a16:creationId xmlns:a16="http://schemas.microsoft.com/office/drawing/2014/main" id="{57953034-F886-4994-82D7-038DD0A39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48" y="884700"/>
            <a:ext cx="5791200" cy="384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58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8165-AB7D-44B4-9054-DE2A468B7B5C}"/>
              </a:ext>
            </a:extLst>
          </p:cNvPr>
          <p:cNvSpPr>
            <a:spLocks noGrp="1"/>
          </p:cNvSpPr>
          <p:nvPr>
            <p:ph type="title"/>
          </p:nvPr>
        </p:nvSpPr>
        <p:spPr>
          <a:xfrm>
            <a:off x="202550" y="289279"/>
            <a:ext cx="8520600" cy="195630"/>
          </a:xfrm>
        </p:spPr>
        <p:txBody>
          <a:bodyPr/>
          <a:lstStyle/>
          <a:p>
            <a:r>
              <a:rPr lang="en-SG" dirty="0"/>
              <a:t>Bivariate Analysis</a:t>
            </a:r>
          </a:p>
        </p:txBody>
      </p:sp>
      <p:sp>
        <p:nvSpPr>
          <p:cNvPr id="7" name="Slide Number Placeholder 6">
            <a:extLst>
              <a:ext uri="{FF2B5EF4-FFF2-40B4-BE49-F238E27FC236}">
                <a16:creationId xmlns:a16="http://schemas.microsoft.com/office/drawing/2014/main" id="{94B9BD10-4351-460B-828F-CE722C1B39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22" name="Picture 21">
            <a:extLst>
              <a:ext uri="{FF2B5EF4-FFF2-40B4-BE49-F238E27FC236}">
                <a16:creationId xmlns:a16="http://schemas.microsoft.com/office/drawing/2014/main" id="{68828F56-A7BD-46FF-9425-513A5C0631A6}"/>
              </a:ext>
            </a:extLst>
          </p:cNvPr>
          <p:cNvPicPr>
            <a:picLocks noChangeAspect="1"/>
          </p:cNvPicPr>
          <p:nvPr/>
        </p:nvPicPr>
        <p:blipFill>
          <a:blip r:embed="rId2"/>
          <a:stretch>
            <a:fillRect/>
          </a:stretch>
        </p:blipFill>
        <p:spPr>
          <a:xfrm>
            <a:off x="4143592" y="573215"/>
            <a:ext cx="1035349" cy="882593"/>
          </a:xfrm>
          <a:prstGeom prst="rect">
            <a:avLst/>
          </a:prstGeom>
        </p:spPr>
      </p:pic>
      <p:sp>
        <p:nvSpPr>
          <p:cNvPr id="23" name="TextBox 22">
            <a:extLst>
              <a:ext uri="{FF2B5EF4-FFF2-40B4-BE49-F238E27FC236}">
                <a16:creationId xmlns:a16="http://schemas.microsoft.com/office/drawing/2014/main" id="{C7489B55-7AE8-4775-893A-21C26456EA36}"/>
              </a:ext>
            </a:extLst>
          </p:cNvPr>
          <p:cNvSpPr txBox="1"/>
          <p:nvPr/>
        </p:nvSpPr>
        <p:spPr>
          <a:xfrm>
            <a:off x="442452" y="3840480"/>
            <a:ext cx="4324227" cy="523220"/>
          </a:xfrm>
          <a:prstGeom prst="rect">
            <a:avLst/>
          </a:prstGeom>
          <a:noFill/>
        </p:spPr>
        <p:txBody>
          <a:bodyPr wrap="square" rtlCol="0">
            <a:spAutoFit/>
          </a:bodyPr>
          <a:lstStyle/>
          <a:p>
            <a:r>
              <a:rPr lang="en-US"/>
              <a:t>The new landing page has more a uniform distribution compared to old landing page.</a:t>
            </a:r>
            <a:endParaRPr lang="en-SG" dirty="0"/>
          </a:p>
        </p:txBody>
      </p:sp>
      <p:sp>
        <p:nvSpPr>
          <p:cNvPr id="24" name="TextBox 23">
            <a:extLst>
              <a:ext uri="{FF2B5EF4-FFF2-40B4-BE49-F238E27FC236}">
                <a16:creationId xmlns:a16="http://schemas.microsoft.com/office/drawing/2014/main" id="{4B737247-A814-40F5-9152-532A6A9D76C8}"/>
              </a:ext>
            </a:extLst>
          </p:cNvPr>
          <p:cNvSpPr txBox="1"/>
          <p:nvPr/>
        </p:nvSpPr>
        <p:spPr>
          <a:xfrm>
            <a:off x="5525016" y="4011561"/>
            <a:ext cx="3307283" cy="738664"/>
          </a:xfrm>
          <a:prstGeom prst="rect">
            <a:avLst/>
          </a:prstGeom>
          <a:noFill/>
        </p:spPr>
        <p:txBody>
          <a:bodyPr wrap="square" rtlCol="0">
            <a:spAutoFit/>
          </a:bodyPr>
          <a:lstStyle/>
          <a:p>
            <a:r>
              <a:rPr lang="en-US" dirty="0"/>
              <a:t>The new landing page has more users who have been converted to subscribers.</a:t>
            </a:r>
            <a:endParaRPr lang="en-SG" dirty="0"/>
          </a:p>
        </p:txBody>
      </p:sp>
      <p:pic>
        <p:nvPicPr>
          <p:cNvPr id="1029" name="Picture 5">
            <a:extLst>
              <a:ext uri="{FF2B5EF4-FFF2-40B4-BE49-F238E27FC236}">
                <a16:creationId xmlns:a16="http://schemas.microsoft.com/office/drawing/2014/main" id="{1E46F94B-2721-453D-968A-DB6AA7C5D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923" y="1979401"/>
            <a:ext cx="3735076" cy="205475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861C87FB-4C6B-4358-84BE-CB18EACDCB07}"/>
              </a:ext>
            </a:extLst>
          </p:cNvPr>
          <p:cNvPicPr>
            <a:picLocks noChangeAspect="1"/>
          </p:cNvPicPr>
          <p:nvPr/>
        </p:nvPicPr>
        <p:blipFill>
          <a:blip r:embed="rId4"/>
          <a:stretch>
            <a:fillRect/>
          </a:stretch>
        </p:blipFill>
        <p:spPr>
          <a:xfrm>
            <a:off x="202550" y="1303020"/>
            <a:ext cx="5089221" cy="2449154"/>
          </a:xfrm>
          <a:prstGeom prst="rect">
            <a:avLst/>
          </a:prstGeom>
        </p:spPr>
      </p:pic>
    </p:spTree>
    <p:extLst>
      <p:ext uri="{BB962C8B-B14F-4D97-AF65-F5344CB8AC3E}">
        <p14:creationId xmlns:p14="http://schemas.microsoft.com/office/powerpoint/2010/main" val="2965427522"/>
      </p:ext>
    </p:extLst>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927</TotalTime>
  <Words>1158</Words>
  <Application>Microsoft Office PowerPoint</Application>
  <PresentationFormat>On-screen Show (16:9)</PresentationFormat>
  <Paragraphs>152</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Nunito</vt:lpstr>
      <vt:lpstr>lato</vt:lpstr>
      <vt:lpstr>Helvetica Neue</vt:lpstr>
      <vt:lpstr>Nunito SemiBold</vt:lpstr>
      <vt:lpstr>Arial</vt:lpstr>
      <vt:lpstr>Tahoma</vt:lpstr>
      <vt:lpstr>Just Logo</vt:lpstr>
      <vt:lpstr>E-news Express - New landing page’s effectiveness.</vt:lpstr>
      <vt:lpstr>Background</vt:lpstr>
      <vt:lpstr>Objective</vt:lpstr>
      <vt:lpstr>Data Overview</vt:lpstr>
      <vt:lpstr>Exploratory Data Analysis - time_spent_on_the_page</vt:lpstr>
      <vt:lpstr>Exploratory Data Analysis – group, landing_page</vt:lpstr>
      <vt:lpstr>Exploratory Data Analysis – converted</vt:lpstr>
      <vt:lpstr>Observations on language_preferred </vt:lpstr>
      <vt:lpstr>Bivariate Analysis</vt:lpstr>
      <vt:lpstr>Do users spend more time on the new landing page than the old landing page?</vt:lpstr>
      <vt:lpstr>Do users spend more time on the new landing page than the old landing page? – Contd.</vt:lpstr>
      <vt:lpstr>Is the conversion rate for the new page greater than the conversion rate for the old page? </vt:lpstr>
      <vt:lpstr>Does the converted status depend on the preferred language?  </vt:lpstr>
      <vt:lpstr>Does the converted status depend on the preferred language?  </vt:lpstr>
      <vt:lpstr>Is the mean time spent on the new page same for the different language users? </vt:lpstr>
      <vt:lpstr>Business Insights and Recommendations</vt:lpstr>
      <vt:lpstr>Conclusion</vt:lpstr>
      <vt:lpstr>Recommendation to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dc:creator>user</dc:creator>
  <cp:lastModifiedBy>Dayanithi Selvaraji</cp:lastModifiedBy>
  <cp:revision>47</cp:revision>
  <dcterms:modified xsi:type="dcterms:W3CDTF">2021-07-23T20:26:30Z</dcterms:modified>
</cp:coreProperties>
</file>