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313" r:id="rId7"/>
    <p:sldId id="319" r:id="rId8"/>
    <p:sldId id="320" r:id="rId9"/>
    <p:sldId id="321" r:id="rId10"/>
    <p:sldId id="322" r:id="rId11"/>
    <p:sldId id="318" r:id="rId12"/>
    <p:sldId id="323" r:id="rId13"/>
    <p:sldId id="324" r:id="rId14"/>
    <p:sldId id="325" r:id="rId15"/>
    <p:sldId id="326" r:id="rId16"/>
    <p:sldId id="327" r:id="rId17"/>
    <p:sldId id="330" r:id="rId18"/>
    <p:sldId id="297" r:id="rId19"/>
    <p:sldId id="328" r:id="rId20"/>
    <p:sldId id="266" r:id="rId21"/>
    <p:sldId id="299" r:id="rId22"/>
    <p:sldId id="329" r:id="rId23"/>
    <p:sldId id="298" r:id="rId24"/>
    <p:sldId id="331" r:id="rId25"/>
    <p:sldId id="300" r:id="rId26"/>
    <p:sldId id="332" r:id="rId27"/>
    <p:sldId id="333" r:id="rId28"/>
    <p:sldId id="335" r:id="rId29"/>
    <p:sldId id="334" r:id="rId30"/>
    <p:sldId id="336" r:id="rId31"/>
    <p:sldId id="275" r:id="rId32"/>
    <p:sldId id="263"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lato" panose="020F0502020204030203" pitchFamily="34" charset="0"/>
      <p:regular r:id="rId39"/>
      <p:bold r:id="rId40"/>
      <p:italic r:id="rId41"/>
      <p:boldItalic r:id="rId42"/>
    </p:embeddedFont>
    <p:embeddedFont>
      <p:font typeface="Nunito" pitchFamily="2" charset="0"/>
      <p:regular r:id="rId43"/>
      <p:bold r:id="rId44"/>
      <p:italic r:id="rId45"/>
      <p:boldItalic r:id="rId46"/>
    </p:embeddedFont>
    <p:embeddedFont>
      <p:font typeface="Nunito ExtraBold" pitchFamily="2" charset="0"/>
      <p:bold r:id="rId47"/>
      <p:boldItalic r:id="rId48"/>
    </p:embeddedFont>
    <p:embeddedFont>
      <p:font typeface="Nunito SemiBold"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CPtSR2+SO+DPeHXLL5JrxiTpR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E7454-6B13-40CE-91AE-A84AF2B8098F}">
  <a:tblStyle styleId="{A16E7454-6B13-40CE-91AE-A84AF2B8098F}"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9" d="100"/>
          <a:sy n="159" d="100"/>
        </p:scale>
        <p:origin x="22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5305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5364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9530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7744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5303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275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6401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207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1737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959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1201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5879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20100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6823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2033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7110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6484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3836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9772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824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738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77901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8790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92458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9731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9312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e1a9588eba_0_1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9" name="Google Shape;19;ge1a9588eba_0_1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e1a9588eba_0_1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2" name="Google Shape;22;ge1a9588eba_0_15"/>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3" name="Google Shape;23;ge1a9588eba_0_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{A16E7454-6B13-40CE-91AE-A84AF2B8098F}</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ge1a9588eba_0_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1158150" y="1869250"/>
            <a:ext cx="6827700" cy="927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2800" dirty="0">
                <a:latin typeface="Arial"/>
                <a:ea typeface="Arial"/>
                <a:cs typeface="Arial"/>
                <a:sym typeface="Arial"/>
              </a:rPr>
              <a:t>Trade&amp;Ahead</a:t>
            </a:r>
            <a:endParaRPr sz="2800" dirty="0">
              <a:latin typeface="Arial"/>
              <a:ea typeface="Arial"/>
              <a:cs typeface="Arial"/>
              <a:sym typeface="Arial"/>
            </a:endParaRPr>
          </a:p>
        </p:txBody>
      </p:sp>
      <p:sp>
        <p:nvSpPr>
          <p:cNvPr id="2" name="TextBox 1">
            <a:extLst>
              <a:ext uri="{FF2B5EF4-FFF2-40B4-BE49-F238E27FC236}">
                <a16:creationId xmlns:a16="http://schemas.microsoft.com/office/drawing/2014/main" id="{7F726DBF-FDFF-42FD-94AE-199994339738}"/>
              </a:ext>
            </a:extLst>
          </p:cNvPr>
          <p:cNvSpPr txBox="1"/>
          <p:nvPr/>
        </p:nvSpPr>
        <p:spPr>
          <a:xfrm>
            <a:off x="3085363" y="3616305"/>
            <a:ext cx="3167953" cy="276999"/>
          </a:xfrm>
          <a:prstGeom prst="rect">
            <a:avLst/>
          </a:prstGeom>
          <a:noFill/>
        </p:spPr>
        <p:txBody>
          <a:bodyPr wrap="square" rtlCol="0">
            <a:spAutoFit/>
          </a:bodyPr>
          <a:lstStyle/>
          <a:p>
            <a:pPr algn="ctr"/>
            <a:r>
              <a:rPr lang="en-SG" sz="1200" b="1" dirty="0">
                <a:solidFill>
                  <a:srgbClr val="0E39A9"/>
                </a:solidFill>
              </a:rPr>
              <a:t>Data based </a:t>
            </a:r>
            <a:r>
              <a:rPr lang="en-US" sz="1200" b="1" dirty="0">
                <a:solidFill>
                  <a:srgbClr val="0E39A9"/>
                </a:solidFill>
              </a:rPr>
              <a:t>classification : Stay Ahead</a:t>
            </a:r>
            <a:endParaRPr lang="en-SG" sz="1200" b="1" dirty="0">
              <a:solidFill>
                <a:srgbClr val="0E39A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Exploratory Data Analysis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53961" y="1044186"/>
            <a:ext cx="4058756" cy="276999"/>
          </a:xfrm>
          <a:prstGeom prst="rect">
            <a:avLst/>
          </a:prstGeom>
          <a:noFill/>
        </p:spPr>
        <p:txBody>
          <a:bodyPr wrap="square" rtlCol="0">
            <a:spAutoFit/>
          </a:bodyPr>
          <a:lstStyle/>
          <a:p>
            <a:r>
              <a:rPr lang="en-US" sz="1200" dirty="0">
                <a:latin typeface="Helvetica Neue"/>
              </a:rPr>
              <a:t>P/E Ratio : </a:t>
            </a:r>
            <a:r>
              <a:rPr lang="en-US" sz="1200" b="0" i="0" dirty="0">
                <a:solidFill>
                  <a:srgbClr val="000000"/>
                </a:solidFill>
                <a:effectLst/>
                <a:latin typeface="Helvetica Neue"/>
              </a:rPr>
              <a:t>P/E ratio is right skewed</a:t>
            </a:r>
            <a:endParaRPr lang="en-US" sz="1600" b="0" i="0" dirty="0">
              <a:solidFill>
                <a:srgbClr val="000000"/>
              </a:solidFill>
              <a:effectLst/>
              <a:latin typeface="Helvetica Neue"/>
            </a:endParaRPr>
          </a:p>
        </p:txBody>
      </p:sp>
      <p:sp>
        <p:nvSpPr>
          <p:cNvPr id="6" name="TextBox 5">
            <a:extLst>
              <a:ext uri="{FF2B5EF4-FFF2-40B4-BE49-F238E27FC236}">
                <a16:creationId xmlns:a16="http://schemas.microsoft.com/office/drawing/2014/main" id="{F6B8F50F-A1D0-49E4-B1BA-C11E6BE63A52}"/>
              </a:ext>
            </a:extLst>
          </p:cNvPr>
          <p:cNvSpPr txBox="1"/>
          <p:nvPr/>
        </p:nvSpPr>
        <p:spPr>
          <a:xfrm flipH="1">
            <a:off x="4565116" y="1044186"/>
            <a:ext cx="4272117" cy="276999"/>
          </a:xfrm>
          <a:prstGeom prst="rect">
            <a:avLst/>
          </a:prstGeom>
          <a:noFill/>
        </p:spPr>
        <p:txBody>
          <a:bodyPr wrap="square" rtlCol="0">
            <a:spAutoFit/>
          </a:bodyPr>
          <a:lstStyle/>
          <a:p>
            <a:r>
              <a:rPr lang="en-US" sz="1200" b="0" i="0" dirty="0">
                <a:solidFill>
                  <a:srgbClr val="000000"/>
                </a:solidFill>
                <a:effectLst/>
                <a:latin typeface="Helvetica Neue"/>
              </a:rPr>
              <a:t>P/B Ratio : P/B ratio is close to normal distribution</a:t>
            </a:r>
          </a:p>
        </p:txBody>
      </p:sp>
      <p:pic>
        <p:nvPicPr>
          <p:cNvPr id="16388" name="Picture 4">
            <a:extLst>
              <a:ext uri="{FF2B5EF4-FFF2-40B4-BE49-F238E27FC236}">
                <a16:creationId xmlns:a16="http://schemas.microsoft.com/office/drawing/2014/main" id="{AB9E0DA8-DCC0-4C16-B3BC-DF57E8D4C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61" y="1412119"/>
            <a:ext cx="3740191" cy="3543339"/>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E0355D2E-A5E5-47E9-9AC1-BC1FCB141B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2850" y="1412119"/>
            <a:ext cx="3642864" cy="347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774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Exploratory Data Analysis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53961" y="1044187"/>
            <a:ext cx="3551412" cy="923330"/>
          </a:xfrm>
          <a:prstGeom prst="rect">
            <a:avLst/>
          </a:prstGeom>
          <a:noFill/>
        </p:spPr>
        <p:txBody>
          <a:bodyPr wrap="square" rtlCol="0">
            <a:spAutoFit/>
          </a:bodyPr>
          <a:lstStyle/>
          <a:p>
            <a:pPr algn="l">
              <a:buFont typeface="Arial" panose="020B0604020202020204" pitchFamily="34" charset="0"/>
              <a:buChar char="•"/>
            </a:pPr>
            <a:r>
              <a:rPr lang="en-US" dirty="0">
                <a:latin typeface="-apple-system"/>
              </a:rPr>
              <a:t> GICS Sub Industry</a:t>
            </a:r>
          </a:p>
          <a:p>
            <a:pPr algn="l">
              <a:buFont typeface="Arial" panose="020B0604020202020204" pitchFamily="34" charset="0"/>
              <a:buChar char="•"/>
            </a:pPr>
            <a:endParaRPr lang="en-US" dirty="0">
              <a:latin typeface="-apple-system"/>
            </a:endParaRPr>
          </a:p>
          <a:p>
            <a:pPr>
              <a:buFont typeface="Arial" panose="020B0604020202020204" pitchFamily="34" charset="0"/>
              <a:buChar char="•"/>
            </a:pPr>
            <a:r>
              <a:rPr lang="en-US" sz="1200" b="0" i="0" dirty="0">
                <a:solidFill>
                  <a:srgbClr val="000000"/>
                </a:solidFill>
                <a:effectLst/>
                <a:latin typeface="Helvetica Neue"/>
              </a:rPr>
              <a:t>Top 20 GISC Sub Industry by no of stocks</a:t>
            </a:r>
          </a:p>
          <a:p>
            <a:pPr algn="l">
              <a:buFont typeface="Arial" panose="020B0604020202020204" pitchFamily="34" charset="0"/>
              <a:buChar char="•"/>
            </a:pPr>
            <a:endParaRPr lang="en-US" b="0" i="0" dirty="0">
              <a:solidFill>
                <a:srgbClr val="000000"/>
              </a:solidFill>
              <a:effectLst/>
              <a:latin typeface="Helvetica Neue"/>
            </a:endParaRPr>
          </a:p>
        </p:txBody>
      </p:sp>
      <p:pic>
        <p:nvPicPr>
          <p:cNvPr id="5" name="Picture 4">
            <a:extLst>
              <a:ext uri="{FF2B5EF4-FFF2-40B4-BE49-F238E27FC236}">
                <a16:creationId xmlns:a16="http://schemas.microsoft.com/office/drawing/2014/main" id="{A0BD7DAB-856F-4250-8833-E2E29FB97B0A}"/>
              </a:ext>
            </a:extLst>
          </p:cNvPr>
          <p:cNvPicPr>
            <a:picLocks noChangeAspect="1"/>
          </p:cNvPicPr>
          <p:nvPr/>
        </p:nvPicPr>
        <p:blipFill>
          <a:blip r:embed="rId3"/>
          <a:stretch>
            <a:fillRect/>
          </a:stretch>
        </p:blipFill>
        <p:spPr>
          <a:xfrm>
            <a:off x="3984889" y="588987"/>
            <a:ext cx="4262408" cy="4384169"/>
          </a:xfrm>
          <a:prstGeom prst="rect">
            <a:avLst/>
          </a:prstGeom>
        </p:spPr>
      </p:pic>
    </p:spTree>
    <p:extLst>
      <p:ext uri="{BB962C8B-B14F-4D97-AF65-F5344CB8AC3E}">
        <p14:creationId xmlns:p14="http://schemas.microsoft.com/office/powerpoint/2010/main" val="140897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Insights from EDA..</a:t>
            </a:r>
            <a:endParaRPr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AC9C0F1-3C2E-466E-B63A-03FD6C489390}"/>
              </a:ext>
            </a:extLst>
          </p:cNvPr>
          <p:cNvSpPr txBox="1"/>
          <p:nvPr/>
        </p:nvSpPr>
        <p:spPr>
          <a:xfrm>
            <a:off x="353961" y="1109079"/>
            <a:ext cx="2324346" cy="1815882"/>
          </a:xfrm>
          <a:prstGeom prst="rect">
            <a:avLst/>
          </a:prstGeom>
          <a:noFill/>
        </p:spPr>
        <p:txBody>
          <a:bodyPr wrap="square" rtlCol="0">
            <a:spAutoFit/>
          </a:bodyPr>
          <a:lstStyle/>
          <a:p>
            <a:r>
              <a:rPr lang="en-US" b="0" i="0" dirty="0">
                <a:solidFill>
                  <a:srgbClr val="000000"/>
                </a:solidFill>
                <a:effectLst/>
                <a:latin typeface="Helvetica Neue"/>
              </a:rPr>
              <a:t>1. What does the distribution of stock prices look like?</a:t>
            </a:r>
          </a:p>
          <a:p>
            <a:endParaRPr lang="en-SG" b="0" i="0" dirty="0">
              <a:solidFill>
                <a:srgbClr val="000000"/>
              </a:solidFill>
              <a:effectLst/>
              <a:latin typeface="Helvetica Neue"/>
            </a:endParaRPr>
          </a:p>
          <a:p>
            <a:r>
              <a:rPr lang="en-SG" b="0" i="0" dirty="0">
                <a:solidFill>
                  <a:srgbClr val="000000"/>
                </a:solidFill>
                <a:effectLst/>
                <a:latin typeface="Helvetica Neue"/>
              </a:rPr>
              <a:t>- </a:t>
            </a:r>
            <a:r>
              <a:rPr lang="en-US" b="0" i="0" dirty="0">
                <a:solidFill>
                  <a:srgbClr val="000000"/>
                </a:solidFill>
                <a:effectLst/>
                <a:latin typeface="Helvetica Neue"/>
              </a:rPr>
              <a:t>The distribution of the stock prices almost look like a normal distribution</a:t>
            </a:r>
          </a:p>
          <a:p>
            <a:endParaRPr lang="en-US" b="0" i="0" dirty="0">
              <a:solidFill>
                <a:srgbClr val="000000"/>
              </a:solidFill>
              <a:effectLst/>
              <a:latin typeface="Helvetica Neue"/>
            </a:endParaRPr>
          </a:p>
        </p:txBody>
      </p:sp>
      <p:pic>
        <p:nvPicPr>
          <p:cNvPr id="18436" name="Picture 4">
            <a:extLst>
              <a:ext uri="{FF2B5EF4-FFF2-40B4-BE49-F238E27FC236}">
                <a16:creationId xmlns:a16="http://schemas.microsoft.com/office/drawing/2014/main" id="{7C7A7849-9459-4969-AA7A-31F63106B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777" y="660592"/>
            <a:ext cx="3989836" cy="382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60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Insights from EDA..</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53961" y="1044187"/>
            <a:ext cx="3551412" cy="276999"/>
          </a:xfrm>
          <a:prstGeom prst="rect">
            <a:avLst/>
          </a:prstGeom>
          <a:noFill/>
        </p:spPr>
        <p:txBody>
          <a:bodyPr wrap="square" rtlCol="0">
            <a:spAutoFit/>
          </a:bodyPr>
          <a:lstStyle/>
          <a:p>
            <a:pPr algn="l">
              <a:buFont typeface="Arial" panose="020B0604020202020204" pitchFamily="34" charset="0"/>
              <a:buChar char="•"/>
            </a:pPr>
            <a:endParaRPr lang="en-US" sz="1200" b="0" i="0" dirty="0">
              <a:solidFill>
                <a:srgbClr val="000000"/>
              </a:solidFill>
              <a:effectLst/>
              <a:latin typeface="Helvetica Neue"/>
            </a:endParaRPr>
          </a:p>
        </p:txBody>
      </p:sp>
      <p:sp>
        <p:nvSpPr>
          <p:cNvPr id="3" name="TextBox 2">
            <a:extLst>
              <a:ext uri="{FF2B5EF4-FFF2-40B4-BE49-F238E27FC236}">
                <a16:creationId xmlns:a16="http://schemas.microsoft.com/office/drawing/2014/main" id="{3AC9C0F1-3C2E-466E-B63A-03FD6C489390}"/>
              </a:ext>
            </a:extLst>
          </p:cNvPr>
          <p:cNvSpPr txBox="1"/>
          <p:nvPr/>
        </p:nvSpPr>
        <p:spPr>
          <a:xfrm>
            <a:off x="353961" y="1109080"/>
            <a:ext cx="8034922" cy="738664"/>
          </a:xfrm>
          <a:prstGeom prst="rect">
            <a:avLst/>
          </a:prstGeom>
          <a:noFill/>
        </p:spPr>
        <p:txBody>
          <a:bodyPr wrap="square" rtlCol="0">
            <a:spAutoFit/>
          </a:bodyPr>
          <a:lstStyle/>
          <a:p>
            <a:r>
              <a:rPr lang="en-US" b="0" i="0" dirty="0">
                <a:solidFill>
                  <a:srgbClr val="000000"/>
                </a:solidFill>
                <a:effectLst/>
                <a:latin typeface="Helvetica Neue"/>
              </a:rPr>
              <a:t>2. The stocks of which economic sector have seen the maximum price increase on average?</a:t>
            </a:r>
          </a:p>
          <a:p>
            <a:endParaRPr lang="en-US" b="0" i="0" dirty="0">
              <a:solidFill>
                <a:srgbClr val="000000"/>
              </a:solidFill>
              <a:effectLst/>
              <a:latin typeface="Helvetica Neue"/>
            </a:endParaRPr>
          </a:p>
          <a:p>
            <a:r>
              <a:rPr lang="en-US" b="0" i="0" dirty="0">
                <a:solidFill>
                  <a:srgbClr val="000000"/>
                </a:solidFill>
                <a:effectLst/>
                <a:latin typeface="Helvetica Neue"/>
              </a:rPr>
              <a:t>The stocks of "Energy" economic sector have seen the maximum price increase on average</a:t>
            </a:r>
            <a:r>
              <a:rPr lang="en-US" dirty="0">
                <a:latin typeface="Helvetica Neue"/>
              </a:rPr>
              <a:t>.</a:t>
            </a:r>
            <a:endParaRPr lang="en-US" b="0" i="0" dirty="0">
              <a:solidFill>
                <a:srgbClr val="000000"/>
              </a:solidFill>
              <a:effectLst/>
              <a:latin typeface="Helvetica Neue"/>
            </a:endParaRPr>
          </a:p>
        </p:txBody>
      </p:sp>
      <p:pic>
        <p:nvPicPr>
          <p:cNvPr id="19458" name="Picture 2">
            <a:extLst>
              <a:ext uri="{FF2B5EF4-FFF2-40B4-BE49-F238E27FC236}">
                <a16:creationId xmlns:a16="http://schemas.microsoft.com/office/drawing/2014/main" id="{AD1DE9DA-C114-4ADF-B0B1-AF9E3EB72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60" y="2094845"/>
            <a:ext cx="8141200" cy="27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Insights from EDA..</a:t>
            </a:r>
            <a:endParaRPr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AC9C0F1-3C2E-466E-B63A-03FD6C489390}"/>
              </a:ext>
            </a:extLst>
          </p:cNvPr>
          <p:cNvSpPr txBox="1"/>
          <p:nvPr/>
        </p:nvSpPr>
        <p:spPr>
          <a:xfrm>
            <a:off x="336263" y="814112"/>
            <a:ext cx="4371422" cy="4185761"/>
          </a:xfrm>
          <a:prstGeom prst="rect">
            <a:avLst/>
          </a:prstGeom>
          <a:noFill/>
        </p:spPr>
        <p:txBody>
          <a:bodyPr wrap="square" rtlCol="0">
            <a:spAutoFit/>
          </a:bodyPr>
          <a:lstStyle/>
          <a:p>
            <a:r>
              <a:rPr lang="en-US" b="0" i="0" dirty="0">
                <a:solidFill>
                  <a:srgbClr val="000000"/>
                </a:solidFill>
                <a:effectLst/>
                <a:latin typeface="Helvetica Neue"/>
              </a:rPr>
              <a:t>3. How are the different variables correlated with each other?</a:t>
            </a:r>
          </a:p>
          <a:p>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Net Income and Estimated Shares Outstanding have good positive correlation, similarly Net Income and Earnings Per Share.</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Current Price and Earnings Per Share have strong positive correlation.</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ROE and Earnings Per Share have strong negative correlation.</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Price Change and Volatility have strong negative correlation, this is as expected.</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Earnings Per Share and Volatility, Net Income and Volatility exhibit negative correlation.</a:t>
            </a:r>
          </a:p>
          <a:p>
            <a:endParaRPr lang="en-US" b="0" i="0" dirty="0">
              <a:solidFill>
                <a:srgbClr val="000000"/>
              </a:solidFill>
              <a:effectLst/>
              <a:latin typeface="Helvetica Neue"/>
            </a:endParaRPr>
          </a:p>
        </p:txBody>
      </p:sp>
      <p:pic>
        <p:nvPicPr>
          <p:cNvPr id="20482" name="Picture 2">
            <a:extLst>
              <a:ext uri="{FF2B5EF4-FFF2-40B4-BE49-F238E27FC236}">
                <a16:creationId xmlns:a16="http://schemas.microsoft.com/office/drawing/2014/main" id="{812DD8EA-58FC-414A-9EF5-D85240DD3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48615"/>
            <a:ext cx="4471706" cy="2646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55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Insights from EDA..</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53961" y="1044187"/>
            <a:ext cx="3551412" cy="276999"/>
          </a:xfrm>
          <a:prstGeom prst="rect">
            <a:avLst/>
          </a:prstGeom>
          <a:noFill/>
        </p:spPr>
        <p:txBody>
          <a:bodyPr wrap="square" rtlCol="0">
            <a:spAutoFit/>
          </a:bodyPr>
          <a:lstStyle/>
          <a:p>
            <a:pPr algn="l">
              <a:buFont typeface="Arial" panose="020B0604020202020204" pitchFamily="34" charset="0"/>
              <a:buChar char="•"/>
            </a:pPr>
            <a:endParaRPr lang="en-US" sz="1200" b="0" i="0" dirty="0">
              <a:solidFill>
                <a:srgbClr val="000000"/>
              </a:solidFill>
              <a:effectLst/>
              <a:latin typeface="Helvetica Neue"/>
            </a:endParaRPr>
          </a:p>
        </p:txBody>
      </p:sp>
      <p:sp>
        <p:nvSpPr>
          <p:cNvPr id="3" name="TextBox 2">
            <a:extLst>
              <a:ext uri="{FF2B5EF4-FFF2-40B4-BE49-F238E27FC236}">
                <a16:creationId xmlns:a16="http://schemas.microsoft.com/office/drawing/2014/main" id="{3AC9C0F1-3C2E-466E-B63A-03FD6C489390}"/>
              </a:ext>
            </a:extLst>
          </p:cNvPr>
          <p:cNvSpPr txBox="1"/>
          <p:nvPr/>
        </p:nvSpPr>
        <p:spPr>
          <a:xfrm>
            <a:off x="353961" y="1109080"/>
            <a:ext cx="8034922" cy="984885"/>
          </a:xfrm>
          <a:prstGeom prst="rect">
            <a:avLst/>
          </a:prstGeom>
          <a:noFill/>
        </p:spPr>
        <p:txBody>
          <a:bodyPr wrap="square" rtlCol="0">
            <a:spAutoFit/>
          </a:bodyPr>
          <a:lstStyle/>
          <a:p>
            <a:r>
              <a:rPr lang="en-US" b="0" i="0" dirty="0">
                <a:solidFill>
                  <a:srgbClr val="000000"/>
                </a:solidFill>
                <a:effectLst/>
                <a:latin typeface="Helvetica Neue"/>
              </a:rPr>
              <a:t>4</a:t>
            </a:r>
            <a:r>
              <a:rPr lang="en-US" sz="1100" b="0" i="0" dirty="0">
                <a:solidFill>
                  <a:srgbClr val="000000"/>
                </a:solidFill>
                <a:effectLst/>
                <a:latin typeface="Helvetica Neue"/>
              </a:rPr>
              <a:t>. Cash ratio provides a measure of a company's ability to cover its short-term obligations using only cash and cash equivalents. How does the average cash ratio vary across economic sectors?</a:t>
            </a:r>
          </a:p>
          <a:p>
            <a:endParaRPr lang="en-US" sz="1100" b="0" i="0" dirty="0">
              <a:solidFill>
                <a:srgbClr val="000000"/>
              </a:solidFill>
              <a:effectLst/>
              <a:latin typeface="Helvetica Neue"/>
            </a:endParaRPr>
          </a:p>
          <a:p>
            <a:pPr algn="l">
              <a:buFont typeface="Arial" panose="020B0604020202020204" pitchFamily="34" charset="0"/>
              <a:buChar char="•"/>
            </a:pPr>
            <a:r>
              <a:rPr lang="en-US" sz="1100" b="0" i="0" dirty="0">
                <a:solidFill>
                  <a:srgbClr val="000000"/>
                </a:solidFill>
                <a:effectLst/>
                <a:latin typeface="Helvetica Neue"/>
              </a:rPr>
              <a:t>Information Technology, Telecommunications Services and Health Care have very good cash ratio.</a:t>
            </a:r>
          </a:p>
          <a:p>
            <a:pPr algn="l">
              <a:buFont typeface="Arial" panose="020B0604020202020204" pitchFamily="34" charset="0"/>
              <a:buChar char="•"/>
            </a:pPr>
            <a:r>
              <a:rPr lang="en-US" sz="1100" b="0" i="0" dirty="0">
                <a:solidFill>
                  <a:srgbClr val="000000"/>
                </a:solidFill>
                <a:effectLst/>
                <a:latin typeface="Helvetica Neue"/>
              </a:rPr>
              <a:t>Materials, Industrials and Utilities have less cash ratio.</a:t>
            </a:r>
          </a:p>
        </p:txBody>
      </p:sp>
      <p:pic>
        <p:nvPicPr>
          <p:cNvPr id="21506" name="Picture 2">
            <a:extLst>
              <a:ext uri="{FF2B5EF4-FFF2-40B4-BE49-F238E27FC236}">
                <a16:creationId xmlns:a16="http://schemas.microsoft.com/office/drawing/2014/main" id="{A1F2EAF1-E336-4BD4-9A60-EB4C24D16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13" y="2341066"/>
            <a:ext cx="7205641" cy="2408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017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Insights from EDA..</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53961" y="1044187"/>
            <a:ext cx="3551412" cy="276999"/>
          </a:xfrm>
          <a:prstGeom prst="rect">
            <a:avLst/>
          </a:prstGeom>
          <a:noFill/>
        </p:spPr>
        <p:txBody>
          <a:bodyPr wrap="square" rtlCol="0">
            <a:spAutoFit/>
          </a:bodyPr>
          <a:lstStyle/>
          <a:p>
            <a:pPr algn="l">
              <a:buFont typeface="Arial" panose="020B0604020202020204" pitchFamily="34" charset="0"/>
              <a:buChar char="•"/>
            </a:pPr>
            <a:endParaRPr lang="en-US" sz="1200" b="0" i="0" dirty="0">
              <a:solidFill>
                <a:srgbClr val="000000"/>
              </a:solidFill>
              <a:effectLst/>
              <a:latin typeface="Helvetica Neue"/>
            </a:endParaRPr>
          </a:p>
        </p:txBody>
      </p:sp>
      <p:sp>
        <p:nvSpPr>
          <p:cNvPr id="3" name="TextBox 2">
            <a:extLst>
              <a:ext uri="{FF2B5EF4-FFF2-40B4-BE49-F238E27FC236}">
                <a16:creationId xmlns:a16="http://schemas.microsoft.com/office/drawing/2014/main" id="{3AC9C0F1-3C2E-466E-B63A-03FD6C489390}"/>
              </a:ext>
            </a:extLst>
          </p:cNvPr>
          <p:cNvSpPr txBox="1"/>
          <p:nvPr/>
        </p:nvSpPr>
        <p:spPr>
          <a:xfrm>
            <a:off x="353961" y="1109080"/>
            <a:ext cx="8034922" cy="1569660"/>
          </a:xfrm>
          <a:prstGeom prst="rect">
            <a:avLst/>
          </a:prstGeom>
          <a:noFill/>
        </p:spPr>
        <p:txBody>
          <a:bodyPr wrap="square" rtlCol="0">
            <a:spAutoFit/>
          </a:bodyPr>
          <a:lstStyle/>
          <a:p>
            <a:r>
              <a:rPr lang="en-US" sz="1100" dirty="0">
                <a:latin typeface="Helvetica Neue"/>
              </a:rPr>
              <a:t>5. </a:t>
            </a:r>
            <a:r>
              <a:rPr lang="en-US" sz="1200" b="0" i="0" dirty="0">
                <a:solidFill>
                  <a:srgbClr val="000000"/>
                </a:solidFill>
                <a:effectLst/>
                <a:latin typeface="Helvetica Neue"/>
              </a:rPr>
              <a:t>P/E ratios can help determine the relative value of a company's shares as they signify the amount of money an investor is willing to invest in a single share of a company per dollar of its earnings. How does the P/E ratio vary, on average, across economic sectors?</a:t>
            </a:r>
          </a:p>
          <a:p>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Energy sector has a high P/E ratio</a:t>
            </a:r>
          </a:p>
          <a:p>
            <a:pPr algn="l">
              <a:buFont typeface="Arial" panose="020B0604020202020204" pitchFamily="34" charset="0"/>
              <a:buChar char="•"/>
            </a:pPr>
            <a:r>
              <a:rPr lang="en-US" sz="1200" b="0" i="0" dirty="0">
                <a:solidFill>
                  <a:srgbClr val="000000"/>
                </a:solidFill>
                <a:effectLst/>
                <a:latin typeface="Helvetica Neue"/>
              </a:rPr>
              <a:t>Information Technology, Real Estate, Health Care all have High P/E ratio, which may not be good for investors.</a:t>
            </a:r>
          </a:p>
          <a:p>
            <a:pPr algn="l">
              <a:buFont typeface="Arial" panose="020B0604020202020204" pitchFamily="34" charset="0"/>
              <a:buChar char="•"/>
            </a:pPr>
            <a:r>
              <a:rPr lang="en-US" sz="1200" b="0" i="0" dirty="0">
                <a:solidFill>
                  <a:srgbClr val="000000"/>
                </a:solidFill>
                <a:effectLst/>
                <a:latin typeface="Helvetica Neue"/>
              </a:rPr>
              <a:t>Utilities, Industrials, Financials have good P/E ratio for investors.</a:t>
            </a:r>
          </a:p>
          <a:p>
            <a:pPr algn="l">
              <a:buFont typeface="Arial" panose="020B0604020202020204" pitchFamily="34" charset="0"/>
              <a:buChar char="•"/>
            </a:pPr>
            <a:r>
              <a:rPr lang="en-US" sz="1200" b="0" i="0" dirty="0">
                <a:solidFill>
                  <a:srgbClr val="000000"/>
                </a:solidFill>
                <a:effectLst/>
                <a:latin typeface="Helvetica Neue"/>
              </a:rPr>
              <a:t>Telecommunications Services sector has a very good P/E ratio.</a:t>
            </a:r>
          </a:p>
        </p:txBody>
      </p:sp>
      <p:pic>
        <p:nvPicPr>
          <p:cNvPr id="22530" name="Picture 2">
            <a:extLst>
              <a:ext uri="{FF2B5EF4-FFF2-40B4-BE49-F238E27FC236}">
                <a16:creationId xmlns:a16="http://schemas.microsoft.com/office/drawing/2014/main" id="{10B7D077-B09C-49BE-8B79-7806F35FC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16" y="2678740"/>
            <a:ext cx="6825553" cy="221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4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Model Building – </a:t>
            </a:r>
            <a:r>
              <a:rPr lang="en-SG" dirty="0">
                <a:solidFill>
                  <a:srgbClr val="000000"/>
                </a:solidFill>
                <a:latin typeface="Arial"/>
                <a:ea typeface="Arial"/>
                <a:cs typeface="Arial"/>
                <a:sym typeface="Arial"/>
              </a:rPr>
              <a:t>K-means Clustering</a:t>
            </a:r>
            <a:endParaRPr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4E54DAA4-107F-4D22-9099-478F053CC2F8}"/>
              </a:ext>
            </a:extLst>
          </p:cNvPr>
          <p:cNvSpPr txBox="1"/>
          <p:nvPr/>
        </p:nvSpPr>
        <p:spPr>
          <a:xfrm>
            <a:off x="6212020" y="1026488"/>
            <a:ext cx="2784496" cy="523220"/>
          </a:xfrm>
          <a:prstGeom prst="rect">
            <a:avLst/>
          </a:prstGeom>
          <a:noFill/>
        </p:spPr>
        <p:txBody>
          <a:bodyPr wrap="square">
            <a:spAutoFit/>
          </a:bodyPr>
          <a:lstStyle/>
          <a:p>
            <a:pPr algn="l"/>
            <a:r>
              <a:rPr lang="en-US" b="0" i="0" dirty="0">
                <a:solidFill>
                  <a:srgbClr val="000000"/>
                </a:solidFill>
                <a:effectLst/>
                <a:latin typeface="Helvetica Neue"/>
              </a:rPr>
              <a:t>Appropriate value for k seems to be 8 or 10.</a:t>
            </a:r>
          </a:p>
        </p:txBody>
      </p:sp>
      <p:pic>
        <p:nvPicPr>
          <p:cNvPr id="3" name="Picture 2">
            <a:extLst>
              <a:ext uri="{FF2B5EF4-FFF2-40B4-BE49-F238E27FC236}">
                <a16:creationId xmlns:a16="http://schemas.microsoft.com/office/drawing/2014/main" id="{45DAB68E-1CDC-4F36-B85D-6490F650ED27}"/>
              </a:ext>
            </a:extLst>
          </p:cNvPr>
          <p:cNvPicPr>
            <a:picLocks noChangeAspect="1"/>
          </p:cNvPicPr>
          <p:nvPr/>
        </p:nvPicPr>
        <p:blipFill>
          <a:blip r:embed="rId3"/>
          <a:stretch>
            <a:fillRect/>
          </a:stretch>
        </p:blipFill>
        <p:spPr>
          <a:xfrm>
            <a:off x="349795" y="861610"/>
            <a:ext cx="4298898" cy="1647030"/>
          </a:xfrm>
          <a:prstGeom prst="rect">
            <a:avLst/>
          </a:prstGeom>
        </p:spPr>
      </p:pic>
      <p:pic>
        <p:nvPicPr>
          <p:cNvPr id="26628" name="Picture 4">
            <a:extLst>
              <a:ext uri="{FF2B5EF4-FFF2-40B4-BE49-F238E27FC236}">
                <a16:creationId xmlns:a16="http://schemas.microsoft.com/office/drawing/2014/main" id="{85295D5D-74BF-4DA3-851B-C4405FD51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62" y="2446429"/>
            <a:ext cx="7441988" cy="273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45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Model Building – </a:t>
            </a:r>
            <a:r>
              <a:rPr lang="en-SG" dirty="0">
                <a:solidFill>
                  <a:srgbClr val="000000"/>
                </a:solidFill>
                <a:latin typeface="Arial"/>
                <a:ea typeface="Arial"/>
                <a:cs typeface="Arial"/>
                <a:sym typeface="Arial"/>
              </a:rPr>
              <a:t>K-means Clustering, contd..</a:t>
            </a:r>
            <a:endParaRPr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4E54DAA4-107F-4D22-9099-478F053CC2F8}"/>
              </a:ext>
            </a:extLst>
          </p:cNvPr>
          <p:cNvSpPr txBox="1"/>
          <p:nvPr/>
        </p:nvSpPr>
        <p:spPr>
          <a:xfrm>
            <a:off x="6899294" y="1026488"/>
            <a:ext cx="2097222" cy="523220"/>
          </a:xfrm>
          <a:prstGeom prst="rect">
            <a:avLst/>
          </a:prstGeom>
          <a:noFill/>
        </p:spPr>
        <p:txBody>
          <a:bodyPr wrap="square">
            <a:spAutoFit/>
          </a:bodyPr>
          <a:lstStyle/>
          <a:p>
            <a:pPr algn="l"/>
            <a:r>
              <a:rPr lang="en-US" b="0" i="0" dirty="0">
                <a:solidFill>
                  <a:srgbClr val="000000"/>
                </a:solidFill>
                <a:effectLst/>
                <a:latin typeface="Helvetica Neue"/>
              </a:rPr>
              <a:t>Appropriate value for k seems to be 8 or 10.</a:t>
            </a:r>
          </a:p>
        </p:txBody>
      </p:sp>
      <p:pic>
        <p:nvPicPr>
          <p:cNvPr id="23556" name="Picture 4">
            <a:extLst>
              <a:ext uri="{FF2B5EF4-FFF2-40B4-BE49-F238E27FC236}">
                <a16:creationId xmlns:a16="http://schemas.microsoft.com/office/drawing/2014/main" id="{FEE780C1-D280-4387-A5BB-327CC0945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69" y="1026487"/>
            <a:ext cx="6375863" cy="3090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83603C-D1DD-429A-9EC4-001E86855F2C}"/>
              </a:ext>
            </a:extLst>
          </p:cNvPr>
          <p:cNvSpPr txBox="1"/>
          <p:nvPr/>
        </p:nvSpPr>
        <p:spPr>
          <a:xfrm flipH="1">
            <a:off x="6857999" y="2867046"/>
            <a:ext cx="2097221" cy="954107"/>
          </a:xfrm>
          <a:prstGeom prst="rect">
            <a:avLst/>
          </a:prstGeom>
          <a:noFill/>
        </p:spPr>
        <p:txBody>
          <a:bodyPr wrap="square">
            <a:spAutoFit/>
          </a:bodyPr>
          <a:lstStyle/>
          <a:p>
            <a:pPr algn="l"/>
            <a:r>
              <a:rPr lang="en-US" b="0" i="0" dirty="0">
                <a:solidFill>
                  <a:srgbClr val="000000"/>
                </a:solidFill>
                <a:effectLst/>
                <a:latin typeface="Helvetica Neue"/>
              </a:rPr>
              <a:t>Silhouette score for 6, 7 and 8 clusters is higher. So, let us explore different values of k.</a:t>
            </a:r>
          </a:p>
        </p:txBody>
      </p:sp>
    </p:spTree>
    <p:extLst>
      <p:ext uri="{BB962C8B-B14F-4D97-AF65-F5344CB8AC3E}">
        <p14:creationId xmlns:p14="http://schemas.microsoft.com/office/powerpoint/2010/main" val="78748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latin typeface="Arial"/>
                <a:ea typeface="Arial"/>
                <a:cs typeface="Arial"/>
                <a:sym typeface="Arial"/>
              </a:rPr>
              <a:t>finding optimal no. of clusters with silhouette coefficients</a:t>
            </a:r>
            <a:endParaRPr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4E54DAA4-107F-4D22-9099-478F053CC2F8}"/>
              </a:ext>
            </a:extLst>
          </p:cNvPr>
          <p:cNvSpPr txBox="1"/>
          <p:nvPr/>
        </p:nvSpPr>
        <p:spPr>
          <a:xfrm>
            <a:off x="6212020" y="1026488"/>
            <a:ext cx="2784496" cy="1169551"/>
          </a:xfrm>
          <a:prstGeom prst="rect">
            <a:avLst/>
          </a:prstGeom>
          <a:noFill/>
        </p:spPr>
        <p:txBody>
          <a:bodyPr wrap="square">
            <a:spAutoFit/>
          </a:bodyPr>
          <a:lstStyle/>
          <a:p>
            <a:pPr algn="l"/>
            <a:r>
              <a:rPr lang="en-US" i="0" dirty="0">
                <a:solidFill>
                  <a:srgbClr val="000000"/>
                </a:solidFill>
                <a:effectLst/>
                <a:latin typeface="Helvetica Neue"/>
              </a:rPr>
              <a:t>Let us take 8 as the appropriate no. of clusters as the silhouette score is high and visual representation of the clusters at 8 gives an even distribution.</a:t>
            </a:r>
          </a:p>
        </p:txBody>
      </p:sp>
      <p:pic>
        <p:nvPicPr>
          <p:cNvPr id="24578" name="Picture 2">
            <a:extLst>
              <a:ext uri="{FF2B5EF4-FFF2-40B4-BE49-F238E27FC236}">
                <a16:creationId xmlns:a16="http://schemas.microsoft.com/office/drawing/2014/main" id="{0324C6ED-40C2-4826-9E4D-E52B1B0DC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2813"/>
            <a:ext cx="4908263" cy="1780097"/>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a:extLst>
              <a:ext uri="{FF2B5EF4-FFF2-40B4-BE49-F238E27FC236}">
                <a16:creationId xmlns:a16="http://schemas.microsoft.com/office/drawing/2014/main" id="{A53F6C3F-62D7-4404-8D18-7CFE4D39E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178" y="2743744"/>
            <a:ext cx="6389463" cy="2306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40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sz="2000" dirty="0">
                <a:solidFill>
                  <a:schemeClr val="tx1"/>
                </a:solidFill>
              </a:rPr>
              <a:t>Background</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A723A1E-BD28-4335-AEEC-FB46CF648E5C}"/>
              </a:ext>
            </a:extLst>
          </p:cNvPr>
          <p:cNvSpPr txBox="1"/>
          <p:nvPr/>
        </p:nvSpPr>
        <p:spPr>
          <a:xfrm>
            <a:off x="153383" y="755117"/>
            <a:ext cx="5905254" cy="3298660"/>
          </a:xfrm>
          <a:prstGeom prst="rect">
            <a:avLst/>
          </a:prstGeom>
          <a:noFill/>
        </p:spPr>
        <p:txBody>
          <a:bodyPr wrap="square" rtlCol="0">
            <a:spAutoFit/>
          </a:bodyPr>
          <a:lstStyle/>
          <a:p>
            <a:pPr marL="482600" lvl="0" indent="-342900" algn="l" rtl="0">
              <a:lnSpc>
                <a:spcPct val="115000"/>
              </a:lnSpc>
              <a:spcBef>
                <a:spcPts val="0"/>
              </a:spcBef>
              <a:spcAft>
                <a:spcPts val="0"/>
              </a:spcAft>
              <a:buClr>
                <a:srgbClr val="000000"/>
              </a:buClr>
              <a:buSzPts val="1400"/>
              <a:buAutoNum type="arabicPeriod"/>
            </a:pPr>
            <a:r>
              <a:rPr lang="en-US" dirty="0">
                <a:latin typeface="-apple-system"/>
              </a:rPr>
              <a:t>The stock market has consistently proven to be a good place to invest in and save for the future. There are a lot of compelling reasons to invest in stocks. It can help in fighting inflation, create wealth, and also provides some tax benefits.</a:t>
            </a:r>
          </a:p>
          <a:p>
            <a:pPr marL="482600" lvl="0" indent="-342900" algn="l" rtl="0">
              <a:lnSpc>
                <a:spcPct val="115000"/>
              </a:lnSpc>
              <a:spcBef>
                <a:spcPts val="0"/>
              </a:spcBef>
              <a:spcAft>
                <a:spcPts val="0"/>
              </a:spcAft>
              <a:buClr>
                <a:srgbClr val="000000"/>
              </a:buClr>
              <a:buSzPts val="1400"/>
              <a:buAutoNum type="arabicPeriod"/>
            </a:pPr>
            <a:r>
              <a:rPr lang="en-US" dirty="0">
                <a:latin typeface="-apple-system"/>
              </a:rPr>
              <a:t>It is important to maintain a diversified portfolio when investing in stocks in order to maximize earnings under any market condition.</a:t>
            </a:r>
            <a:r>
              <a:rPr lang="en-US" b="0" i="0" dirty="0">
                <a:solidFill>
                  <a:srgbClr val="000000"/>
                </a:solidFill>
                <a:effectLst/>
                <a:latin typeface="lato" panose="020F0502020204030203" pitchFamily="34" charset="0"/>
              </a:rPr>
              <a:t>  </a:t>
            </a:r>
            <a:r>
              <a:rPr lang="en-US" dirty="0">
                <a:latin typeface="-apple-system"/>
              </a:rPr>
              <a:t>It is often easy to get lost in a sea of financial metrics to analyze while determining the worth of a stock.</a:t>
            </a:r>
          </a:p>
          <a:p>
            <a:pPr marL="482600" lvl="0" indent="-342900" algn="l" rtl="0">
              <a:lnSpc>
                <a:spcPct val="115000"/>
              </a:lnSpc>
              <a:spcBef>
                <a:spcPts val="0"/>
              </a:spcBef>
              <a:spcAft>
                <a:spcPts val="0"/>
              </a:spcAft>
              <a:buClr>
                <a:srgbClr val="000000"/>
              </a:buClr>
              <a:buSzPts val="1400"/>
              <a:buAutoNum type="arabicPeriod"/>
            </a:pPr>
            <a:r>
              <a:rPr lang="en-US" dirty="0">
                <a:latin typeface="-apple-system"/>
              </a:rPr>
              <a:t>By doing a cluster analysis, one can identify stocks that exhibit similar characteristics and ones that exhibit minimum correlation. This will help investors better analyze stocks across different market segments and help protect against risks that could make the portfolio vulnerable to losses.</a:t>
            </a:r>
          </a:p>
        </p:txBody>
      </p:sp>
      <p:pic>
        <p:nvPicPr>
          <p:cNvPr id="1026" name="Picture 2" descr="Real-Time Quotes | Nasdaq">
            <a:extLst>
              <a:ext uri="{FF2B5EF4-FFF2-40B4-BE49-F238E27FC236}">
                <a16:creationId xmlns:a16="http://schemas.microsoft.com/office/drawing/2014/main" id="{3E97DB36-8055-4A45-BDA6-C2859136A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8261" y="1509372"/>
            <a:ext cx="2665765" cy="1790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61544" y="110051"/>
            <a:ext cx="8520600" cy="29300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sz="1600" dirty="0">
                <a:solidFill>
                  <a:srgbClr val="000000"/>
                </a:solidFill>
                <a:latin typeface="Arial"/>
                <a:ea typeface="Arial"/>
                <a:cs typeface="Arial"/>
                <a:sym typeface="Arial"/>
              </a:rPr>
              <a:t>Cluster Profiling:</a:t>
            </a:r>
            <a:endParaRPr sz="1600" dirty="0">
              <a:solidFill>
                <a:srgbClr val="000000"/>
              </a:solidFill>
              <a:latin typeface="Arial"/>
              <a:ea typeface="Arial"/>
              <a:cs typeface="Arial"/>
              <a:sym typeface="Arial"/>
            </a:endParaRPr>
          </a:p>
        </p:txBody>
      </p:sp>
      <p:pic>
        <p:nvPicPr>
          <p:cNvPr id="25602" name="Picture 2">
            <a:extLst>
              <a:ext uri="{FF2B5EF4-FFF2-40B4-BE49-F238E27FC236}">
                <a16:creationId xmlns:a16="http://schemas.microsoft.com/office/drawing/2014/main" id="{CA8D0F04-B91D-4AF8-86B5-7620DB3CE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9" y="469232"/>
            <a:ext cx="8656720" cy="456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6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latin typeface="Arial"/>
                <a:ea typeface="Arial"/>
                <a:cs typeface="Arial"/>
                <a:sym typeface="Arial"/>
              </a:rPr>
              <a:t>Insights – Clusters from K-Means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5DA95EA-E875-470A-AA6C-B2E28BC7B44C}"/>
              </a:ext>
            </a:extLst>
          </p:cNvPr>
          <p:cNvSpPr txBox="1"/>
          <p:nvPr/>
        </p:nvSpPr>
        <p:spPr>
          <a:xfrm>
            <a:off x="202550" y="1840599"/>
            <a:ext cx="3401956" cy="307777"/>
          </a:xfrm>
          <a:prstGeom prst="rect">
            <a:avLst/>
          </a:prstGeom>
          <a:noFill/>
        </p:spPr>
        <p:txBody>
          <a:bodyPr wrap="square" rtlCol="0">
            <a:spAutoFit/>
          </a:bodyPr>
          <a:lstStyle/>
          <a:p>
            <a:pPr marL="342900" indent="-342900">
              <a:buFont typeface="+mj-lt"/>
              <a:buAutoNum type="arabicPeriod"/>
            </a:pPr>
            <a:endParaRPr lang="en-SG" dirty="0"/>
          </a:p>
        </p:txBody>
      </p:sp>
      <p:pic>
        <p:nvPicPr>
          <p:cNvPr id="6" name="Picture 5">
            <a:extLst>
              <a:ext uri="{FF2B5EF4-FFF2-40B4-BE49-F238E27FC236}">
                <a16:creationId xmlns:a16="http://schemas.microsoft.com/office/drawing/2014/main" id="{0C50340B-947A-4940-8303-AE1F06F10BAC}"/>
              </a:ext>
            </a:extLst>
          </p:cNvPr>
          <p:cNvPicPr>
            <a:picLocks noChangeAspect="1"/>
          </p:cNvPicPr>
          <p:nvPr/>
        </p:nvPicPr>
        <p:blipFill>
          <a:blip r:embed="rId3"/>
          <a:stretch>
            <a:fillRect/>
          </a:stretch>
        </p:blipFill>
        <p:spPr>
          <a:xfrm>
            <a:off x="346522" y="709863"/>
            <a:ext cx="6403194" cy="4313321"/>
          </a:xfrm>
          <a:prstGeom prst="rect">
            <a:avLst/>
          </a:prstGeom>
        </p:spPr>
      </p:pic>
    </p:spTree>
    <p:extLst>
      <p:ext uri="{BB962C8B-B14F-4D97-AF65-F5344CB8AC3E}">
        <p14:creationId xmlns:p14="http://schemas.microsoft.com/office/powerpoint/2010/main" val="1510957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latin typeface="Arial"/>
                <a:ea typeface="Arial"/>
                <a:cs typeface="Arial"/>
                <a:sym typeface="Arial"/>
              </a:rPr>
              <a:t>Insights – Clusters from K-Means, contd..</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5DA95EA-E875-470A-AA6C-B2E28BC7B44C}"/>
              </a:ext>
            </a:extLst>
          </p:cNvPr>
          <p:cNvSpPr txBox="1"/>
          <p:nvPr/>
        </p:nvSpPr>
        <p:spPr>
          <a:xfrm>
            <a:off x="202550" y="1840599"/>
            <a:ext cx="3401956" cy="307777"/>
          </a:xfrm>
          <a:prstGeom prst="rect">
            <a:avLst/>
          </a:prstGeom>
          <a:noFill/>
        </p:spPr>
        <p:txBody>
          <a:bodyPr wrap="square" rtlCol="0">
            <a:spAutoFit/>
          </a:bodyPr>
          <a:lstStyle/>
          <a:p>
            <a:pPr marL="342900" indent="-342900">
              <a:buFont typeface="+mj-lt"/>
              <a:buAutoNum type="arabicPeriod"/>
            </a:pPr>
            <a:endParaRPr lang="en-SG" dirty="0"/>
          </a:p>
        </p:txBody>
      </p:sp>
      <p:pic>
        <p:nvPicPr>
          <p:cNvPr id="4" name="Picture 3">
            <a:extLst>
              <a:ext uri="{FF2B5EF4-FFF2-40B4-BE49-F238E27FC236}">
                <a16:creationId xmlns:a16="http://schemas.microsoft.com/office/drawing/2014/main" id="{0EB0CB30-27A0-45D6-B176-E1259B1AA8FD}"/>
              </a:ext>
            </a:extLst>
          </p:cNvPr>
          <p:cNvPicPr>
            <a:picLocks noChangeAspect="1"/>
          </p:cNvPicPr>
          <p:nvPr/>
        </p:nvPicPr>
        <p:blipFill>
          <a:blip r:embed="rId3"/>
          <a:stretch>
            <a:fillRect/>
          </a:stretch>
        </p:blipFill>
        <p:spPr>
          <a:xfrm>
            <a:off x="276637" y="1243280"/>
            <a:ext cx="7263291" cy="3610941"/>
          </a:xfrm>
          <a:prstGeom prst="rect">
            <a:avLst/>
          </a:prstGeom>
        </p:spPr>
      </p:pic>
      <p:pic>
        <p:nvPicPr>
          <p:cNvPr id="7" name="Picture 6">
            <a:extLst>
              <a:ext uri="{FF2B5EF4-FFF2-40B4-BE49-F238E27FC236}">
                <a16:creationId xmlns:a16="http://schemas.microsoft.com/office/drawing/2014/main" id="{88DDFE60-AC19-424E-B9DA-38905FDB6698}"/>
              </a:ext>
            </a:extLst>
          </p:cNvPr>
          <p:cNvPicPr>
            <a:picLocks noChangeAspect="1"/>
          </p:cNvPicPr>
          <p:nvPr/>
        </p:nvPicPr>
        <p:blipFill>
          <a:blip r:embed="rId4"/>
          <a:stretch>
            <a:fillRect/>
          </a:stretch>
        </p:blipFill>
        <p:spPr>
          <a:xfrm>
            <a:off x="276637" y="773704"/>
            <a:ext cx="8212226" cy="557852"/>
          </a:xfrm>
          <a:prstGeom prst="rect">
            <a:avLst/>
          </a:prstGeom>
        </p:spPr>
      </p:pic>
    </p:spTree>
    <p:extLst>
      <p:ext uri="{BB962C8B-B14F-4D97-AF65-F5344CB8AC3E}">
        <p14:creationId xmlns:p14="http://schemas.microsoft.com/office/powerpoint/2010/main" val="60085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 dirty="0">
                <a:solidFill>
                  <a:srgbClr val="000000"/>
                </a:solidFill>
                <a:latin typeface="Arial"/>
                <a:ea typeface="Arial"/>
                <a:cs typeface="Arial"/>
                <a:sym typeface="Arial"/>
              </a:rPr>
              <a:t>Model Building – </a:t>
            </a:r>
            <a:r>
              <a:rPr lang="en-SG" b="1" i="0" dirty="0">
                <a:solidFill>
                  <a:srgbClr val="000000"/>
                </a:solidFill>
                <a:effectLst/>
                <a:latin typeface="Helvetica Neue"/>
              </a:rPr>
              <a:t>Hierarchical Clustering</a:t>
            </a:r>
            <a:br>
              <a:rPr lang="en-SG" b="1" i="0" dirty="0">
                <a:solidFill>
                  <a:srgbClr val="000000"/>
                </a:solidFill>
                <a:effectLst/>
                <a:latin typeface="Helvetica Neue"/>
              </a:rPr>
            </a:br>
            <a:endParaRPr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52D8CEF1-67F0-4285-8AD1-D62646C5E354}"/>
              </a:ext>
            </a:extLst>
          </p:cNvPr>
          <p:cNvPicPr>
            <a:picLocks noChangeAspect="1"/>
          </p:cNvPicPr>
          <p:nvPr/>
        </p:nvPicPr>
        <p:blipFill>
          <a:blip r:embed="rId3"/>
          <a:stretch>
            <a:fillRect/>
          </a:stretch>
        </p:blipFill>
        <p:spPr>
          <a:xfrm>
            <a:off x="202550" y="772977"/>
            <a:ext cx="7035958" cy="2782280"/>
          </a:xfrm>
          <a:prstGeom prst="rect">
            <a:avLst/>
          </a:prstGeom>
        </p:spPr>
      </p:pic>
      <p:sp>
        <p:nvSpPr>
          <p:cNvPr id="7" name="TextBox 6">
            <a:extLst>
              <a:ext uri="{FF2B5EF4-FFF2-40B4-BE49-F238E27FC236}">
                <a16:creationId xmlns:a16="http://schemas.microsoft.com/office/drawing/2014/main" id="{631F367C-36FA-48B2-A2D7-4323BCBDC415}"/>
              </a:ext>
            </a:extLst>
          </p:cNvPr>
          <p:cNvSpPr txBox="1"/>
          <p:nvPr/>
        </p:nvSpPr>
        <p:spPr>
          <a:xfrm>
            <a:off x="1185770" y="3746090"/>
            <a:ext cx="5816764" cy="523220"/>
          </a:xfrm>
          <a:prstGeom prst="rect">
            <a:avLst/>
          </a:prstGeom>
          <a:noFill/>
        </p:spPr>
        <p:txBody>
          <a:bodyPr wrap="square" rtlCol="0">
            <a:spAutoFit/>
          </a:bodyPr>
          <a:lstStyle/>
          <a:p>
            <a:pPr algn="ctr"/>
            <a:r>
              <a:rPr lang="en-US" dirty="0"/>
              <a:t>Highest cophenetic correlation is 0.9422540609560814, which is obtained with Euclidean distance and average linkage.</a:t>
            </a:r>
            <a:endParaRPr lang="en-SG" dirty="0"/>
          </a:p>
        </p:txBody>
      </p:sp>
    </p:spTree>
    <p:extLst>
      <p:ext uri="{BB962C8B-B14F-4D97-AF65-F5344CB8AC3E}">
        <p14:creationId xmlns:p14="http://schemas.microsoft.com/office/powerpoint/2010/main" val="1605515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 dirty="0">
                <a:solidFill>
                  <a:srgbClr val="000000"/>
                </a:solidFill>
                <a:latin typeface="Arial"/>
                <a:ea typeface="Arial"/>
                <a:cs typeface="Arial"/>
                <a:sym typeface="Arial"/>
              </a:rPr>
              <a:t>Model Building – </a:t>
            </a:r>
            <a:r>
              <a:rPr lang="en-SG" b="1" i="0" dirty="0">
                <a:solidFill>
                  <a:srgbClr val="000000"/>
                </a:solidFill>
                <a:effectLst/>
                <a:latin typeface="Helvetica Neue"/>
              </a:rPr>
              <a:t>Hierarchical Clustering, contd..</a:t>
            </a:r>
            <a:br>
              <a:rPr lang="en-SG" b="1" i="0" dirty="0">
                <a:solidFill>
                  <a:srgbClr val="000000"/>
                </a:solidFill>
                <a:effectLst/>
                <a:latin typeface="Helvetica Neue"/>
              </a:rPr>
            </a:br>
            <a:endParaRPr dirty="0">
              <a:solidFill>
                <a:srgbClr val="000000"/>
              </a:solidFill>
              <a:latin typeface="Arial"/>
              <a:ea typeface="Arial"/>
              <a:cs typeface="Arial"/>
              <a:sym typeface="Arial"/>
            </a:endParaRPr>
          </a:p>
        </p:txBody>
      </p:sp>
      <p:sp>
        <p:nvSpPr>
          <p:cNvPr id="7" name="TextBox 6">
            <a:extLst>
              <a:ext uri="{FF2B5EF4-FFF2-40B4-BE49-F238E27FC236}">
                <a16:creationId xmlns:a16="http://schemas.microsoft.com/office/drawing/2014/main" id="{631F367C-36FA-48B2-A2D7-4323BCBDC415}"/>
              </a:ext>
            </a:extLst>
          </p:cNvPr>
          <p:cNvSpPr txBox="1"/>
          <p:nvPr/>
        </p:nvSpPr>
        <p:spPr>
          <a:xfrm>
            <a:off x="1940888" y="2855288"/>
            <a:ext cx="5061646" cy="523220"/>
          </a:xfrm>
          <a:prstGeom prst="rect">
            <a:avLst/>
          </a:prstGeom>
          <a:noFill/>
        </p:spPr>
        <p:txBody>
          <a:bodyPr wrap="square" rtlCol="0">
            <a:spAutoFit/>
          </a:bodyPr>
          <a:lstStyle/>
          <a:p>
            <a:pPr algn="ctr"/>
            <a:r>
              <a:rPr lang="en-US" dirty="0"/>
              <a:t>Highest cophenetic correlation is 0.9422540609560814, which is obtained with average linkage.</a:t>
            </a:r>
            <a:endParaRPr lang="en-SG" dirty="0"/>
          </a:p>
        </p:txBody>
      </p:sp>
      <p:sp>
        <p:nvSpPr>
          <p:cNvPr id="2" name="TextBox 1">
            <a:extLst>
              <a:ext uri="{FF2B5EF4-FFF2-40B4-BE49-F238E27FC236}">
                <a16:creationId xmlns:a16="http://schemas.microsoft.com/office/drawing/2014/main" id="{EBCEAE87-3655-40CA-A0EF-7BC1B3FEBC11}"/>
              </a:ext>
            </a:extLst>
          </p:cNvPr>
          <p:cNvSpPr txBox="1"/>
          <p:nvPr/>
        </p:nvSpPr>
        <p:spPr>
          <a:xfrm>
            <a:off x="808212" y="840543"/>
            <a:ext cx="6094033" cy="307777"/>
          </a:xfrm>
          <a:prstGeom prst="rect">
            <a:avLst/>
          </a:prstGeom>
          <a:noFill/>
        </p:spPr>
        <p:txBody>
          <a:bodyPr wrap="square" rtlCol="0">
            <a:spAutoFit/>
          </a:bodyPr>
          <a:lstStyle/>
          <a:p>
            <a:r>
              <a:rPr lang="en-US" b="1" i="0" dirty="0">
                <a:solidFill>
                  <a:srgbClr val="000000"/>
                </a:solidFill>
                <a:effectLst/>
                <a:latin typeface="Helvetica Neue"/>
              </a:rPr>
              <a:t>Let's explore different linkage methods with Euclidean distance only.</a:t>
            </a:r>
          </a:p>
        </p:txBody>
      </p:sp>
      <p:pic>
        <p:nvPicPr>
          <p:cNvPr id="5" name="Picture 4">
            <a:extLst>
              <a:ext uri="{FF2B5EF4-FFF2-40B4-BE49-F238E27FC236}">
                <a16:creationId xmlns:a16="http://schemas.microsoft.com/office/drawing/2014/main" id="{FB93075E-0105-446F-A963-72487D0ED758}"/>
              </a:ext>
            </a:extLst>
          </p:cNvPr>
          <p:cNvPicPr>
            <a:picLocks noChangeAspect="1"/>
          </p:cNvPicPr>
          <p:nvPr/>
        </p:nvPicPr>
        <p:blipFill>
          <a:blip r:embed="rId3"/>
          <a:stretch>
            <a:fillRect/>
          </a:stretch>
        </p:blipFill>
        <p:spPr>
          <a:xfrm>
            <a:off x="1804601" y="1495275"/>
            <a:ext cx="5534797" cy="1076475"/>
          </a:xfrm>
          <a:prstGeom prst="rect">
            <a:avLst/>
          </a:prstGeom>
        </p:spPr>
      </p:pic>
      <p:sp>
        <p:nvSpPr>
          <p:cNvPr id="8" name="TextBox 7">
            <a:extLst>
              <a:ext uri="{FF2B5EF4-FFF2-40B4-BE49-F238E27FC236}">
                <a16:creationId xmlns:a16="http://schemas.microsoft.com/office/drawing/2014/main" id="{4A1EE714-6357-45DC-A2CC-036E0CE0AC7E}"/>
              </a:ext>
            </a:extLst>
          </p:cNvPr>
          <p:cNvSpPr txBox="1"/>
          <p:nvPr/>
        </p:nvSpPr>
        <p:spPr>
          <a:xfrm>
            <a:off x="1697812" y="3757889"/>
            <a:ext cx="5534797" cy="523220"/>
          </a:xfrm>
          <a:prstGeom prst="rect">
            <a:avLst/>
          </a:prstGeom>
          <a:noFill/>
        </p:spPr>
        <p:txBody>
          <a:bodyPr wrap="square" rtlCol="0">
            <a:spAutoFit/>
          </a:bodyPr>
          <a:lstStyle/>
          <a:p>
            <a:pPr algn="ctr"/>
            <a:r>
              <a:rPr lang="en-US" b="0" i="0" dirty="0">
                <a:solidFill>
                  <a:srgbClr val="000000"/>
                </a:solidFill>
                <a:effectLst/>
                <a:latin typeface="Helvetica Neue"/>
              </a:rPr>
              <a:t>We see that the cophenetic correlation is maximum with Euclidean distance and average linkage.</a:t>
            </a:r>
          </a:p>
        </p:txBody>
      </p:sp>
    </p:spTree>
    <p:extLst>
      <p:ext uri="{BB962C8B-B14F-4D97-AF65-F5344CB8AC3E}">
        <p14:creationId xmlns:p14="http://schemas.microsoft.com/office/powerpoint/2010/main" val="429493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solidFill>
                  <a:srgbClr val="000000"/>
                </a:solidFill>
                <a:effectLst/>
                <a:latin typeface="Helvetica Neue"/>
              </a:rPr>
              <a:t>Hierarchical Clustering - Dendrogram</a:t>
            </a:r>
            <a:endParaRPr dirty="0">
              <a:solidFill>
                <a:srgbClr val="000000"/>
              </a:solidFill>
              <a:latin typeface="Arial"/>
              <a:ea typeface="Arial"/>
              <a:cs typeface="Arial"/>
              <a:sym typeface="Arial"/>
            </a:endParaRPr>
          </a:p>
        </p:txBody>
      </p:sp>
      <p:pic>
        <p:nvPicPr>
          <p:cNvPr id="29698" name="Picture 2">
            <a:extLst>
              <a:ext uri="{FF2B5EF4-FFF2-40B4-BE49-F238E27FC236}">
                <a16:creationId xmlns:a16="http://schemas.microsoft.com/office/drawing/2014/main" id="{598502AA-1F2B-47E8-832E-4631A1BCF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819" y="0"/>
            <a:ext cx="3355320" cy="49082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0F9F9F4-3AAA-43B3-B016-A0A5113A7389}"/>
              </a:ext>
            </a:extLst>
          </p:cNvPr>
          <p:cNvPicPr>
            <a:picLocks noChangeAspect="1"/>
          </p:cNvPicPr>
          <p:nvPr/>
        </p:nvPicPr>
        <p:blipFill>
          <a:blip r:embed="rId4"/>
          <a:stretch>
            <a:fillRect/>
          </a:stretch>
        </p:blipFill>
        <p:spPr>
          <a:xfrm>
            <a:off x="0" y="1132665"/>
            <a:ext cx="5397834" cy="1699025"/>
          </a:xfrm>
          <a:prstGeom prst="rect">
            <a:avLst/>
          </a:prstGeom>
        </p:spPr>
      </p:pic>
      <p:sp>
        <p:nvSpPr>
          <p:cNvPr id="4" name="TextBox 3">
            <a:extLst>
              <a:ext uri="{FF2B5EF4-FFF2-40B4-BE49-F238E27FC236}">
                <a16:creationId xmlns:a16="http://schemas.microsoft.com/office/drawing/2014/main" id="{39567D51-8CF7-4AB7-8D77-7F326D5AE7F3}"/>
              </a:ext>
            </a:extLst>
          </p:cNvPr>
          <p:cNvSpPr txBox="1"/>
          <p:nvPr/>
        </p:nvSpPr>
        <p:spPr>
          <a:xfrm>
            <a:off x="359862" y="3085363"/>
            <a:ext cx="4967256" cy="276999"/>
          </a:xfrm>
          <a:prstGeom prst="rect">
            <a:avLst/>
          </a:prstGeom>
          <a:noFill/>
        </p:spPr>
        <p:txBody>
          <a:bodyPr wrap="square" rtlCol="0">
            <a:spAutoFit/>
          </a:bodyPr>
          <a:lstStyle/>
          <a:p>
            <a:pPr algn="l"/>
            <a:r>
              <a:rPr lang="en-US" sz="1200" b="0" i="0" dirty="0">
                <a:solidFill>
                  <a:srgbClr val="000000"/>
                </a:solidFill>
                <a:effectLst/>
                <a:latin typeface="Helvetica Neue"/>
              </a:rPr>
              <a:t>Dendrogram for Ward linkage shows distinct and separate clusters.</a:t>
            </a:r>
          </a:p>
        </p:txBody>
      </p:sp>
      <p:pic>
        <p:nvPicPr>
          <p:cNvPr id="8" name="Picture 7">
            <a:extLst>
              <a:ext uri="{FF2B5EF4-FFF2-40B4-BE49-F238E27FC236}">
                <a16:creationId xmlns:a16="http://schemas.microsoft.com/office/drawing/2014/main" id="{A9B6FED4-95FF-4ED0-99FF-1B55CF00E3EB}"/>
              </a:ext>
            </a:extLst>
          </p:cNvPr>
          <p:cNvPicPr>
            <a:picLocks noChangeAspect="1"/>
          </p:cNvPicPr>
          <p:nvPr/>
        </p:nvPicPr>
        <p:blipFill>
          <a:blip r:embed="rId5"/>
          <a:stretch>
            <a:fillRect/>
          </a:stretch>
        </p:blipFill>
        <p:spPr>
          <a:xfrm>
            <a:off x="359861" y="3445900"/>
            <a:ext cx="1866533" cy="1462363"/>
          </a:xfrm>
          <a:prstGeom prst="rect">
            <a:avLst/>
          </a:prstGeom>
        </p:spPr>
      </p:pic>
    </p:spTree>
    <p:extLst>
      <p:ext uri="{BB962C8B-B14F-4D97-AF65-F5344CB8AC3E}">
        <p14:creationId xmlns:p14="http://schemas.microsoft.com/office/powerpoint/2010/main" val="3488755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8"/>
            <a:ext cx="2629140" cy="1126567"/>
          </a:xfrm>
          <a:prstGeom prst="rect">
            <a:avLst/>
          </a:prstGeom>
          <a:noFill/>
          <a:ln>
            <a:noFill/>
          </a:ln>
        </p:spPr>
        <p:txBody>
          <a:bodyPr spcFirstLastPara="1" wrap="square" lIns="91425" tIns="91425" rIns="91425" bIns="91425" anchor="t" anchorCtr="0">
            <a:noAutofit/>
          </a:bodyPr>
          <a:lstStyle/>
          <a:p>
            <a:r>
              <a:rPr lang="en-SG" sz="1400" b="1" i="0" dirty="0">
                <a:solidFill>
                  <a:srgbClr val="000000"/>
                </a:solidFill>
                <a:effectLst/>
                <a:latin typeface="Helvetica Neue"/>
              </a:rPr>
              <a:t>Hierarchical Clustering - </a:t>
            </a:r>
            <a:r>
              <a:rPr lang="en-US" sz="1400" b="1" i="0" dirty="0" err="1">
                <a:solidFill>
                  <a:srgbClr val="000000"/>
                </a:solidFill>
                <a:effectLst/>
                <a:latin typeface="Helvetica Neue"/>
              </a:rPr>
              <a:t>Mahalanobis</a:t>
            </a:r>
            <a:r>
              <a:rPr lang="en-US" sz="1400" b="1" i="0" dirty="0">
                <a:solidFill>
                  <a:srgbClr val="000000"/>
                </a:solidFill>
                <a:effectLst/>
                <a:latin typeface="Helvetica Neue"/>
              </a:rPr>
              <a:t> and Manhattan distances with average and weighted linkage </a:t>
            </a:r>
            <a:r>
              <a:rPr lang="en-US" sz="1400" dirty="0">
                <a:solidFill>
                  <a:srgbClr val="000000"/>
                </a:solidFill>
                <a:latin typeface="Helvetica Neue"/>
              </a:rPr>
              <a:t>methods</a:t>
            </a:r>
            <a:br>
              <a:rPr lang="en-US" b="1" i="0" dirty="0">
                <a:solidFill>
                  <a:srgbClr val="000000"/>
                </a:solidFill>
                <a:effectLst/>
                <a:latin typeface="Helvetica Neue"/>
              </a:rPr>
            </a:br>
            <a:endParaRPr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39567D51-8CF7-4AB7-8D77-7F326D5AE7F3}"/>
              </a:ext>
            </a:extLst>
          </p:cNvPr>
          <p:cNvSpPr txBox="1"/>
          <p:nvPr/>
        </p:nvSpPr>
        <p:spPr>
          <a:xfrm>
            <a:off x="202550" y="1675417"/>
            <a:ext cx="2629140" cy="1384995"/>
          </a:xfrm>
          <a:prstGeom prst="rect">
            <a:avLst/>
          </a:prstGeom>
          <a:noFill/>
        </p:spPr>
        <p:txBody>
          <a:bodyPr wrap="square" rtlCol="0">
            <a:spAutoFit/>
          </a:bodyPr>
          <a:lstStyle/>
          <a:p>
            <a:r>
              <a:rPr lang="en-US" sz="1200" b="0" i="0" dirty="0">
                <a:solidFill>
                  <a:srgbClr val="000000"/>
                </a:solidFill>
                <a:effectLst/>
                <a:latin typeface="Helvetica Neue"/>
              </a:rPr>
              <a:t>Out of all the dendrograms we saw, the dendrogram with Ward linkage gave us separate and distinct clusters.</a:t>
            </a:r>
          </a:p>
          <a:p>
            <a:endParaRPr lang="en-US" sz="1200" dirty="0">
              <a:latin typeface="Helvetica Neue"/>
            </a:endParaRPr>
          </a:p>
          <a:p>
            <a:r>
              <a:rPr lang="en-US" sz="1200" b="0" i="0" dirty="0">
                <a:solidFill>
                  <a:srgbClr val="000000"/>
                </a:solidFill>
                <a:effectLst/>
                <a:latin typeface="Helvetica Neue"/>
              </a:rPr>
              <a:t>Let us create 7 clusters.</a:t>
            </a:r>
          </a:p>
          <a:p>
            <a:pPr algn="l"/>
            <a:endParaRPr lang="en-US" sz="1200" b="0" i="0" dirty="0">
              <a:solidFill>
                <a:srgbClr val="000000"/>
              </a:solidFill>
              <a:effectLst/>
              <a:latin typeface="Helvetica Neue"/>
            </a:endParaRPr>
          </a:p>
        </p:txBody>
      </p:sp>
      <p:pic>
        <p:nvPicPr>
          <p:cNvPr id="30722" name="Picture 2">
            <a:extLst>
              <a:ext uri="{FF2B5EF4-FFF2-40B4-BE49-F238E27FC236}">
                <a16:creationId xmlns:a16="http://schemas.microsoft.com/office/drawing/2014/main" id="{B71F3BFF-016C-432A-92B2-73531F0EE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737" y="0"/>
            <a:ext cx="4705712"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356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61544" y="110051"/>
            <a:ext cx="8520600" cy="29300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sz="1600" dirty="0">
                <a:solidFill>
                  <a:srgbClr val="000000"/>
                </a:solidFill>
                <a:latin typeface="Arial"/>
                <a:ea typeface="Arial"/>
                <a:cs typeface="Arial"/>
                <a:sym typeface="Arial"/>
              </a:rPr>
              <a:t>Cluster Profiling:</a:t>
            </a:r>
            <a:endParaRPr sz="1600" dirty="0">
              <a:solidFill>
                <a:srgbClr val="000000"/>
              </a:solidFill>
              <a:latin typeface="Arial"/>
              <a:ea typeface="Arial"/>
              <a:cs typeface="Arial"/>
              <a:sym typeface="Arial"/>
            </a:endParaRPr>
          </a:p>
        </p:txBody>
      </p:sp>
      <p:pic>
        <p:nvPicPr>
          <p:cNvPr id="31746" name="Picture 2">
            <a:extLst>
              <a:ext uri="{FF2B5EF4-FFF2-40B4-BE49-F238E27FC236}">
                <a16:creationId xmlns:a16="http://schemas.microsoft.com/office/drawing/2014/main" id="{3CADA4DD-CBB2-4054-86D4-862A010E2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85" y="578137"/>
            <a:ext cx="8878529" cy="456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13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latin typeface="Arial"/>
                <a:ea typeface="Arial"/>
                <a:cs typeface="Arial"/>
                <a:sym typeface="Arial"/>
              </a:rPr>
              <a:t>Insights – Clusters from Hierarchical clustering</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5DA95EA-E875-470A-AA6C-B2E28BC7B44C}"/>
              </a:ext>
            </a:extLst>
          </p:cNvPr>
          <p:cNvSpPr txBox="1"/>
          <p:nvPr/>
        </p:nvSpPr>
        <p:spPr>
          <a:xfrm>
            <a:off x="202550" y="1840599"/>
            <a:ext cx="3401956" cy="307777"/>
          </a:xfrm>
          <a:prstGeom prst="rect">
            <a:avLst/>
          </a:prstGeom>
          <a:noFill/>
        </p:spPr>
        <p:txBody>
          <a:bodyPr wrap="square" rtlCol="0">
            <a:spAutoFit/>
          </a:bodyPr>
          <a:lstStyle/>
          <a:p>
            <a:pPr marL="342900" indent="-342900">
              <a:buFont typeface="+mj-lt"/>
              <a:buAutoNum type="arabicPeriod"/>
            </a:pPr>
            <a:endParaRPr lang="en-SG" dirty="0"/>
          </a:p>
        </p:txBody>
      </p:sp>
      <p:pic>
        <p:nvPicPr>
          <p:cNvPr id="4" name="Picture 3">
            <a:extLst>
              <a:ext uri="{FF2B5EF4-FFF2-40B4-BE49-F238E27FC236}">
                <a16:creationId xmlns:a16="http://schemas.microsoft.com/office/drawing/2014/main" id="{A0351AE5-B684-4B69-B329-FDDC1112C1E0}"/>
              </a:ext>
            </a:extLst>
          </p:cNvPr>
          <p:cNvPicPr>
            <a:picLocks noChangeAspect="1"/>
          </p:cNvPicPr>
          <p:nvPr/>
        </p:nvPicPr>
        <p:blipFill>
          <a:blip r:embed="rId3"/>
          <a:stretch>
            <a:fillRect/>
          </a:stretch>
        </p:blipFill>
        <p:spPr>
          <a:xfrm>
            <a:off x="424742" y="861979"/>
            <a:ext cx="7329135" cy="3686424"/>
          </a:xfrm>
          <a:prstGeom prst="rect">
            <a:avLst/>
          </a:prstGeom>
        </p:spPr>
      </p:pic>
    </p:spTree>
    <p:extLst>
      <p:ext uri="{BB962C8B-B14F-4D97-AF65-F5344CB8AC3E}">
        <p14:creationId xmlns:p14="http://schemas.microsoft.com/office/powerpoint/2010/main" val="3724922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000000"/>
                </a:solidFill>
                <a:latin typeface="Arial"/>
                <a:ea typeface="Arial"/>
                <a:cs typeface="Arial"/>
                <a:sym typeface="Arial"/>
              </a:rPr>
              <a:t>Insights – Clusters from Hierarchical clustering, contd..</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5DA95EA-E875-470A-AA6C-B2E28BC7B44C}"/>
              </a:ext>
            </a:extLst>
          </p:cNvPr>
          <p:cNvSpPr txBox="1"/>
          <p:nvPr/>
        </p:nvSpPr>
        <p:spPr>
          <a:xfrm>
            <a:off x="202550" y="1840599"/>
            <a:ext cx="3401956" cy="307777"/>
          </a:xfrm>
          <a:prstGeom prst="rect">
            <a:avLst/>
          </a:prstGeom>
          <a:noFill/>
        </p:spPr>
        <p:txBody>
          <a:bodyPr wrap="square" rtlCol="0">
            <a:spAutoFit/>
          </a:bodyPr>
          <a:lstStyle/>
          <a:p>
            <a:pPr marL="342900" indent="-342900">
              <a:buFont typeface="+mj-lt"/>
              <a:buAutoNum type="arabicPeriod"/>
            </a:pPr>
            <a:endParaRPr lang="en-SG" dirty="0"/>
          </a:p>
        </p:txBody>
      </p:sp>
      <p:pic>
        <p:nvPicPr>
          <p:cNvPr id="7" name="Picture 6">
            <a:extLst>
              <a:ext uri="{FF2B5EF4-FFF2-40B4-BE49-F238E27FC236}">
                <a16:creationId xmlns:a16="http://schemas.microsoft.com/office/drawing/2014/main" id="{DD852CEA-16E9-444D-BD55-5737466D8FEF}"/>
              </a:ext>
            </a:extLst>
          </p:cNvPr>
          <p:cNvPicPr>
            <a:picLocks noChangeAspect="1"/>
          </p:cNvPicPr>
          <p:nvPr/>
        </p:nvPicPr>
        <p:blipFill>
          <a:blip r:embed="rId3"/>
          <a:stretch>
            <a:fillRect/>
          </a:stretch>
        </p:blipFill>
        <p:spPr>
          <a:xfrm>
            <a:off x="147484" y="1245085"/>
            <a:ext cx="8595937" cy="3104331"/>
          </a:xfrm>
          <a:prstGeom prst="rect">
            <a:avLst/>
          </a:prstGeom>
        </p:spPr>
      </p:pic>
    </p:spTree>
    <p:extLst>
      <p:ext uri="{BB962C8B-B14F-4D97-AF65-F5344CB8AC3E}">
        <p14:creationId xmlns:p14="http://schemas.microsoft.com/office/powerpoint/2010/main" val="218843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latin typeface="Arial"/>
                <a:ea typeface="Arial"/>
                <a:cs typeface="Arial"/>
                <a:sym typeface="Arial"/>
              </a:rPr>
              <a:t>Business Problem Overview and Solution Approach</a:t>
            </a:r>
            <a:endParaRPr>
              <a:solidFill>
                <a:srgbClr val="000000"/>
              </a:solidFill>
              <a:latin typeface="Arial"/>
              <a:ea typeface="Arial"/>
              <a:cs typeface="Arial"/>
              <a:sym typeface="Arial"/>
            </a:endParaRPr>
          </a:p>
        </p:txBody>
      </p:sp>
      <p:sp>
        <p:nvSpPr>
          <p:cNvPr id="68" name="Google Shape;68;p3"/>
          <p:cNvSpPr txBox="1">
            <a:spLocks noGrp="1"/>
          </p:cNvSpPr>
          <p:nvPr>
            <p:ph type="body" idx="1"/>
          </p:nvPr>
        </p:nvSpPr>
        <p:spPr>
          <a:xfrm>
            <a:off x="202550" y="861975"/>
            <a:ext cx="8738900" cy="3992246"/>
          </a:xfrm>
          <a:prstGeom prst="rect">
            <a:avLst/>
          </a:prstGeom>
          <a:noFill/>
          <a:ln>
            <a:noFill/>
          </a:ln>
        </p:spPr>
        <p:txBody>
          <a:bodyPr spcFirstLastPara="1" wrap="square" lIns="91425" tIns="91425" rIns="91425" bIns="91425" anchor="t" anchorCtr="0">
            <a:noAutofit/>
          </a:bodyPr>
          <a:lstStyle/>
          <a:p>
            <a:pPr marL="139700" indent="0">
              <a:buClr>
                <a:srgbClr val="000000"/>
              </a:buClr>
              <a:buSzPts val="1400"/>
              <a:buNone/>
            </a:pPr>
            <a:r>
              <a:rPr lang="en-US" sz="1200" b="1" i="0" dirty="0" err="1">
                <a:solidFill>
                  <a:srgbClr val="000000"/>
                </a:solidFill>
                <a:effectLst/>
                <a:latin typeface="lato" panose="020F0502020204030203" pitchFamily="34" charset="0"/>
              </a:rPr>
              <a:t>Trade&amp;Ahead</a:t>
            </a:r>
            <a:r>
              <a:rPr lang="en-US" sz="1200" b="1" i="0" dirty="0">
                <a:solidFill>
                  <a:srgbClr val="000000"/>
                </a:solidFill>
                <a:effectLst/>
                <a:latin typeface="lato" panose="020F0502020204030203" pitchFamily="34" charset="0"/>
              </a:rPr>
              <a:t>  </a:t>
            </a:r>
            <a:r>
              <a:rPr lang="en-US" sz="1200" b="0" i="0" dirty="0">
                <a:solidFill>
                  <a:srgbClr val="000000"/>
                </a:solidFill>
                <a:effectLst/>
                <a:latin typeface="lato" panose="020F0502020204030203" pitchFamily="34" charset="0"/>
              </a:rPr>
              <a:t>is a financial consultancy firm who provide their customers with personalized investment strategies.</a:t>
            </a:r>
          </a:p>
          <a:p>
            <a:pPr marL="139700" indent="0">
              <a:buClr>
                <a:srgbClr val="000000"/>
              </a:buClr>
              <a:buSzPts val="1400"/>
              <a:buNone/>
            </a:pPr>
            <a:endParaRPr lang="en-US" sz="1200" dirty="0">
              <a:solidFill>
                <a:srgbClr val="000000"/>
              </a:solidFill>
              <a:latin typeface="lato" panose="020F0502020204030203" pitchFamily="34" charset="0"/>
            </a:endParaRPr>
          </a:p>
          <a:p>
            <a:pPr marL="139700" indent="0">
              <a:buClr>
                <a:srgbClr val="000000"/>
              </a:buClr>
              <a:buSzPts val="1400"/>
              <a:buNone/>
            </a:pPr>
            <a:r>
              <a:rPr lang="en-US" sz="1600" b="1" i="0" dirty="0">
                <a:effectLst/>
                <a:latin typeface="-apple-system"/>
              </a:rPr>
              <a:t>Objective</a:t>
            </a:r>
            <a:endParaRPr lang="en-US" sz="1600" b="1" dirty="0">
              <a:latin typeface="-apple-system"/>
            </a:endParaRPr>
          </a:p>
          <a:p>
            <a:pPr marL="139700" indent="0">
              <a:buClr>
                <a:srgbClr val="000000"/>
              </a:buClr>
              <a:buSzPts val="1400"/>
              <a:buNone/>
            </a:pPr>
            <a:r>
              <a:rPr lang="en-US" sz="900" dirty="0">
                <a:solidFill>
                  <a:srgbClr val="000000"/>
                </a:solidFill>
                <a:latin typeface="Helvetica Neue"/>
              </a:rPr>
              <a:t>The objective is to analyze </a:t>
            </a:r>
            <a:r>
              <a:rPr lang="en-US" sz="900" b="0" i="0" dirty="0">
                <a:solidFill>
                  <a:srgbClr val="000000"/>
                </a:solidFill>
                <a:effectLst/>
                <a:latin typeface="Helvetica Neue"/>
              </a:rPr>
              <a:t>the data, grouping the stocks based on the attributes provided, and sharing insights about the characteristics of each group.</a:t>
            </a:r>
          </a:p>
          <a:p>
            <a:pPr marL="139700" indent="0">
              <a:buClr>
                <a:srgbClr val="000000"/>
              </a:buClr>
              <a:buSzPts val="1400"/>
              <a:buNone/>
            </a:pPr>
            <a:endParaRPr lang="en-US" sz="900" dirty="0">
              <a:solidFill>
                <a:srgbClr val="000000"/>
              </a:solidFill>
              <a:latin typeface="Helvetica Neue"/>
            </a:endParaRPr>
          </a:p>
          <a:p>
            <a:pPr marL="139700" indent="0">
              <a:buClr>
                <a:srgbClr val="000000"/>
              </a:buClr>
              <a:buSzPts val="1400"/>
              <a:buNone/>
            </a:pPr>
            <a:endParaRPr lang="en-US" sz="900" dirty="0">
              <a:solidFill>
                <a:srgbClr val="000000"/>
              </a:solidFill>
              <a:latin typeface="Helvetica Neue"/>
            </a:endParaRPr>
          </a:p>
          <a:p>
            <a:pPr marL="139700" indent="0">
              <a:buClr>
                <a:srgbClr val="000000"/>
              </a:buClr>
              <a:buSzPts val="1400"/>
              <a:buNone/>
            </a:pPr>
            <a:r>
              <a:rPr lang="en-US" sz="900" b="0" i="0" dirty="0">
                <a:solidFill>
                  <a:srgbClr val="000000"/>
                </a:solidFill>
                <a:effectLst/>
                <a:latin typeface="lato" panose="020F0502020204030203" pitchFamily="34" charset="0"/>
              </a:rPr>
              <a:t>Data comprising stock price and some financial indicators for a few companies listed under the New York Stock Exchange is available to make the analysis.</a:t>
            </a:r>
            <a:endParaRPr lang="en-US" sz="100" dirty="0">
              <a:latin typeface="+mj-lt"/>
            </a:endParaRPr>
          </a:p>
          <a:p>
            <a:pPr algn="l">
              <a:buFont typeface="Arial" panose="020B0604020202020204" pitchFamily="34" charset="0"/>
              <a:buChar char="•"/>
            </a:pPr>
            <a:endParaRPr lang="en-US" sz="1050" dirty="0">
              <a:solidFill>
                <a:srgbClr val="000000"/>
              </a:solidFill>
              <a:latin typeface="lato" panose="020F0502020204030203" pitchFamily="34" charset="0"/>
            </a:endParaRPr>
          </a:p>
          <a:p>
            <a:pPr marL="361950" indent="-228600">
              <a:buFont typeface="+mj-lt"/>
              <a:buAutoNum type="arabicPeriod"/>
            </a:pPr>
            <a:endParaRPr lang="en-US" sz="1000"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SG" b="1" i="0" dirty="0">
                <a:solidFill>
                  <a:srgbClr val="000000"/>
                </a:solidFill>
                <a:effectLst/>
                <a:latin typeface="Helvetica Neue"/>
              </a:rPr>
              <a:t>K-means vs Hierarchical Clustering</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5DA95EA-E875-470A-AA6C-B2E28BC7B44C}"/>
              </a:ext>
            </a:extLst>
          </p:cNvPr>
          <p:cNvSpPr txBox="1"/>
          <p:nvPr/>
        </p:nvSpPr>
        <p:spPr>
          <a:xfrm>
            <a:off x="202550" y="1840599"/>
            <a:ext cx="3401956" cy="307777"/>
          </a:xfrm>
          <a:prstGeom prst="rect">
            <a:avLst/>
          </a:prstGeom>
          <a:noFill/>
        </p:spPr>
        <p:txBody>
          <a:bodyPr wrap="square" rtlCol="0">
            <a:spAutoFit/>
          </a:bodyPr>
          <a:lstStyle/>
          <a:p>
            <a:pPr marL="342900" indent="-342900">
              <a:buFont typeface="+mj-lt"/>
              <a:buAutoNum type="arabicPeriod"/>
            </a:pPr>
            <a:endParaRPr lang="en-SG" dirty="0"/>
          </a:p>
        </p:txBody>
      </p:sp>
      <p:sp>
        <p:nvSpPr>
          <p:cNvPr id="3" name="TextBox 2">
            <a:extLst>
              <a:ext uri="{FF2B5EF4-FFF2-40B4-BE49-F238E27FC236}">
                <a16:creationId xmlns:a16="http://schemas.microsoft.com/office/drawing/2014/main" id="{564E13D6-677D-47B9-B767-51A0982655E1}"/>
              </a:ext>
            </a:extLst>
          </p:cNvPr>
          <p:cNvSpPr txBox="1"/>
          <p:nvPr/>
        </p:nvSpPr>
        <p:spPr>
          <a:xfrm>
            <a:off x="955694" y="1386347"/>
            <a:ext cx="6070437" cy="954107"/>
          </a:xfrm>
          <a:prstGeom prst="rect">
            <a:avLst/>
          </a:prstGeom>
          <a:noFill/>
        </p:spPr>
        <p:txBody>
          <a:bodyPr wrap="square" rtlCol="0">
            <a:spAutoFit/>
          </a:bodyPr>
          <a:lstStyle/>
          <a:p>
            <a:pPr algn="l"/>
            <a:r>
              <a:rPr lang="en-US" b="0" i="0" dirty="0">
                <a:solidFill>
                  <a:srgbClr val="000000"/>
                </a:solidFill>
                <a:effectLst/>
                <a:latin typeface="Helvetica Neue"/>
              </a:rPr>
              <a:t>K-means we took 8 clusters and Hierarchical clustering we took 7 clusters.</a:t>
            </a:r>
          </a:p>
          <a:p>
            <a:pPr algn="l">
              <a:buFont typeface="Arial" panose="020B0604020202020204" pitchFamily="34" charset="0"/>
              <a:buChar char="•"/>
            </a:pPr>
            <a:endParaRPr lang="en-US" b="0" i="0" dirty="0">
              <a:solidFill>
                <a:srgbClr val="000000"/>
              </a:solidFill>
              <a:effectLst/>
              <a:latin typeface="Helvetica Neue"/>
            </a:endParaRPr>
          </a:p>
          <a:p>
            <a:pPr algn="l"/>
            <a:r>
              <a:rPr lang="en-US" b="0" i="0" dirty="0">
                <a:solidFill>
                  <a:srgbClr val="000000"/>
                </a:solidFill>
                <a:effectLst/>
                <a:latin typeface="Helvetica Neue"/>
              </a:rPr>
              <a:t>Looking at the clusters both the models reveal similar cluster information like P/E ratio matches between the K-means and Hierarchical clusters</a:t>
            </a:r>
          </a:p>
        </p:txBody>
      </p:sp>
    </p:spTree>
    <p:extLst>
      <p:ext uri="{BB962C8B-B14F-4D97-AF65-F5344CB8AC3E}">
        <p14:creationId xmlns:p14="http://schemas.microsoft.com/office/powerpoint/2010/main" val="2141785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SG" dirty="0">
                <a:solidFill>
                  <a:srgbClr val="000000"/>
                </a:solidFill>
                <a:latin typeface="Arial"/>
                <a:ea typeface="Arial"/>
                <a:cs typeface="Arial"/>
                <a:sym typeface="Arial"/>
              </a:rPr>
              <a:t>Business Insights and Recommendations</a:t>
            </a:r>
          </a:p>
        </p:txBody>
      </p:sp>
      <p:sp>
        <p:nvSpPr>
          <p:cNvPr id="92" name="Google Shape;92;p7"/>
          <p:cNvSpPr txBox="1">
            <a:spLocks noGrp="1"/>
          </p:cNvSpPr>
          <p:nvPr>
            <p:ph type="body" idx="1"/>
          </p:nvPr>
        </p:nvSpPr>
        <p:spPr>
          <a:xfrm>
            <a:off x="202550" y="861975"/>
            <a:ext cx="8738900" cy="3706800"/>
          </a:xfrm>
          <a:prstGeom prst="rect">
            <a:avLst/>
          </a:prstGeom>
          <a:noFill/>
          <a:ln>
            <a:noFill/>
          </a:ln>
        </p:spPr>
        <p:txBody>
          <a:bodyPr spcFirstLastPara="1" wrap="square" lIns="91425" tIns="91425" rIns="91425" bIns="91425" anchor="t" anchorCtr="0">
            <a:noAutofit/>
          </a:bodyPr>
          <a:lstStyle/>
          <a:p>
            <a:pPr algn="l">
              <a:buFont typeface="Arial" panose="020B0604020202020204" pitchFamily="34" charset="0"/>
              <a:buChar char="•"/>
            </a:pPr>
            <a:r>
              <a:rPr lang="en-US" sz="1200" b="0" i="0" dirty="0">
                <a:solidFill>
                  <a:srgbClr val="000000"/>
                </a:solidFill>
                <a:effectLst/>
                <a:latin typeface="Helvetica Neue"/>
              </a:rPr>
              <a:t>Cluster 6 from K-means is promising. Has less volatility and good P/E and P/B ratio.</a:t>
            </a:r>
          </a:p>
          <a:p>
            <a:pPr algn="l">
              <a:buFont typeface="Arial" panose="020B0604020202020204" pitchFamily="34" charset="0"/>
              <a:buChar char="•"/>
            </a:pPr>
            <a:r>
              <a:rPr lang="en-US" sz="1200" b="0" i="0" dirty="0">
                <a:solidFill>
                  <a:srgbClr val="000000"/>
                </a:solidFill>
                <a:effectLst/>
                <a:latin typeface="Helvetica Neue"/>
              </a:rPr>
              <a:t>Cluster 5 from Hierarchical cluster is also promising. Has less volatility and good P/E and P/B ratio.  </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Cluster 3 from K-means is stable cluster. Has less volatility and good P/E and P/B ratio.</a:t>
            </a:r>
          </a:p>
          <a:p>
            <a:pPr algn="l">
              <a:buFont typeface="Arial" panose="020B0604020202020204" pitchFamily="34" charset="0"/>
              <a:buChar char="•"/>
            </a:pPr>
            <a:r>
              <a:rPr lang="en-US" sz="1200" b="0" i="0" dirty="0">
                <a:solidFill>
                  <a:srgbClr val="000000"/>
                </a:solidFill>
                <a:effectLst/>
                <a:latin typeface="Helvetica Neue"/>
              </a:rPr>
              <a:t>Cluster 0 from Hierarchical cluster is also stable cluster. Has less volatility and good P/E and P/B ratio.  </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Cluster 0 from K-means has less volatility and high price change, indication the prices moves often</a:t>
            </a:r>
          </a:p>
          <a:p>
            <a:pPr algn="l">
              <a:buFont typeface="Arial" panose="020B0604020202020204" pitchFamily="34" charset="0"/>
              <a:buChar char="•"/>
            </a:pPr>
            <a:r>
              <a:rPr lang="en-US" sz="1200" b="0" i="0" dirty="0">
                <a:solidFill>
                  <a:srgbClr val="000000"/>
                </a:solidFill>
                <a:effectLst/>
                <a:latin typeface="Helvetica Neue"/>
              </a:rPr>
              <a:t>Cluster 2 from Hierarchical cluster has less volatility and high price change, indication the prices moves often.  </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Cluster 5 from K-means has negative price change.</a:t>
            </a:r>
          </a:p>
          <a:p>
            <a:pPr algn="l">
              <a:buFont typeface="Arial" panose="020B0604020202020204" pitchFamily="34" charset="0"/>
              <a:buChar char="•"/>
            </a:pPr>
            <a:r>
              <a:rPr lang="en-US" sz="1200" b="0" i="0" dirty="0">
                <a:solidFill>
                  <a:srgbClr val="000000"/>
                </a:solidFill>
                <a:effectLst/>
                <a:latin typeface="Helvetica Neue"/>
              </a:rPr>
              <a:t>Cluster 4 from Hierarchical cluster has negative price change.</a:t>
            </a:r>
          </a:p>
          <a:p>
            <a:pPr algn="l">
              <a:buFont typeface="Arial" panose="020B0604020202020204" pitchFamily="34" charset="0"/>
              <a:buChar char="•"/>
            </a:pP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a:solidFill>
                  <a:srgbClr val="000000"/>
                </a:solidFill>
                <a:effectLst/>
                <a:latin typeface="Helvetica Neue"/>
              </a:rPr>
              <a:t>Cluster 6 from Hierarchical clusters has high P/E and high price change may not be a good investment vehicle.</a:t>
            </a:r>
          </a:p>
          <a:p>
            <a:pPr algn="l">
              <a:buFont typeface="Arial" panose="020B0604020202020204" pitchFamily="34" charset="0"/>
              <a:buChar char="•"/>
            </a:pPr>
            <a:r>
              <a:rPr lang="en-US" sz="1200" b="0" i="0" dirty="0">
                <a:solidFill>
                  <a:srgbClr val="000000"/>
                </a:solidFill>
                <a:effectLst/>
                <a:latin typeface="Helvetica Neue"/>
              </a:rPr>
              <a:t>Likewise, Cluster 7 from K-means has high P/E and high price change may not be a good investment vehicle.</a:t>
            </a:r>
          </a:p>
          <a:p>
            <a:pPr marL="139700" lvl="0" indent="0" algn="l" rtl="0">
              <a:lnSpc>
                <a:spcPct val="115000"/>
              </a:lnSpc>
              <a:spcBef>
                <a:spcPts val="1000"/>
              </a:spcBef>
              <a:spcAft>
                <a:spcPts val="1000"/>
              </a:spcAft>
              <a:buClr>
                <a:srgbClr val="000000"/>
              </a:buClr>
              <a:buSzPts val="1400"/>
              <a:buNone/>
            </a:pPr>
            <a:endParaRPr lang="en-US" sz="1200" dirty="0">
              <a:solidFill>
                <a:schemeClr val="dk1"/>
              </a:solidFill>
              <a:latin typeface="Arial"/>
              <a:ea typeface="Arial"/>
              <a:cs typeface="Arial"/>
              <a:sym typeface="Arial"/>
            </a:endParaRPr>
          </a:p>
          <a:p>
            <a:pPr algn="l">
              <a:buFont typeface="+mj-lt"/>
              <a:buAutoNum type="arabicPeriod"/>
            </a:pPr>
            <a:endParaRPr lang="en-US" sz="1200" b="0" i="0" dirty="0">
              <a:solidFill>
                <a:srgbClr val="000000"/>
              </a:solidFill>
              <a:effectLst/>
              <a:latin typeface="Helvetica Neue"/>
            </a:endParaRPr>
          </a:p>
        </p:txBody>
      </p:sp>
    </p:spTree>
    <p:extLst>
      <p:ext uri="{BB962C8B-B14F-4D97-AF65-F5344CB8AC3E}">
        <p14:creationId xmlns:p14="http://schemas.microsoft.com/office/powerpoint/2010/main" val="1363798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312666" y="289279"/>
            <a:ext cx="8410484" cy="4571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SG" dirty="0">
                <a:solidFill>
                  <a:srgbClr val="000000"/>
                </a:solidFill>
                <a:latin typeface="Arial"/>
                <a:ea typeface="Arial"/>
                <a:cs typeface="Arial"/>
                <a:sym typeface="Arial"/>
              </a:rPr>
              <a:t>                                                                  Data Overview</a:t>
            </a:r>
            <a:br>
              <a:rPr lang="en-SG" dirty="0">
                <a:solidFill>
                  <a:srgbClr val="000000"/>
                </a:solidFill>
                <a:latin typeface="Arial"/>
                <a:ea typeface="Arial"/>
                <a:cs typeface="Arial"/>
                <a:sym typeface="Arial"/>
              </a:rPr>
            </a:br>
            <a:endParaRPr lang="en-SG" dirty="0">
              <a:solidFill>
                <a:srgbClr val="000000"/>
              </a:solidFill>
              <a:latin typeface="Arial"/>
              <a:ea typeface="Arial"/>
              <a:cs typeface="Arial"/>
              <a:sym typeface="Arial"/>
            </a:endParaRPr>
          </a:p>
        </p:txBody>
      </p:sp>
      <p:graphicFrame>
        <p:nvGraphicFramePr>
          <p:cNvPr id="5" name="Table 5">
            <a:extLst>
              <a:ext uri="{FF2B5EF4-FFF2-40B4-BE49-F238E27FC236}">
                <a16:creationId xmlns:a16="http://schemas.microsoft.com/office/drawing/2014/main" id="{E2A2F166-D15D-48A9-8BBD-554073377039}"/>
              </a:ext>
            </a:extLst>
          </p:cNvPr>
          <p:cNvGraphicFramePr>
            <a:graphicFrameLocks noGrp="1"/>
          </p:cNvGraphicFramePr>
          <p:nvPr>
            <p:extLst>
              <p:ext uri="{D42A27DB-BD31-4B8C-83A1-F6EECF244321}">
                <p14:modId xmlns:p14="http://schemas.microsoft.com/office/powerpoint/2010/main" val="1548470776"/>
              </p:ext>
            </p:extLst>
          </p:nvPr>
        </p:nvGraphicFramePr>
        <p:xfrm>
          <a:off x="495546" y="637129"/>
          <a:ext cx="6607277" cy="4214207"/>
        </p:xfrm>
        <a:graphic>
          <a:graphicData uri="http://schemas.openxmlformats.org/drawingml/2006/table">
            <a:tbl>
              <a:tblPr firstRow="1" bandRow="1">
                <a:tableStyleId>{A16E7454-6B13-40CE-91AE-A84AF2B8098F}</a:tableStyleId>
              </a:tblPr>
              <a:tblGrid>
                <a:gridCol w="1661003">
                  <a:extLst>
                    <a:ext uri="{9D8B030D-6E8A-4147-A177-3AD203B41FA5}">
                      <a16:colId xmlns:a16="http://schemas.microsoft.com/office/drawing/2014/main" val="1922796683"/>
                    </a:ext>
                  </a:extLst>
                </a:gridCol>
                <a:gridCol w="4946274">
                  <a:extLst>
                    <a:ext uri="{9D8B030D-6E8A-4147-A177-3AD203B41FA5}">
                      <a16:colId xmlns:a16="http://schemas.microsoft.com/office/drawing/2014/main" val="1469814253"/>
                    </a:ext>
                  </a:extLst>
                </a:gridCol>
              </a:tblGrid>
              <a:tr h="228191">
                <a:tc>
                  <a:txBody>
                    <a:bodyPr/>
                    <a:lstStyle/>
                    <a:p>
                      <a:pPr algn="ctr"/>
                      <a:r>
                        <a:rPr kumimoji="0" lang="en-US" sz="700" b="1" i="0" u="none" strike="noStrike" kern="0" cap="none" spc="0" normalizeH="0" baseline="0" noProof="0" dirty="0">
                          <a:ln>
                            <a:noFill/>
                          </a:ln>
                          <a:solidFill>
                            <a:srgbClr val="000000"/>
                          </a:solidFill>
                          <a:effectLst/>
                          <a:uLnTx/>
                          <a:uFillTx/>
                          <a:latin typeface="Arial"/>
                          <a:cs typeface="Arial"/>
                          <a:sym typeface="Arial"/>
                        </a:rPr>
                        <a:t>Variable</a:t>
                      </a:r>
                      <a:endParaRPr lang="en-SG"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baseline="0" dirty="0"/>
                        <a:t>Description</a:t>
                      </a:r>
                      <a:endParaRPr lang="en-SG"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525737"/>
                  </a:ext>
                </a:extLst>
              </a:tr>
              <a:tr h="208363">
                <a:tc>
                  <a:txBody>
                    <a:bodyPr/>
                    <a:lstStyle/>
                    <a:p>
                      <a:r>
                        <a:rPr lang="en-SG" sz="700" baseline="0" dirty="0"/>
                        <a:t>Ticker 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ea typeface="Arial"/>
                          <a:cs typeface="Arial"/>
                          <a:sym typeface="Arial"/>
                        </a:rPr>
                        <a:t>An abbreviation used to uniquely identify publicly traded shares of a particular stock on a particular stock market</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2158414"/>
                  </a:ext>
                </a:extLst>
              </a:tr>
              <a:tr h="217182">
                <a:tc>
                  <a:txBody>
                    <a:bodyPr/>
                    <a:lstStyle/>
                    <a:p>
                      <a:r>
                        <a:rPr lang="en-US" sz="700" b="0" i="0" u="none" strike="noStrike" cap="none" baseline="0" dirty="0">
                          <a:solidFill>
                            <a:srgbClr val="000000"/>
                          </a:solidFill>
                          <a:latin typeface="Arial"/>
                          <a:cs typeface="Arial"/>
                          <a:sym typeface="Arial"/>
                        </a:rPr>
                        <a:t>Company</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Name of the company</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210304"/>
                  </a:ext>
                </a:extLst>
              </a:tr>
              <a:tr h="281125">
                <a:tc>
                  <a:txBody>
                    <a:bodyPr/>
                    <a:lstStyle/>
                    <a:p>
                      <a:r>
                        <a:rPr lang="en-US" sz="700" b="0" i="0" u="none" strike="noStrike" cap="none" baseline="0" dirty="0">
                          <a:solidFill>
                            <a:srgbClr val="000000"/>
                          </a:solidFill>
                          <a:latin typeface="Arial"/>
                          <a:cs typeface="Arial"/>
                          <a:sym typeface="Arial"/>
                        </a:rPr>
                        <a:t>GICS Sector</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The specific economic sector assigned to a company by the Global Industry Classification Standard (GICS) that best defines its business operations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1487632"/>
                  </a:ext>
                </a:extLst>
              </a:tr>
              <a:tr h="280330">
                <a:tc>
                  <a:txBody>
                    <a:bodyPr/>
                    <a:lstStyle/>
                    <a:p>
                      <a:r>
                        <a:rPr lang="en-US" sz="700" b="0" i="0" u="none" strike="noStrike" cap="none" baseline="0" dirty="0">
                          <a:solidFill>
                            <a:srgbClr val="000000"/>
                          </a:solidFill>
                          <a:latin typeface="Arial"/>
                          <a:cs typeface="Arial"/>
                          <a:sym typeface="Arial"/>
                        </a:rPr>
                        <a:t>GICS Sub Industry</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The specific sub-industry group assigned to a company by the Global Industry Classification Standard (GICS) that best defines its business operations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75207"/>
                  </a:ext>
                </a:extLst>
              </a:tr>
              <a:tr h="176108">
                <a:tc>
                  <a:txBody>
                    <a:bodyPr/>
                    <a:lstStyle/>
                    <a:p>
                      <a:r>
                        <a:rPr lang="en-US" sz="700" b="0" i="0" u="none" strike="noStrike" cap="none" baseline="0" dirty="0">
                          <a:solidFill>
                            <a:srgbClr val="000000"/>
                          </a:solidFill>
                          <a:latin typeface="Arial"/>
                          <a:cs typeface="Arial"/>
                          <a:sym typeface="Arial"/>
                        </a:rPr>
                        <a:t>Current Price</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Current stock price in dollars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980399"/>
                  </a:ext>
                </a:extLst>
              </a:tr>
              <a:tr h="271587">
                <a:tc>
                  <a:txBody>
                    <a:bodyPr/>
                    <a:lstStyle/>
                    <a:p>
                      <a:r>
                        <a:rPr lang="en-US" sz="700" baseline="0" dirty="0"/>
                        <a:t>Price Change</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aseline="0" dirty="0"/>
                        <a:t>Percentage change in the stock price in 13 weeks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4479668"/>
                  </a:ext>
                </a:extLst>
              </a:tr>
              <a:tr h="271587">
                <a:tc>
                  <a:txBody>
                    <a:bodyPr/>
                    <a:lstStyle/>
                    <a:p>
                      <a:r>
                        <a:rPr lang="en-US" sz="700" b="0" i="0" u="none" strike="noStrike" cap="none" baseline="0" dirty="0">
                          <a:solidFill>
                            <a:srgbClr val="000000"/>
                          </a:solidFill>
                          <a:latin typeface="Arial"/>
                          <a:cs typeface="Arial"/>
                          <a:sym typeface="Arial"/>
                        </a:rPr>
                        <a:t>Volatility</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Standard deviation of the stock price over the past 13 weeks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61229"/>
                  </a:ext>
                </a:extLst>
              </a:tr>
              <a:tr h="343568">
                <a:tc>
                  <a:txBody>
                    <a:bodyPr/>
                    <a:lstStyle/>
                    <a:p>
                      <a:r>
                        <a:rPr lang="en-US" sz="700" b="0" i="0" u="none" strike="noStrike" cap="none" baseline="0" dirty="0">
                          <a:solidFill>
                            <a:srgbClr val="000000"/>
                          </a:solidFill>
                          <a:latin typeface="Arial"/>
                          <a:cs typeface="Arial"/>
                          <a:sym typeface="Arial"/>
                        </a:rPr>
                        <a:t>ROE</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A measure of financial performance calculated by dividing net income by shareholders' equity (shareholders' equity is equal to a company's assets minus its debt)</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0673903"/>
                  </a:ext>
                </a:extLst>
              </a:tr>
              <a:tr h="366489">
                <a:tc>
                  <a:txBody>
                    <a:bodyPr/>
                    <a:lstStyle/>
                    <a:p>
                      <a:r>
                        <a:rPr lang="en-US" sz="700" b="0" i="0" u="none" strike="noStrike" cap="none" baseline="0" dirty="0">
                          <a:solidFill>
                            <a:srgbClr val="000000"/>
                          </a:solidFill>
                          <a:latin typeface="Arial"/>
                          <a:cs typeface="Arial"/>
                          <a:sym typeface="Arial"/>
                        </a:rPr>
                        <a:t>Cash Ratio</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The ratio of a company's total reserves of cash and cash equivalents to its total current liabilities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0095115"/>
                  </a:ext>
                </a:extLst>
              </a:tr>
              <a:tr h="271587">
                <a:tc>
                  <a:txBody>
                    <a:bodyPr/>
                    <a:lstStyle/>
                    <a:p>
                      <a:r>
                        <a:rPr lang="en-US" sz="700" b="0" i="0" u="none" strike="noStrike" cap="none" baseline="0" dirty="0">
                          <a:solidFill>
                            <a:srgbClr val="000000"/>
                          </a:solidFill>
                          <a:latin typeface="Arial"/>
                          <a:cs typeface="Arial"/>
                          <a:sym typeface="Arial"/>
                        </a:rPr>
                        <a:t>Net Cash Flow</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The difference between a company's cash inflows and outflows (in dollars)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5755773"/>
                  </a:ext>
                </a:extLst>
              </a:tr>
              <a:tr h="271587">
                <a:tc>
                  <a:txBody>
                    <a:bodyPr/>
                    <a:lstStyle/>
                    <a:p>
                      <a:r>
                        <a:rPr lang="en-US" sz="700" b="0" i="0" u="none" strike="noStrike" cap="none" baseline="0" dirty="0">
                          <a:solidFill>
                            <a:srgbClr val="000000"/>
                          </a:solidFill>
                          <a:latin typeface="Arial"/>
                          <a:cs typeface="Arial"/>
                          <a:sym typeface="Arial"/>
                        </a:rPr>
                        <a:t>Net Income</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Revenues minus expenses, interest, and taxes (in dollars)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403980"/>
                  </a:ext>
                </a:extLst>
              </a:tr>
              <a:tr h="217182">
                <a:tc>
                  <a:txBody>
                    <a:bodyPr/>
                    <a:lstStyle/>
                    <a:p>
                      <a:r>
                        <a:rPr lang="en-US" sz="700" b="0" i="0" u="none" strike="noStrike" cap="none" baseline="0" dirty="0">
                          <a:solidFill>
                            <a:srgbClr val="000000"/>
                          </a:solidFill>
                          <a:latin typeface="Arial"/>
                          <a:cs typeface="Arial"/>
                          <a:sym typeface="Arial"/>
                        </a:rPr>
                        <a:t>Earnings Per Share</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Company's net profit divided by the number of common shares it has outstanding (in dollars)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647997"/>
                  </a:ext>
                </a:extLst>
              </a:tr>
              <a:tr h="217182">
                <a:tc>
                  <a:txBody>
                    <a:bodyPr/>
                    <a:lstStyle/>
                    <a:p>
                      <a:r>
                        <a:rPr lang="en-US" sz="700" baseline="0" dirty="0"/>
                        <a:t>Estimated Shares Outstanding</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aseline="0" dirty="0"/>
                        <a:t>Company's stock currently held by all its shareholders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2996627"/>
                  </a:ext>
                </a:extLst>
              </a:tr>
              <a:tr h="217182">
                <a:tc>
                  <a:txBody>
                    <a:bodyPr/>
                    <a:lstStyle/>
                    <a:p>
                      <a:r>
                        <a:rPr lang="en-US" sz="700" b="0" i="0" u="none" strike="noStrike" cap="none" baseline="0" dirty="0">
                          <a:solidFill>
                            <a:srgbClr val="000000"/>
                          </a:solidFill>
                          <a:latin typeface="Arial"/>
                          <a:cs typeface="Arial"/>
                          <a:sym typeface="Arial"/>
                        </a:rPr>
                        <a:t>P/E Ratio</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Ratio of the company's current stock price to the earnings per share</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30967"/>
                  </a:ext>
                </a:extLst>
              </a:tr>
              <a:tr h="217182">
                <a:tc>
                  <a:txBody>
                    <a:bodyPr/>
                    <a:lstStyle/>
                    <a:p>
                      <a:r>
                        <a:rPr lang="en-US" sz="700" b="0" i="0" u="none" strike="noStrike" cap="none" baseline="0" dirty="0">
                          <a:solidFill>
                            <a:srgbClr val="000000"/>
                          </a:solidFill>
                          <a:latin typeface="Arial"/>
                          <a:cs typeface="Arial"/>
                          <a:sym typeface="Arial"/>
                        </a:rPr>
                        <a:t>P/B Ratio</a:t>
                      </a:r>
                      <a:endParaRPr lang="en-SG" sz="7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700" b="0" i="0" u="none" strike="noStrike" cap="none" baseline="0" dirty="0">
                          <a:solidFill>
                            <a:srgbClr val="000000"/>
                          </a:solidFill>
                          <a:latin typeface="Arial"/>
                          <a:cs typeface="Arial"/>
                          <a:sym typeface="Arial"/>
                        </a:rPr>
                        <a:t>Ratio of the company's stock price per share by its book value per share (book value of a company is the net difference between that company's total assets and total liabilities)</a:t>
                      </a:r>
                      <a:endParaRPr lang="en-SG" sz="7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4886970"/>
                  </a:ext>
                </a:extLst>
              </a:tr>
            </a:tbl>
          </a:graphicData>
        </a:graphic>
      </p:graphicFrame>
      <p:graphicFrame>
        <p:nvGraphicFramePr>
          <p:cNvPr id="8" name="Table 8">
            <a:extLst>
              <a:ext uri="{FF2B5EF4-FFF2-40B4-BE49-F238E27FC236}">
                <a16:creationId xmlns:a16="http://schemas.microsoft.com/office/drawing/2014/main" id="{67541D31-8993-4AEF-81D0-0E42842A5A95}"/>
              </a:ext>
            </a:extLst>
          </p:cNvPr>
          <p:cNvGraphicFramePr>
            <a:graphicFrameLocks noGrp="1"/>
          </p:cNvGraphicFramePr>
          <p:nvPr>
            <p:extLst>
              <p:ext uri="{D42A27DB-BD31-4B8C-83A1-F6EECF244321}">
                <p14:modId xmlns:p14="http://schemas.microsoft.com/office/powerpoint/2010/main" val="307492140"/>
              </p:ext>
            </p:extLst>
          </p:nvPr>
        </p:nvGraphicFramePr>
        <p:xfrm>
          <a:off x="7155915" y="1840599"/>
          <a:ext cx="1758010" cy="1106012"/>
        </p:xfrm>
        <a:graphic>
          <a:graphicData uri="http://schemas.openxmlformats.org/drawingml/2006/table">
            <a:tbl>
              <a:tblPr firstRow="1" bandRow="1">
                <a:tableStyleId>{A16E7454-6B13-40CE-91AE-A84AF2B8098F}</a:tableStyleId>
              </a:tblPr>
              <a:tblGrid>
                <a:gridCol w="879005">
                  <a:extLst>
                    <a:ext uri="{9D8B030D-6E8A-4147-A177-3AD203B41FA5}">
                      <a16:colId xmlns:a16="http://schemas.microsoft.com/office/drawing/2014/main" val="3929276930"/>
                    </a:ext>
                  </a:extLst>
                </a:gridCol>
                <a:gridCol w="879005">
                  <a:extLst>
                    <a:ext uri="{9D8B030D-6E8A-4147-A177-3AD203B41FA5}">
                      <a16:colId xmlns:a16="http://schemas.microsoft.com/office/drawing/2014/main" val="376430413"/>
                    </a:ext>
                  </a:extLst>
                </a:gridCol>
              </a:tblGrid>
              <a:tr h="173779">
                <a:tc>
                  <a:txBody>
                    <a:bodyPr/>
                    <a:lstStyle/>
                    <a:p>
                      <a:r>
                        <a:rPr lang="en-US" sz="800" baseline="0" dirty="0"/>
                        <a:t>Observations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aseline="0" dirty="0"/>
                        <a:t>Variables</a:t>
                      </a:r>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7968371"/>
                  </a:ext>
                </a:extLst>
              </a:tr>
              <a:tr h="278686">
                <a:tc>
                  <a:txBody>
                    <a:bodyPr/>
                    <a:lstStyle/>
                    <a:p>
                      <a:r>
                        <a:rPr lang="en-SG" sz="800" b="0" i="0" u="none" strike="noStrike" cap="none" baseline="0" dirty="0">
                          <a:solidFill>
                            <a:srgbClr val="000000"/>
                          </a:solidFill>
                          <a:latin typeface="Arial"/>
                          <a:ea typeface="Arial"/>
                          <a:cs typeface="Arial"/>
                          <a:sym typeface="Arial"/>
                        </a:rPr>
                        <a:t>340</a:t>
                      </a:r>
                      <a:endParaRPr lang="en-SG" sz="8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sz="8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98837"/>
                  </a:ext>
                </a:extLst>
              </a:tr>
              <a:tr h="278686">
                <a:tc>
                  <a:txBody>
                    <a:bodyPr/>
                    <a:lstStyle/>
                    <a:p>
                      <a:r>
                        <a:rPr lang="en-US" sz="800" b="0" i="0" u="none" strike="noStrike" cap="none" baseline="0" dirty="0">
                          <a:solidFill>
                            <a:srgbClr val="000000"/>
                          </a:solidFill>
                          <a:latin typeface="Arial"/>
                          <a:cs typeface="Arial"/>
                          <a:sym typeface="Arial"/>
                        </a:rPr>
                        <a:t>No Missing Data</a:t>
                      </a:r>
                      <a:endParaRPr lang="en-SG" sz="8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7781004"/>
                  </a:ext>
                </a:extLst>
              </a:tr>
              <a:tr h="278686">
                <a:tc>
                  <a:txBody>
                    <a:bodyPr/>
                    <a:lstStyle/>
                    <a:p>
                      <a:r>
                        <a:rPr lang="en-US" sz="800" b="0" i="0" u="none" strike="noStrike" cap="none" baseline="0" dirty="0">
                          <a:solidFill>
                            <a:srgbClr val="000000"/>
                          </a:solidFill>
                          <a:latin typeface="Arial"/>
                          <a:cs typeface="Arial"/>
                          <a:sym typeface="Arial"/>
                        </a:rPr>
                        <a:t>No Duplicates</a:t>
                      </a:r>
                      <a:endParaRPr lang="en-SG" sz="800" b="0" i="0" u="none" strike="noStrike" cap="none" baseline="0" dirty="0">
                        <a:solidFill>
                          <a:srgbClr val="000000"/>
                        </a:solidFill>
                        <a:latin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SG"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0395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Exploratory Data Analysis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53961" y="1044186"/>
            <a:ext cx="4058756" cy="1384995"/>
          </a:xfrm>
          <a:prstGeom prst="rect">
            <a:avLst/>
          </a:prstGeom>
          <a:noFill/>
        </p:spPr>
        <p:txBody>
          <a:bodyPr wrap="square" rtlCol="0">
            <a:spAutoFit/>
          </a:bodyPr>
          <a:lstStyle/>
          <a:p>
            <a:pPr algn="l">
              <a:buFont typeface="Arial" panose="020B0604020202020204" pitchFamily="34" charset="0"/>
              <a:buChar char="•"/>
            </a:pPr>
            <a:r>
              <a:rPr lang="en-US" dirty="0">
                <a:latin typeface="-apple-system"/>
              </a:rPr>
              <a:t> GICS Sector</a:t>
            </a:r>
          </a:p>
          <a:p>
            <a:pPr algn="l"/>
            <a:endParaRPr lang="en-US" dirty="0">
              <a:latin typeface="-apple-system"/>
            </a:endParaRPr>
          </a:p>
          <a:p>
            <a:pPr>
              <a:buFont typeface="Arial" panose="020B0604020202020204" pitchFamily="34" charset="0"/>
              <a:buChar char="•"/>
            </a:pPr>
            <a:r>
              <a:rPr lang="en-US" b="0" i="0" dirty="0">
                <a:solidFill>
                  <a:srgbClr val="000000"/>
                </a:solidFill>
                <a:effectLst/>
                <a:latin typeface="Helvetica Neue"/>
              </a:rPr>
              <a:t>Industrials and Financials are the top GISC Sector, each having 15.6 and 14.4 % respectively</a:t>
            </a:r>
          </a:p>
          <a:p>
            <a:pPr algn="l">
              <a:buFont typeface="Arial" panose="020B0604020202020204" pitchFamily="34" charset="0"/>
              <a:buChar char="•"/>
            </a:pPr>
            <a:endParaRPr lang="en-US" b="0" i="0" dirty="0">
              <a:solidFill>
                <a:srgbClr val="000000"/>
              </a:solidFill>
              <a:effectLst/>
              <a:latin typeface="Helvetica Neue"/>
            </a:endParaRPr>
          </a:p>
        </p:txBody>
      </p:sp>
      <p:pic>
        <p:nvPicPr>
          <p:cNvPr id="3" name="Picture 2">
            <a:extLst>
              <a:ext uri="{FF2B5EF4-FFF2-40B4-BE49-F238E27FC236}">
                <a16:creationId xmlns:a16="http://schemas.microsoft.com/office/drawing/2014/main" id="{60D6D8CD-8F60-433D-9EBE-8B3A26BC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152" y="1616886"/>
            <a:ext cx="4695887" cy="3237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Exploratory Data Analysis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53961" y="1044186"/>
            <a:ext cx="4058756" cy="492443"/>
          </a:xfrm>
          <a:prstGeom prst="rect">
            <a:avLst/>
          </a:prstGeom>
          <a:noFill/>
        </p:spPr>
        <p:txBody>
          <a:bodyPr wrap="square" rtlCol="0">
            <a:spAutoFit/>
          </a:bodyPr>
          <a:lstStyle/>
          <a:p>
            <a:r>
              <a:rPr lang="en-US" dirty="0">
                <a:latin typeface="-apple-system"/>
              </a:rPr>
              <a:t>Current Price:</a:t>
            </a:r>
            <a:r>
              <a:rPr lang="en-US" sz="1200" dirty="0">
                <a:latin typeface="-apple-system"/>
              </a:rPr>
              <a:t> </a:t>
            </a:r>
            <a:r>
              <a:rPr lang="en-US" sz="1200" b="0" i="0" dirty="0">
                <a:solidFill>
                  <a:srgbClr val="000000"/>
                </a:solidFill>
                <a:effectLst/>
                <a:latin typeface="Helvetica Neue"/>
              </a:rPr>
              <a:t>Current Price is right skewed as expected, and there are outliers as well as expected</a:t>
            </a:r>
          </a:p>
        </p:txBody>
      </p:sp>
      <p:pic>
        <p:nvPicPr>
          <p:cNvPr id="8194" name="Picture 2">
            <a:extLst>
              <a:ext uri="{FF2B5EF4-FFF2-40B4-BE49-F238E27FC236}">
                <a16:creationId xmlns:a16="http://schemas.microsoft.com/office/drawing/2014/main" id="{9C04F999-B999-42F0-9306-567CC07BD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026" y="1719147"/>
            <a:ext cx="3124688" cy="29602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B8F50F-A1D0-49E4-B1BA-C11E6BE63A52}"/>
              </a:ext>
            </a:extLst>
          </p:cNvPr>
          <p:cNvSpPr txBox="1"/>
          <p:nvPr/>
        </p:nvSpPr>
        <p:spPr>
          <a:xfrm flipH="1">
            <a:off x="4565116" y="1044186"/>
            <a:ext cx="4272117" cy="461665"/>
          </a:xfrm>
          <a:prstGeom prst="rect">
            <a:avLst/>
          </a:prstGeom>
          <a:noFill/>
        </p:spPr>
        <p:txBody>
          <a:bodyPr wrap="square" rtlCol="0">
            <a:spAutoFit/>
          </a:bodyPr>
          <a:lstStyle/>
          <a:p>
            <a:r>
              <a:rPr lang="en-US" sz="1200" dirty="0">
                <a:latin typeface="Helvetica Neue"/>
              </a:rPr>
              <a:t>Price Change: </a:t>
            </a:r>
            <a:r>
              <a:rPr lang="en-US" sz="1200" b="0" i="0" dirty="0">
                <a:solidFill>
                  <a:srgbClr val="000000"/>
                </a:solidFill>
                <a:effectLst/>
                <a:latin typeface="Helvetica Neue"/>
              </a:rPr>
              <a:t>Percentage change in the stock price in 13 weeks is almost normally distributed</a:t>
            </a:r>
          </a:p>
        </p:txBody>
      </p:sp>
      <p:pic>
        <p:nvPicPr>
          <p:cNvPr id="8196" name="Picture 4">
            <a:extLst>
              <a:ext uri="{FF2B5EF4-FFF2-40B4-BE49-F238E27FC236}">
                <a16:creationId xmlns:a16="http://schemas.microsoft.com/office/drawing/2014/main" id="{3865507C-143D-44BB-91F2-84C27F053C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02" y="1807014"/>
            <a:ext cx="2906532" cy="2784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1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Exploratory Data Analysis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42163" y="814111"/>
            <a:ext cx="4070554" cy="553998"/>
          </a:xfrm>
          <a:prstGeom prst="rect">
            <a:avLst/>
          </a:prstGeom>
          <a:noFill/>
        </p:spPr>
        <p:txBody>
          <a:bodyPr wrap="square" rtlCol="0">
            <a:spAutoFit/>
          </a:bodyPr>
          <a:lstStyle/>
          <a:p>
            <a:r>
              <a:rPr lang="en-US" sz="1200" dirty="0">
                <a:latin typeface="-apple-system"/>
              </a:rPr>
              <a:t>Volatility</a:t>
            </a:r>
            <a:r>
              <a:rPr lang="en-US" dirty="0">
                <a:latin typeface="-apple-system"/>
              </a:rPr>
              <a:t>:</a:t>
            </a:r>
            <a:r>
              <a:rPr lang="en-US" sz="1200" dirty="0">
                <a:latin typeface="-apple-system"/>
              </a:rPr>
              <a:t> </a:t>
            </a:r>
            <a:r>
              <a:rPr lang="en-US" sz="1200" b="0" i="0" dirty="0">
                <a:solidFill>
                  <a:srgbClr val="000000"/>
                </a:solidFill>
                <a:effectLst/>
                <a:latin typeface="Helvetica Neue"/>
              </a:rPr>
              <a:t>Volatility is right tailed; some stock have had large price movements in the last 13 weeks</a:t>
            </a:r>
            <a:r>
              <a:rPr lang="en-US" sz="1600" b="0" i="0" dirty="0">
                <a:solidFill>
                  <a:srgbClr val="000000"/>
                </a:solidFill>
                <a:effectLst/>
                <a:latin typeface="Helvetica Neue"/>
              </a:rPr>
              <a:t>.</a:t>
            </a:r>
          </a:p>
        </p:txBody>
      </p:sp>
      <p:sp>
        <p:nvSpPr>
          <p:cNvPr id="6" name="TextBox 5">
            <a:extLst>
              <a:ext uri="{FF2B5EF4-FFF2-40B4-BE49-F238E27FC236}">
                <a16:creationId xmlns:a16="http://schemas.microsoft.com/office/drawing/2014/main" id="{F6B8F50F-A1D0-49E4-B1BA-C11E6BE63A52}"/>
              </a:ext>
            </a:extLst>
          </p:cNvPr>
          <p:cNvSpPr txBox="1"/>
          <p:nvPr/>
        </p:nvSpPr>
        <p:spPr>
          <a:xfrm flipH="1">
            <a:off x="4806989" y="1039466"/>
            <a:ext cx="4272117" cy="276999"/>
          </a:xfrm>
          <a:prstGeom prst="rect">
            <a:avLst/>
          </a:prstGeom>
          <a:noFill/>
        </p:spPr>
        <p:txBody>
          <a:bodyPr wrap="square" rtlCol="0">
            <a:spAutoFit/>
          </a:bodyPr>
          <a:lstStyle/>
          <a:p>
            <a:r>
              <a:rPr lang="en-US" sz="1200" dirty="0">
                <a:latin typeface="-apple-system"/>
              </a:rPr>
              <a:t>ROE: </a:t>
            </a:r>
            <a:r>
              <a:rPr lang="en-SG" sz="1200" dirty="0">
                <a:latin typeface="-apple-system"/>
              </a:rPr>
              <a:t>ROE is right skewed</a:t>
            </a:r>
          </a:p>
        </p:txBody>
      </p:sp>
      <p:pic>
        <p:nvPicPr>
          <p:cNvPr id="14338" name="Picture 2">
            <a:extLst>
              <a:ext uri="{FF2B5EF4-FFF2-40B4-BE49-F238E27FC236}">
                <a16:creationId xmlns:a16="http://schemas.microsoft.com/office/drawing/2014/main" id="{D6C0A581-8430-49BD-9654-CAADEDD77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69" y="1368109"/>
            <a:ext cx="3660574" cy="3547789"/>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44F402C6-18C7-40FB-91DF-0BF20E421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7152" y="1316465"/>
            <a:ext cx="3660574" cy="3467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30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Exploratory Data Analysis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53961" y="1044186"/>
            <a:ext cx="4058756" cy="276999"/>
          </a:xfrm>
          <a:prstGeom prst="rect">
            <a:avLst/>
          </a:prstGeom>
          <a:noFill/>
        </p:spPr>
        <p:txBody>
          <a:bodyPr wrap="square" rtlCol="0">
            <a:spAutoFit/>
          </a:bodyPr>
          <a:lstStyle/>
          <a:p>
            <a:r>
              <a:rPr lang="en-US" sz="1200" dirty="0">
                <a:latin typeface="Helvetica Neue"/>
              </a:rPr>
              <a:t>Cash Ratio: </a:t>
            </a:r>
            <a:r>
              <a:rPr lang="en-US" sz="1200" b="0" i="0" dirty="0">
                <a:solidFill>
                  <a:srgbClr val="000000"/>
                </a:solidFill>
                <a:effectLst/>
                <a:latin typeface="Helvetica Neue"/>
              </a:rPr>
              <a:t>Cash Ratio is also right skewed</a:t>
            </a:r>
          </a:p>
        </p:txBody>
      </p:sp>
      <p:sp>
        <p:nvSpPr>
          <p:cNvPr id="6" name="TextBox 5">
            <a:extLst>
              <a:ext uri="{FF2B5EF4-FFF2-40B4-BE49-F238E27FC236}">
                <a16:creationId xmlns:a16="http://schemas.microsoft.com/office/drawing/2014/main" id="{F6B8F50F-A1D0-49E4-B1BA-C11E6BE63A52}"/>
              </a:ext>
            </a:extLst>
          </p:cNvPr>
          <p:cNvSpPr txBox="1"/>
          <p:nvPr/>
        </p:nvSpPr>
        <p:spPr>
          <a:xfrm flipH="1">
            <a:off x="4565116" y="1044186"/>
            <a:ext cx="4272117" cy="461665"/>
          </a:xfrm>
          <a:prstGeom prst="rect">
            <a:avLst/>
          </a:prstGeom>
          <a:noFill/>
        </p:spPr>
        <p:txBody>
          <a:bodyPr wrap="square" rtlCol="0">
            <a:spAutoFit/>
          </a:bodyPr>
          <a:lstStyle/>
          <a:p>
            <a:r>
              <a:rPr lang="en-US" sz="1200" b="0" i="0" dirty="0">
                <a:solidFill>
                  <a:srgbClr val="000000"/>
                </a:solidFill>
                <a:effectLst/>
                <a:latin typeface="Helvetica Neue"/>
              </a:rPr>
              <a:t>Net Cash Flow: Net Cash Flow is close to Normal distribution with a slight right skewed.</a:t>
            </a:r>
          </a:p>
        </p:txBody>
      </p:sp>
      <p:pic>
        <p:nvPicPr>
          <p:cNvPr id="13314" name="Picture 2">
            <a:extLst>
              <a:ext uri="{FF2B5EF4-FFF2-40B4-BE49-F238E27FC236}">
                <a16:creationId xmlns:a16="http://schemas.microsoft.com/office/drawing/2014/main" id="{21440645-0CEF-4D1C-8526-DEC913D3F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850" y="1505851"/>
            <a:ext cx="3548932" cy="3433425"/>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5213391-EF17-4CC6-8ADD-8DA573B49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50" y="1479242"/>
            <a:ext cx="3867828" cy="366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24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latin typeface="Arial"/>
                <a:ea typeface="Arial"/>
                <a:cs typeface="Arial"/>
                <a:sym typeface="Arial"/>
              </a:rPr>
              <a:t>Exploratory Data Analysis</a:t>
            </a:r>
            <a:endParaRPr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104DA91-1F40-4249-BCF4-A8B3C5401870}"/>
              </a:ext>
            </a:extLst>
          </p:cNvPr>
          <p:cNvSpPr txBox="1"/>
          <p:nvPr/>
        </p:nvSpPr>
        <p:spPr>
          <a:xfrm>
            <a:off x="353961" y="1044186"/>
            <a:ext cx="4058756" cy="276999"/>
          </a:xfrm>
          <a:prstGeom prst="rect">
            <a:avLst/>
          </a:prstGeom>
          <a:noFill/>
        </p:spPr>
        <p:txBody>
          <a:bodyPr wrap="square" rtlCol="0">
            <a:spAutoFit/>
          </a:bodyPr>
          <a:lstStyle/>
          <a:p>
            <a:r>
              <a:rPr lang="en-US" sz="1200" dirty="0">
                <a:latin typeface="Helvetica Neue"/>
              </a:rPr>
              <a:t>Earnings Per Share: Earnings Per Share</a:t>
            </a:r>
            <a:endParaRPr lang="en-US" sz="1200" b="0" i="0" dirty="0">
              <a:solidFill>
                <a:srgbClr val="000000"/>
              </a:solidFill>
              <a:effectLst/>
              <a:latin typeface="Helvetica Neue"/>
            </a:endParaRPr>
          </a:p>
        </p:txBody>
      </p:sp>
      <p:sp>
        <p:nvSpPr>
          <p:cNvPr id="6" name="TextBox 5">
            <a:extLst>
              <a:ext uri="{FF2B5EF4-FFF2-40B4-BE49-F238E27FC236}">
                <a16:creationId xmlns:a16="http://schemas.microsoft.com/office/drawing/2014/main" id="{F6B8F50F-A1D0-49E4-B1BA-C11E6BE63A52}"/>
              </a:ext>
            </a:extLst>
          </p:cNvPr>
          <p:cNvSpPr txBox="1"/>
          <p:nvPr/>
        </p:nvSpPr>
        <p:spPr>
          <a:xfrm flipH="1">
            <a:off x="4565116" y="1044186"/>
            <a:ext cx="4272117" cy="461665"/>
          </a:xfrm>
          <a:prstGeom prst="rect">
            <a:avLst/>
          </a:prstGeom>
          <a:noFill/>
        </p:spPr>
        <p:txBody>
          <a:bodyPr wrap="square" rtlCol="0">
            <a:spAutoFit/>
          </a:bodyPr>
          <a:lstStyle/>
          <a:p>
            <a:r>
              <a:rPr lang="en-US" sz="1200" b="0" i="0" dirty="0">
                <a:solidFill>
                  <a:srgbClr val="000000"/>
                </a:solidFill>
                <a:effectLst/>
                <a:latin typeface="Helvetica Neue"/>
              </a:rPr>
              <a:t>Estimated Shares Outstanding: Estimated Shares Outstanding is right skewed</a:t>
            </a:r>
          </a:p>
        </p:txBody>
      </p:sp>
      <p:pic>
        <p:nvPicPr>
          <p:cNvPr id="15362" name="Picture 2">
            <a:extLst>
              <a:ext uri="{FF2B5EF4-FFF2-40B4-BE49-F238E27FC236}">
                <a16:creationId xmlns:a16="http://schemas.microsoft.com/office/drawing/2014/main" id="{D6429473-449D-4941-B520-579756F36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50" y="1420796"/>
            <a:ext cx="3624171" cy="343342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A01D6FD8-EBA9-48FF-A157-7930C5367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24034"/>
            <a:ext cx="3362399" cy="322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435036"/>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1515</Words>
  <Application>Microsoft Office PowerPoint</Application>
  <PresentationFormat>On-screen Show (16:9)</PresentationFormat>
  <Paragraphs>152</Paragraphs>
  <Slides>32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-apple-system</vt:lpstr>
      <vt:lpstr>Arial</vt:lpstr>
      <vt:lpstr>Nunito SemiBold</vt:lpstr>
      <vt:lpstr>Helvetica Neue</vt:lpstr>
      <vt:lpstr>Nunito</vt:lpstr>
      <vt:lpstr>Nunito ExtraBold</vt:lpstr>
      <vt:lpstr>Calibri</vt:lpstr>
      <vt:lpstr>lato</vt:lpstr>
      <vt:lpstr>Just Logo</vt:lpstr>
      <vt:lpstr>Trade&amp;Ahead</vt:lpstr>
      <vt:lpstr>Background</vt:lpstr>
      <vt:lpstr>Business Problem Overview and Solution Approach</vt:lpstr>
      <vt:lpstr>                                                                  Data Overview </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Insights from EDA..</vt:lpstr>
      <vt:lpstr>Insights from EDA..</vt:lpstr>
      <vt:lpstr>Insights from EDA..</vt:lpstr>
      <vt:lpstr>Insights from EDA..</vt:lpstr>
      <vt:lpstr>Insights from EDA..</vt:lpstr>
      <vt:lpstr>Model Building – K-means Clustering</vt:lpstr>
      <vt:lpstr>Model Building – K-means Clustering, contd..</vt:lpstr>
      <vt:lpstr>finding optimal no. of clusters with silhouette coefficients</vt:lpstr>
      <vt:lpstr>Cluster Profiling:</vt:lpstr>
      <vt:lpstr>Insights – Clusters from K-Means</vt:lpstr>
      <vt:lpstr>Insights – Clusters from K-Means, contd..</vt:lpstr>
      <vt:lpstr>Model Building – Hierarchical Clustering </vt:lpstr>
      <vt:lpstr>Model Building – Hierarchical Clustering, contd.. </vt:lpstr>
      <vt:lpstr>Hierarchical Clustering - Dendrogram</vt:lpstr>
      <vt:lpstr>Hierarchical Clustering - Mahalanobis and Manhattan distances with average and weighted linkage methods </vt:lpstr>
      <vt:lpstr>Cluster Profiling:</vt:lpstr>
      <vt:lpstr>Insights – Clusters from Hierarchical clustering</vt:lpstr>
      <vt:lpstr>Insights – Clusters from Hierarchical clustering, contd..</vt:lpstr>
      <vt:lpstr>K-means vs Hierarchical Clustering</vt:lpstr>
      <vt:lpstr>Business Insights and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Presentation</dc:title>
  <dc:creator>user</dc:creator>
  <cp:lastModifiedBy>Dayanithi Selvaraji</cp:lastModifiedBy>
  <cp:revision>175</cp:revision>
  <dcterms:modified xsi:type="dcterms:W3CDTF">2021-12-03T23:02:55Z</dcterms:modified>
</cp:coreProperties>
</file>