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70" r:id="rId12"/>
    <p:sldId id="268" r:id="rId13"/>
    <p:sldId id="271" r:id="rId14"/>
    <p:sldId id="272" r:id="rId15"/>
    <p:sldId id="269" r:id="rId16"/>
    <p:sldId id="273" r:id="rId17"/>
    <p:sldId id="274" r:id="rId18"/>
    <p:sldId id="262" r:id="rId19"/>
    <p:sldId id="276" r:id="rId20"/>
    <p:sldId id="275" r:id="rId21"/>
    <p:sldId id="263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Nunito" panose="020B0604020202020204" charset="0"/>
      <p:regular r:id="rId28"/>
      <p:bold r:id="rId29"/>
      <p:italic r:id="rId30"/>
      <p:boldItalic r:id="rId31"/>
    </p:embeddedFont>
    <p:embeddedFont>
      <p:font typeface="Nunito ExtraBold" panose="020B0604020202020204" charset="0"/>
      <p:bold r:id="rId32"/>
      <p:boldItalic r:id="rId33"/>
    </p:embeddedFont>
    <p:embeddedFont>
      <p:font typeface="Nunito SemiBold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CPtSR2+SO+DPeHXLL5JrxiTpR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6E7454-6B13-40CE-91AE-A84AF2B8098F}">
  <a:tblStyle styleId="{A16E7454-6B13-40CE-91AE-A84AF2B8098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476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08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465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02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26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379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316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79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51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896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201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1a9588eba_0_9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" name="Google Shape;16;ge1a9588eba_0_9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a9588eba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ge1a9588eba_0_4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9" r="37297" b="19152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1a9588eba_0_42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ge1a9588eba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sz="330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1a9588eba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1a9588eba_0_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ge1a9588eba_0_1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1a9588eba_0_1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e1a9588eba_0_15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" name="Google Shape;23;ge1a9588eba_0_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1a9588eba_0_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26" name="Google Shape;26;ge1a9588eba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{A16E7454-6B13-40CE-91AE-A84AF2B8098F}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Google Shape;27;ge1a9588eba_0_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1a9588eba_0_2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e1a9588eba_0_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e1a9588eba_0_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e1a9588eba_0_2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1a9588eba_0_2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e1a9588eba_0_2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1a9588eba_0_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ge1a9588eba_0_3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1a9588eba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e1a9588eba_0_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ge1a9588eba_0_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ge1a9588eba_0_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e1a9588eba_0_3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1a9588eba_0_4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1a9588eba_0_0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7" name="Google Shape;7;ge1a9588eba_0_0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e1a9588eba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1a9588eba_0_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1a9588eba_0_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1a9588eba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1a9588eba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e1a9588eba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1158150" y="1869250"/>
            <a:ext cx="6827700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ReCell</a:t>
            </a:r>
            <a:br>
              <a:rPr lang="en" dirty="0">
                <a:latin typeface="Arial"/>
                <a:ea typeface="Arial"/>
                <a:cs typeface="Arial"/>
                <a:sym typeface="Arial"/>
              </a:rPr>
            </a:b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- Trusetd Reseller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26DBF-FDFF-42FD-94AE-199994339738}"/>
              </a:ext>
            </a:extLst>
          </p:cNvPr>
          <p:cNvSpPr txBox="1"/>
          <p:nvPr/>
        </p:nvSpPr>
        <p:spPr>
          <a:xfrm>
            <a:off x="1386348" y="376968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E39A9"/>
                </a:solidFill>
              </a:rPr>
              <a:t>Data based prediction model of prices for used/</a:t>
            </a:r>
            <a:r>
              <a:rPr lang="en-SG" sz="1200" b="1" dirty="0">
                <a:solidFill>
                  <a:srgbClr val="0E39A9"/>
                </a:solidFill>
                <a:sym typeface="Nunito"/>
              </a:rPr>
              <a:t>refurbished </a:t>
            </a:r>
            <a:r>
              <a:rPr lang="en-US" sz="1200" b="1" dirty="0">
                <a:solidFill>
                  <a:srgbClr val="0E39A9"/>
                </a:solidFill>
              </a:rPr>
              <a:t>smartphones</a:t>
            </a:r>
            <a:r>
              <a:rPr lang="en-SG" sz="1200" b="1" dirty="0">
                <a:solidFill>
                  <a:srgbClr val="0E39A9"/>
                </a:solidFill>
              </a:rPr>
              <a:t> phones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ML model and its parameters</a:t>
            </a:r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SG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ordinary Least Square Model for regression model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SG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SG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variable used in the model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SG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screen_size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4g, 5g,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main_camera_mp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selfie_camera_mp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int_memory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ram, battery, 	weight,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release_year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days_used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new_price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few others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indent="-285750">
              <a:buClr>
                <a:srgbClr val="000000"/>
              </a:buClr>
              <a:buSzPts val="14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observations: 3571 . Observation taken after dropping nulls: 3368</a:t>
            </a:r>
          </a:p>
          <a:p>
            <a:pPr marL="425450" indent="-285750">
              <a:buClr>
                <a:srgbClr val="000000"/>
              </a:buClr>
              <a:buSzPts val="1400"/>
            </a:pP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indent="-285750">
              <a:buClr>
                <a:srgbClr val="000000"/>
              </a:buClr>
              <a:buSzPts val="14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were null values , the treatment for null values was to drop the null rows.</a:t>
            </a:r>
          </a:p>
          <a:p>
            <a:pPr marL="425450" indent="-285750">
              <a:buClr>
                <a:srgbClr val="000000"/>
              </a:buClr>
              <a:buSzPts val="1400"/>
            </a:pP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indent="-285750">
              <a:buClr>
                <a:srgbClr val="000000"/>
              </a:buClr>
              <a:buSzPts val="14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columns that were having null values did not have perfect normal distribution</a:t>
            </a:r>
          </a:p>
          <a:p>
            <a:pPr marL="425450" indent="-285750">
              <a:buClr>
                <a:srgbClr val="000000"/>
              </a:buClr>
              <a:buSzPts val="1400"/>
            </a:pP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indent="-285750">
              <a:buClr>
                <a:srgbClr val="000000"/>
              </a:buClr>
              <a:buSzPts val="14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missing values were key factor for the dependent variable</a:t>
            </a:r>
          </a:p>
          <a:p>
            <a:pPr marL="425450" indent="-285750">
              <a:buClr>
                <a:srgbClr val="000000"/>
              </a:buClr>
              <a:buSzPts val="1400"/>
            </a:pP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indent="-285750">
              <a:buClr>
                <a:srgbClr val="000000"/>
              </a:buClr>
              <a:buSzPts val="1400"/>
            </a:pP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9D6A28-50AD-4CDD-976D-9D88D8F39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Dep. Variable: used_price R-squared: 0.956 Model: OLS Adj. R-squared: 0.955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Performance Summary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202550" y="861974"/>
            <a:ext cx="8738900" cy="389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buClr>
                <a:srgbClr val="000000"/>
              </a:buClr>
              <a:buSzPts val="14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model metrics with on the training data set ( 2357 observation), for the initial Model: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indent="-285750">
              <a:buClr>
                <a:srgbClr val="000000"/>
              </a:buClr>
              <a:buSzPts val="14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R-squared:                       0.956</a:t>
            </a:r>
          </a:p>
          <a:p>
            <a:pPr marL="139700" indent="0">
              <a:buClr>
                <a:srgbClr val="000000"/>
              </a:buClr>
              <a:buSzPts val="1400"/>
              <a:buNone/>
            </a:pP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indent="-285750">
              <a:buClr>
                <a:srgbClr val="000000"/>
              </a:buClr>
              <a:buSzPts val="14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Adj. R-squared:                0.955</a:t>
            </a:r>
          </a:p>
          <a:p>
            <a:pPr marL="425450" indent="-285750">
              <a:buClr>
                <a:srgbClr val="000000"/>
              </a:buClr>
              <a:buSzPts val="1400"/>
            </a:pP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indent="-285750">
              <a:buClr>
                <a:srgbClr val="000000"/>
              </a:buClr>
              <a:buSzPts val="14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variables exhibited strong </a:t>
            </a:r>
            <a:r>
              <a:rPr lang="en-SG" sz="1600" b="1" i="0" dirty="0">
                <a:solidFill>
                  <a:srgbClr val="000000"/>
                </a:solidFill>
                <a:effectLst/>
                <a:latin typeface="Helvetica Neue"/>
              </a:rPr>
              <a:t>Multicollinearity</a:t>
            </a:r>
          </a:p>
          <a:p>
            <a:pPr marL="425450" indent="-285750">
              <a:buClr>
                <a:srgbClr val="000000"/>
              </a:buClr>
              <a:buSzPts val="1400"/>
            </a:pPr>
            <a:endParaRPr lang="en-SG" sz="1600" b="1" dirty="0">
              <a:solidFill>
                <a:srgbClr val="000000"/>
              </a:solidFill>
              <a:latin typeface="Helvetica Neue"/>
              <a:ea typeface="Arial"/>
              <a:cs typeface="Arial"/>
              <a:sym typeface="Arial"/>
            </a:endParaRPr>
          </a:p>
          <a:p>
            <a:pPr marL="425450" indent="-285750">
              <a:buClr>
                <a:srgbClr val="000000"/>
              </a:buClr>
              <a:buSzPts val="1400"/>
            </a:pPr>
            <a:r>
              <a:rPr lang="en-SG" sz="1400" b="1" i="0" dirty="0">
                <a:solidFill>
                  <a:srgbClr val="000000"/>
                </a:solidFill>
                <a:effectLst/>
                <a:latin typeface="Helvetica Neue"/>
              </a:rPr>
              <a:t>Multicollinearity </a:t>
            </a:r>
            <a:r>
              <a:rPr lang="en-SG" sz="1400" i="0" dirty="0">
                <a:solidFill>
                  <a:srgbClr val="000000"/>
                </a:solidFill>
                <a:effectLst/>
                <a:latin typeface="Helvetica Neue"/>
              </a:rPr>
              <a:t>was treated through </a:t>
            </a:r>
            <a:r>
              <a:rPr lang="en-SG" sz="1600" b="1" i="0" dirty="0">
                <a:solidFill>
                  <a:srgbClr val="000000"/>
                </a:solidFill>
                <a:effectLst/>
                <a:latin typeface="Helvetica Neue"/>
              </a:rPr>
              <a:t>Variance Inflation Factor (VIF)</a:t>
            </a:r>
            <a:endParaRPr lang="en-SG" sz="1600" dirty="0">
              <a:solidFill>
                <a:srgbClr val="000000"/>
              </a:solidFill>
              <a:latin typeface="Helvetica Neue"/>
            </a:endParaRPr>
          </a:p>
          <a:p>
            <a:pPr marL="425450" indent="-285750">
              <a:buClr>
                <a:srgbClr val="000000"/>
              </a:buClr>
              <a:buSzPts val="1400"/>
            </a:pPr>
            <a:endParaRPr lang="en-SG" sz="1600" dirty="0">
              <a:solidFill>
                <a:srgbClr val="000000"/>
              </a:solidFill>
              <a:latin typeface="Helvetica Neue"/>
              <a:ea typeface="Arial"/>
              <a:cs typeface="Arial"/>
              <a:sym typeface="Arial"/>
            </a:endParaRPr>
          </a:p>
          <a:p>
            <a:pPr marL="425450" indent="-285750">
              <a:buClr>
                <a:srgbClr val="000000"/>
              </a:buClr>
              <a:buSzPts val="1400"/>
            </a:pPr>
            <a:r>
              <a:rPr lang="en-SG" sz="1400" b="1" i="0" dirty="0">
                <a:solidFill>
                  <a:srgbClr val="000000"/>
                </a:solidFill>
                <a:effectLst/>
                <a:latin typeface="Helvetica Neue"/>
              </a:rPr>
              <a:t>VIF</a:t>
            </a:r>
            <a:r>
              <a:rPr lang="en-SG" sz="1600" b="1" i="0" dirty="0">
                <a:solidFill>
                  <a:srgbClr val="000000"/>
                </a:solidFill>
                <a:effectLst/>
                <a:latin typeface="Helvetica Neue"/>
                <a:cs typeface="Arial"/>
                <a:sym typeface="Arial"/>
              </a:rPr>
              <a:t>:  VIF </a:t>
            </a:r>
            <a:r>
              <a:rPr lang="en-SG" sz="1600" i="0" dirty="0">
                <a:solidFill>
                  <a:srgbClr val="000000"/>
                </a:solidFill>
                <a:effectLst/>
                <a:latin typeface="Helvetica Neue"/>
                <a:cs typeface="Arial"/>
                <a:sym typeface="Arial"/>
              </a:rPr>
              <a:t>value of less th</a:t>
            </a:r>
            <a:r>
              <a:rPr lang="en-SG" sz="1600" dirty="0">
                <a:solidFill>
                  <a:srgbClr val="000000"/>
                </a:solidFill>
                <a:latin typeface="Helvetica Neue"/>
                <a:cs typeface="Arial"/>
                <a:sym typeface="Arial"/>
              </a:rPr>
              <a:t>an</a:t>
            </a:r>
            <a:r>
              <a:rPr lang="en-US" sz="160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10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was taken as the benchmark for </a:t>
            </a:r>
            <a:r>
              <a:rPr lang="en-SG" sz="1600" b="1" i="0" dirty="0">
                <a:solidFill>
                  <a:srgbClr val="000000"/>
                </a:solidFill>
                <a:effectLst/>
                <a:latin typeface="Helvetica Neue"/>
              </a:rPr>
              <a:t>Multicollinearity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final list of variable taken into consideration for Final model: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SG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['</a:t>
            </a:r>
            <a:r>
              <a:rPr lang="en-SG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selfie_camera_mp</a:t>
            </a:r>
            <a:r>
              <a:rPr lang="en-SG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', '</a:t>
            </a:r>
            <a:r>
              <a:rPr lang="en-SG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int_memory</a:t>
            </a:r>
            <a:r>
              <a:rPr lang="en-SG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', '</a:t>
            </a:r>
            <a:r>
              <a:rPr lang="en-SG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new_price</a:t>
            </a:r>
            <a:r>
              <a:rPr lang="en-SG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', 'Alcatel', 'Apple', 'Asus', '</a:t>
            </a:r>
            <a:r>
              <a:rPr lang="en-SG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Celkon</a:t>
            </a:r>
            <a:r>
              <a:rPr lang="en-SG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', 'Coolpad', '</a:t>
            </a:r>
            <a:r>
              <a:rPr lang="en-SG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Gionee</a:t>
            </a:r>
            <a:r>
              <a:rPr lang="en-SG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', 'Google', 'HTC', '</a:t>
            </a:r>
            <a:r>
              <a:rPr lang="en-SG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Honor</a:t>
            </a:r>
            <a:r>
              <a:rPr lang="en-SG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', 'Lava', 'Lenovo', 'Meizu', 'Micromax', 'OnePlus', 'Oppo', 'Others', 'Panasonic', 'Samsung', 'Sony', 'Xiaomi', 'ZTE', 'Others', 'Windows', '5G_dum']</a:t>
            </a:r>
            <a:r>
              <a:rPr lang="en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036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Performance Summary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of key performance metrics for training from t</a:t>
            </a:r>
            <a:r>
              <a:rPr lang="en-SG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OLS Model: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EAF0637-58DC-43A1-BCD3-F7A9CBE4B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54411"/>
              </p:ext>
            </p:extLst>
          </p:nvPr>
        </p:nvGraphicFramePr>
        <p:xfrm>
          <a:off x="264695" y="1676734"/>
          <a:ext cx="6220326" cy="1975653"/>
        </p:xfrm>
        <a:graphic>
          <a:graphicData uri="http://schemas.openxmlformats.org/drawingml/2006/table">
            <a:tbl>
              <a:tblPr firstRow="1" bandRow="1">
                <a:tableStyleId>{A16E7454-6B13-40CE-91AE-A84AF2B8098F}</a:tableStyleId>
              </a:tblPr>
              <a:tblGrid>
                <a:gridCol w="2992928">
                  <a:extLst>
                    <a:ext uri="{9D8B030D-6E8A-4147-A177-3AD203B41FA5}">
                      <a16:colId xmlns:a16="http://schemas.microsoft.com/office/drawing/2014/main" val="672585901"/>
                    </a:ext>
                  </a:extLst>
                </a:gridCol>
                <a:gridCol w="1153956">
                  <a:extLst>
                    <a:ext uri="{9D8B030D-6E8A-4147-A177-3AD203B41FA5}">
                      <a16:colId xmlns:a16="http://schemas.microsoft.com/office/drawing/2014/main" val="1120537456"/>
                    </a:ext>
                  </a:extLst>
                </a:gridCol>
                <a:gridCol w="2073442">
                  <a:extLst>
                    <a:ext uri="{9D8B030D-6E8A-4147-A177-3AD203B41FA5}">
                      <a16:colId xmlns:a16="http://schemas.microsoft.com/office/drawing/2014/main" val="3251008615"/>
                    </a:ext>
                  </a:extLst>
                </a:gridCol>
              </a:tblGrid>
              <a:tr h="485831">
                <a:tc>
                  <a:txBody>
                    <a:bodyPr/>
                    <a:lstStyle/>
                    <a:p>
                      <a:r>
                        <a:rPr lang="en-SG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R-squared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Adj. R-squared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900248"/>
                  </a:ext>
                </a:extLst>
              </a:tr>
              <a:tr h="485831">
                <a:tc>
                  <a:txBody>
                    <a:bodyPr/>
                    <a:lstStyle/>
                    <a:p>
                      <a:r>
                        <a:rPr lang="en-SG" dirty="0"/>
                        <a:t>Initial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521198"/>
                  </a:ext>
                </a:extLst>
              </a:tr>
              <a:tr h="485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/>
                        <a:t>Pre-Final Model – Training Data</a:t>
                      </a:r>
                    </a:p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925177"/>
                  </a:ext>
                </a:extLst>
              </a:tr>
              <a:tr h="485831">
                <a:tc>
                  <a:txBody>
                    <a:bodyPr/>
                    <a:lstStyle/>
                    <a:p>
                      <a:r>
                        <a:rPr lang="en-SG" dirty="0"/>
                        <a:t>Final Model – Training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54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09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SG" sz="2400" b="1" i="0" dirty="0">
                <a:solidFill>
                  <a:srgbClr val="000000"/>
                </a:solidFill>
                <a:effectLst/>
                <a:latin typeface="Helvetica Neue"/>
              </a:rPr>
              <a:t>Linear Regression Assumptions</a:t>
            </a:r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SG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variable in the final models was tested for </a:t>
            </a:r>
            <a:r>
              <a:rPr lang="en-SG" sz="1600" b="1" i="0" dirty="0">
                <a:solidFill>
                  <a:srgbClr val="000000"/>
                </a:solidFill>
                <a:effectLst/>
                <a:latin typeface="Helvetica Neue"/>
              </a:rPr>
              <a:t>Linear Regression Assumptions</a:t>
            </a:r>
          </a:p>
          <a:p>
            <a:pPr marL="139700" indent="0">
              <a:buClr>
                <a:srgbClr val="000000"/>
              </a:buClr>
              <a:buSzPts val="1400"/>
              <a:buNone/>
            </a:pPr>
            <a:endParaRPr lang="en-SG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+mj-lt"/>
              <a:buAutoNum type="arabicPeriod"/>
            </a:pPr>
            <a:r>
              <a:rPr lang="en-US" sz="1600" i="0" dirty="0">
                <a:solidFill>
                  <a:srgbClr val="000000"/>
                </a:solidFill>
                <a:effectLst/>
                <a:latin typeface="Helvetica Neue"/>
              </a:rPr>
              <a:t>No Multicollinearity  : 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 Variables with high VIF scores was removed recursively after checking its impact on the model.</a:t>
            </a: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  VIF score of less than 10 was taken as benchmark.</a:t>
            </a:r>
          </a:p>
          <a:p>
            <a:pPr>
              <a:buFont typeface="+mj-lt"/>
              <a:buAutoNum type="arabicPeriod"/>
            </a:pPr>
            <a:endParaRPr lang="en-US" sz="160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+mj-lt"/>
              <a:buAutoNum type="arabicPeriod"/>
            </a:pPr>
            <a:r>
              <a:rPr lang="en-US" sz="1600" i="0" dirty="0">
                <a:solidFill>
                  <a:srgbClr val="000000"/>
                </a:solidFill>
                <a:effectLst/>
                <a:latin typeface="Helvetica Neue"/>
              </a:rPr>
              <a:t>Linearity of variables:  </a:t>
            </a:r>
          </a:p>
          <a:p>
            <a:pPr marL="133350" indent="0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Helvetica Neue"/>
              </a:rPr>
              <a:t>    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plot of 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esiduals (errors) Vs </a:t>
            </a:r>
          </a:p>
          <a:p>
            <a:pPr marL="133350" indent="0">
              <a:buNone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      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fitted values (predicted values) did not show any pattern.</a:t>
            </a:r>
            <a:endParaRPr lang="en-US" sz="120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+mj-lt"/>
              <a:buAutoNum type="arabicPeriod"/>
            </a:pPr>
            <a:endParaRPr lang="en-US" sz="16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33350" indent="0">
              <a:buNone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3. </a:t>
            </a:r>
            <a:r>
              <a:rPr lang="en-SG" sz="1600" dirty="0">
                <a:solidFill>
                  <a:srgbClr val="000000"/>
                </a:solidFill>
                <a:latin typeface="Helvetica Neue"/>
              </a:rPr>
              <a:t>Independence of error terms:</a:t>
            </a:r>
          </a:p>
          <a:p>
            <a:pPr marL="133350" indent="0">
              <a:buNone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       The plot of Residuals (errors) Vs </a:t>
            </a:r>
          </a:p>
          <a:p>
            <a:pPr marL="133350" indent="0">
              <a:buNone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       fitted values (predicted values) did not show any pattern.</a:t>
            </a:r>
          </a:p>
          <a:p>
            <a:pPr marL="133350" indent="0">
              <a:buNone/>
            </a:pPr>
            <a:endParaRPr lang="en-SG" sz="1200" dirty="0">
              <a:solidFill>
                <a:srgbClr val="000000"/>
              </a:solidFill>
              <a:latin typeface="Helvetica Neue"/>
            </a:endParaRPr>
          </a:p>
          <a:p>
            <a:pPr marL="133350" indent="0">
              <a:buNone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>
              <a:buFont typeface="+mj-lt"/>
              <a:buAutoNum type="arabicPeriod"/>
            </a:pPr>
            <a:endParaRPr lang="en-US" sz="160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>
              <a:buFont typeface="+mj-lt"/>
              <a:buAutoNum type="arabicPeriod"/>
            </a:pPr>
            <a:endParaRPr lang="en-US" sz="160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+mj-lt"/>
              <a:buAutoNum type="arabicPeriod"/>
            </a:pPr>
            <a:endParaRPr lang="en-US" sz="16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FCDAC1C-F78B-407C-9DDE-59323761B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271" y="2167508"/>
            <a:ext cx="3779512" cy="24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SG" sz="2400" b="1" i="0" dirty="0">
                <a:solidFill>
                  <a:srgbClr val="000000"/>
                </a:solidFill>
                <a:effectLst/>
                <a:latin typeface="Helvetica Neue"/>
              </a:rPr>
              <a:t>Linear Regression Assumptions – Contd</a:t>
            </a:r>
            <a:r>
              <a:rPr lang="en-SG" sz="2400" dirty="0">
                <a:solidFill>
                  <a:srgbClr val="000000"/>
                </a:solidFill>
                <a:latin typeface="Helvetica Neue"/>
              </a:rPr>
              <a:t>.</a:t>
            </a:r>
            <a:endParaRPr lang="en-SG" sz="24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6250" indent="-342900">
              <a:buFont typeface="+mj-lt"/>
              <a:buAutoNum type="arabicPeriod" startAt="4"/>
            </a:pP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Normality of error terms:</a:t>
            </a:r>
          </a:p>
          <a:p>
            <a:pPr marL="133350" indent="0">
              <a:buNone/>
            </a:pP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       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The histogram of residuals does have a bell shape.</a:t>
            </a:r>
          </a:p>
          <a:p>
            <a:pPr marL="133350" indent="0">
              <a:buNone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        The residuals more or less follow a straight line except for the tails.</a:t>
            </a:r>
          </a:p>
          <a:p>
            <a:pPr marL="133350" indent="0">
              <a:buNone/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 marL="133350" indent="0">
              <a:buNone/>
            </a:pP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       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Results of the Shapiro-Wilk test.</a:t>
            </a:r>
          </a:p>
          <a:p>
            <a:pPr marL="133350" indent="0">
              <a:buNone/>
            </a:pP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33350" indent="0">
              <a:buNone/>
            </a:pP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(statistic=0.9716421365737915,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Helvetica Neue"/>
              </a:rPr>
              <a:t>pvalue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=3.3734527662670446e-21)</a:t>
            </a:r>
          </a:p>
          <a:p>
            <a:pPr marL="133350" indent="0">
              <a:buNone/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 marL="133350" indent="0">
              <a:buNone/>
            </a:pPr>
            <a:endParaRPr lang="en-US" sz="12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33350" indent="0">
              <a:buNone/>
            </a:pPr>
            <a:endParaRPr lang="en-US" sz="12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33350" indent="0">
              <a:buNone/>
            </a:pPr>
            <a:r>
              <a:rPr lang="en-US" sz="1100" dirty="0">
                <a:solidFill>
                  <a:srgbClr val="000000"/>
                </a:solidFill>
                <a:latin typeface="Helvetica Neue"/>
              </a:rPr>
              <a:t>Since p-value &lt; 0.05, the residuals are not normal as per the Shapiro-Wilk test.</a:t>
            </a:r>
          </a:p>
          <a:p>
            <a:pPr marL="133350" indent="0">
              <a:buNone/>
            </a:pPr>
            <a:r>
              <a:rPr lang="en-US" sz="1100" dirty="0">
                <a:solidFill>
                  <a:srgbClr val="000000"/>
                </a:solidFill>
                <a:latin typeface="Helvetica Neue"/>
              </a:rPr>
              <a:t>Strictly speaking, the residuals are not normal.</a:t>
            </a:r>
          </a:p>
          <a:p>
            <a:pPr marL="133350" indent="0">
              <a:buNone/>
            </a:pPr>
            <a:r>
              <a:rPr lang="en-US" sz="1100" dirty="0">
                <a:solidFill>
                  <a:srgbClr val="000000"/>
                </a:solidFill>
                <a:latin typeface="Helvetica Neue"/>
              </a:rPr>
              <a:t>However, as an approximation, we can accept this distribution as close to being normal.</a:t>
            </a:r>
          </a:p>
          <a:p>
            <a:pPr>
              <a:buFontTx/>
              <a:buChar char="-"/>
            </a:pPr>
            <a:endParaRPr lang="en-US" sz="1100" dirty="0">
              <a:solidFill>
                <a:srgbClr val="000000"/>
              </a:solidFill>
              <a:latin typeface="Helvetica Neue"/>
            </a:endParaRPr>
          </a:p>
          <a:p>
            <a:pPr marL="133350" indent="0">
              <a:buNone/>
            </a:pPr>
            <a:r>
              <a:rPr lang="en-US" sz="1100" dirty="0">
                <a:solidFill>
                  <a:srgbClr val="000000"/>
                </a:solidFill>
                <a:latin typeface="Helvetica Neue"/>
              </a:rPr>
              <a:t>So, the assumption is satisfied</a:t>
            </a:r>
          </a:p>
          <a:p>
            <a:pPr>
              <a:buFont typeface="+mj-lt"/>
              <a:buAutoNum type="arabicPeriod" startAt="4"/>
            </a:pPr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617D1F89-E81E-4917-A9E8-EFCD8386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68" y="702025"/>
            <a:ext cx="3587789" cy="228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48901B0-47C9-481E-97E6-14C102F1D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61" y="2985075"/>
            <a:ext cx="2694226" cy="182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25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SG" sz="2000" b="1" i="0" dirty="0">
                <a:solidFill>
                  <a:srgbClr val="000000"/>
                </a:solidFill>
                <a:effectLst/>
                <a:latin typeface="Helvetica Neue"/>
              </a:rPr>
              <a:t>Linear Regression Assumptions – Contd</a:t>
            </a:r>
            <a:r>
              <a:rPr lang="en-SG" sz="2000" dirty="0">
                <a:solidFill>
                  <a:srgbClr val="000000"/>
                </a:solidFill>
                <a:latin typeface="Helvetica Neue"/>
              </a:rPr>
              <a:t>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6250" indent="-342900">
              <a:buFont typeface="+mj-lt"/>
              <a:buAutoNum type="arabicPeriod" startAt="5"/>
            </a:pP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No Heteroscedasticity</a:t>
            </a:r>
          </a:p>
          <a:p>
            <a:pPr marL="133350" indent="0">
              <a:buNone/>
            </a:pP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[('F statistic', 1.0654310933381863), ('p-value', 0.14112269394353816)]</a:t>
            </a:r>
          </a:p>
          <a:p>
            <a:pPr marL="133350" indent="0">
              <a:buNone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133350" indent="0">
              <a:buNone/>
            </a:pP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Since p-value &gt; 0.05, we can say that the residuals are homoscedastic.</a:t>
            </a:r>
          </a:p>
          <a:p>
            <a:pPr marL="133350" indent="0">
              <a:buNone/>
            </a:pP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So, this assumption is satisfied.</a:t>
            </a:r>
          </a:p>
          <a:p>
            <a:pPr marL="133350" indent="0">
              <a:buNone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133350" indent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Sample Actual Vs Predicted:</a:t>
            </a:r>
          </a:p>
          <a:p>
            <a:pPr marL="133350" indent="0">
              <a:buNone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133350" indent="0">
              <a:buNone/>
            </a:pPr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76250" indent="-342900">
              <a:buFont typeface="+mj-lt"/>
              <a:buAutoNum type="arabicPeriod" startAt="5"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476250" indent="-342900">
              <a:buFont typeface="+mj-lt"/>
              <a:buAutoNum type="arabicPeriod" startAt="5"/>
            </a:pPr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24B7FF7-9142-4C2B-A8AB-3BD19424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692" y="2091585"/>
            <a:ext cx="1538547" cy="275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5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Model P</a:t>
            </a: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erformance Metrics 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9686975-568C-48C2-B01D-AE57FC472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545401"/>
              </p:ext>
            </p:extLst>
          </p:nvPr>
        </p:nvGraphicFramePr>
        <p:xfrm>
          <a:off x="654828" y="1259472"/>
          <a:ext cx="7722258" cy="1418835"/>
        </p:xfrm>
        <a:graphic>
          <a:graphicData uri="http://schemas.openxmlformats.org/drawingml/2006/table">
            <a:tbl>
              <a:tblPr firstRow="1" bandRow="1">
                <a:tableStyleId>{A16E7454-6B13-40CE-91AE-A84AF2B8098F}</a:tableStyleId>
              </a:tblPr>
              <a:tblGrid>
                <a:gridCol w="1287043">
                  <a:extLst>
                    <a:ext uri="{9D8B030D-6E8A-4147-A177-3AD203B41FA5}">
                      <a16:colId xmlns:a16="http://schemas.microsoft.com/office/drawing/2014/main" val="2397000404"/>
                    </a:ext>
                  </a:extLst>
                </a:gridCol>
                <a:gridCol w="1287043">
                  <a:extLst>
                    <a:ext uri="{9D8B030D-6E8A-4147-A177-3AD203B41FA5}">
                      <a16:colId xmlns:a16="http://schemas.microsoft.com/office/drawing/2014/main" val="3894569039"/>
                    </a:ext>
                  </a:extLst>
                </a:gridCol>
                <a:gridCol w="1287043">
                  <a:extLst>
                    <a:ext uri="{9D8B030D-6E8A-4147-A177-3AD203B41FA5}">
                      <a16:colId xmlns:a16="http://schemas.microsoft.com/office/drawing/2014/main" val="803422333"/>
                    </a:ext>
                  </a:extLst>
                </a:gridCol>
                <a:gridCol w="1287043">
                  <a:extLst>
                    <a:ext uri="{9D8B030D-6E8A-4147-A177-3AD203B41FA5}">
                      <a16:colId xmlns:a16="http://schemas.microsoft.com/office/drawing/2014/main" val="184439011"/>
                    </a:ext>
                  </a:extLst>
                </a:gridCol>
                <a:gridCol w="1287043">
                  <a:extLst>
                    <a:ext uri="{9D8B030D-6E8A-4147-A177-3AD203B41FA5}">
                      <a16:colId xmlns:a16="http://schemas.microsoft.com/office/drawing/2014/main" val="1718375621"/>
                    </a:ext>
                  </a:extLst>
                </a:gridCol>
                <a:gridCol w="1287043">
                  <a:extLst>
                    <a:ext uri="{9D8B030D-6E8A-4147-A177-3AD203B41FA5}">
                      <a16:colId xmlns:a16="http://schemas.microsoft.com/office/drawing/2014/main" val="589632815"/>
                    </a:ext>
                  </a:extLst>
                </a:gridCol>
              </a:tblGrid>
              <a:tr h="472945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RMSE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MAE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R-squared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Adj. R-squared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MAPE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139162"/>
                  </a:ext>
                </a:extLst>
              </a:tr>
              <a:tr h="47294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Training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20.595608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15.388272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0.890274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0.888907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21.080383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073845"/>
                  </a:ext>
                </a:extLst>
              </a:tr>
              <a:tr h="47294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Test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21.630428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16.175851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0.893233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0.890077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22.921057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8973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3AD35B-F390-435E-8B9D-389A456E83AE}"/>
              </a:ext>
            </a:extLst>
          </p:cNvPr>
          <p:cNvSpPr txBox="1"/>
          <p:nvPr/>
        </p:nvSpPr>
        <p:spPr>
          <a:xfrm>
            <a:off x="1474839" y="2973275"/>
            <a:ext cx="550999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The model is able to explain ~89% of the variation in the data, which is very good.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The train and test RMSE and MAE differences are low and comparable. So, our model is not suffering from overfitting.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The MAPE on the test set suggests we can predict within 23% of the </a:t>
            </a:r>
            <a:r>
              <a:rPr lang="en-US" sz="1100" dirty="0" err="1"/>
              <a:t>used_price</a:t>
            </a:r>
            <a:r>
              <a:rPr lang="en-US" sz="1100" dirty="0"/>
              <a:t>. 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Hence, we can conclude the model is good for prediction as well as inference purposes.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58562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Model P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erformance Metrics  - Comparison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SG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Performance Comparison: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SG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SG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SG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SG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SG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SG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SG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SG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Performance Comparison: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SG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R-squared and Adj. R-squared are 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comparable between the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learn model 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Linear Regression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statsmodels</a:t>
            </a:r>
            <a:endParaRPr lang="en-SG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SG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09A95D0-1BFB-474A-8A96-3957A59EE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98" y="1221762"/>
            <a:ext cx="4553585" cy="1590897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8A8DDE0-E0B7-448C-88AC-CE13C9735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108" y="2930246"/>
            <a:ext cx="452500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3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Insights and Recommendations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28600" algn="l">
              <a:buFont typeface="+mj-lt"/>
              <a:buAutoNum type="arabicPeriod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Android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phones dominate the used phone market.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Nearly 81% of the market share.</a:t>
            </a:r>
          </a:p>
          <a:p>
            <a:pPr marL="361950" indent="-228600" algn="l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61950" indent="-228600"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'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selfie_camera_mp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', '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int_memory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', '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new_price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' and 5G have a positive coefficients. So, as they increase,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used_price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of the phone also increases.</a:t>
            </a:r>
          </a:p>
          <a:p>
            <a:pPr marL="361950" indent="-228600" algn="l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61950" indent="-228600"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Among the brands 'Apple', 'Google' and 'Honor' have a positive coefficients. So, as these brands have higher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used_price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361950" indent="-228600" algn="l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61950" indent="-228600" algn="l">
              <a:buFont typeface="+mj-lt"/>
              <a:buAutoNum type="arabicPeriod"/>
            </a:pP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new_price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Mean is around 185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Euors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used_price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Mean is around 65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Euors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361950" indent="-228600" algn="l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61950" indent="-228600"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OnePlus, Apple, Google have highest mean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used_price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61950" indent="-228600" algn="l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61950" indent="-228600"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Among the brands 'iOS' has the highest priced phones</a:t>
            </a:r>
          </a:p>
          <a:p>
            <a:pPr marL="361950" indent="-228600" algn="l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61950" indent="-228600"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Android phones have large outliers , indication wide variety of phones</a:t>
            </a: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Insights and Recommendations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6250" indent="-342900" algn="l">
              <a:buFont typeface="+mj-lt"/>
              <a:buAutoNum type="arabicPeriod" startAt="8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OnePlus, Oppo and Vivo offer the max RAM</a:t>
            </a:r>
          </a:p>
          <a:p>
            <a:pPr marL="476250" indent="-342900" algn="l">
              <a:buFont typeface="+mj-lt"/>
              <a:buAutoNum type="arabicPeriod" startAt="8"/>
            </a:pP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76250" indent="-342900" algn="l">
              <a:buFont typeface="+mj-lt"/>
              <a:buAutoNum type="arabicPeriod" startAt="8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Huawei, Samsung offer the most number of phones with screen size greater than 6 inches.</a:t>
            </a:r>
          </a:p>
          <a:p>
            <a:pPr marL="476250" indent="-342900" algn="l">
              <a:buFont typeface="+mj-lt"/>
              <a:buAutoNum type="arabicPeriod" startAt="8"/>
            </a:pP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76250" indent="-342900" algn="l">
              <a:buFont typeface="+mj-lt"/>
              <a:buAutoNum type="arabicPeriod" startAt="8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Xiaomi,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Realme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and Vivo offer many models with selfie camera with more than 8Mp on budget price ( less than 100 Euros) Sony, Samsung, Oppo, Honor and Huawei also good number of models with selfie camera more than 8Mp on budget.</a:t>
            </a:r>
          </a:p>
          <a:p>
            <a:pPr marL="476250" indent="-342900" algn="l">
              <a:buFont typeface="+mj-lt"/>
              <a:buAutoNum type="arabicPeriod" startAt="8"/>
            </a:pP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76250" indent="-342900" algn="l">
              <a:buFont typeface="+mj-lt"/>
              <a:buAutoNum type="arabicPeriod" startAt="8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latest the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release_year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the higher the price.</a:t>
            </a:r>
          </a:p>
          <a:p>
            <a:pPr marL="133350" indent="0" algn="l">
              <a:buNone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4806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000" dirty="0">
                <a:solidFill>
                  <a:schemeClr val="tx1"/>
                </a:solidFill>
              </a:rPr>
              <a:t>Background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723A1E-BD28-4335-AEEC-FB46CF648E5C}"/>
              </a:ext>
            </a:extLst>
          </p:cNvPr>
          <p:cNvSpPr txBox="1"/>
          <p:nvPr/>
        </p:nvSpPr>
        <p:spPr>
          <a:xfrm>
            <a:off x="477848" y="1185770"/>
            <a:ext cx="3462921" cy="304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ReCell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startup dealing with refurbished and used mobile devices is aiming to tap the potential in the used/refurbished market.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ReCell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wants to analyze the data provided and build a linear regression model to predict the price of a used phone 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Also identify factors that significantly influence it.</a:t>
            </a:r>
            <a:endParaRPr lang="en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The Refurbished Phones Market: Outlook Through 2022 | by Galaxy eSolutions  | Medium">
            <a:extLst>
              <a:ext uri="{FF2B5EF4-FFF2-40B4-BE49-F238E27FC236}">
                <a16:creationId xmlns:a16="http://schemas.microsoft.com/office/drawing/2014/main" id="{B71DCC20-0D56-492D-BA93-B1F85056E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276" y="923925"/>
            <a:ext cx="3950023" cy="281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S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Insights and Recommendations</a:t>
            </a:r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data sources for model improvement:</a:t>
            </a:r>
          </a:p>
          <a:p>
            <a:pPr marL="1397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Geography and user attributes.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implementation in real world:</a:t>
            </a:r>
          </a:p>
          <a:p>
            <a:pPr marL="596900" lvl="1" indent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can be implemented in real world and feedback taken to improve the model.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business benefits from model:</a:t>
            </a:r>
          </a:p>
          <a:p>
            <a:pPr marL="1397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ReCell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offer dynamic pricing and offer competitive rates.</a:t>
            </a:r>
          </a:p>
          <a:p>
            <a:pPr marL="1397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None/>
            </a:pP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3798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Problem Overview and Solution Approach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25450" indent="-285750">
              <a:buClr>
                <a:srgbClr val="000000"/>
              </a:buClr>
              <a:buSzPts val="1400"/>
            </a:pPr>
            <a:r>
              <a:rPr lang="en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Financial implications</a:t>
            </a:r>
          </a:p>
          <a:p>
            <a:pPr marL="139700" indent="0">
              <a:buClr>
                <a:srgbClr val="000000"/>
              </a:buClr>
              <a:buSzPts val="1400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A new IDC (International Data Corporation) forecast predicts that the used phone market would be worth $52.7bn by 2023 with a compound annual growth rate (CAGR) of 13.6% from 2018 to 2023.</a:t>
            </a:r>
          </a:p>
          <a:p>
            <a:pPr marL="139700" indent="0">
              <a:buClr>
                <a:srgbClr val="000000"/>
              </a:buClr>
              <a:buSzPts val="1400"/>
              <a:buNone/>
            </a:pPr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39700" indent="0">
              <a:buClr>
                <a:srgbClr val="000000"/>
              </a:buClr>
              <a:buSzPts val="1400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The rising potential of refurbished and used mobile devices market fuels the need for an ML-based solution.</a:t>
            </a:r>
          </a:p>
          <a:p>
            <a:pPr marL="139700" indent="0">
              <a:buClr>
                <a:srgbClr val="000000"/>
              </a:buClr>
              <a:buSzPts val="1400"/>
              <a:buNone/>
            </a:pP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39700" indent="0">
              <a:buClr>
                <a:srgbClr val="000000"/>
              </a:buClr>
              <a:buSzPts val="1400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The solution will provide </a:t>
            </a:r>
            <a:r>
              <a:rPr lang="en-US" sz="1400" dirty="0" err="1">
                <a:solidFill>
                  <a:srgbClr val="000000"/>
                </a:solidFill>
                <a:latin typeface="Arial"/>
                <a:cs typeface="Arial"/>
              </a:rPr>
              <a:t>ReCell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 the ability to develop a dynamic pricing strategy for used and refurbished smartphones.</a:t>
            </a:r>
          </a:p>
          <a:p>
            <a:pPr marL="139700" indent="0">
              <a:buClr>
                <a:srgbClr val="000000"/>
              </a:buClr>
              <a:buSzPts val="1400"/>
              <a:buNone/>
            </a:pPr>
            <a:endParaRPr lang="en-SG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39700" indent="0">
              <a:buClr>
                <a:srgbClr val="000000"/>
              </a:buClr>
              <a:buSzPts val="1400"/>
              <a:buNone/>
            </a:pPr>
            <a:r>
              <a:rPr lang="en-SG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ReCell</a:t>
            </a:r>
            <a:r>
              <a:rPr lang="en-SG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has a good collection of data no the various attribute of the phone that might impact the price of the used and refurbished phones.</a:t>
            </a:r>
            <a:endParaRPr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S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br>
              <a:rPr lang="en-S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S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A2F166-D15D-48A9-8BBD-554073377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58190"/>
              </p:ext>
            </p:extLst>
          </p:nvPr>
        </p:nvGraphicFramePr>
        <p:xfrm>
          <a:off x="407055" y="964504"/>
          <a:ext cx="4094153" cy="3238394"/>
        </p:xfrm>
        <a:graphic>
          <a:graphicData uri="http://schemas.openxmlformats.org/drawingml/2006/table">
            <a:tbl>
              <a:tblPr firstRow="1" bandRow="1">
                <a:tableStyleId>{A16E7454-6B13-40CE-91AE-A84AF2B8098F}</a:tableStyleId>
              </a:tblPr>
              <a:tblGrid>
                <a:gridCol w="1256563">
                  <a:extLst>
                    <a:ext uri="{9D8B030D-6E8A-4147-A177-3AD203B41FA5}">
                      <a16:colId xmlns:a16="http://schemas.microsoft.com/office/drawing/2014/main" val="1922796683"/>
                    </a:ext>
                  </a:extLst>
                </a:gridCol>
                <a:gridCol w="2837590">
                  <a:extLst>
                    <a:ext uri="{9D8B030D-6E8A-4147-A177-3AD203B41FA5}">
                      <a16:colId xmlns:a16="http://schemas.microsoft.com/office/drawing/2014/main" val="1469814253"/>
                    </a:ext>
                  </a:extLst>
                </a:gridCol>
              </a:tblGrid>
              <a:tr h="3578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Variable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Description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525737"/>
                  </a:ext>
                </a:extLst>
              </a:tr>
              <a:tr h="248460">
                <a:tc>
                  <a:txBody>
                    <a:bodyPr/>
                    <a:lstStyle/>
                    <a:p>
                      <a:r>
                        <a:rPr lang="en-US" sz="1000" baseline="0" dirty="0" err="1"/>
                        <a:t>brand_name</a:t>
                      </a:r>
                      <a:endParaRPr lang="en-SG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Name of manufacturing brand</a:t>
                      </a:r>
                      <a:endParaRPr lang="en-SG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158414"/>
                  </a:ext>
                </a:extLst>
              </a:tr>
              <a:tr h="235296">
                <a:tc>
                  <a:txBody>
                    <a:bodyPr/>
                    <a:lstStyle/>
                    <a:p>
                      <a:r>
                        <a:rPr lang="en-US" sz="1000" baseline="0" dirty="0" err="1"/>
                        <a:t>os</a:t>
                      </a:r>
                      <a:endParaRPr lang="en-SG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OS on which the phone runs</a:t>
                      </a:r>
                      <a:endParaRPr lang="en-SG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8446"/>
                  </a:ext>
                </a:extLst>
              </a:tr>
              <a:tr h="259964">
                <a:tc>
                  <a:txBody>
                    <a:bodyPr/>
                    <a:lstStyle/>
                    <a:p>
                      <a:r>
                        <a:rPr lang="en-US" sz="1000" baseline="0" dirty="0" err="1"/>
                        <a:t>screen_size</a:t>
                      </a:r>
                      <a:endParaRPr lang="en-SG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Size of the screen in cm</a:t>
                      </a:r>
                      <a:endParaRPr lang="en-SG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488830"/>
                  </a:ext>
                </a:extLst>
              </a:tr>
              <a:tr h="27214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4g</a:t>
                      </a:r>
                      <a:endParaRPr lang="en-SG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Whether 4G is available or 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248362"/>
                  </a:ext>
                </a:extLst>
              </a:tr>
              <a:tr h="235296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5g</a:t>
                      </a:r>
                      <a:endParaRPr lang="en-SG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aseline="0" dirty="0"/>
                        <a:t>Whether 5G is available or not</a:t>
                      </a:r>
                      <a:endParaRPr lang="en-SG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882515"/>
                  </a:ext>
                </a:extLst>
              </a:tr>
              <a:tr h="279098">
                <a:tc>
                  <a:txBody>
                    <a:bodyPr/>
                    <a:lstStyle/>
                    <a:p>
                      <a:r>
                        <a:rPr lang="en-US" sz="1000" baseline="0" dirty="0" err="1"/>
                        <a:t>main_camera_mp</a:t>
                      </a:r>
                      <a:endParaRPr lang="en-SG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Resolution of the rear camera in megapixels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12441"/>
                  </a:ext>
                </a:extLst>
              </a:tr>
              <a:tr h="238143">
                <a:tc>
                  <a:txBody>
                    <a:bodyPr/>
                    <a:lstStyle/>
                    <a:p>
                      <a:r>
                        <a:rPr lang="en-US" sz="1000" baseline="0" dirty="0" err="1"/>
                        <a:t>selfie_camera_mp</a:t>
                      </a:r>
                      <a:endParaRPr lang="en-SG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aseline="0" dirty="0"/>
                        <a:t> Resolution of the front camera in megapixels</a:t>
                      </a:r>
                      <a:endParaRPr lang="en-SG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008491"/>
                  </a:ext>
                </a:extLst>
              </a:tr>
              <a:tr h="235296">
                <a:tc>
                  <a:txBody>
                    <a:bodyPr/>
                    <a:lstStyle/>
                    <a:p>
                      <a:r>
                        <a:rPr lang="en-US" sz="1000" baseline="0" dirty="0" err="1"/>
                        <a:t>int_memory</a:t>
                      </a:r>
                      <a:endParaRPr lang="en-SG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Amount of internal memory (ROM) in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656491"/>
                  </a:ext>
                </a:extLst>
              </a:tr>
              <a:tr h="357846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ram</a:t>
                      </a:r>
                      <a:endParaRPr lang="en-SG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aseline="0" dirty="0"/>
                        <a:t>Amount of RAM in GB</a:t>
                      </a:r>
                      <a:endParaRPr lang="en-SG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062686"/>
                  </a:ext>
                </a:extLst>
              </a:tr>
              <a:tr h="235296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battery</a:t>
                      </a:r>
                      <a:endParaRPr lang="en-SG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aseline="0" dirty="0"/>
                        <a:t>Energy capacity of the phone battery in </a:t>
                      </a:r>
                      <a:r>
                        <a:rPr lang="en-US" sz="1000" baseline="0" dirty="0" err="1"/>
                        <a:t>mAh</a:t>
                      </a:r>
                      <a:endParaRPr lang="en-US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634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weight</a:t>
                      </a:r>
                      <a:endParaRPr lang="en-SG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aseline="0" dirty="0"/>
                        <a:t>Weight of the phone in grams</a:t>
                      </a:r>
                      <a:endParaRPr lang="en-SG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56207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D69077-D95D-47DF-8A92-C7FEEA1CE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070582"/>
              </p:ext>
            </p:extLst>
          </p:nvPr>
        </p:nvGraphicFramePr>
        <p:xfrm>
          <a:off x="4748979" y="869950"/>
          <a:ext cx="4277034" cy="2590800"/>
        </p:xfrm>
        <a:graphic>
          <a:graphicData uri="http://schemas.openxmlformats.org/drawingml/2006/table">
            <a:tbl>
              <a:tblPr firstRow="1" bandRow="1">
                <a:tableStyleId>{A16E7454-6B13-40CE-91AE-A84AF2B8098F}</a:tableStyleId>
              </a:tblPr>
              <a:tblGrid>
                <a:gridCol w="1294940">
                  <a:extLst>
                    <a:ext uri="{9D8B030D-6E8A-4147-A177-3AD203B41FA5}">
                      <a16:colId xmlns:a16="http://schemas.microsoft.com/office/drawing/2014/main" val="4058042991"/>
                    </a:ext>
                  </a:extLst>
                </a:gridCol>
                <a:gridCol w="2982094">
                  <a:extLst>
                    <a:ext uri="{9D8B030D-6E8A-4147-A177-3AD203B41FA5}">
                      <a16:colId xmlns:a16="http://schemas.microsoft.com/office/drawing/2014/main" val="2049542535"/>
                    </a:ext>
                  </a:extLst>
                </a:gridCol>
              </a:tblGrid>
              <a:tr h="120322">
                <a:tc>
                  <a:txBody>
                    <a:bodyPr/>
                    <a:lstStyle/>
                    <a:p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Variable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aseline="0" dirty="0"/>
                        <a:t>Description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09399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err="1"/>
                        <a:t>release_year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when the phone model was released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1255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err="1"/>
                        <a:t>days_used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Number of days the used/refurbished phone has been used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070739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err="1"/>
                        <a:t>new_price</a:t>
                      </a:r>
                      <a:r>
                        <a:rPr lang="en-US" dirty="0"/>
                        <a:t>: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of a new phone of the same model in euros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25238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 err="1"/>
                        <a:t>used_price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Price of the used/refurbished phone in euros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37452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7541D31-8993-4AEF-81D0-0E42842A5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86991"/>
              </p:ext>
            </p:extLst>
          </p:nvPr>
        </p:nvGraphicFramePr>
        <p:xfrm>
          <a:off x="4855168" y="3642811"/>
          <a:ext cx="3350836" cy="609600"/>
        </p:xfrm>
        <a:graphic>
          <a:graphicData uri="http://schemas.openxmlformats.org/drawingml/2006/table">
            <a:tbl>
              <a:tblPr firstRow="1" bandRow="1">
                <a:tableStyleId>{A16E7454-6B13-40CE-91AE-A84AF2B8098F}</a:tableStyleId>
              </a:tblPr>
              <a:tblGrid>
                <a:gridCol w="1675418">
                  <a:extLst>
                    <a:ext uri="{9D8B030D-6E8A-4147-A177-3AD203B41FA5}">
                      <a16:colId xmlns:a16="http://schemas.microsoft.com/office/drawing/2014/main" val="3929276930"/>
                    </a:ext>
                  </a:extLst>
                </a:gridCol>
                <a:gridCol w="1675418">
                  <a:extLst>
                    <a:ext uri="{9D8B030D-6E8A-4147-A177-3AD203B41FA5}">
                      <a16:colId xmlns:a16="http://schemas.microsoft.com/office/drawing/2014/main" val="376430413"/>
                    </a:ext>
                  </a:extLst>
                </a:gridCol>
              </a:tblGrid>
              <a:tr h="19912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Observations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Variables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968371"/>
                  </a:ext>
                </a:extLst>
              </a:tr>
              <a:tr h="199124">
                <a:tc>
                  <a:txBody>
                    <a:bodyPr/>
                    <a:lstStyle/>
                    <a:p>
                      <a:r>
                        <a:rPr lang="en-SG" dirty="0"/>
                        <a:t>3571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988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4DA91-1F40-4249-BCF4-A8B3C5401870}"/>
              </a:ext>
            </a:extLst>
          </p:cNvPr>
          <p:cNvSpPr txBox="1"/>
          <p:nvPr/>
        </p:nvSpPr>
        <p:spPr>
          <a:xfrm>
            <a:off x="289068" y="3586808"/>
            <a:ext cx="4141347" cy="750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Android has almost 91% share</a:t>
            </a:r>
          </a:p>
          <a:p>
            <a:r>
              <a:rPr lang="en-US" dirty="0"/>
              <a:t>* Most of the phones have 4G</a:t>
            </a:r>
          </a:p>
          <a:p>
            <a:r>
              <a:rPr lang="en-US" dirty="0"/>
              <a:t>* Most of the phones do not have 5G</a:t>
            </a:r>
            <a:endParaRPr lang="en-SG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20CE3DA-CB27-4D7C-8213-ECBB5E4B7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8" y="752610"/>
            <a:ext cx="2181225" cy="272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59F14D6-713A-449B-9DC5-B22E40D7C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049" y="702670"/>
            <a:ext cx="2181225" cy="311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0105BB5-EABD-4742-A4F2-EAD517F5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125" y="702670"/>
            <a:ext cx="324802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4DA91-1F40-4249-BCF4-A8B3C5401870}"/>
              </a:ext>
            </a:extLst>
          </p:cNvPr>
          <p:cNvSpPr txBox="1"/>
          <p:nvPr/>
        </p:nvSpPr>
        <p:spPr>
          <a:xfrm>
            <a:off x="289068" y="3586807"/>
            <a:ext cx="3539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Samsung, Huawei and LG are top 3 individual brands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There are 33 brands in total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Most of the phones are not from the 33 brands</a:t>
            </a:r>
            <a:endParaRPr lang="en-SG" sz="11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CF7844-D712-4D52-9ED5-1E0AD1847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17" y="620751"/>
            <a:ext cx="4949133" cy="434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FD91AB3-CAE3-49FD-B050-C86F893DF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1" y="806902"/>
            <a:ext cx="3384258" cy="175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32AEB5-E60C-4236-B684-3DACDD6B6E69}"/>
              </a:ext>
            </a:extLst>
          </p:cNvPr>
          <p:cNvSpPr txBox="1"/>
          <p:nvPr/>
        </p:nvSpPr>
        <p:spPr>
          <a:xfrm>
            <a:off x="436552" y="2796294"/>
            <a:ext cx="3392129" cy="66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Increase in ram leads to higher </a:t>
            </a:r>
            <a:r>
              <a:rPr lang="en-US" sz="1200" dirty="0" err="1"/>
              <a:t>used_price</a:t>
            </a:r>
            <a:r>
              <a:rPr lang="en-US" sz="1200" dirty="0"/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Interesting that price decreases after ram size reached 12 GB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9043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C20F94-05AE-49D9-8D8F-411002321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99" y="673520"/>
            <a:ext cx="4416711" cy="250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835AA68-36AE-4D6C-87F8-E2F5835C5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0" y="861979"/>
            <a:ext cx="4041172" cy="212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391443-367E-44E1-A2B6-1F25D851A89E}"/>
              </a:ext>
            </a:extLst>
          </p:cNvPr>
          <p:cNvSpPr txBox="1"/>
          <p:nvPr/>
        </p:nvSpPr>
        <p:spPr>
          <a:xfrm>
            <a:off x="4638173" y="3633537"/>
            <a:ext cx="4229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Among the brands 'iOS' has the highest priced phones</a:t>
            </a:r>
          </a:p>
          <a:p>
            <a:r>
              <a:rPr lang="en-US" dirty="0"/>
              <a:t>Android phones have large outliers , indication wide variety of phones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DE485-A3DB-4990-8CB1-D3B10A1610C5}"/>
              </a:ext>
            </a:extLst>
          </p:cNvPr>
          <p:cNvSpPr txBox="1"/>
          <p:nvPr/>
        </p:nvSpPr>
        <p:spPr>
          <a:xfrm>
            <a:off x="572237" y="3563210"/>
            <a:ext cx="330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5G phones are in general higher priced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953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91443-367E-44E1-A2B6-1F25D851A89E}"/>
              </a:ext>
            </a:extLst>
          </p:cNvPr>
          <p:cNvSpPr txBox="1"/>
          <p:nvPr/>
        </p:nvSpPr>
        <p:spPr>
          <a:xfrm>
            <a:off x="4638173" y="3633537"/>
            <a:ext cx="4229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latest the </a:t>
            </a:r>
            <a:r>
              <a:rPr lang="en-US" dirty="0" err="1"/>
              <a:t>release_year</a:t>
            </a:r>
            <a:r>
              <a:rPr lang="en-US" dirty="0"/>
              <a:t> the higher the price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DE485-A3DB-4990-8CB1-D3B10A1610C5}"/>
              </a:ext>
            </a:extLst>
          </p:cNvPr>
          <p:cNvSpPr txBox="1"/>
          <p:nvPr/>
        </p:nvSpPr>
        <p:spPr>
          <a:xfrm>
            <a:off x="572237" y="3563210"/>
            <a:ext cx="330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5G, there is not considerable difference in price for phones with or with out 4G, also there are lot of outlier, indicating wide range of 4g phones</a:t>
            </a:r>
            <a:endParaRPr lang="en-SG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F4DF82D-2B7B-4A29-AA4B-EC0E15597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3843"/>
            <a:ext cx="3952110" cy="203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A814556-9861-4026-8A4D-8A3F6C671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110" y="994458"/>
            <a:ext cx="4334121" cy="225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6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6D82-4E18-41E6-BAC7-A9AF9F8A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EDA – Contd.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BFED022-A4DB-433D-8071-7F72C01FC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0" y="1025934"/>
            <a:ext cx="5904244" cy="333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FC730B-E01E-42A2-8C69-806CD5F1052A}"/>
              </a:ext>
            </a:extLst>
          </p:cNvPr>
          <p:cNvSpPr txBox="1"/>
          <p:nvPr/>
        </p:nvSpPr>
        <p:spPr>
          <a:xfrm>
            <a:off x="6253317" y="1025934"/>
            <a:ext cx="2743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Battery and weight are corelated , as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Screen_size</a:t>
            </a:r>
            <a:r>
              <a:rPr lang="en-US" dirty="0"/>
              <a:t> and battery are corelated , indicating large screen size needs large batteries.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selfie_camera_mp</a:t>
            </a:r>
            <a:r>
              <a:rPr lang="en-US" dirty="0"/>
              <a:t> and </a:t>
            </a:r>
            <a:r>
              <a:rPr lang="en-US" dirty="0" err="1"/>
              <a:t>release_year</a:t>
            </a:r>
            <a:r>
              <a:rPr lang="en-US" dirty="0"/>
              <a:t> are corelated , indicating new models have better selfie cameras.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Days_used</a:t>
            </a:r>
            <a:r>
              <a:rPr lang="en-US" dirty="0"/>
              <a:t> and </a:t>
            </a:r>
            <a:r>
              <a:rPr lang="en-US" dirty="0" err="1"/>
              <a:t>used_price</a:t>
            </a:r>
            <a:r>
              <a:rPr lang="en-US" dirty="0"/>
              <a:t> are negatively corelated.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7073408"/>
      </p:ext>
    </p:extLst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1533</Words>
  <Application>Microsoft Office PowerPoint</Application>
  <PresentationFormat>On-screen Show (16:9)</PresentationFormat>
  <Paragraphs>236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Helvetica Neue</vt:lpstr>
      <vt:lpstr>Nunito SemiBold</vt:lpstr>
      <vt:lpstr>Nunito</vt:lpstr>
      <vt:lpstr>Calibri</vt:lpstr>
      <vt:lpstr>Nunito ExtraBold</vt:lpstr>
      <vt:lpstr>Courier New</vt:lpstr>
      <vt:lpstr>Just Logo</vt:lpstr>
      <vt:lpstr>ReCell - Trusetd Reseller</vt:lpstr>
      <vt:lpstr>Background</vt:lpstr>
      <vt:lpstr>Business Problem Overview and Solution Approach</vt:lpstr>
      <vt:lpstr>Data Overview </vt:lpstr>
      <vt:lpstr>Exploratory Data Analysis</vt:lpstr>
      <vt:lpstr>EDA</vt:lpstr>
      <vt:lpstr>EDA</vt:lpstr>
      <vt:lpstr>EDA</vt:lpstr>
      <vt:lpstr>EDA – Contd.</vt:lpstr>
      <vt:lpstr>Overview of ML model and its parameters</vt:lpstr>
      <vt:lpstr>Model Performance Summary</vt:lpstr>
      <vt:lpstr>Model Performance Summary</vt:lpstr>
      <vt:lpstr>Linear Regression Assumptions</vt:lpstr>
      <vt:lpstr>Linear Regression Assumptions – Contd.</vt:lpstr>
      <vt:lpstr>Linear Regression Assumptions – Contd.</vt:lpstr>
      <vt:lpstr>Key Model Performance Metrics </vt:lpstr>
      <vt:lpstr>Key Model Performance Metrics  - Comparison</vt:lpstr>
      <vt:lpstr>Business Insights and Recommendations</vt:lpstr>
      <vt:lpstr>Business Insights and Recommendations</vt:lpstr>
      <vt:lpstr>Business Insights and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Presentation</dc:title>
  <dc:creator>user</dc:creator>
  <cp:lastModifiedBy>Dayanithi Selvaraji</cp:lastModifiedBy>
  <cp:revision>36</cp:revision>
  <dcterms:modified xsi:type="dcterms:W3CDTF">2021-08-21T00:13:26Z</dcterms:modified>
</cp:coreProperties>
</file>