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7200900" cy="10058400"/>
  <p:notesSz cx="72009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0067" y="3118104"/>
            <a:ext cx="6120765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80135" y="5632704"/>
            <a:ext cx="504063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D3F42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25">
                <a:latin typeface="Microsoft Sans Serif"/>
                <a:cs typeface="Microsoft Sans Serif"/>
              </a:rPr>
              <a:t>|</a:t>
            </a:r>
            <a:r>
              <a:rPr dirty="0" spc="505">
                <a:latin typeface="Microsoft Sans Serif"/>
                <a:cs typeface="Microsoft Sans Serif"/>
              </a:rPr>
              <a:t> </a:t>
            </a:r>
            <a:r>
              <a:rPr dirty="0" spc="-35"/>
              <a:t>g.co/BeInternetAwesome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D3F42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25">
                <a:latin typeface="Microsoft Sans Serif"/>
                <a:cs typeface="Microsoft Sans Serif"/>
              </a:rPr>
              <a:t>|</a:t>
            </a:r>
            <a:r>
              <a:rPr dirty="0" spc="505">
                <a:latin typeface="Microsoft Sans Serif"/>
                <a:cs typeface="Microsoft Sans Serif"/>
              </a:rPr>
              <a:t> </a:t>
            </a:r>
            <a:r>
              <a:rPr dirty="0" spc="-35"/>
              <a:t>g.co/BeInternetAwesome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60045" y="2313432"/>
            <a:ext cx="3132391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708463" y="2313432"/>
            <a:ext cx="3132391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D3F42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25">
                <a:latin typeface="Microsoft Sans Serif"/>
                <a:cs typeface="Microsoft Sans Serif"/>
              </a:rPr>
              <a:t>|</a:t>
            </a:r>
            <a:r>
              <a:rPr dirty="0" spc="505">
                <a:latin typeface="Microsoft Sans Serif"/>
                <a:cs typeface="Microsoft Sans Serif"/>
              </a:rPr>
              <a:t> </a:t>
            </a:r>
            <a:r>
              <a:rPr dirty="0" spc="-35"/>
              <a:t>g.co/BeInternetAwesome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D3F42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25">
                <a:latin typeface="Microsoft Sans Serif"/>
                <a:cs typeface="Microsoft Sans Serif"/>
              </a:rPr>
              <a:t>|</a:t>
            </a:r>
            <a:r>
              <a:rPr dirty="0" spc="505">
                <a:latin typeface="Microsoft Sans Serif"/>
                <a:cs typeface="Microsoft Sans Serif"/>
              </a:rPr>
              <a:t> </a:t>
            </a:r>
            <a:r>
              <a:rPr dirty="0" spc="-35"/>
              <a:t>g.co/BeInternetAwesome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D3F42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25">
                <a:latin typeface="Microsoft Sans Serif"/>
                <a:cs typeface="Microsoft Sans Serif"/>
              </a:rPr>
              <a:t>|</a:t>
            </a:r>
            <a:r>
              <a:rPr dirty="0" spc="505">
                <a:latin typeface="Microsoft Sans Serif"/>
                <a:cs typeface="Microsoft Sans Serif"/>
              </a:rPr>
              <a:t> </a:t>
            </a:r>
            <a:r>
              <a:rPr dirty="0" spc="-35"/>
              <a:t>g.co/BeInternetAwesome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0609" y="224893"/>
            <a:ext cx="1549400" cy="367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0045" y="2313432"/>
            <a:ext cx="648081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96107" y="9640443"/>
            <a:ext cx="1612264" cy="18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3D3F42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25">
                <a:latin typeface="Microsoft Sans Serif"/>
                <a:cs typeface="Microsoft Sans Serif"/>
              </a:rPr>
              <a:t>|</a:t>
            </a:r>
            <a:r>
              <a:rPr dirty="0" spc="505">
                <a:latin typeface="Microsoft Sans Serif"/>
                <a:cs typeface="Microsoft Sans Serif"/>
              </a:rPr>
              <a:t> </a:t>
            </a:r>
            <a:r>
              <a:rPr dirty="0" spc="-35"/>
              <a:t>g.co/BeInternetAwesome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60045" y="9354312"/>
            <a:ext cx="1656207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184648" y="9354312"/>
            <a:ext cx="1656207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96455" cy="2286000"/>
          </a:xfrm>
          <a:custGeom>
            <a:avLst/>
            <a:gdLst/>
            <a:ahLst/>
            <a:cxnLst/>
            <a:rect l="l" t="t" r="r" b="b"/>
            <a:pathLst>
              <a:path w="7196455" h="2286000">
                <a:moveTo>
                  <a:pt x="7196455" y="0"/>
                </a:moveTo>
                <a:lnTo>
                  <a:pt x="0" y="0"/>
                </a:lnTo>
                <a:lnTo>
                  <a:pt x="0" y="2285555"/>
                </a:lnTo>
                <a:lnTo>
                  <a:pt x="7196455" y="2285555"/>
                </a:lnTo>
                <a:lnTo>
                  <a:pt x="7196455" y="0"/>
                </a:lnTo>
                <a:close/>
              </a:path>
            </a:pathLst>
          </a:custGeom>
          <a:solidFill>
            <a:srgbClr val="0054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Be</a:t>
            </a:r>
            <a:r>
              <a:rPr dirty="0" spc="-80"/>
              <a:t> </a:t>
            </a:r>
            <a:r>
              <a:rPr dirty="0" spc="40"/>
              <a:t>Internet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9791" y="23121"/>
            <a:ext cx="2979420" cy="1931670"/>
          </a:xfrm>
          <a:prstGeom prst="rect">
            <a:avLst/>
          </a:prstGeom>
        </p:spPr>
        <p:txBody>
          <a:bodyPr wrap="square" lIns="0" tIns="398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35"/>
              </a:spcBef>
            </a:pPr>
            <a:r>
              <a:rPr dirty="0" sz="8000" spc="-280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8000" spc="-459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8000" spc="-100" b="1">
                <a:solidFill>
                  <a:srgbClr val="FFFFFF"/>
                </a:solidFill>
                <a:latin typeface="Tahoma"/>
                <a:cs typeface="Tahoma"/>
              </a:rPr>
              <a:t>art</a:t>
            </a:r>
            <a:endParaRPr sz="80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570"/>
              </a:spcBef>
            </a:pPr>
            <a:r>
              <a:rPr dirty="0" sz="1500" spc="-17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1500" spc="-4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1500" spc="-11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1500" spc="-70">
                <a:solidFill>
                  <a:srgbClr val="FFFFFF"/>
                </a:solidFill>
                <a:latin typeface="Lucida Sans Unicode"/>
                <a:cs typeface="Lucida Sans Unicode"/>
              </a:rPr>
              <a:t>s </a:t>
            </a:r>
            <a:r>
              <a:rPr dirty="0" sz="1500" spc="-10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1500" spc="-70">
                <a:solidFill>
                  <a:srgbClr val="FFFFFF"/>
                </a:solidFill>
                <a:latin typeface="Lucida Sans Unicode"/>
                <a:cs typeface="Lucida Sans Unicode"/>
              </a:rPr>
              <a:t>o help </a:t>
            </a:r>
            <a:r>
              <a:rPr dirty="0" sz="1500" spc="-105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dirty="0" sz="1500" spc="-4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1500" spc="-75">
                <a:solidFill>
                  <a:srgbClr val="FFFFFF"/>
                </a:solidFill>
                <a:latin typeface="Lucida Sans Unicode"/>
                <a:cs typeface="Lucida Sans Unicode"/>
              </a:rPr>
              <a:t>u be </a:t>
            </a:r>
            <a:r>
              <a:rPr dirty="0" sz="1500" spc="-8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1500" spc="-10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1500" spc="-45">
                <a:solidFill>
                  <a:srgbClr val="FFFFFF"/>
                </a:solidFill>
                <a:latin typeface="Lucida Sans Unicode"/>
                <a:cs typeface="Lucida Sans Unicode"/>
              </a:rPr>
              <a:t>art </a:t>
            </a:r>
            <a:r>
              <a:rPr dirty="0" sz="1500" spc="-8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1500" spc="-80">
                <a:solidFill>
                  <a:srgbClr val="FFFFFF"/>
                </a:solidFill>
                <a:latin typeface="Lucida Sans Unicode"/>
                <a:cs typeface="Lucida Sans Unicode"/>
              </a:rPr>
              <a:t>nline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20579" y="2673137"/>
            <a:ext cx="4173854" cy="0"/>
          </a:xfrm>
          <a:custGeom>
            <a:avLst/>
            <a:gdLst/>
            <a:ahLst/>
            <a:cxnLst/>
            <a:rect l="l" t="t" r="r" b="b"/>
            <a:pathLst>
              <a:path w="4173854" h="0">
                <a:moveTo>
                  <a:pt x="0" y="0"/>
                </a:moveTo>
                <a:lnTo>
                  <a:pt x="4173842" y="0"/>
                </a:lnTo>
              </a:path>
            </a:pathLst>
          </a:custGeom>
          <a:ln w="6019">
            <a:solidFill>
              <a:srgbClr val="005E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01335" y="2669973"/>
            <a:ext cx="4225290" cy="81851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ct val="130700"/>
              </a:lnSpc>
              <a:spcBef>
                <a:spcPts val="295"/>
              </a:spcBef>
            </a:pPr>
            <a:r>
              <a:rPr dirty="0" sz="1400">
                <a:solidFill>
                  <a:srgbClr val="231F20"/>
                </a:solidFill>
                <a:latin typeface="Roboto Lt"/>
                <a:cs typeface="Roboto Lt"/>
              </a:rPr>
              <a:t>Be 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a </a:t>
            </a:r>
            <a:r>
              <a:rPr dirty="0" sz="1400" spc="-15">
                <a:solidFill>
                  <a:srgbClr val="231F20"/>
                </a:solidFill>
                <a:latin typeface="Roboto Lt"/>
                <a:cs typeface="Roboto Lt"/>
              </a:rPr>
              <a:t>positive </a:t>
            </a: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presence </a:t>
            </a:r>
            <a:r>
              <a:rPr dirty="0" sz="1400" spc="-15">
                <a:solidFill>
                  <a:srgbClr val="231F20"/>
                </a:solidFill>
                <a:latin typeface="Roboto Lt"/>
                <a:cs typeface="Roboto Lt"/>
              </a:rPr>
              <a:t>online </a:t>
            </a:r>
            <a:r>
              <a:rPr dirty="0" sz="1400" spc="-20">
                <a:solidFill>
                  <a:srgbClr val="231F20"/>
                </a:solidFill>
                <a:latin typeface="Roboto Lt"/>
                <a:cs typeface="Roboto Lt"/>
              </a:rPr>
              <a:t>just </a:t>
            </a: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like </a:t>
            </a:r>
            <a:r>
              <a:rPr dirty="0" sz="1400" spc="-25">
                <a:solidFill>
                  <a:srgbClr val="231F20"/>
                </a:solidFill>
                <a:latin typeface="Roboto Lt"/>
                <a:cs typeface="Roboto Lt"/>
              </a:rPr>
              <a:t>IRL </a:t>
            </a:r>
            <a:r>
              <a:rPr dirty="0" sz="1400" spc="-20">
                <a:solidFill>
                  <a:srgbClr val="231F20"/>
                </a:solidFill>
                <a:latin typeface="Roboto Lt"/>
                <a:cs typeface="Roboto Lt"/>
              </a:rPr>
              <a:t>(in </a:t>
            </a: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real life). 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Remember,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once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something</a:t>
            </a:r>
            <a:r>
              <a:rPr dirty="0" sz="1200" spc="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by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or about</a:t>
            </a:r>
            <a:r>
              <a:rPr dirty="0" sz="1200" spc="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you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is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online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like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a 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photo,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comment, or message,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it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could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stay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online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forever.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1335" y="3766417"/>
            <a:ext cx="4203700" cy="106616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Think</a:t>
            </a:r>
            <a:r>
              <a:rPr dirty="0" sz="1400" spc="-1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231F20"/>
                </a:solidFill>
                <a:latin typeface="Roboto Lt"/>
                <a:cs typeface="Roboto Lt"/>
              </a:rPr>
              <a:t>before</a:t>
            </a:r>
            <a:r>
              <a:rPr dirty="0" sz="1400" spc="-1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20">
                <a:solidFill>
                  <a:srgbClr val="231F20"/>
                </a:solidFill>
                <a:latin typeface="Roboto Lt"/>
                <a:cs typeface="Roboto Lt"/>
              </a:rPr>
              <a:t>you 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post.</a:t>
            </a:r>
            <a:endParaRPr sz="1400">
              <a:latin typeface="Roboto Lt"/>
              <a:cs typeface="Roboto Lt"/>
            </a:endParaRPr>
          </a:p>
          <a:p>
            <a:pPr marL="12700" marR="5715">
              <a:lnSpc>
                <a:spcPct val="125000"/>
              </a:lnSpc>
              <a:spcBef>
                <a:spcPts val="320"/>
              </a:spcBef>
            </a:pPr>
            <a:r>
              <a:rPr dirty="0" sz="1200" spc="-40">
                <a:solidFill>
                  <a:srgbClr val="231F20"/>
                </a:solidFill>
                <a:latin typeface="Roboto Lt"/>
                <a:cs typeface="Roboto Lt"/>
              </a:rPr>
              <a:t>It’s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important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to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know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when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to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post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nothing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at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all</a:t>
            </a:r>
            <a:r>
              <a:rPr dirty="0" sz="1200" spc="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Roboto Lt"/>
                <a:cs typeface="Roboto Lt"/>
              </a:rPr>
              <a:t>–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not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to react </a:t>
            </a:r>
            <a:r>
              <a:rPr dirty="0" sz="1200" spc="-27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to </a:t>
            </a:r>
            <a:r>
              <a:rPr dirty="0" sz="1200" spc="-20">
                <a:solidFill>
                  <a:srgbClr val="231F20"/>
                </a:solidFill>
                <a:latin typeface="Roboto Lt"/>
                <a:cs typeface="Roboto Lt"/>
              </a:rPr>
              <a:t>somebody’s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post,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photo,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or comment or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not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to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share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something that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30">
                <a:solidFill>
                  <a:srgbClr val="231F20"/>
                </a:solidFill>
                <a:latin typeface="Roboto Lt"/>
                <a:cs typeface="Roboto Lt"/>
              </a:rPr>
              <a:t>isn’t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true.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20579" y="3779810"/>
            <a:ext cx="4173854" cy="0"/>
          </a:xfrm>
          <a:custGeom>
            <a:avLst/>
            <a:gdLst/>
            <a:ahLst/>
            <a:cxnLst/>
            <a:rect l="l" t="t" r="r" b="b"/>
            <a:pathLst>
              <a:path w="4173854" h="0">
                <a:moveTo>
                  <a:pt x="0" y="0"/>
                </a:moveTo>
                <a:lnTo>
                  <a:pt x="4173842" y="0"/>
                </a:lnTo>
              </a:path>
            </a:pathLst>
          </a:custGeom>
          <a:ln w="6019">
            <a:solidFill>
              <a:srgbClr val="005E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301335" y="5114042"/>
            <a:ext cx="4059554" cy="827405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Protect</a:t>
            </a:r>
            <a:r>
              <a:rPr dirty="0" sz="1400" spc="-20">
                <a:solidFill>
                  <a:srgbClr val="231F20"/>
                </a:solidFill>
                <a:latin typeface="Roboto Lt"/>
                <a:cs typeface="Roboto Lt"/>
              </a:rPr>
              <a:t> your</a:t>
            </a:r>
            <a:r>
              <a:rPr dirty="0" sz="1400" spc="-1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secrets.</a:t>
            </a:r>
            <a:endParaRPr sz="1400">
              <a:latin typeface="Roboto Lt"/>
              <a:cs typeface="Roboto Lt"/>
            </a:endParaRPr>
          </a:p>
          <a:p>
            <a:pPr marL="12700" marR="5080">
              <a:lnSpc>
                <a:spcPct val="125000"/>
              </a:lnSpc>
              <a:spcBef>
                <a:spcPts val="284"/>
              </a:spcBef>
            </a:pP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Do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not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share</a:t>
            </a:r>
            <a:r>
              <a:rPr dirty="0" sz="1200" spc="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your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address,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email,</a:t>
            </a:r>
            <a:r>
              <a:rPr dirty="0" sz="1200" spc="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phone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Roboto Lt"/>
                <a:cs typeface="Roboto Lt"/>
              </a:rPr>
              <a:t>number,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passwords, </a:t>
            </a:r>
            <a:r>
              <a:rPr dirty="0" sz="1200" spc="-28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usernames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or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school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documents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with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strangers.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20579" y="5122091"/>
            <a:ext cx="4173854" cy="0"/>
          </a:xfrm>
          <a:custGeom>
            <a:avLst/>
            <a:gdLst/>
            <a:ahLst/>
            <a:cxnLst/>
            <a:rect l="l" t="t" r="r" b="b"/>
            <a:pathLst>
              <a:path w="4173854" h="0">
                <a:moveTo>
                  <a:pt x="0" y="0"/>
                </a:moveTo>
                <a:lnTo>
                  <a:pt x="4173842" y="0"/>
                </a:lnTo>
              </a:path>
            </a:pathLst>
          </a:custGeom>
          <a:ln w="6019">
            <a:solidFill>
              <a:srgbClr val="005E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301335" y="6303393"/>
            <a:ext cx="4198620" cy="958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200"/>
              </a:lnSpc>
              <a:spcBef>
                <a:spcPts val="100"/>
              </a:spcBef>
            </a:pPr>
            <a:r>
              <a:rPr dirty="0" sz="1400" spc="-35">
                <a:solidFill>
                  <a:srgbClr val="231F20"/>
                </a:solidFill>
                <a:latin typeface="Roboto Lt"/>
                <a:cs typeface="Roboto Lt"/>
              </a:rPr>
              <a:t>Donʼt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 assume </a:t>
            </a:r>
            <a:r>
              <a:rPr dirty="0" sz="1400" spc="-15">
                <a:solidFill>
                  <a:srgbClr val="231F20"/>
                </a:solidFill>
                <a:latin typeface="Roboto Lt"/>
                <a:cs typeface="Roboto Lt"/>
              </a:rPr>
              <a:t>that</a:t>
            </a:r>
            <a:r>
              <a:rPr dirty="0" sz="1400">
                <a:solidFill>
                  <a:srgbClr val="231F20"/>
                </a:solidFill>
                <a:latin typeface="Roboto Lt"/>
                <a:cs typeface="Roboto Lt"/>
              </a:rPr>
              <a:t> people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online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will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231F20"/>
                </a:solidFill>
                <a:latin typeface="Roboto Lt"/>
                <a:cs typeface="Roboto Lt"/>
              </a:rPr>
              <a:t>see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20">
                <a:solidFill>
                  <a:srgbClr val="231F20"/>
                </a:solidFill>
                <a:latin typeface="Roboto Lt"/>
                <a:cs typeface="Roboto Lt"/>
              </a:rPr>
              <a:t>you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 the</a:t>
            </a:r>
            <a:r>
              <a:rPr dirty="0" sz="14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20">
                <a:solidFill>
                  <a:srgbClr val="231F20"/>
                </a:solidFill>
                <a:latin typeface="Roboto Lt"/>
                <a:cs typeface="Roboto Lt"/>
              </a:rPr>
              <a:t>way </a:t>
            </a:r>
            <a:r>
              <a:rPr dirty="0" sz="1400" spc="-1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20">
                <a:solidFill>
                  <a:srgbClr val="231F20"/>
                </a:solidFill>
                <a:latin typeface="Roboto Lt"/>
                <a:cs typeface="Roboto Lt"/>
              </a:rPr>
              <a:t>you</a:t>
            </a: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 think</a:t>
            </a:r>
            <a:r>
              <a:rPr dirty="0" sz="14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15">
                <a:solidFill>
                  <a:srgbClr val="231F20"/>
                </a:solidFill>
                <a:latin typeface="Roboto Lt"/>
                <a:cs typeface="Roboto Lt"/>
              </a:rPr>
              <a:t>theyʼll</a:t>
            </a:r>
            <a:r>
              <a:rPr dirty="0" sz="14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231F20"/>
                </a:solidFill>
                <a:latin typeface="Roboto Lt"/>
                <a:cs typeface="Roboto Lt"/>
              </a:rPr>
              <a:t>see</a:t>
            </a: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20">
                <a:solidFill>
                  <a:srgbClr val="231F20"/>
                </a:solidFill>
                <a:latin typeface="Roboto Lt"/>
                <a:cs typeface="Roboto Lt"/>
              </a:rPr>
              <a:t>you.</a:t>
            </a:r>
            <a:endParaRPr sz="1400">
              <a:latin typeface="Roboto Lt"/>
              <a:cs typeface="Roboto Lt"/>
            </a:endParaRPr>
          </a:p>
          <a:p>
            <a:pPr marL="12700" marR="447040">
              <a:lnSpc>
                <a:spcPct val="125000"/>
              </a:lnSpc>
              <a:spcBef>
                <a:spcPts val="140"/>
              </a:spcBef>
            </a:pP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Different people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can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see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 the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same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information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and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draw </a:t>
            </a:r>
            <a:r>
              <a:rPr dirty="0" sz="1200" spc="-27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different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conclusions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from it.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1335" y="7616707"/>
            <a:ext cx="4268470" cy="974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77850">
              <a:lnSpc>
                <a:spcPct val="107200"/>
              </a:lnSpc>
              <a:spcBef>
                <a:spcPts val="100"/>
              </a:spcBef>
            </a:pPr>
            <a:r>
              <a:rPr dirty="0" sz="1400" spc="-60">
                <a:solidFill>
                  <a:srgbClr val="231F20"/>
                </a:solidFill>
                <a:latin typeface="Roboto Lt"/>
                <a:cs typeface="Roboto Lt"/>
              </a:rPr>
              <a:t>It’s </a:t>
            </a:r>
            <a:r>
              <a:rPr dirty="0" sz="1400" spc="-15">
                <a:solidFill>
                  <a:srgbClr val="231F20"/>
                </a:solidFill>
                <a:latin typeface="Roboto Lt"/>
                <a:cs typeface="Roboto Lt"/>
              </a:rPr>
              <a:t>always 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important </a:t>
            </a:r>
            <a:r>
              <a:rPr dirty="0" sz="1400" spc="-20">
                <a:solidFill>
                  <a:srgbClr val="231F20"/>
                </a:solidFill>
                <a:latin typeface="Roboto Lt"/>
                <a:cs typeface="Roboto Lt"/>
              </a:rPr>
              <a:t>to </a:t>
            </a:r>
            <a:r>
              <a:rPr dirty="0" sz="1400">
                <a:solidFill>
                  <a:srgbClr val="231F20"/>
                </a:solidFill>
                <a:latin typeface="Roboto Lt"/>
                <a:cs typeface="Roboto Lt"/>
              </a:rPr>
              <a:t>respect </a:t>
            </a: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other </a:t>
            </a:r>
            <a:r>
              <a:rPr dirty="0" sz="1400" spc="-35">
                <a:solidFill>
                  <a:srgbClr val="231F20"/>
                </a:solidFill>
                <a:latin typeface="Roboto Lt"/>
                <a:cs typeface="Roboto Lt"/>
              </a:rPr>
              <a:t>people’s </a:t>
            </a:r>
            <a:r>
              <a:rPr dirty="0" sz="1400" spc="-3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privacy 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choices, even </a:t>
            </a:r>
            <a:r>
              <a:rPr dirty="0" sz="1400" spc="5">
                <a:solidFill>
                  <a:srgbClr val="231F20"/>
                </a:solidFill>
                <a:latin typeface="Roboto Lt"/>
                <a:cs typeface="Roboto Lt"/>
              </a:rPr>
              <a:t>if </a:t>
            </a:r>
            <a:r>
              <a:rPr dirty="0" sz="1400" spc="-15">
                <a:solidFill>
                  <a:srgbClr val="231F20"/>
                </a:solidFill>
                <a:latin typeface="Roboto Lt"/>
                <a:cs typeface="Roboto Lt"/>
              </a:rPr>
              <a:t>they </a:t>
            </a:r>
            <a:r>
              <a:rPr dirty="0" sz="1400" spc="-30">
                <a:solidFill>
                  <a:srgbClr val="231F20"/>
                </a:solidFill>
                <a:latin typeface="Roboto Lt"/>
                <a:cs typeface="Roboto Lt"/>
              </a:rPr>
              <a:t>aren’t 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the choices </a:t>
            </a:r>
            <a:r>
              <a:rPr dirty="0" sz="14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45">
                <a:solidFill>
                  <a:srgbClr val="231F20"/>
                </a:solidFill>
                <a:latin typeface="Roboto Lt"/>
                <a:cs typeface="Roboto Lt"/>
              </a:rPr>
              <a:t>you’d</a:t>
            </a: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make</a:t>
            </a:r>
            <a:r>
              <a:rPr dirty="0" sz="14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yourself.</a:t>
            </a:r>
            <a:endParaRPr sz="1400">
              <a:latin typeface="Roboto Lt"/>
              <a:cs typeface="Roboto Lt"/>
            </a:endParaRPr>
          </a:p>
          <a:p>
            <a:pPr algn="just" marL="12700">
              <a:lnSpc>
                <a:spcPct val="100000"/>
              </a:lnSpc>
              <a:spcBef>
                <a:spcPts val="630"/>
              </a:spcBef>
            </a:pP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Different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situations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 call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for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 different responses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online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and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 offline.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20579" y="6231345"/>
            <a:ext cx="4173854" cy="0"/>
          </a:xfrm>
          <a:custGeom>
            <a:avLst/>
            <a:gdLst/>
            <a:ahLst/>
            <a:cxnLst/>
            <a:rect l="l" t="t" r="r" b="b"/>
            <a:pathLst>
              <a:path w="4173854" h="0">
                <a:moveTo>
                  <a:pt x="0" y="0"/>
                </a:moveTo>
                <a:lnTo>
                  <a:pt x="4173842" y="0"/>
                </a:lnTo>
              </a:path>
            </a:pathLst>
          </a:custGeom>
          <a:ln w="6019">
            <a:solidFill>
              <a:srgbClr val="005E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20579" y="7544679"/>
            <a:ext cx="4173854" cy="0"/>
          </a:xfrm>
          <a:custGeom>
            <a:avLst/>
            <a:gdLst/>
            <a:ahLst/>
            <a:cxnLst/>
            <a:rect l="l" t="t" r="r" b="b"/>
            <a:pathLst>
              <a:path w="4173854" h="0">
                <a:moveTo>
                  <a:pt x="0" y="0"/>
                </a:moveTo>
                <a:lnTo>
                  <a:pt x="4173842" y="0"/>
                </a:lnTo>
              </a:path>
            </a:pathLst>
          </a:custGeom>
          <a:ln w="6019">
            <a:solidFill>
              <a:srgbClr val="005E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52835" y="2735206"/>
            <a:ext cx="5708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75" b="1">
                <a:solidFill>
                  <a:srgbClr val="005496"/>
                </a:solidFill>
                <a:latin typeface="Arial"/>
                <a:cs typeface="Arial"/>
              </a:rPr>
              <a:t>T</a:t>
            </a:r>
            <a:r>
              <a:rPr dirty="0" sz="2000" spc="-80" b="1">
                <a:solidFill>
                  <a:srgbClr val="005496"/>
                </a:solidFill>
                <a:latin typeface="Arial"/>
                <a:cs typeface="Arial"/>
              </a:rPr>
              <a:t>ip 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52835" y="3841884"/>
            <a:ext cx="6019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35" b="1">
                <a:solidFill>
                  <a:srgbClr val="005496"/>
                </a:solidFill>
                <a:latin typeface="Arial"/>
                <a:cs typeface="Arial"/>
              </a:rPr>
              <a:t>Tip</a:t>
            </a:r>
            <a:r>
              <a:rPr dirty="0" sz="2000" spc="-90" b="1">
                <a:solidFill>
                  <a:srgbClr val="005496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005496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3311" y="2675581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 h="0">
                <a:moveTo>
                  <a:pt x="0" y="0"/>
                </a:moveTo>
                <a:lnTo>
                  <a:pt x="1305509" y="0"/>
                </a:lnTo>
              </a:path>
            </a:pathLst>
          </a:custGeom>
          <a:ln w="6350">
            <a:solidFill>
              <a:srgbClr val="005E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43311" y="3782254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 h="0">
                <a:moveTo>
                  <a:pt x="0" y="0"/>
                </a:moveTo>
                <a:lnTo>
                  <a:pt x="1305509" y="0"/>
                </a:lnTo>
              </a:path>
            </a:pathLst>
          </a:custGeom>
          <a:ln w="6350">
            <a:solidFill>
              <a:srgbClr val="005E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052828" y="5184061"/>
            <a:ext cx="6057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30" b="1">
                <a:solidFill>
                  <a:srgbClr val="005496"/>
                </a:solidFill>
                <a:latin typeface="Arial"/>
                <a:cs typeface="Arial"/>
              </a:rPr>
              <a:t>Tip</a:t>
            </a:r>
            <a:r>
              <a:rPr dirty="0" sz="2000" spc="-85" b="1">
                <a:solidFill>
                  <a:srgbClr val="005496"/>
                </a:solidFill>
                <a:latin typeface="Arial"/>
                <a:cs typeface="Arial"/>
              </a:rPr>
              <a:t> </a:t>
            </a:r>
            <a:r>
              <a:rPr dirty="0" sz="2000" spc="-15" b="1">
                <a:solidFill>
                  <a:srgbClr val="005496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43311" y="5124423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 h="0">
                <a:moveTo>
                  <a:pt x="0" y="0"/>
                </a:moveTo>
                <a:lnTo>
                  <a:pt x="1305509" y="0"/>
                </a:lnTo>
              </a:path>
            </a:pathLst>
          </a:custGeom>
          <a:ln w="6350">
            <a:solidFill>
              <a:srgbClr val="005E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052828" y="6292335"/>
            <a:ext cx="6197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005496"/>
                </a:solidFill>
                <a:latin typeface="Arial"/>
                <a:cs typeface="Arial"/>
              </a:rPr>
              <a:t>Tip</a:t>
            </a:r>
            <a:r>
              <a:rPr dirty="0" sz="2000" spc="-70" b="1">
                <a:solidFill>
                  <a:srgbClr val="005496"/>
                </a:solidFill>
                <a:latin typeface="Arial"/>
                <a:cs typeface="Arial"/>
              </a:rPr>
              <a:t> </a:t>
            </a:r>
            <a:r>
              <a:rPr dirty="0" sz="2000" spc="25" b="1">
                <a:solidFill>
                  <a:srgbClr val="005496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43311" y="623268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 h="0">
                <a:moveTo>
                  <a:pt x="0" y="0"/>
                </a:moveTo>
                <a:lnTo>
                  <a:pt x="1305509" y="0"/>
                </a:lnTo>
              </a:path>
            </a:pathLst>
          </a:custGeom>
          <a:ln w="6350">
            <a:solidFill>
              <a:srgbClr val="005E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052828" y="7605656"/>
            <a:ext cx="6096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b="1">
                <a:solidFill>
                  <a:srgbClr val="005496"/>
                </a:solidFill>
                <a:latin typeface="Arial"/>
                <a:cs typeface="Arial"/>
              </a:rPr>
              <a:t>Tip</a:t>
            </a:r>
            <a:r>
              <a:rPr dirty="0" sz="2000" spc="-85" b="1">
                <a:solidFill>
                  <a:srgbClr val="00549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5496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43311" y="7546018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 h="0">
                <a:moveTo>
                  <a:pt x="0" y="0"/>
                </a:moveTo>
                <a:lnTo>
                  <a:pt x="1305509" y="0"/>
                </a:lnTo>
              </a:path>
            </a:pathLst>
          </a:custGeom>
          <a:ln w="6350">
            <a:solidFill>
              <a:srgbClr val="005EA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5394" y="9669964"/>
            <a:ext cx="419025" cy="137358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4306" y="2797517"/>
            <a:ext cx="214101" cy="25109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4306" y="3912563"/>
            <a:ext cx="214101" cy="25109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4306" y="5243831"/>
            <a:ext cx="214101" cy="25109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4306" y="6362993"/>
            <a:ext cx="214101" cy="251112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4306" y="7677679"/>
            <a:ext cx="214101" cy="25109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78525" y="205894"/>
            <a:ext cx="2224650" cy="2470407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1828" y="9685197"/>
            <a:ext cx="1164973" cy="88591"/>
          </a:xfrm>
          <a:prstGeom prst="rect">
            <a:avLst/>
          </a:prstGeom>
        </p:spPr>
      </p:pic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25">
                <a:latin typeface="Microsoft Sans Serif"/>
                <a:cs typeface="Microsoft Sans Serif"/>
              </a:rPr>
              <a:t>|</a:t>
            </a:r>
            <a:r>
              <a:rPr dirty="0" spc="505">
                <a:latin typeface="Microsoft Sans Serif"/>
                <a:cs typeface="Microsoft Sans Serif"/>
              </a:rPr>
              <a:t> </a:t>
            </a:r>
            <a:r>
              <a:rPr dirty="0" spc="-35"/>
              <a:t>g.co/BeInternetAwesome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196455" cy="2673985"/>
            <a:chOff x="0" y="0"/>
            <a:chExt cx="7196455" cy="267398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196455" cy="2287270"/>
            </a:xfrm>
            <a:custGeom>
              <a:avLst/>
              <a:gdLst/>
              <a:ahLst/>
              <a:cxnLst/>
              <a:rect l="l" t="t" r="r" b="b"/>
              <a:pathLst>
                <a:path w="7196455" h="2287270">
                  <a:moveTo>
                    <a:pt x="7196455" y="0"/>
                  </a:moveTo>
                  <a:lnTo>
                    <a:pt x="0" y="0"/>
                  </a:lnTo>
                  <a:lnTo>
                    <a:pt x="0" y="2286863"/>
                  </a:lnTo>
                  <a:lnTo>
                    <a:pt x="7196455" y="2286863"/>
                  </a:lnTo>
                  <a:lnTo>
                    <a:pt x="7196455" y="0"/>
                  </a:lnTo>
                  <a:close/>
                </a:path>
              </a:pathLst>
            </a:custGeom>
            <a:solidFill>
              <a:srgbClr val="FBAB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320579" y="2670695"/>
              <a:ext cx="4173854" cy="0"/>
            </a:xfrm>
            <a:custGeom>
              <a:avLst/>
              <a:gdLst/>
              <a:ahLst/>
              <a:cxnLst/>
              <a:rect l="l" t="t" r="r" b="b"/>
              <a:pathLst>
                <a:path w="4173854" h="0">
                  <a:moveTo>
                    <a:pt x="0" y="0"/>
                  </a:moveTo>
                  <a:lnTo>
                    <a:pt x="4173842" y="0"/>
                  </a:lnTo>
                </a:path>
              </a:pathLst>
            </a:custGeom>
            <a:ln w="6019">
              <a:solidFill>
                <a:srgbClr val="FEBE2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2320579" y="3790068"/>
            <a:ext cx="4173854" cy="0"/>
          </a:xfrm>
          <a:custGeom>
            <a:avLst/>
            <a:gdLst/>
            <a:ahLst/>
            <a:cxnLst/>
            <a:rect l="l" t="t" r="r" b="b"/>
            <a:pathLst>
              <a:path w="4173854" h="0">
                <a:moveTo>
                  <a:pt x="0" y="0"/>
                </a:moveTo>
                <a:lnTo>
                  <a:pt x="4173842" y="0"/>
                </a:lnTo>
              </a:path>
            </a:pathLst>
          </a:custGeom>
          <a:ln w="6019">
            <a:solidFill>
              <a:srgbClr val="FEBE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01341" y="3786945"/>
            <a:ext cx="4112895" cy="58991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Switch</a:t>
            </a:r>
            <a:r>
              <a:rPr dirty="0" sz="1400" spc="-2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15">
                <a:solidFill>
                  <a:srgbClr val="231F20"/>
                </a:solidFill>
                <a:latin typeface="Roboto Lt"/>
                <a:cs typeface="Roboto Lt"/>
              </a:rPr>
              <a:t>it</a:t>
            </a:r>
            <a:r>
              <a:rPr dirty="0" sz="1400" spc="-2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up.</a:t>
            </a:r>
            <a:endParaRPr sz="140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Use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a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 different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password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for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each 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of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Roboto Lt"/>
                <a:cs typeface="Roboto Lt"/>
              </a:rPr>
              <a:t>your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important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accounts.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0579" y="4677332"/>
            <a:ext cx="4173854" cy="0"/>
          </a:xfrm>
          <a:custGeom>
            <a:avLst/>
            <a:gdLst/>
            <a:ahLst/>
            <a:cxnLst/>
            <a:rect l="l" t="t" r="r" b="b"/>
            <a:pathLst>
              <a:path w="4173854" h="0">
                <a:moveTo>
                  <a:pt x="0" y="0"/>
                </a:moveTo>
                <a:lnTo>
                  <a:pt x="4173842" y="0"/>
                </a:lnTo>
              </a:path>
            </a:pathLst>
          </a:custGeom>
          <a:ln w="6019">
            <a:solidFill>
              <a:srgbClr val="FEBE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01341" y="4678605"/>
            <a:ext cx="4148454" cy="126746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400" spc="5">
                <a:solidFill>
                  <a:srgbClr val="231F20"/>
                </a:solidFill>
                <a:latin typeface="Roboto Lt"/>
                <a:cs typeface="Roboto Lt"/>
              </a:rPr>
              <a:t>Get</a:t>
            </a:r>
            <a:r>
              <a:rPr dirty="0" sz="1400" spc="-4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creative.</a:t>
            </a:r>
            <a:endParaRPr sz="1400">
              <a:latin typeface="Roboto Lt"/>
              <a:cs typeface="Roboto Lt"/>
            </a:endParaRPr>
          </a:p>
          <a:p>
            <a:pPr marL="12700" marR="5080">
              <a:lnSpc>
                <a:spcPct val="125000"/>
              </a:lnSpc>
              <a:spcBef>
                <a:spcPts val="220"/>
              </a:spcBef>
            </a:pPr>
            <a:r>
              <a:rPr dirty="0" sz="1200" spc="-40">
                <a:solidFill>
                  <a:srgbClr val="231F20"/>
                </a:solidFill>
                <a:latin typeface="Roboto Lt"/>
                <a:cs typeface="Roboto Lt"/>
              </a:rPr>
              <a:t>Donʼt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use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a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password </a:t>
            </a:r>
            <a:r>
              <a:rPr dirty="0" sz="1200" spc="-30">
                <a:solidFill>
                  <a:srgbClr val="231F20"/>
                </a:solidFill>
                <a:latin typeface="Roboto Lt"/>
                <a:cs typeface="Roboto Lt"/>
              </a:rPr>
              <a:t>thatʼs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 easy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to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guess, like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Roboto Lt"/>
                <a:cs typeface="Roboto Lt"/>
              </a:rPr>
              <a:t>your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nickname,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just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the name 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of </a:t>
            </a:r>
            <a:r>
              <a:rPr dirty="0" sz="1200" spc="-20">
                <a:solidFill>
                  <a:srgbClr val="231F20"/>
                </a:solidFill>
                <a:latin typeface="Roboto Lt"/>
                <a:cs typeface="Roboto Lt"/>
              </a:rPr>
              <a:t>your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school,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favorite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basketball team,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a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string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of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numbers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(like 123456),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etc. And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definitely </a:t>
            </a:r>
            <a:r>
              <a:rPr dirty="0" sz="1200" spc="-35">
                <a:solidFill>
                  <a:srgbClr val="231F20"/>
                </a:solidFill>
                <a:latin typeface="Roboto Lt"/>
                <a:cs typeface="Roboto Lt"/>
              </a:rPr>
              <a:t>don’t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use the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word </a:t>
            </a:r>
            <a:r>
              <a:rPr dirty="0" sz="1200" spc="-28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Roboto Lt"/>
                <a:cs typeface="Roboto Lt"/>
              </a:rPr>
              <a:t>“password”!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20579" y="6248871"/>
            <a:ext cx="4173854" cy="0"/>
          </a:xfrm>
          <a:custGeom>
            <a:avLst/>
            <a:gdLst/>
            <a:ahLst/>
            <a:cxnLst/>
            <a:rect l="l" t="t" r="r" b="b"/>
            <a:pathLst>
              <a:path w="4173854" h="0">
                <a:moveTo>
                  <a:pt x="0" y="0"/>
                </a:moveTo>
                <a:lnTo>
                  <a:pt x="4173842" y="0"/>
                </a:lnTo>
              </a:path>
            </a:pathLst>
          </a:custGeom>
          <a:ln w="6019">
            <a:solidFill>
              <a:srgbClr val="FEBE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301341" y="6241991"/>
            <a:ext cx="4047490" cy="105410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Avoid</a:t>
            </a:r>
            <a:r>
              <a:rPr dirty="0" sz="1400" spc="-2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getting</a:t>
            </a:r>
            <a:r>
              <a:rPr dirty="0" sz="1400" spc="-1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personal.</a:t>
            </a:r>
            <a:endParaRPr sz="1400">
              <a:latin typeface="Roboto Lt"/>
              <a:cs typeface="Roboto Lt"/>
            </a:endParaRPr>
          </a:p>
          <a:p>
            <a:pPr marL="12700" marR="5080">
              <a:lnSpc>
                <a:spcPct val="125000"/>
              </a:lnSpc>
              <a:spcBef>
                <a:spcPts val="275"/>
              </a:spcBef>
            </a:pPr>
            <a:r>
              <a:rPr dirty="0" sz="1200" spc="-40">
                <a:solidFill>
                  <a:srgbClr val="231F20"/>
                </a:solidFill>
                <a:latin typeface="Roboto Lt"/>
                <a:cs typeface="Roboto Lt"/>
              </a:rPr>
              <a:t>Donʼt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 use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personal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information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 (name,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address,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 email,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phone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Roboto Lt"/>
                <a:cs typeface="Roboto Lt"/>
              </a:rPr>
              <a:t>number,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Social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Security </a:t>
            </a:r>
            <a:r>
              <a:rPr dirty="0" sz="1200" spc="-25">
                <a:solidFill>
                  <a:srgbClr val="231F20"/>
                </a:solidFill>
                <a:latin typeface="Roboto Lt"/>
                <a:cs typeface="Roboto Lt"/>
              </a:rPr>
              <a:t>number,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Roboto Lt"/>
                <a:cs typeface="Roboto Lt"/>
              </a:rPr>
              <a:t>motherʼs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maiden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name, birth </a:t>
            </a:r>
            <a:r>
              <a:rPr dirty="0" sz="1200" spc="-28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dates,</a:t>
            </a:r>
            <a:r>
              <a:rPr dirty="0" sz="1200" spc="-2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etc.),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or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common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words in </a:t>
            </a:r>
            <a:r>
              <a:rPr dirty="0" sz="1200" spc="-20">
                <a:solidFill>
                  <a:srgbClr val="231F20"/>
                </a:solidFill>
                <a:latin typeface="Roboto Lt"/>
                <a:cs typeface="Roboto Lt"/>
              </a:rPr>
              <a:t>your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password.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20579" y="7587988"/>
            <a:ext cx="4173854" cy="0"/>
          </a:xfrm>
          <a:custGeom>
            <a:avLst/>
            <a:gdLst/>
            <a:ahLst/>
            <a:cxnLst/>
            <a:rect l="l" t="t" r="r" b="b"/>
            <a:pathLst>
              <a:path w="4173854" h="0">
                <a:moveTo>
                  <a:pt x="0" y="0"/>
                </a:moveTo>
                <a:lnTo>
                  <a:pt x="4173842" y="0"/>
                </a:lnTo>
              </a:path>
            </a:pathLst>
          </a:custGeom>
          <a:ln w="6019">
            <a:solidFill>
              <a:srgbClr val="FEBE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301341" y="7572880"/>
            <a:ext cx="3822065" cy="84074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 marR="5080">
              <a:lnSpc>
                <a:spcPct val="133100"/>
              </a:lnSpc>
              <a:spcBef>
                <a:spcPts val="350"/>
              </a:spcBef>
            </a:pPr>
            <a:r>
              <a:rPr dirty="0" sz="1400" spc="-40">
                <a:solidFill>
                  <a:srgbClr val="231F20"/>
                </a:solidFill>
                <a:latin typeface="Roboto Lt"/>
                <a:cs typeface="Roboto Lt"/>
              </a:rPr>
              <a:t>Don’t</a:t>
            </a:r>
            <a:r>
              <a:rPr dirty="0" sz="14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hesitate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20">
                <a:solidFill>
                  <a:srgbClr val="231F20"/>
                </a:solidFill>
                <a:latin typeface="Roboto Lt"/>
                <a:cs typeface="Roboto Lt"/>
              </a:rPr>
              <a:t>to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change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15">
                <a:solidFill>
                  <a:srgbClr val="231F20"/>
                </a:solidFill>
                <a:latin typeface="Roboto Lt"/>
                <a:cs typeface="Roboto Lt"/>
              </a:rPr>
              <a:t>your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password. 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Immediately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change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Roboto Lt"/>
                <a:cs typeface="Roboto Lt"/>
              </a:rPr>
              <a:t>your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password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if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Roboto Lt"/>
                <a:cs typeface="Roboto Lt"/>
              </a:rPr>
              <a:t>you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 know or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believe </a:t>
            </a:r>
            <a:r>
              <a:rPr dirty="0" sz="1200" spc="-27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it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Roboto Lt"/>
                <a:cs typeface="Roboto Lt"/>
              </a:rPr>
              <a:t>may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be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known </a:t>
            </a:r>
            <a:r>
              <a:rPr dirty="0" sz="1200" spc="-20">
                <a:solidFill>
                  <a:srgbClr val="231F20"/>
                </a:solidFill>
                <a:latin typeface="Roboto Lt"/>
                <a:cs typeface="Roboto Lt"/>
              </a:rPr>
              <a:t>by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someone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other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than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a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trusted adult.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2835" y="2732775"/>
            <a:ext cx="5708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75" b="1">
                <a:solidFill>
                  <a:srgbClr val="FBAB18"/>
                </a:solidFill>
                <a:latin typeface="Arial"/>
                <a:cs typeface="Arial"/>
              </a:rPr>
              <a:t>T</a:t>
            </a:r>
            <a:r>
              <a:rPr dirty="0" sz="2000" spc="-80" b="1">
                <a:solidFill>
                  <a:srgbClr val="FBAB18"/>
                </a:solidFill>
                <a:latin typeface="Arial"/>
                <a:cs typeface="Arial"/>
              </a:rPr>
              <a:t>ip 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2835" y="3852154"/>
            <a:ext cx="6019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35" b="1">
                <a:solidFill>
                  <a:srgbClr val="FBAB18"/>
                </a:solidFill>
                <a:latin typeface="Arial"/>
                <a:cs typeface="Arial"/>
              </a:rPr>
              <a:t>Tip</a:t>
            </a:r>
            <a:r>
              <a:rPr dirty="0" sz="2000" spc="-90" b="1">
                <a:solidFill>
                  <a:srgbClr val="FBAB18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FBAB18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3311" y="2673137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 h="0">
                <a:moveTo>
                  <a:pt x="0" y="0"/>
                </a:moveTo>
                <a:lnTo>
                  <a:pt x="1305509" y="0"/>
                </a:lnTo>
              </a:path>
            </a:pathLst>
          </a:custGeom>
          <a:ln w="6350">
            <a:solidFill>
              <a:srgbClr val="FEBE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301341" y="2666867"/>
            <a:ext cx="4021454" cy="819785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400">
                <a:solidFill>
                  <a:srgbClr val="231F20"/>
                </a:solidFill>
                <a:latin typeface="Roboto Lt"/>
                <a:cs typeface="Roboto Lt"/>
              </a:rPr>
              <a:t>Create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 a</a:t>
            </a: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15">
                <a:solidFill>
                  <a:srgbClr val="231F20"/>
                </a:solidFill>
                <a:latin typeface="Roboto Lt"/>
                <a:cs typeface="Roboto Lt"/>
              </a:rPr>
              <a:t>strong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password.</a:t>
            </a:r>
            <a:endParaRPr sz="1400">
              <a:latin typeface="Roboto Lt"/>
              <a:cs typeface="Roboto Lt"/>
            </a:endParaRPr>
          </a:p>
          <a:p>
            <a:pPr marL="12700" marR="5080">
              <a:lnSpc>
                <a:spcPct val="125000"/>
              </a:lnSpc>
              <a:spcBef>
                <a:spcPts val="254"/>
              </a:spcBef>
            </a:pP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Choose at least 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8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characters and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use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combinations 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of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letters </a:t>
            </a:r>
            <a:r>
              <a:rPr dirty="0" sz="1200" spc="-28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(uppercase and lowercase),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numbers, and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symbols.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3311" y="3792511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 h="0">
                <a:moveTo>
                  <a:pt x="0" y="0"/>
                </a:moveTo>
                <a:lnTo>
                  <a:pt x="1305509" y="0"/>
                </a:lnTo>
              </a:path>
            </a:pathLst>
          </a:custGeom>
          <a:ln w="6350">
            <a:solidFill>
              <a:srgbClr val="FEBE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052828" y="4739289"/>
            <a:ext cx="6057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30" b="1">
                <a:solidFill>
                  <a:srgbClr val="FBAB18"/>
                </a:solidFill>
                <a:latin typeface="Arial"/>
                <a:cs typeface="Arial"/>
              </a:rPr>
              <a:t>Tip</a:t>
            </a:r>
            <a:r>
              <a:rPr dirty="0" sz="2000" spc="-85" b="1">
                <a:solidFill>
                  <a:srgbClr val="FBAB18"/>
                </a:solidFill>
                <a:latin typeface="Arial"/>
                <a:cs typeface="Arial"/>
              </a:rPr>
              <a:t> </a:t>
            </a:r>
            <a:r>
              <a:rPr dirty="0" sz="2000" spc="-15" b="1">
                <a:solidFill>
                  <a:srgbClr val="FBAB18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43311" y="4679664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 h="0">
                <a:moveTo>
                  <a:pt x="0" y="0"/>
                </a:moveTo>
                <a:lnTo>
                  <a:pt x="1305509" y="0"/>
                </a:lnTo>
              </a:path>
            </a:pathLst>
          </a:custGeom>
          <a:ln w="6350">
            <a:solidFill>
              <a:srgbClr val="FEBE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052828" y="6309847"/>
            <a:ext cx="6197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FBAB18"/>
                </a:solidFill>
                <a:latin typeface="Arial"/>
                <a:cs typeface="Arial"/>
              </a:rPr>
              <a:t>Tip</a:t>
            </a:r>
            <a:r>
              <a:rPr dirty="0" sz="2000" spc="-70" b="1">
                <a:solidFill>
                  <a:srgbClr val="FBAB18"/>
                </a:solidFill>
                <a:latin typeface="Arial"/>
                <a:cs typeface="Arial"/>
              </a:rPr>
              <a:t> </a:t>
            </a:r>
            <a:r>
              <a:rPr dirty="0" sz="2000" spc="25" b="1">
                <a:solidFill>
                  <a:srgbClr val="FBAB18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43311" y="6250209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 h="0">
                <a:moveTo>
                  <a:pt x="0" y="0"/>
                </a:moveTo>
                <a:lnTo>
                  <a:pt x="1305509" y="0"/>
                </a:lnTo>
              </a:path>
            </a:pathLst>
          </a:custGeom>
          <a:ln w="6350">
            <a:solidFill>
              <a:srgbClr val="FEBE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052828" y="7648959"/>
            <a:ext cx="6096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b="1">
                <a:solidFill>
                  <a:srgbClr val="FBAB18"/>
                </a:solidFill>
                <a:latin typeface="Arial"/>
                <a:cs typeface="Arial"/>
              </a:rPr>
              <a:t>Tip</a:t>
            </a:r>
            <a:r>
              <a:rPr dirty="0" sz="2000" spc="-85" b="1">
                <a:solidFill>
                  <a:srgbClr val="FBAB18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BAB18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43311" y="7587988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 h="0">
                <a:moveTo>
                  <a:pt x="0" y="0"/>
                </a:moveTo>
                <a:lnTo>
                  <a:pt x="1305509" y="0"/>
                </a:lnTo>
              </a:path>
            </a:pathLst>
          </a:custGeom>
          <a:ln w="6350">
            <a:solidFill>
              <a:srgbClr val="FEBE22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4" name="object 24"/>
          <p:cNvGrpSpPr/>
          <p:nvPr/>
        </p:nvGrpSpPr>
        <p:grpSpPr>
          <a:xfrm>
            <a:off x="756201" y="2757047"/>
            <a:ext cx="188595" cy="311150"/>
            <a:chOff x="756201" y="2757047"/>
            <a:chExt cx="188595" cy="311150"/>
          </a:xfrm>
        </p:grpSpPr>
        <p:sp>
          <p:nvSpPr>
            <p:cNvPr id="25" name="object 25"/>
            <p:cNvSpPr/>
            <p:nvPr/>
          </p:nvSpPr>
          <p:spPr>
            <a:xfrm>
              <a:off x="756625" y="2838494"/>
              <a:ext cx="17145" cy="19685"/>
            </a:xfrm>
            <a:custGeom>
              <a:avLst/>
              <a:gdLst/>
              <a:ahLst/>
              <a:cxnLst/>
              <a:rect l="l" t="t" r="r" b="b"/>
              <a:pathLst>
                <a:path w="17145" h="19685">
                  <a:moveTo>
                    <a:pt x="16840" y="0"/>
                  </a:moveTo>
                  <a:lnTo>
                    <a:pt x="0" y="9728"/>
                  </a:lnTo>
                  <a:lnTo>
                    <a:pt x="16776" y="19418"/>
                  </a:lnTo>
                  <a:lnTo>
                    <a:pt x="16840" y="0"/>
                  </a:lnTo>
                  <a:close/>
                </a:path>
              </a:pathLst>
            </a:custGeom>
            <a:solidFill>
              <a:srgbClr val="FFDF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56201" y="2774939"/>
              <a:ext cx="158115" cy="293370"/>
            </a:xfrm>
            <a:custGeom>
              <a:avLst/>
              <a:gdLst/>
              <a:ahLst/>
              <a:cxnLst/>
              <a:rect l="l" t="t" r="r" b="b"/>
              <a:pathLst>
                <a:path w="158115" h="293369">
                  <a:moveTo>
                    <a:pt x="431" y="73286"/>
                  </a:moveTo>
                  <a:lnTo>
                    <a:pt x="0" y="201747"/>
                  </a:lnTo>
                  <a:lnTo>
                    <a:pt x="157518" y="292793"/>
                  </a:lnTo>
                  <a:lnTo>
                    <a:pt x="157739" y="224797"/>
                  </a:lnTo>
                  <a:lnTo>
                    <a:pt x="87147" y="224797"/>
                  </a:lnTo>
                  <a:lnTo>
                    <a:pt x="70802" y="215374"/>
                  </a:lnTo>
                  <a:lnTo>
                    <a:pt x="70802" y="181731"/>
                  </a:lnTo>
                  <a:lnTo>
                    <a:pt x="67294" y="176223"/>
                  </a:lnTo>
                  <a:lnTo>
                    <a:pt x="64579" y="170087"/>
                  </a:lnTo>
                  <a:lnTo>
                    <a:pt x="62826" y="163649"/>
                  </a:lnTo>
                  <a:lnTo>
                    <a:pt x="62204" y="157233"/>
                  </a:lnTo>
                  <a:lnTo>
                    <a:pt x="63522" y="149293"/>
                  </a:lnTo>
                  <a:lnTo>
                    <a:pt x="67114" y="144262"/>
                  </a:lnTo>
                  <a:lnTo>
                    <a:pt x="72443" y="142547"/>
                  </a:lnTo>
                  <a:lnTo>
                    <a:pt x="141132" y="142547"/>
                  </a:lnTo>
                  <a:lnTo>
                    <a:pt x="141137" y="140571"/>
                  </a:lnTo>
                  <a:lnTo>
                    <a:pt x="116827" y="140571"/>
                  </a:lnTo>
                  <a:lnTo>
                    <a:pt x="41605" y="97099"/>
                  </a:lnTo>
                  <a:lnTo>
                    <a:pt x="41643" y="82963"/>
                  </a:lnTo>
                  <a:lnTo>
                    <a:pt x="17208" y="82963"/>
                  </a:lnTo>
                  <a:lnTo>
                    <a:pt x="431" y="73286"/>
                  </a:lnTo>
                  <a:close/>
                </a:path>
                <a:path w="158115" h="293369">
                  <a:moveTo>
                    <a:pt x="141132" y="142547"/>
                  </a:moveTo>
                  <a:lnTo>
                    <a:pt x="72443" y="142547"/>
                  </a:lnTo>
                  <a:lnTo>
                    <a:pt x="78968" y="144558"/>
                  </a:lnTo>
                  <a:lnTo>
                    <a:pt x="85493" y="150085"/>
                  </a:lnTo>
                  <a:lnTo>
                    <a:pt x="90822" y="157954"/>
                  </a:lnTo>
                  <a:lnTo>
                    <a:pt x="94415" y="167133"/>
                  </a:lnTo>
                  <a:lnTo>
                    <a:pt x="95681" y="176223"/>
                  </a:lnTo>
                  <a:lnTo>
                    <a:pt x="95732" y="184995"/>
                  </a:lnTo>
                  <a:lnTo>
                    <a:pt x="92265" y="190304"/>
                  </a:lnTo>
                  <a:lnTo>
                    <a:pt x="87147" y="191167"/>
                  </a:lnTo>
                  <a:lnTo>
                    <a:pt x="87147" y="224797"/>
                  </a:lnTo>
                  <a:lnTo>
                    <a:pt x="157739" y="224797"/>
                  </a:lnTo>
                  <a:lnTo>
                    <a:pt x="157937" y="164332"/>
                  </a:lnTo>
                  <a:lnTo>
                    <a:pt x="141096" y="154604"/>
                  </a:lnTo>
                  <a:lnTo>
                    <a:pt x="141132" y="142547"/>
                  </a:lnTo>
                  <a:close/>
                </a:path>
                <a:path w="158115" h="293369">
                  <a:moveTo>
                    <a:pt x="104003" y="28442"/>
                  </a:moveTo>
                  <a:lnTo>
                    <a:pt x="64804" y="28442"/>
                  </a:lnTo>
                  <a:lnTo>
                    <a:pt x="79463" y="33497"/>
                  </a:lnTo>
                  <a:lnTo>
                    <a:pt x="94096" y="45351"/>
                  </a:lnTo>
                  <a:lnTo>
                    <a:pt x="106024" y="61523"/>
                  </a:lnTo>
                  <a:lnTo>
                    <a:pt x="114045" y="79928"/>
                  </a:lnTo>
                  <a:lnTo>
                    <a:pt x="116954" y="98483"/>
                  </a:lnTo>
                  <a:lnTo>
                    <a:pt x="116827" y="140571"/>
                  </a:lnTo>
                  <a:lnTo>
                    <a:pt x="141137" y="140571"/>
                  </a:lnTo>
                  <a:lnTo>
                    <a:pt x="141211" y="115285"/>
                  </a:lnTo>
                  <a:lnTo>
                    <a:pt x="136424" y="84765"/>
                  </a:lnTo>
                  <a:lnTo>
                    <a:pt x="123215" y="54476"/>
                  </a:lnTo>
                  <a:lnTo>
                    <a:pt x="104003" y="28442"/>
                  </a:lnTo>
                  <a:close/>
                </a:path>
                <a:path w="158115" h="293369">
                  <a:moveTo>
                    <a:pt x="55329" y="0"/>
                  </a:moveTo>
                  <a:lnTo>
                    <a:pt x="35596" y="3887"/>
                  </a:lnTo>
                  <a:lnTo>
                    <a:pt x="22262" y="18852"/>
                  </a:lnTo>
                  <a:lnTo>
                    <a:pt x="17322" y="43759"/>
                  </a:lnTo>
                  <a:lnTo>
                    <a:pt x="17208" y="82963"/>
                  </a:lnTo>
                  <a:lnTo>
                    <a:pt x="41643" y="82963"/>
                  </a:lnTo>
                  <a:lnTo>
                    <a:pt x="41719" y="55036"/>
                  </a:lnTo>
                  <a:lnTo>
                    <a:pt x="44720" y="39896"/>
                  </a:lnTo>
                  <a:lnTo>
                    <a:pt x="52819" y="30803"/>
                  </a:lnTo>
                  <a:lnTo>
                    <a:pt x="64804" y="28442"/>
                  </a:lnTo>
                  <a:lnTo>
                    <a:pt x="104003" y="28442"/>
                  </a:lnTo>
                  <a:lnTo>
                    <a:pt x="103567" y="27851"/>
                  </a:lnTo>
                  <a:lnTo>
                    <a:pt x="79463" y="8326"/>
                  </a:lnTo>
                  <a:lnTo>
                    <a:pt x="55329" y="0"/>
                  </a:lnTo>
                  <a:close/>
                </a:path>
              </a:pathLst>
            </a:custGeom>
            <a:solidFill>
              <a:srgbClr val="FBAB1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1885" y="2757047"/>
              <a:ext cx="152833" cy="310682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756201" y="3877809"/>
            <a:ext cx="188595" cy="311150"/>
            <a:chOff x="756201" y="3877809"/>
            <a:chExt cx="188595" cy="311150"/>
          </a:xfrm>
        </p:grpSpPr>
        <p:sp>
          <p:nvSpPr>
            <p:cNvPr id="29" name="object 29"/>
            <p:cNvSpPr/>
            <p:nvPr/>
          </p:nvSpPr>
          <p:spPr>
            <a:xfrm>
              <a:off x="756625" y="3959256"/>
              <a:ext cx="17145" cy="19685"/>
            </a:xfrm>
            <a:custGeom>
              <a:avLst/>
              <a:gdLst/>
              <a:ahLst/>
              <a:cxnLst/>
              <a:rect l="l" t="t" r="r" b="b"/>
              <a:pathLst>
                <a:path w="17145" h="19685">
                  <a:moveTo>
                    <a:pt x="16840" y="0"/>
                  </a:moveTo>
                  <a:lnTo>
                    <a:pt x="0" y="9728"/>
                  </a:lnTo>
                  <a:lnTo>
                    <a:pt x="16776" y="19418"/>
                  </a:lnTo>
                  <a:lnTo>
                    <a:pt x="16840" y="0"/>
                  </a:lnTo>
                  <a:close/>
                </a:path>
              </a:pathLst>
            </a:custGeom>
            <a:solidFill>
              <a:srgbClr val="FFDF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56201" y="3895702"/>
              <a:ext cx="158115" cy="293370"/>
            </a:xfrm>
            <a:custGeom>
              <a:avLst/>
              <a:gdLst/>
              <a:ahLst/>
              <a:cxnLst/>
              <a:rect l="l" t="t" r="r" b="b"/>
              <a:pathLst>
                <a:path w="158115" h="293370">
                  <a:moveTo>
                    <a:pt x="431" y="73286"/>
                  </a:moveTo>
                  <a:lnTo>
                    <a:pt x="0" y="201747"/>
                  </a:lnTo>
                  <a:lnTo>
                    <a:pt x="157518" y="292793"/>
                  </a:lnTo>
                  <a:lnTo>
                    <a:pt x="157739" y="224797"/>
                  </a:lnTo>
                  <a:lnTo>
                    <a:pt x="87147" y="224797"/>
                  </a:lnTo>
                  <a:lnTo>
                    <a:pt x="70802" y="215374"/>
                  </a:lnTo>
                  <a:lnTo>
                    <a:pt x="70802" y="181731"/>
                  </a:lnTo>
                  <a:lnTo>
                    <a:pt x="67294" y="176223"/>
                  </a:lnTo>
                  <a:lnTo>
                    <a:pt x="64579" y="170087"/>
                  </a:lnTo>
                  <a:lnTo>
                    <a:pt x="62826" y="163649"/>
                  </a:lnTo>
                  <a:lnTo>
                    <a:pt x="62204" y="157233"/>
                  </a:lnTo>
                  <a:lnTo>
                    <a:pt x="63522" y="149293"/>
                  </a:lnTo>
                  <a:lnTo>
                    <a:pt x="67114" y="144262"/>
                  </a:lnTo>
                  <a:lnTo>
                    <a:pt x="72443" y="142547"/>
                  </a:lnTo>
                  <a:lnTo>
                    <a:pt x="141132" y="142547"/>
                  </a:lnTo>
                  <a:lnTo>
                    <a:pt x="141137" y="140571"/>
                  </a:lnTo>
                  <a:lnTo>
                    <a:pt x="116827" y="140571"/>
                  </a:lnTo>
                  <a:lnTo>
                    <a:pt x="41605" y="97099"/>
                  </a:lnTo>
                  <a:lnTo>
                    <a:pt x="41643" y="82963"/>
                  </a:lnTo>
                  <a:lnTo>
                    <a:pt x="17208" y="82963"/>
                  </a:lnTo>
                  <a:lnTo>
                    <a:pt x="431" y="73286"/>
                  </a:lnTo>
                  <a:close/>
                </a:path>
                <a:path w="158115" h="293370">
                  <a:moveTo>
                    <a:pt x="141132" y="142547"/>
                  </a:moveTo>
                  <a:lnTo>
                    <a:pt x="72443" y="142547"/>
                  </a:lnTo>
                  <a:lnTo>
                    <a:pt x="78968" y="144558"/>
                  </a:lnTo>
                  <a:lnTo>
                    <a:pt x="85493" y="150085"/>
                  </a:lnTo>
                  <a:lnTo>
                    <a:pt x="90822" y="157954"/>
                  </a:lnTo>
                  <a:lnTo>
                    <a:pt x="94415" y="167133"/>
                  </a:lnTo>
                  <a:lnTo>
                    <a:pt x="95681" y="176223"/>
                  </a:lnTo>
                  <a:lnTo>
                    <a:pt x="95732" y="184995"/>
                  </a:lnTo>
                  <a:lnTo>
                    <a:pt x="92265" y="190304"/>
                  </a:lnTo>
                  <a:lnTo>
                    <a:pt x="87147" y="191167"/>
                  </a:lnTo>
                  <a:lnTo>
                    <a:pt x="87147" y="224797"/>
                  </a:lnTo>
                  <a:lnTo>
                    <a:pt x="157739" y="224797"/>
                  </a:lnTo>
                  <a:lnTo>
                    <a:pt x="157937" y="164332"/>
                  </a:lnTo>
                  <a:lnTo>
                    <a:pt x="141096" y="154604"/>
                  </a:lnTo>
                  <a:lnTo>
                    <a:pt x="141132" y="142547"/>
                  </a:lnTo>
                  <a:close/>
                </a:path>
                <a:path w="158115" h="293370">
                  <a:moveTo>
                    <a:pt x="104003" y="28442"/>
                  </a:moveTo>
                  <a:lnTo>
                    <a:pt x="64804" y="28442"/>
                  </a:lnTo>
                  <a:lnTo>
                    <a:pt x="79463" y="33497"/>
                  </a:lnTo>
                  <a:lnTo>
                    <a:pt x="94096" y="45351"/>
                  </a:lnTo>
                  <a:lnTo>
                    <a:pt x="106024" y="61523"/>
                  </a:lnTo>
                  <a:lnTo>
                    <a:pt x="114045" y="79928"/>
                  </a:lnTo>
                  <a:lnTo>
                    <a:pt x="116954" y="98483"/>
                  </a:lnTo>
                  <a:lnTo>
                    <a:pt x="116827" y="140571"/>
                  </a:lnTo>
                  <a:lnTo>
                    <a:pt x="141137" y="140571"/>
                  </a:lnTo>
                  <a:lnTo>
                    <a:pt x="141211" y="115285"/>
                  </a:lnTo>
                  <a:lnTo>
                    <a:pt x="136424" y="84765"/>
                  </a:lnTo>
                  <a:lnTo>
                    <a:pt x="123215" y="54476"/>
                  </a:lnTo>
                  <a:lnTo>
                    <a:pt x="104003" y="28442"/>
                  </a:lnTo>
                  <a:close/>
                </a:path>
                <a:path w="158115" h="293370">
                  <a:moveTo>
                    <a:pt x="55329" y="0"/>
                  </a:moveTo>
                  <a:lnTo>
                    <a:pt x="35596" y="3887"/>
                  </a:lnTo>
                  <a:lnTo>
                    <a:pt x="22262" y="18852"/>
                  </a:lnTo>
                  <a:lnTo>
                    <a:pt x="17322" y="43759"/>
                  </a:lnTo>
                  <a:lnTo>
                    <a:pt x="17208" y="82963"/>
                  </a:lnTo>
                  <a:lnTo>
                    <a:pt x="41643" y="82963"/>
                  </a:lnTo>
                  <a:lnTo>
                    <a:pt x="41719" y="55036"/>
                  </a:lnTo>
                  <a:lnTo>
                    <a:pt x="44720" y="39896"/>
                  </a:lnTo>
                  <a:lnTo>
                    <a:pt x="52819" y="30803"/>
                  </a:lnTo>
                  <a:lnTo>
                    <a:pt x="64804" y="28442"/>
                  </a:lnTo>
                  <a:lnTo>
                    <a:pt x="104003" y="28442"/>
                  </a:lnTo>
                  <a:lnTo>
                    <a:pt x="103567" y="27851"/>
                  </a:lnTo>
                  <a:lnTo>
                    <a:pt x="79463" y="8326"/>
                  </a:lnTo>
                  <a:lnTo>
                    <a:pt x="55329" y="0"/>
                  </a:lnTo>
                  <a:close/>
                </a:path>
              </a:pathLst>
            </a:custGeom>
            <a:solidFill>
              <a:srgbClr val="FBAB1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1885" y="3877809"/>
              <a:ext cx="152833" cy="310682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756201" y="4764961"/>
            <a:ext cx="188595" cy="311150"/>
            <a:chOff x="756201" y="4764961"/>
            <a:chExt cx="188595" cy="311150"/>
          </a:xfrm>
        </p:grpSpPr>
        <p:sp>
          <p:nvSpPr>
            <p:cNvPr id="33" name="object 33"/>
            <p:cNvSpPr/>
            <p:nvPr/>
          </p:nvSpPr>
          <p:spPr>
            <a:xfrm>
              <a:off x="756625" y="4846408"/>
              <a:ext cx="17145" cy="19685"/>
            </a:xfrm>
            <a:custGeom>
              <a:avLst/>
              <a:gdLst/>
              <a:ahLst/>
              <a:cxnLst/>
              <a:rect l="l" t="t" r="r" b="b"/>
              <a:pathLst>
                <a:path w="17145" h="19685">
                  <a:moveTo>
                    <a:pt x="16840" y="0"/>
                  </a:moveTo>
                  <a:lnTo>
                    <a:pt x="0" y="9728"/>
                  </a:lnTo>
                  <a:lnTo>
                    <a:pt x="16776" y="19418"/>
                  </a:lnTo>
                  <a:lnTo>
                    <a:pt x="16840" y="0"/>
                  </a:lnTo>
                  <a:close/>
                </a:path>
              </a:pathLst>
            </a:custGeom>
            <a:solidFill>
              <a:srgbClr val="FFDF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56201" y="4782854"/>
              <a:ext cx="158115" cy="293370"/>
            </a:xfrm>
            <a:custGeom>
              <a:avLst/>
              <a:gdLst/>
              <a:ahLst/>
              <a:cxnLst/>
              <a:rect l="l" t="t" r="r" b="b"/>
              <a:pathLst>
                <a:path w="158115" h="293370">
                  <a:moveTo>
                    <a:pt x="431" y="73286"/>
                  </a:moveTo>
                  <a:lnTo>
                    <a:pt x="0" y="201747"/>
                  </a:lnTo>
                  <a:lnTo>
                    <a:pt x="157518" y="292793"/>
                  </a:lnTo>
                  <a:lnTo>
                    <a:pt x="157739" y="224797"/>
                  </a:lnTo>
                  <a:lnTo>
                    <a:pt x="87147" y="224797"/>
                  </a:lnTo>
                  <a:lnTo>
                    <a:pt x="70802" y="215374"/>
                  </a:lnTo>
                  <a:lnTo>
                    <a:pt x="70802" y="181731"/>
                  </a:lnTo>
                  <a:lnTo>
                    <a:pt x="67294" y="176223"/>
                  </a:lnTo>
                  <a:lnTo>
                    <a:pt x="64579" y="170087"/>
                  </a:lnTo>
                  <a:lnTo>
                    <a:pt x="62826" y="163649"/>
                  </a:lnTo>
                  <a:lnTo>
                    <a:pt x="62204" y="157233"/>
                  </a:lnTo>
                  <a:lnTo>
                    <a:pt x="63522" y="149293"/>
                  </a:lnTo>
                  <a:lnTo>
                    <a:pt x="67114" y="144262"/>
                  </a:lnTo>
                  <a:lnTo>
                    <a:pt x="72443" y="142547"/>
                  </a:lnTo>
                  <a:lnTo>
                    <a:pt x="141132" y="142547"/>
                  </a:lnTo>
                  <a:lnTo>
                    <a:pt x="141137" y="140571"/>
                  </a:lnTo>
                  <a:lnTo>
                    <a:pt x="116827" y="140571"/>
                  </a:lnTo>
                  <a:lnTo>
                    <a:pt x="41605" y="97099"/>
                  </a:lnTo>
                  <a:lnTo>
                    <a:pt x="41643" y="82963"/>
                  </a:lnTo>
                  <a:lnTo>
                    <a:pt x="17208" y="82963"/>
                  </a:lnTo>
                  <a:lnTo>
                    <a:pt x="431" y="73286"/>
                  </a:lnTo>
                  <a:close/>
                </a:path>
                <a:path w="158115" h="293370">
                  <a:moveTo>
                    <a:pt x="141132" y="142547"/>
                  </a:moveTo>
                  <a:lnTo>
                    <a:pt x="72443" y="142547"/>
                  </a:lnTo>
                  <a:lnTo>
                    <a:pt x="78968" y="144558"/>
                  </a:lnTo>
                  <a:lnTo>
                    <a:pt x="85493" y="150085"/>
                  </a:lnTo>
                  <a:lnTo>
                    <a:pt x="90822" y="157954"/>
                  </a:lnTo>
                  <a:lnTo>
                    <a:pt x="94415" y="167133"/>
                  </a:lnTo>
                  <a:lnTo>
                    <a:pt x="95681" y="176223"/>
                  </a:lnTo>
                  <a:lnTo>
                    <a:pt x="95732" y="184995"/>
                  </a:lnTo>
                  <a:lnTo>
                    <a:pt x="92265" y="190304"/>
                  </a:lnTo>
                  <a:lnTo>
                    <a:pt x="87147" y="191155"/>
                  </a:lnTo>
                  <a:lnTo>
                    <a:pt x="87147" y="224797"/>
                  </a:lnTo>
                  <a:lnTo>
                    <a:pt x="157739" y="224797"/>
                  </a:lnTo>
                  <a:lnTo>
                    <a:pt x="157937" y="164332"/>
                  </a:lnTo>
                  <a:lnTo>
                    <a:pt x="141096" y="154604"/>
                  </a:lnTo>
                  <a:lnTo>
                    <a:pt x="141132" y="142547"/>
                  </a:lnTo>
                  <a:close/>
                </a:path>
                <a:path w="158115" h="293370">
                  <a:moveTo>
                    <a:pt x="104007" y="28442"/>
                  </a:moveTo>
                  <a:lnTo>
                    <a:pt x="64804" y="28442"/>
                  </a:lnTo>
                  <a:lnTo>
                    <a:pt x="79463" y="33497"/>
                  </a:lnTo>
                  <a:lnTo>
                    <a:pt x="94096" y="45346"/>
                  </a:lnTo>
                  <a:lnTo>
                    <a:pt x="106024" y="61518"/>
                  </a:lnTo>
                  <a:lnTo>
                    <a:pt x="114045" y="79926"/>
                  </a:lnTo>
                  <a:lnTo>
                    <a:pt x="116954" y="98483"/>
                  </a:lnTo>
                  <a:lnTo>
                    <a:pt x="116827" y="140571"/>
                  </a:lnTo>
                  <a:lnTo>
                    <a:pt x="141137" y="140571"/>
                  </a:lnTo>
                  <a:lnTo>
                    <a:pt x="141211" y="115285"/>
                  </a:lnTo>
                  <a:lnTo>
                    <a:pt x="136424" y="84764"/>
                  </a:lnTo>
                  <a:lnTo>
                    <a:pt x="123215" y="54471"/>
                  </a:lnTo>
                  <a:lnTo>
                    <a:pt x="104007" y="28442"/>
                  </a:lnTo>
                  <a:close/>
                </a:path>
                <a:path w="158115" h="293370">
                  <a:moveTo>
                    <a:pt x="55329" y="0"/>
                  </a:moveTo>
                  <a:lnTo>
                    <a:pt x="35596" y="3887"/>
                  </a:lnTo>
                  <a:lnTo>
                    <a:pt x="22262" y="18852"/>
                  </a:lnTo>
                  <a:lnTo>
                    <a:pt x="17322" y="43759"/>
                  </a:lnTo>
                  <a:lnTo>
                    <a:pt x="17208" y="82963"/>
                  </a:lnTo>
                  <a:lnTo>
                    <a:pt x="41643" y="82963"/>
                  </a:lnTo>
                  <a:lnTo>
                    <a:pt x="41719" y="55036"/>
                  </a:lnTo>
                  <a:lnTo>
                    <a:pt x="44720" y="39896"/>
                  </a:lnTo>
                  <a:lnTo>
                    <a:pt x="52819" y="30803"/>
                  </a:lnTo>
                  <a:lnTo>
                    <a:pt x="64804" y="28442"/>
                  </a:lnTo>
                  <a:lnTo>
                    <a:pt x="104007" y="28442"/>
                  </a:lnTo>
                  <a:lnTo>
                    <a:pt x="103567" y="27845"/>
                  </a:lnTo>
                  <a:lnTo>
                    <a:pt x="79463" y="8326"/>
                  </a:lnTo>
                  <a:lnTo>
                    <a:pt x="55329" y="0"/>
                  </a:lnTo>
                  <a:close/>
                </a:path>
              </a:pathLst>
            </a:custGeom>
            <a:solidFill>
              <a:srgbClr val="FBAB1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1885" y="4764961"/>
              <a:ext cx="152833" cy="310682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756201" y="6335515"/>
            <a:ext cx="188595" cy="311150"/>
            <a:chOff x="756201" y="6335515"/>
            <a:chExt cx="188595" cy="311150"/>
          </a:xfrm>
        </p:grpSpPr>
        <p:sp>
          <p:nvSpPr>
            <p:cNvPr id="37" name="object 37"/>
            <p:cNvSpPr/>
            <p:nvPr/>
          </p:nvSpPr>
          <p:spPr>
            <a:xfrm>
              <a:off x="756625" y="6416966"/>
              <a:ext cx="17145" cy="19685"/>
            </a:xfrm>
            <a:custGeom>
              <a:avLst/>
              <a:gdLst/>
              <a:ahLst/>
              <a:cxnLst/>
              <a:rect l="l" t="t" r="r" b="b"/>
              <a:pathLst>
                <a:path w="17145" h="19685">
                  <a:moveTo>
                    <a:pt x="16840" y="0"/>
                  </a:moveTo>
                  <a:lnTo>
                    <a:pt x="0" y="9728"/>
                  </a:lnTo>
                  <a:lnTo>
                    <a:pt x="16776" y="19418"/>
                  </a:lnTo>
                  <a:lnTo>
                    <a:pt x="16840" y="0"/>
                  </a:lnTo>
                  <a:close/>
                </a:path>
              </a:pathLst>
            </a:custGeom>
            <a:solidFill>
              <a:srgbClr val="FFDF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56201" y="6353412"/>
              <a:ext cx="158115" cy="293370"/>
            </a:xfrm>
            <a:custGeom>
              <a:avLst/>
              <a:gdLst/>
              <a:ahLst/>
              <a:cxnLst/>
              <a:rect l="l" t="t" r="r" b="b"/>
              <a:pathLst>
                <a:path w="158115" h="293370">
                  <a:moveTo>
                    <a:pt x="431" y="73286"/>
                  </a:moveTo>
                  <a:lnTo>
                    <a:pt x="0" y="201734"/>
                  </a:lnTo>
                  <a:lnTo>
                    <a:pt x="157518" y="292793"/>
                  </a:lnTo>
                  <a:lnTo>
                    <a:pt x="157739" y="224797"/>
                  </a:lnTo>
                  <a:lnTo>
                    <a:pt x="87147" y="224797"/>
                  </a:lnTo>
                  <a:lnTo>
                    <a:pt x="70802" y="215374"/>
                  </a:lnTo>
                  <a:lnTo>
                    <a:pt x="70802" y="181731"/>
                  </a:lnTo>
                  <a:lnTo>
                    <a:pt x="67294" y="176221"/>
                  </a:lnTo>
                  <a:lnTo>
                    <a:pt x="64579" y="170082"/>
                  </a:lnTo>
                  <a:lnTo>
                    <a:pt x="62826" y="163643"/>
                  </a:lnTo>
                  <a:lnTo>
                    <a:pt x="62204" y="157233"/>
                  </a:lnTo>
                  <a:lnTo>
                    <a:pt x="63522" y="149288"/>
                  </a:lnTo>
                  <a:lnTo>
                    <a:pt x="67114" y="144257"/>
                  </a:lnTo>
                  <a:lnTo>
                    <a:pt x="72443" y="142545"/>
                  </a:lnTo>
                  <a:lnTo>
                    <a:pt x="141132" y="142545"/>
                  </a:lnTo>
                  <a:lnTo>
                    <a:pt x="141137" y="140558"/>
                  </a:lnTo>
                  <a:lnTo>
                    <a:pt x="116827" y="140558"/>
                  </a:lnTo>
                  <a:lnTo>
                    <a:pt x="41605" y="97086"/>
                  </a:lnTo>
                  <a:lnTo>
                    <a:pt x="41643" y="82963"/>
                  </a:lnTo>
                  <a:lnTo>
                    <a:pt x="17208" y="82963"/>
                  </a:lnTo>
                  <a:lnTo>
                    <a:pt x="431" y="73286"/>
                  </a:lnTo>
                  <a:close/>
                </a:path>
                <a:path w="158115" h="293370">
                  <a:moveTo>
                    <a:pt x="141132" y="142545"/>
                  </a:moveTo>
                  <a:lnTo>
                    <a:pt x="72443" y="142545"/>
                  </a:lnTo>
                  <a:lnTo>
                    <a:pt x="78968" y="144558"/>
                  </a:lnTo>
                  <a:lnTo>
                    <a:pt x="85493" y="150083"/>
                  </a:lnTo>
                  <a:lnTo>
                    <a:pt x="90822" y="157949"/>
                  </a:lnTo>
                  <a:lnTo>
                    <a:pt x="94415" y="167127"/>
                  </a:lnTo>
                  <a:lnTo>
                    <a:pt x="95681" y="176221"/>
                  </a:lnTo>
                  <a:lnTo>
                    <a:pt x="95732" y="184995"/>
                  </a:lnTo>
                  <a:lnTo>
                    <a:pt x="92265" y="190304"/>
                  </a:lnTo>
                  <a:lnTo>
                    <a:pt x="87147" y="191155"/>
                  </a:lnTo>
                  <a:lnTo>
                    <a:pt x="87147" y="224797"/>
                  </a:lnTo>
                  <a:lnTo>
                    <a:pt x="157739" y="224797"/>
                  </a:lnTo>
                  <a:lnTo>
                    <a:pt x="157937" y="164332"/>
                  </a:lnTo>
                  <a:lnTo>
                    <a:pt x="141096" y="154604"/>
                  </a:lnTo>
                  <a:lnTo>
                    <a:pt x="141132" y="142545"/>
                  </a:lnTo>
                  <a:close/>
                </a:path>
                <a:path w="158115" h="293370">
                  <a:moveTo>
                    <a:pt x="104007" y="28442"/>
                  </a:moveTo>
                  <a:lnTo>
                    <a:pt x="64804" y="28442"/>
                  </a:lnTo>
                  <a:lnTo>
                    <a:pt x="79463" y="33497"/>
                  </a:lnTo>
                  <a:lnTo>
                    <a:pt x="94096" y="45344"/>
                  </a:lnTo>
                  <a:lnTo>
                    <a:pt x="106024" y="61512"/>
                  </a:lnTo>
                  <a:lnTo>
                    <a:pt x="114045" y="79915"/>
                  </a:lnTo>
                  <a:lnTo>
                    <a:pt x="116954" y="98470"/>
                  </a:lnTo>
                  <a:lnTo>
                    <a:pt x="116827" y="140558"/>
                  </a:lnTo>
                  <a:lnTo>
                    <a:pt x="141137" y="140558"/>
                  </a:lnTo>
                  <a:lnTo>
                    <a:pt x="141211" y="115272"/>
                  </a:lnTo>
                  <a:lnTo>
                    <a:pt x="136424" y="84758"/>
                  </a:lnTo>
                  <a:lnTo>
                    <a:pt x="123215" y="54469"/>
                  </a:lnTo>
                  <a:lnTo>
                    <a:pt x="104007" y="28442"/>
                  </a:lnTo>
                  <a:close/>
                </a:path>
                <a:path w="158115" h="293370">
                  <a:moveTo>
                    <a:pt x="55329" y="0"/>
                  </a:moveTo>
                  <a:lnTo>
                    <a:pt x="35596" y="3887"/>
                  </a:lnTo>
                  <a:lnTo>
                    <a:pt x="22262" y="18852"/>
                  </a:lnTo>
                  <a:lnTo>
                    <a:pt x="17322" y="43759"/>
                  </a:lnTo>
                  <a:lnTo>
                    <a:pt x="17208" y="82963"/>
                  </a:lnTo>
                  <a:lnTo>
                    <a:pt x="41643" y="82963"/>
                  </a:lnTo>
                  <a:lnTo>
                    <a:pt x="41719" y="55036"/>
                  </a:lnTo>
                  <a:lnTo>
                    <a:pt x="44720" y="39896"/>
                  </a:lnTo>
                  <a:lnTo>
                    <a:pt x="52819" y="30803"/>
                  </a:lnTo>
                  <a:lnTo>
                    <a:pt x="64804" y="28442"/>
                  </a:lnTo>
                  <a:lnTo>
                    <a:pt x="104007" y="28442"/>
                  </a:lnTo>
                  <a:lnTo>
                    <a:pt x="103567" y="27845"/>
                  </a:lnTo>
                  <a:lnTo>
                    <a:pt x="79463" y="8326"/>
                  </a:lnTo>
                  <a:lnTo>
                    <a:pt x="55329" y="0"/>
                  </a:lnTo>
                  <a:close/>
                </a:path>
              </a:pathLst>
            </a:custGeom>
            <a:solidFill>
              <a:srgbClr val="FBAB1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885" y="6335515"/>
              <a:ext cx="152833" cy="310686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756201" y="7674630"/>
            <a:ext cx="188595" cy="311150"/>
            <a:chOff x="756201" y="7674630"/>
            <a:chExt cx="188595" cy="311150"/>
          </a:xfrm>
        </p:grpSpPr>
        <p:sp>
          <p:nvSpPr>
            <p:cNvPr id="41" name="object 41"/>
            <p:cNvSpPr/>
            <p:nvPr/>
          </p:nvSpPr>
          <p:spPr>
            <a:xfrm>
              <a:off x="756625" y="7756073"/>
              <a:ext cx="17145" cy="19685"/>
            </a:xfrm>
            <a:custGeom>
              <a:avLst/>
              <a:gdLst/>
              <a:ahLst/>
              <a:cxnLst/>
              <a:rect l="l" t="t" r="r" b="b"/>
              <a:pathLst>
                <a:path w="17145" h="19684">
                  <a:moveTo>
                    <a:pt x="16840" y="0"/>
                  </a:moveTo>
                  <a:lnTo>
                    <a:pt x="0" y="9728"/>
                  </a:lnTo>
                  <a:lnTo>
                    <a:pt x="16776" y="19418"/>
                  </a:lnTo>
                  <a:lnTo>
                    <a:pt x="16840" y="0"/>
                  </a:lnTo>
                  <a:close/>
                </a:path>
              </a:pathLst>
            </a:custGeom>
            <a:solidFill>
              <a:srgbClr val="FFDF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56201" y="7692518"/>
              <a:ext cx="158115" cy="293370"/>
            </a:xfrm>
            <a:custGeom>
              <a:avLst/>
              <a:gdLst/>
              <a:ahLst/>
              <a:cxnLst/>
              <a:rect l="l" t="t" r="r" b="b"/>
              <a:pathLst>
                <a:path w="158115" h="293370">
                  <a:moveTo>
                    <a:pt x="431" y="73286"/>
                  </a:moveTo>
                  <a:lnTo>
                    <a:pt x="0" y="201747"/>
                  </a:lnTo>
                  <a:lnTo>
                    <a:pt x="157518" y="292793"/>
                  </a:lnTo>
                  <a:lnTo>
                    <a:pt x="157739" y="224797"/>
                  </a:lnTo>
                  <a:lnTo>
                    <a:pt x="87147" y="224797"/>
                  </a:lnTo>
                  <a:lnTo>
                    <a:pt x="70802" y="215374"/>
                  </a:lnTo>
                  <a:lnTo>
                    <a:pt x="70802" y="181731"/>
                  </a:lnTo>
                  <a:lnTo>
                    <a:pt x="67294" y="176223"/>
                  </a:lnTo>
                  <a:lnTo>
                    <a:pt x="64579" y="170087"/>
                  </a:lnTo>
                  <a:lnTo>
                    <a:pt x="62826" y="163649"/>
                  </a:lnTo>
                  <a:lnTo>
                    <a:pt x="62204" y="157233"/>
                  </a:lnTo>
                  <a:lnTo>
                    <a:pt x="63522" y="149293"/>
                  </a:lnTo>
                  <a:lnTo>
                    <a:pt x="67114" y="144262"/>
                  </a:lnTo>
                  <a:lnTo>
                    <a:pt x="72443" y="142547"/>
                  </a:lnTo>
                  <a:lnTo>
                    <a:pt x="141132" y="142547"/>
                  </a:lnTo>
                  <a:lnTo>
                    <a:pt x="141137" y="140571"/>
                  </a:lnTo>
                  <a:lnTo>
                    <a:pt x="116827" y="140571"/>
                  </a:lnTo>
                  <a:lnTo>
                    <a:pt x="41605" y="97099"/>
                  </a:lnTo>
                  <a:lnTo>
                    <a:pt x="41643" y="82963"/>
                  </a:lnTo>
                  <a:lnTo>
                    <a:pt x="17208" y="82963"/>
                  </a:lnTo>
                  <a:lnTo>
                    <a:pt x="431" y="73286"/>
                  </a:lnTo>
                  <a:close/>
                </a:path>
                <a:path w="158115" h="293370">
                  <a:moveTo>
                    <a:pt x="141132" y="142547"/>
                  </a:moveTo>
                  <a:lnTo>
                    <a:pt x="72443" y="142547"/>
                  </a:lnTo>
                  <a:lnTo>
                    <a:pt x="78968" y="144558"/>
                  </a:lnTo>
                  <a:lnTo>
                    <a:pt x="85493" y="150085"/>
                  </a:lnTo>
                  <a:lnTo>
                    <a:pt x="90822" y="157954"/>
                  </a:lnTo>
                  <a:lnTo>
                    <a:pt x="94415" y="167133"/>
                  </a:lnTo>
                  <a:lnTo>
                    <a:pt x="95681" y="176223"/>
                  </a:lnTo>
                  <a:lnTo>
                    <a:pt x="95732" y="184995"/>
                  </a:lnTo>
                  <a:lnTo>
                    <a:pt x="92265" y="190304"/>
                  </a:lnTo>
                  <a:lnTo>
                    <a:pt x="87147" y="191167"/>
                  </a:lnTo>
                  <a:lnTo>
                    <a:pt x="87147" y="224797"/>
                  </a:lnTo>
                  <a:lnTo>
                    <a:pt x="157739" y="224797"/>
                  </a:lnTo>
                  <a:lnTo>
                    <a:pt x="157937" y="164332"/>
                  </a:lnTo>
                  <a:lnTo>
                    <a:pt x="141096" y="154617"/>
                  </a:lnTo>
                  <a:lnTo>
                    <a:pt x="141132" y="142547"/>
                  </a:lnTo>
                  <a:close/>
                </a:path>
                <a:path w="158115" h="293370">
                  <a:moveTo>
                    <a:pt x="104003" y="28442"/>
                  </a:moveTo>
                  <a:lnTo>
                    <a:pt x="64804" y="28442"/>
                  </a:lnTo>
                  <a:lnTo>
                    <a:pt x="79463" y="33497"/>
                  </a:lnTo>
                  <a:lnTo>
                    <a:pt x="94096" y="45351"/>
                  </a:lnTo>
                  <a:lnTo>
                    <a:pt x="106024" y="61523"/>
                  </a:lnTo>
                  <a:lnTo>
                    <a:pt x="114045" y="79928"/>
                  </a:lnTo>
                  <a:lnTo>
                    <a:pt x="116954" y="98483"/>
                  </a:lnTo>
                  <a:lnTo>
                    <a:pt x="116827" y="140571"/>
                  </a:lnTo>
                  <a:lnTo>
                    <a:pt x="141137" y="140571"/>
                  </a:lnTo>
                  <a:lnTo>
                    <a:pt x="141211" y="115285"/>
                  </a:lnTo>
                  <a:lnTo>
                    <a:pt x="136424" y="84765"/>
                  </a:lnTo>
                  <a:lnTo>
                    <a:pt x="123215" y="54476"/>
                  </a:lnTo>
                  <a:lnTo>
                    <a:pt x="104003" y="28442"/>
                  </a:lnTo>
                  <a:close/>
                </a:path>
                <a:path w="158115" h="293370">
                  <a:moveTo>
                    <a:pt x="55329" y="0"/>
                  </a:moveTo>
                  <a:lnTo>
                    <a:pt x="35596" y="3887"/>
                  </a:lnTo>
                  <a:lnTo>
                    <a:pt x="22262" y="18852"/>
                  </a:lnTo>
                  <a:lnTo>
                    <a:pt x="17322" y="43759"/>
                  </a:lnTo>
                  <a:lnTo>
                    <a:pt x="17208" y="82963"/>
                  </a:lnTo>
                  <a:lnTo>
                    <a:pt x="41643" y="82963"/>
                  </a:lnTo>
                  <a:lnTo>
                    <a:pt x="41719" y="55036"/>
                  </a:lnTo>
                  <a:lnTo>
                    <a:pt x="44720" y="39896"/>
                  </a:lnTo>
                  <a:lnTo>
                    <a:pt x="52819" y="30803"/>
                  </a:lnTo>
                  <a:lnTo>
                    <a:pt x="64804" y="28442"/>
                  </a:lnTo>
                  <a:lnTo>
                    <a:pt x="104003" y="28442"/>
                  </a:lnTo>
                  <a:lnTo>
                    <a:pt x="103567" y="27851"/>
                  </a:lnTo>
                  <a:lnTo>
                    <a:pt x="79463" y="8326"/>
                  </a:lnTo>
                  <a:lnTo>
                    <a:pt x="55329" y="0"/>
                  </a:lnTo>
                  <a:close/>
                </a:path>
              </a:pathLst>
            </a:custGeom>
            <a:solidFill>
              <a:srgbClr val="FBAB1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1885" y="7674630"/>
              <a:ext cx="152833" cy="310677"/>
            </a:xfrm>
            <a:prstGeom prst="rect">
              <a:avLst/>
            </a:prstGeom>
          </p:spPr>
        </p:pic>
      </p:grp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Be</a:t>
            </a:r>
            <a:r>
              <a:rPr dirty="0" spc="-80"/>
              <a:t> </a:t>
            </a:r>
            <a:r>
              <a:rPr dirty="0" spc="40"/>
              <a:t>Internet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679791" y="23121"/>
            <a:ext cx="3279775" cy="1931670"/>
          </a:xfrm>
          <a:prstGeom prst="rect">
            <a:avLst/>
          </a:prstGeom>
        </p:spPr>
        <p:txBody>
          <a:bodyPr wrap="square" lIns="0" tIns="398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35"/>
              </a:spcBef>
            </a:pPr>
            <a:r>
              <a:rPr dirty="0" sz="8000" spc="-83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8000" spc="68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8000" spc="-11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8000" spc="12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8000" spc="-13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8000" spc="105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80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570"/>
              </a:spcBef>
            </a:pPr>
            <a:r>
              <a:rPr dirty="0" sz="1500" spc="-17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1500" spc="-4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1500" spc="-11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1500" spc="-70">
                <a:solidFill>
                  <a:srgbClr val="FFFFFF"/>
                </a:solidFill>
                <a:latin typeface="Lucida Sans Unicode"/>
                <a:cs typeface="Lucida Sans Unicode"/>
              </a:rPr>
              <a:t>s </a:t>
            </a:r>
            <a:r>
              <a:rPr dirty="0" sz="1500" spc="-10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1500" spc="-70">
                <a:solidFill>
                  <a:srgbClr val="FFFFFF"/>
                </a:solidFill>
                <a:latin typeface="Lucida Sans Unicode"/>
                <a:cs typeface="Lucida Sans Unicode"/>
              </a:rPr>
              <a:t>o help </a:t>
            </a:r>
            <a:r>
              <a:rPr dirty="0" sz="1500" spc="-105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dirty="0" sz="1500" spc="-4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1500" spc="-75">
                <a:solidFill>
                  <a:srgbClr val="FFFFFF"/>
                </a:solidFill>
                <a:latin typeface="Lucida Sans Unicode"/>
                <a:cs typeface="Lucida Sans Unicode"/>
              </a:rPr>
              <a:t>u be </a:t>
            </a:r>
            <a:r>
              <a:rPr dirty="0" sz="1500" spc="-8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1500" spc="-3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1500" spc="-8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1500" spc="-4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1500" spc="-10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1500" spc="-60">
                <a:solidFill>
                  <a:srgbClr val="FFFFFF"/>
                </a:solidFill>
                <a:latin typeface="Lucida Sans Unicode"/>
                <a:cs typeface="Lucida Sans Unicode"/>
              </a:rPr>
              <a:t>g </a:t>
            </a:r>
            <a:r>
              <a:rPr dirty="0" sz="1500" spc="-9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1500" spc="-80">
                <a:solidFill>
                  <a:srgbClr val="FFFFFF"/>
                </a:solidFill>
                <a:latin typeface="Lucida Sans Unicode"/>
                <a:cs typeface="Lucida Sans Unicode"/>
              </a:rPr>
              <a:t>nline</a:t>
            </a:r>
            <a:endParaRPr sz="1500">
              <a:latin typeface="Lucida Sans Unicode"/>
              <a:cs typeface="Lucida Sans Unicode"/>
            </a:endParaRPr>
          </a:p>
        </p:txBody>
      </p:sp>
      <p:pic>
        <p:nvPicPr>
          <p:cNvPr id="46" name="object 4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99815" y="0"/>
            <a:ext cx="3596640" cy="2676296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75394" y="9669965"/>
            <a:ext cx="419025" cy="137358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1828" y="9685197"/>
            <a:ext cx="1164973" cy="88592"/>
          </a:xfrm>
          <a:prstGeom prst="rect">
            <a:avLst/>
          </a:prstGeom>
        </p:spPr>
      </p:pic>
      <p:sp>
        <p:nvSpPr>
          <p:cNvPr id="49" name="object 4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25">
                <a:latin typeface="Microsoft Sans Serif"/>
                <a:cs typeface="Microsoft Sans Serif"/>
              </a:rPr>
              <a:t>|</a:t>
            </a:r>
            <a:r>
              <a:rPr dirty="0" spc="505">
                <a:latin typeface="Microsoft Sans Serif"/>
                <a:cs typeface="Microsoft Sans Serif"/>
              </a:rPr>
              <a:t> </a:t>
            </a:r>
            <a:r>
              <a:rPr dirty="0" spc="-35"/>
              <a:t>g.co/BeInternetAwesome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196455" cy="2676525"/>
            <a:chOff x="0" y="0"/>
            <a:chExt cx="7196455" cy="26765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196455" cy="2286000"/>
            </a:xfrm>
            <a:custGeom>
              <a:avLst/>
              <a:gdLst/>
              <a:ahLst/>
              <a:cxnLst/>
              <a:rect l="l" t="t" r="r" b="b"/>
              <a:pathLst>
                <a:path w="7196455" h="2286000">
                  <a:moveTo>
                    <a:pt x="7196455" y="0"/>
                  </a:moveTo>
                  <a:lnTo>
                    <a:pt x="0" y="0"/>
                  </a:lnTo>
                  <a:lnTo>
                    <a:pt x="0" y="2285555"/>
                  </a:lnTo>
                  <a:lnTo>
                    <a:pt x="7196455" y="2285555"/>
                  </a:lnTo>
                  <a:lnTo>
                    <a:pt x="7196455" y="0"/>
                  </a:lnTo>
                  <a:close/>
                </a:path>
              </a:pathLst>
            </a:custGeom>
            <a:solidFill>
              <a:srgbClr val="F049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320579" y="2673134"/>
              <a:ext cx="4173854" cy="0"/>
            </a:xfrm>
            <a:custGeom>
              <a:avLst/>
              <a:gdLst/>
              <a:ahLst/>
              <a:cxnLst/>
              <a:rect l="l" t="t" r="r" b="b"/>
              <a:pathLst>
                <a:path w="4173854" h="0">
                  <a:moveTo>
                    <a:pt x="0" y="0"/>
                  </a:moveTo>
                  <a:lnTo>
                    <a:pt x="4173842" y="0"/>
                  </a:lnTo>
                </a:path>
              </a:pathLst>
            </a:custGeom>
            <a:ln w="6019">
              <a:solidFill>
                <a:srgbClr val="F0512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301335" y="2669303"/>
            <a:ext cx="4206875" cy="1048385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Double</a:t>
            </a:r>
            <a:r>
              <a:rPr dirty="0" sz="1400" spc="-1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check</a:t>
            </a:r>
            <a:r>
              <a:rPr dirty="0" sz="1400" spc="-1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a</a:t>
            </a:r>
            <a:r>
              <a:rPr dirty="0" sz="1400" spc="-1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site </a:t>
            </a:r>
            <a:r>
              <a:rPr dirty="0" sz="1400" spc="5">
                <a:solidFill>
                  <a:srgbClr val="231F20"/>
                </a:solidFill>
                <a:latin typeface="Roboto Lt"/>
                <a:cs typeface="Roboto Lt"/>
              </a:rPr>
              <a:t>for</a:t>
            </a:r>
            <a:r>
              <a:rPr dirty="0" sz="1400" spc="-15">
                <a:solidFill>
                  <a:srgbClr val="231F20"/>
                </a:solidFill>
                <a:latin typeface="Roboto Lt"/>
                <a:cs typeface="Roboto Lt"/>
              </a:rPr>
              <a:t> credibility.</a:t>
            </a:r>
            <a:endParaRPr sz="1400">
              <a:latin typeface="Roboto Lt"/>
              <a:cs typeface="Roboto Lt"/>
            </a:endParaRPr>
          </a:p>
          <a:p>
            <a:pPr marL="12700" marR="5080">
              <a:lnSpc>
                <a:spcPct val="125000"/>
              </a:lnSpc>
              <a:spcBef>
                <a:spcPts val="254"/>
              </a:spcBef>
            </a:pP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Before </a:t>
            </a:r>
            <a:r>
              <a:rPr dirty="0" sz="1200" spc="-20">
                <a:solidFill>
                  <a:srgbClr val="231F20"/>
                </a:solidFill>
                <a:latin typeface="Roboto Lt"/>
                <a:cs typeface="Roboto Lt"/>
              </a:rPr>
              <a:t>you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click on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a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link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or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enter </a:t>
            </a:r>
            <a:r>
              <a:rPr dirty="0" sz="1200" spc="-20">
                <a:solidFill>
                  <a:srgbClr val="231F20"/>
                </a:solidFill>
                <a:latin typeface="Roboto Lt"/>
                <a:cs typeface="Roboto Lt"/>
              </a:rPr>
              <a:t>your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password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on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a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site </a:t>
            </a:r>
            <a:r>
              <a:rPr dirty="0" sz="1200" spc="-25">
                <a:solidFill>
                  <a:srgbClr val="231F20"/>
                </a:solidFill>
                <a:latin typeface="Roboto Lt"/>
                <a:cs typeface="Roboto Lt"/>
              </a:rPr>
              <a:t>you </a:t>
            </a:r>
            <a:r>
              <a:rPr dirty="0" sz="1200" spc="-2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Roboto Lt"/>
                <a:cs typeface="Roboto Lt"/>
              </a:rPr>
              <a:t>haven’t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been to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before, check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that the </a:t>
            </a:r>
            <a:r>
              <a:rPr dirty="0" sz="1200" spc="-35">
                <a:solidFill>
                  <a:srgbClr val="231F20"/>
                </a:solidFill>
                <a:latin typeface="Roboto Lt"/>
                <a:cs typeface="Roboto Lt"/>
              </a:rPr>
              <a:t>siteʼs URL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matches the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30">
                <a:solidFill>
                  <a:srgbClr val="231F20"/>
                </a:solidFill>
                <a:latin typeface="Roboto Lt"/>
                <a:cs typeface="Roboto Lt"/>
              </a:rPr>
              <a:t>product’s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or </a:t>
            </a:r>
            <a:r>
              <a:rPr dirty="0" sz="1200" spc="-30">
                <a:solidFill>
                  <a:srgbClr val="231F20"/>
                </a:solidFill>
                <a:latin typeface="Roboto Lt"/>
                <a:cs typeface="Roboto Lt"/>
              </a:rPr>
              <a:t>company’s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name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and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information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30">
                <a:solidFill>
                  <a:srgbClr val="231F20"/>
                </a:solidFill>
                <a:latin typeface="Roboto Lt"/>
                <a:cs typeface="Roboto Lt"/>
              </a:rPr>
              <a:t>youʼre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looking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Roboto Lt"/>
                <a:cs typeface="Roboto Lt"/>
              </a:rPr>
              <a:t>for.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1341" y="5407157"/>
            <a:ext cx="4269105" cy="101473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400" spc="-40">
                <a:solidFill>
                  <a:srgbClr val="231F20"/>
                </a:solidFill>
                <a:latin typeface="Roboto Lt"/>
                <a:cs typeface="Roboto Lt"/>
              </a:rPr>
              <a:t>Don’t</a:t>
            </a:r>
            <a:r>
              <a:rPr dirty="0" sz="1400" spc="-1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fall</a:t>
            </a:r>
            <a:r>
              <a:rPr dirty="0" sz="1400" spc="-2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231F20"/>
                </a:solidFill>
                <a:latin typeface="Roboto Lt"/>
                <a:cs typeface="Roboto Lt"/>
              </a:rPr>
              <a:t>for</a:t>
            </a:r>
            <a:r>
              <a:rPr dirty="0" sz="1400" spc="-2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scams.</a:t>
            </a:r>
            <a:endParaRPr sz="1400">
              <a:latin typeface="Roboto Lt"/>
              <a:cs typeface="Roboto Lt"/>
            </a:endParaRPr>
          </a:p>
          <a:p>
            <a:pPr marL="12700" marR="5080">
              <a:lnSpc>
                <a:spcPct val="125000"/>
              </a:lnSpc>
              <a:spcBef>
                <a:spcPts val="130"/>
              </a:spcBef>
            </a:pP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If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the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email</a:t>
            </a:r>
            <a:r>
              <a:rPr dirty="0" sz="1200" spc="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or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site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offers</a:t>
            </a:r>
            <a:r>
              <a:rPr dirty="0" sz="1200" spc="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something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that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sounds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too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good</a:t>
            </a:r>
            <a:r>
              <a:rPr dirty="0" sz="1200" spc="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to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be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true,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like</a:t>
            </a:r>
            <a:r>
              <a:rPr dirty="0" sz="1200" spc="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a</a:t>
            </a:r>
            <a:r>
              <a:rPr dirty="0" sz="1200" spc="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chance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to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make</a:t>
            </a:r>
            <a:r>
              <a:rPr dirty="0" sz="1200" spc="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a</a:t>
            </a:r>
            <a:r>
              <a:rPr dirty="0" sz="1200" spc="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lot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5">
                <a:solidFill>
                  <a:srgbClr val="231F20"/>
                </a:solidFill>
                <a:latin typeface="Roboto Lt"/>
                <a:cs typeface="Roboto Lt"/>
              </a:rPr>
              <a:t>of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Roboto Lt"/>
                <a:cs typeface="Roboto Lt"/>
              </a:rPr>
              <a:t>money,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40">
                <a:solidFill>
                  <a:srgbClr val="231F20"/>
                </a:solidFill>
                <a:latin typeface="Roboto Lt"/>
                <a:cs typeface="Roboto Lt"/>
              </a:rPr>
              <a:t>it’s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almost</a:t>
            </a:r>
            <a:r>
              <a:rPr dirty="0" sz="1200" spc="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always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too </a:t>
            </a:r>
            <a:r>
              <a:rPr dirty="0" sz="1200" spc="-28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good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to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be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true.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30">
                <a:solidFill>
                  <a:srgbClr val="231F20"/>
                </a:solidFill>
                <a:latin typeface="Roboto Lt"/>
                <a:cs typeface="Roboto Lt"/>
              </a:rPr>
              <a:t>Don’t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fall 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for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the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fake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message.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0579" y="4009673"/>
            <a:ext cx="4173854" cy="0"/>
          </a:xfrm>
          <a:custGeom>
            <a:avLst/>
            <a:gdLst/>
            <a:ahLst/>
            <a:cxnLst/>
            <a:rect l="l" t="t" r="r" b="b"/>
            <a:pathLst>
              <a:path w="4173854" h="0">
                <a:moveTo>
                  <a:pt x="0" y="0"/>
                </a:moveTo>
                <a:lnTo>
                  <a:pt x="4173842" y="0"/>
                </a:lnTo>
              </a:path>
            </a:pathLst>
          </a:custGeom>
          <a:ln w="6019">
            <a:solidFill>
              <a:srgbClr val="F051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01341" y="3986551"/>
            <a:ext cx="3916045" cy="1083945"/>
          </a:xfrm>
          <a:prstGeom prst="rect">
            <a:avLst/>
          </a:prstGeom>
        </p:spPr>
        <p:txBody>
          <a:bodyPr wrap="square" lIns="0" tIns="1231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70"/>
              </a:spcBef>
            </a:pP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Use</a:t>
            </a:r>
            <a:r>
              <a:rPr dirty="0" sz="1400" spc="-1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secure</a:t>
            </a: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 websites.</a:t>
            </a:r>
            <a:endParaRPr sz="1400">
              <a:latin typeface="Roboto Lt"/>
              <a:cs typeface="Roboto Lt"/>
            </a:endParaRPr>
          </a:p>
          <a:p>
            <a:pPr marL="12700" marR="5080" indent="-635">
              <a:lnSpc>
                <a:spcPct val="125000"/>
              </a:lnSpc>
              <a:spcBef>
                <a:spcPts val="384"/>
              </a:spcBef>
            </a:pP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Make</a:t>
            </a:r>
            <a:r>
              <a:rPr dirty="0" sz="1200" spc="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sure</a:t>
            </a:r>
            <a:r>
              <a:rPr dirty="0" sz="1200" spc="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a</a:t>
            </a:r>
            <a:r>
              <a:rPr dirty="0" sz="1200" spc="1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Roboto Lt"/>
                <a:cs typeface="Roboto Lt"/>
              </a:rPr>
              <a:t>website’s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30">
                <a:solidFill>
                  <a:srgbClr val="231F20"/>
                </a:solidFill>
                <a:latin typeface="Roboto Lt"/>
                <a:cs typeface="Roboto Lt"/>
              </a:rPr>
              <a:t>URL</a:t>
            </a:r>
            <a:r>
              <a:rPr dirty="0" sz="1200" spc="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starts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with</a:t>
            </a:r>
            <a:r>
              <a:rPr dirty="0" sz="1200" spc="1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Roboto Lt"/>
                <a:cs typeface="Roboto Lt"/>
              </a:rPr>
              <a:t>“https://”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with</a:t>
            </a:r>
            <a:r>
              <a:rPr dirty="0" sz="1200" spc="1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a</a:t>
            </a:r>
            <a:r>
              <a:rPr dirty="0" sz="1200" spc="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little </a:t>
            </a:r>
            <a:r>
              <a:rPr dirty="0" sz="1200" spc="-27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green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padlock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to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the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left </a:t>
            </a:r>
            <a:r>
              <a:rPr dirty="0" sz="1200" spc="5">
                <a:solidFill>
                  <a:srgbClr val="231F20"/>
                </a:solidFill>
                <a:latin typeface="Roboto Lt"/>
                <a:cs typeface="Roboto Lt"/>
              </a:rPr>
              <a:t>of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it.</a:t>
            </a:r>
            <a:endParaRPr sz="120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dirty="0" sz="1200">
                <a:solidFill>
                  <a:srgbClr val="F05126"/>
                </a:solidFill>
                <a:latin typeface="Roboto Lt"/>
                <a:cs typeface="Roboto Lt"/>
              </a:rPr>
              <a:t>Example: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20579" y="5386804"/>
            <a:ext cx="4173854" cy="0"/>
          </a:xfrm>
          <a:custGeom>
            <a:avLst/>
            <a:gdLst/>
            <a:ahLst/>
            <a:cxnLst/>
            <a:rect l="l" t="t" r="r" b="b"/>
            <a:pathLst>
              <a:path w="4173854" h="0">
                <a:moveTo>
                  <a:pt x="0" y="0"/>
                </a:moveTo>
                <a:lnTo>
                  <a:pt x="4173842" y="0"/>
                </a:lnTo>
              </a:path>
            </a:pathLst>
          </a:custGeom>
          <a:ln w="6019">
            <a:solidFill>
              <a:srgbClr val="F051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20579" y="6714834"/>
            <a:ext cx="4173854" cy="0"/>
          </a:xfrm>
          <a:custGeom>
            <a:avLst/>
            <a:gdLst/>
            <a:ahLst/>
            <a:cxnLst/>
            <a:rect l="l" t="t" r="r" b="b"/>
            <a:pathLst>
              <a:path w="4173854" h="0">
                <a:moveTo>
                  <a:pt x="0" y="0"/>
                </a:moveTo>
                <a:lnTo>
                  <a:pt x="4173842" y="0"/>
                </a:lnTo>
              </a:path>
            </a:pathLst>
          </a:custGeom>
          <a:ln w="6019">
            <a:solidFill>
              <a:srgbClr val="F051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301341" y="8118743"/>
            <a:ext cx="4057650" cy="1208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200"/>
              </a:lnSpc>
              <a:spcBef>
                <a:spcPts val="100"/>
              </a:spcBef>
            </a:pP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Attention!</a:t>
            </a:r>
            <a:r>
              <a:rPr dirty="0" sz="1400">
                <a:solidFill>
                  <a:srgbClr val="231F20"/>
                </a:solidFill>
                <a:latin typeface="Roboto Lt"/>
                <a:cs typeface="Roboto Lt"/>
              </a:rPr>
              <a:t> Remember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15">
                <a:solidFill>
                  <a:srgbClr val="231F20"/>
                </a:solidFill>
                <a:latin typeface="Roboto Lt"/>
                <a:cs typeface="Roboto Lt"/>
              </a:rPr>
              <a:t>that</a:t>
            </a:r>
            <a:r>
              <a:rPr dirty="0" sz="14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website or ad </a:t>
            </a:r>
            <a:r>
              <a:rPr dirty="0" sz="1400" spc="-35">
                <a:solidFill>
                  <a:srgbClr val="231F20"/>
                </a:solidFill>
                <a:latin typeface="Roboto Lt"/>
                <a:cs typeface="Roboto Lt"/>
              </a:rPr>
              <a:t>canʼt</a:t>
            </a:r>
            <a:r>
              <a:rPr dirty="0" sz="14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tell</a:t>
            </a:r>
            <a:r>
              <a:rPr dirty="0" sz="1400">
                <a:solidFill>
                  <a:srgbClr val="231F20"/>
                </a:solidFill>
                <a:latin typeface="Roboto Lt"/>
                <a:cs typeface="Roboto Lt"/>
              </a:rPr>
              <a:t> if </a:t>
            </a:r>
            <a:r>
              <a:rPr dirty="0" sz="1400" spc="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25">
                <a:solidFill>
                  <a:srgbClr val="231F20"/>
                </a:solidFill>
                <a:latin typeface="Roboto Lt"/>
                <a:cs typeface="Roboto Lt"/>
              </a:rPr>
              <a:t>thereʼs</a:t>
            </a: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15">
                <a:solidFill>
                  <a:srgbClr val="231F20"/>
                </a:solidFill>
                <a:latin typeface="Roboto Lt"/>
                <a:cs typeface="Roboto Lt"/>
              </a:rPr>
              <a:t>anything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15">
                <a:solidFill>
                  <a:srgbClr val="231F20"/>
                </a:solidFill>
                <a:latin typeface="Roboto Lt"/>
                <a:cs typeface="Roboto Lt"/>
              </a:rPr>
              <a:t>wrong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15">
                <a:solidFill>
                  <a:srgbClr val="231F20"/>
                </a:solidFill>
                <a:latin typeface="Roboto Lt"/>
                <a:cs typeface="Roboto Lt"/>
              </a:rPr>
              <a:t>with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15">
                <a:solidFill>
                  <a:srgbClr val="231F20"/>
                </a:solidFill>
                <a:latin typeface="Roboto Lt"/>
                <a:cs typeface="Roboto Lt"/>
              </a:rPr>
              <a:t>your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231F20"/>
                </a:solidFill>
                <a:latin typeface="Roboto Lt"/>
                <a:cs typeface="Roboto Lt"/>
              </a:rPr>
              <a:t>device!</a:t>
            </a:r>
            <a:endParaRPr sz="1400">
              <a:latin typeface="Roboto Lt"/>
              <a:cs typeface="Roboto Lt"/>
            </a:endParaRPr>
          </a:p>
          <a:p>
            <a:pPr marL="12700" marR="130810">
              <a:lnSpc>
                <a:spcPct val="125000"/>
              </a:lnSpc>
              <a:spcBef>
                <a:spcPts val="309"/>
              </a:spcBef>
            </a:pP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There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are</a:t>
            </a:r>
            <a:r>
              <a:rPr dirty="0" sz="1200" spc="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scams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that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may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try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to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trick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you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into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downloading </a:t>
            </a:r>
            <a:r>
              <a:rPr dirty="0" sz="1200" spc="-28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malware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or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unwanted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software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by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telling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you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that </a:t>
            </a:r>
            <a:r>
              <a:rPr dirty="0" sz="1200" spc="-25">
                <a:solidFill>
                  <a:srgbClr val="231F20"/>
                </a:solidFill>
                <a:latin typeface="Roboto Lt"/>
                <a:cs typeface="Roboto Lt"/>
              </a:rPr>
              <a:t>thereʼs </a:t>
            </a:r>
            <a:r>
              <a:rPr dirty="0" sz="1200" spc="-2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something wrong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with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your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device.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20579" y="8046722"/>
            <a:ext cx="4173854" cy="0"/>
          </a:xfrm>
          <a:custGeom>
            <a:avLst/>
            <a:gdLst/>
            <a:ahLst/>
            <a:cxnLst/>
            <a:rect l="l" t="t" r="r" b="b"/>
            <a:pathLst>
              <a:path w="4173854" h="0">
                <a:moveTo>
                  <a:pt x="0" y="0"/>
                </a:moveTo>
                <a:lnTo>
                  <a:pt x="4173842" y="0"/>
                </a:lnTo>
              </a:path>
            </a:pathLst>
          </a:custGeom>
          <a:ln w="6019">
            <a:solidFill>
              <a:srgbClr val="F051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52835" y="2735194"/>
            <a:ext cx="5708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75" b="1">
                <a:solidFill>
                  <a:srgbClr val="F04931"/>
                </a:solidFill>
                <a:latin typeface="Arial"/>
                <a:cs typeface="Arial"/>
              </a:rPr>
              <a:t>T</a:t>
            </a:r>
            <a:r>
              <a:rPr dirty="0" sz="2000" spc="-80" b="1">
                <a:solidFill>
                  <a:srgbClr val="F04931"/>
                </a:solidFill>
                <a:latin typeface="Arial"/>
                <a:cs typeface="Arial"/>
              </a:rPr>
              <a:t>ip 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2835" y="4071741"/>
            <a:ext cx="6019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35" b="1">
                <a:solidFill>
                  <a:srgbClr val="F04931"/>
                </a:solidFill>
                <a:latin typeface="Arial"/>
                <a:cs typeface="Arial"/>
              </a:rPr>
              <a:t>Tip</a:t>
            </a:r>
            <a:r>
              <a:rPr dirty="0" sz="2000" spc="-90" b="1">
                <a:solidFill>
                  <a:srgbClr val="F04931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F04931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3311" y="2675577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 h="0">
                <a:moveTo>
                  <a:pt x="0" y="0"/>
                </a:moveTo>
                <a:lnTo>
                  <a:pt x="1305509" y="0"/>
                </a:lnTo>
              </a:path>
            </a:pathLst>
          </a:custGeom>
          <a:ln w="6350">
            <a:solidFill>
              <a:srgbClr val="F051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43311" y="4012103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 h="0">
                <a:moveTo>
                  <a:pt x="0" y="0"/>
                </a:moveTo>
                <a:lnTo>
                  <a:pt x="1305509" y="0"/>
                </a:lnTo>
              </a:path>
            </a:pathLst>
          </a:custGeom>
          <a:ln w="6350">
            <a:solidFill>
              <a:srgbClr val="F051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52828" y="5448740"/>
            <a:ext cx="6057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30" b="1">
                <a:solidFill>
                  <a:srgbClr val="F04931"/>
                </a:solidFill>
                <a:latin typeface="Arial"/>
                <a:cs typeface="Arial"/>
              </a:rPr>
              <a:t>Tip</a:t>
            </a:r>
            <a:r>
              <a:rPr dirty="0" sz="2000" spc="-85" b="1">
                <a:solidFill>
                  <a:srgbClr val="F04931"/>
                </a:solidFill>
                <a:latin typeface="Arial"/>
                <a:cs typeface="Arial"/>
              </a:rPr>
              <a:t> </a:t>
            </a:r>
            <a:r>
              <a:rPr dirty="0" sz="2000" spc="-15" b="1">
                <a:solidFill>
                  <a:srgbClr val="F04931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3311" y="538913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 h="0">
                <a:moveTo>
                  <a:pt x="0" y="0"/>
                </a:moveTo>
                <a:lnTo>
                  <a:pt x="1305509" y="0"/>
                </a:lnTo>
              </a:path>
            </a:pathLst>
          </a:custGeom>
          <a:ln w="6350">
            <a:solidFill>
              <a:srgbClr val="F051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052828" y="6775778"/>
            <a:ext cx="6197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F04931"/>
                </a:solidFill>
                <a:latin typeface="Arial"/>
                <a:cs typeface="Arial"/>
              </a:rPr>
              <a:t>Tip</a:t>
            </a:r>
            <a:r>
              <a:rPr dirty="0" sz="2000" spc="-70" b="1">
                <a:solidFill>
                  <a:srgbClr val="F04931"/>
                </a:solidFill>
                <a:latin typeface="Arial"/>
                <a:cs typeface="Arial"/>
              </a:rPr>
              <a:t> </a:t>
            </a:r>
            <a:r>
              <a:rPr dirty="0" sz="2000" spc="25" b="1">
                <a:solidFill>
                  <a:srgbClr val="F04931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43311" y="6716173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 h="0">
                <a:moveTo>
                  <a:pt x="0" y="0"/>
                </a:moveTo>
                <a:lnTo>
                  <a:pt x="1305509" y="0"/>
                </a:lnTo>
              </a:path>
            </a:pathLst>
          </a:custGeom>
          <a:ln w="6350">
            <a:solidFill>
              <a:srgbClr val="F051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052828" y="8107678"/>
            <a:ext cx="6096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b="1">
                <a:solidFill>
                  <a:srgbClr val="F04931"/>
                </a:solidFill>
                <a:latin typeface="Arial"/>
                <a:cs typeface="Arial"/>
              </a:rPr>
              <a:t>Tip</a:t>
            </a:r>
            <a:r>
              <a:rPr dirty="0" sz="2000" spc="-85" b="1">
                <a:solidFill>
                  <a:srgbClr val="F04931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04931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43311" y="8048062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 h="0">
                <a:moveTo>
                  <a:pt x="0" y="0"/>
                </a:moveTo>
                <a:lnTo>
                  <a:pt x="1305509" y="0"/>
                </a:lnTo>
              </a:path>
            </a:pathLst>
          </a:custGeom>
          <a:ln w="6350">
            <a:solidFill>
              <a:srgbClr val="F05126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3" name="object 23"/>
          <p:cNvGrpSpPr/>
          <p:nvPr/>
        </p:nvGrpSpPr>
        <p:grpSpPr>
          <a:xfrm>
            <a:off x="754311" y="2771076"/>
            <a:ext cx="211454" cy="281305"/>
            <a:chOff x="754311" y="2771076"/>
            <a:chExt cx="211454" cy="281305"/>
          </a:xfrm>
        </p:grpSpPr>
        <p:sp>
          <p:nvSpPr>
            <p:cNvPr id="24" name="object 24"/>
            <p:cNvSpPr/>
            <p:nvPr/>
          </p:nvSpPr>
          <p:spPr>
            <a:xfrm>
              <a:off x="754311" y="2794863"/>
              <a:ext cx="171450" cy="257810"/>
            </a:xfrm>
            <a:custGeom>
              <a:avLst/>
              <a:gdLst/>
              <a:ahLst/>
              <a:cxnLst/>
              <a:rect l="l" t="t" r="r" b="b"/>
              <a:pathLst>
                <a:path w="171450" h="257810">
                  <a:moveTo>
                    <a:pt x="80200" y="0"/>
                  </a:moveTo>
                  <a:lnTo>
                    <a:pt x="0" y="158610"/>
                  </a:lnTo>
                  <a:lnTo>
                    <a:pt x="171043" y="257378"/>
                  </a:lnTo>
                  <a:lnTo>
                    <a:pt x="80200" y="0"/>
                  </a:lnTo>
                  <a:close/>
                </a:path>
              </a:pathLst>
            </a:custGeom>
            <a:solidFill>
              <a:srgbClr val="F049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34511" y="2771076"/>
              <a:ext cx="131445" cy="281305"/>
            </a:xfrm>
            <a:custGeom>
              <a:avLst/>
              <a:gdLst/>
              <a:ahLst/>
              <a:cxnLst/>
              <a:rect l="l" t="t" r="r" b="b"/>
              <a:pathLst>
                <a:path w="131444" h="281305">
                  <a:moveTo>
                    <a:pt x="40335" y="0"/>
                  </a:moveTo>
                  <a:lnTo>
                    <a:pt x="0" y="23787"/>
                  </a:lnTo>
                  <a:lnTo>
                    <a:pt x="90843" y="281165"/>
                  </a:lnTo>
                  <a:lnTo>
                    <a:pt x="131178" y="257378"/>
                  </a:lnTo>
                  <a:lnTo>
                    <a:pt x="40335" y="0"/>
                  </a:lnTo>
                  <a:close/>
                </a:path>
              </a:pathLst>
            </a:custGeom>
            <a:solidFill>
              <a:srgbClr val="F799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20978" y="2861893"/>
              <a:ext cx="24130" cy="120014"/>
            </a:xfrm>
            <a:custGeom>
              <a:avLst/>
              <a:gdLst/>
              <a:ahLst/>
              <a:cxnLst/>
              <a:rect l="l" t="t" r="r" b="b"/>
              <a:pathLst>
                <a:path w="24130" h="120014">
                  <a:moveTo>
                    <a:pt x="23583" y="12077"/>
                  </a:moveTo>
                  <a:lnTo>
                    <a:pt x="0" y="0"/>
                  </a:lnTo>
                  <a:lnTo>
                    <a:pt x="0" y="62204"/>
                  </a:lnTo>
                  <a:lnTo>
                    <a:pt x="4914" y="71462"/>
                  </a:lnTo>
                  <a:lnTo>
                    <a:pt x="18072" y="78295"/>
                  </a:lnTo>
                  <a:lnTo>
                    <a:pt x="23583" y="73875"/>
                  </a:lnTo>
                  <a:lnTo>
                    <a:pt x="23583" y="12077"/>
                  </a:lnTo>
                  <a:close/>
                </a:path>
                <a:path w="24130" h="120014">
                  <a:moveTo>
                    <a:pt x="23723" y="96100"/>
                  </a:moveTo>
                  <a:lnTo>
                    <a:pt x="1727" y="84340"/>
                  </a:lnTo>
                  <a:lnTo>
                    <a:pt x="1727" y="108191"/>
                  </a:lnTo>
                  <a:lnTo>
                    <a:pt x="23723" y="119951"/>
                  </a:lnTo>
                  <a:lnTo>
                    <a:pt x="23723" y="96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754311" y="4112092"/>
            <a:ext cx="211454" cy="281305"/>
            <a:chOff x="754311" y="4112092"/>
            <a:chExt cx="211454" cy="281305"/>
          </a:xfrm>
        </p:grpSpPr>
        <p:sp>
          <p:nvSpPr>
            <p:cNvPr id="28" name="object 28"/>
            <p:cNvSpPr/>
            <p:nvPr/>
          </p:nvSpPr>
          <p:spPr>
            <a:xfrm>
              <a:off x="754311" y="4135879"/>
              <a:ext cx="171450" cy="257810"/>
            </a:xfrm>
            <a:custGeom>
              <a:avLst/>
              <a:gdLst/>
              <a:ahLst/>
              <a:cxnLst/>
              <a:rect l="l" t="t" r="r" b="b"/>
              <a:pathLst>
                <a:path w="171450" h="257810">
                  <a:moveTo>
                    <a:pt x="80200" y="0"/>
                  </a:moveTo>
                  <a:lnTo>
                    <a:pt x="0" y="158623"/>
                  </a:lnTo>
                  <a:lnTo>
                    <a:pt x="171043" y="257378"/>
                  </a:lnTo>
                  <a:lnTo>
                    <a:pt x="80200" y="0"/>
                  </a:lnTo>
                  <a:close/>
                </a:path>
              </a:pathLst>
            </a:custGeom>
            <a:solidFill>
              <a:srgbClr val="F049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34511" y="4112092"/>
              <a:ext cx="131445" cy="281305"/>
            </a:xfrm>
            <a:custGeom>
              <a:avLst/>
              <a:gdLst/>
              <a:ahLst/>
              <a:cxnLst/>
              <a:rect l="l" t="t" r="r" b="b"/>
              <a:pathLst>
                <a:path w="131444" h="281304">
                  <a:moveTo>
                    <a:pt x="40335" y="0"/>
                  </a:moveTo>
                  <a:lnTo>
                    <a:pt x="0" y="23787"/>
                  </a:lnTo>
                  <a:lnTo>
                    <a:pt x="90843" y="281165"/>
                  </a:lnTo>
                  <a:lnTo>
                    <a:pt x="131178" y="257378"/>
                  </a:lnTo>
                  <a:lnTo>
                    <a:pt x="40335" y="0"/>
                  </a:lnTo>
                  <a:close/>
                </a:path>
              </a:pathLst>
            </a:custGeom>
            <a:solidFill>
              <a:srgbClr val="F799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20978" y="4202925"/>
              <a:ext cx="24130" cy="120014"/>
            </a:xfrm>
            <a:custGeom>
              <a:avLst/>
              <a:gdLst/>
              <a:ahLst/>
              <a:cxnLst/>
              <a:rect l="l" t="t" r="r" b="b"/>
              <a:pathLst>
                <a:path w="24130" h="120014">
                  <a:moveTo>
                    <a:pt x="23583" y="12077"/>
                  </a:moveTo>
                  <a:lnTo>
                    <a:pt x="0" y="0"/>
                  </a:lnTo>
                  <a:lnTo>
                    <a:pt x="0" y="62191"/>
                  </a:lnTo>
                  <a:lnTo>
                    <a:pt x="4914" y="71462"/>
                  </a:lnTo>
                  <a:lnTo>
                    <a:pt x="18072" y="78282"/>
                  </a:lnTo>
                  <a:lnTo>
                    <a:pt x="23583" y="73863"/>
                  </a:lnTo>
                  <a:lnTo>
                    <a:pt x="23583" y="12077"/>
                  </a:lnTo>
                  <a:close/>
                </a:path>
                <a:path w="24130" h="120014">
                  <a:moveTo>
                    <a:pt x="23723" y="96088"/>
                  </a:moveTo>
                  <a:lnTo>
                    <a:pt x="1727" y="84340"/>
                  </a:lnTo>
                  <a:lnTo>
                    <a:pt x="1727" y="108191"/>
                  </a:lnTo>
                  <a:lnTo>
                    <a:pt x="23723" y="119951"/>
                  </a:lnTo>
                  <a:lnTo>
                    <a:pt x="23723" y="960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/>
          <p:cNvGrpSpPr/>
          <p:nvPr/>
        </p:nvGrpSpPr>
        <p:grpSpPr>
          <a:xfrm>
            <a:off x="754311" y="5508198"/>
            <a:ext cx="211454" cy="281305"/>
            <a:chOff x="754311" y="5508198"/>
            <a:chExt cx="211454" cy="281305"/>
          </a:xfrm>
        </p:grpSpPr>
        <p:sp>
          <p:nvSpPr>
            <p:cNvPr id="32" name="object 32"/>
            <p:cNvSpPr/>
            <p:nvPr/>
          </p:nvSpPr>
          <p:spPr>
            <a:xfrm>
              <a:off x="754311" y="5531985"/>
              <a:ext cx="171450" cy="257810"/>
            </a:xfrm>
            <a:custGeom>
              <a:avLst/>
              <a:gdLst/>
              <a:ahLst/>
              <a:cxnLst/>
              <a:rect l="l" t="t" r="r" b="b"/>
              <a:pathLst>
                <a:path w="171450" h="257810">
                  <a:moveTo>
                    <a:pt x="80200" y="0"/>
                  </a:moveTo>
                  <a:lnTo>
                    <a:pt x="0" y="158623"/>
                  </a:lnTo>
                  <a:lnTo>
                    <a:pt x="171043" y="257378"/>
                  </a:lnTo>
                  <a:lnTo>
                    <a:pt x="80200" y="0"/>
                  </a:lnTo>
                  <a:close/>
                </a:path>
              </a:pathLst>
            </a:custGeom>
            <a:solidFill>
              <a:srgbClr val="F049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34511" y="5508198"/>
              <a:ext cx="131445" cy="281305"/>
            </a:xfrm>
            <a:custGeom>
              <a:avLst/>
              <a:gdLst/>
              <a:ahLst/>
              <a:cxnLst/>
              <a:rect l="l" t="t" r="r" b="b"/>
              <a:pathLst>
                <a:path w="131444" h="281304">
                  <a:moveTo>
                    <a:pt x="40335" y="0"/>
                  </a:moveTo>
                  <a:lnTo>
                    <a:pt x="0" y="23787"/>
                  </a:lnTo>
                  <a:lnTo>
                    <a:pt x="90843" y="281165"/>
                  </a:lnTo>
                  <a:lnTo>
                    <a:pt x="131178" y="257378"/>
                  </a:lnTo>
                  <a:lnTo>
                    <a:pt x="40335" y="0"/>
                  </a:lnTo>
                  <a:close/>
                </a:path>
              </a:pathLst>
            </a:custGeom>
            <a:solidFill>
              <a:srgbClr val="F799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20978" y="5599036"/>
              <a:ext cx="24130" cy="120014"/>
            </a:xfrm>
            <a:custGeom>
              <a:avLst/>
              <a:gdLst/>
              <a:ahLst/>
              <a:cxnLst/>
              <a:rect l="l" t="t" r="r" b="b"/>
              <a:pathLst>
                <a:path w="24130" h="120014">
                  <a:moveTo>
                    <a:pt x="23583" y="12077"/>
                  </a:moveTo>
                  <a:lnTo>
                    <a:pt x="0" y="0"/>
                  </a:lnTo>
                  <a:lnTo>
                    <a:pt x="0" y="62191"/>
                  </a:lnTo>
                  <a:lnTo>
                    <a:pt x="4914" y="71462"/>
                  </a:lnTo>
                  <a:lnTo>
                    <a:pt x="18072" y="78282"/>
                  </a:lnTo>
                  <a:lnTo>
                    <a:pt x="23583" y="73863"/>
                  </a:lnTo>
                  <a:lnTo>
                    <a:pt x="23583" y="12077"/>
                  </a:lnTo>
                  <a:close/>
                </a:path>
                <a:path w="24130" h="120014">
                  <a:moveTo>
                    <a:pt x="23723" y="96088"/>
                  </a:moveTo>
                  <a:lnTo>
                    <a:pt x="1727" y="84340"/>
                  </a:lnTo>
                  <a:lnTo>
                    <a:pt x="1727" y="108191"/>
                  </a:lnTo>
                  <a:lnTo>
                    <a:pt x="23723" y="119951"/>
                  </a:lnTo>
                  <a:lnTo>
                    <a:pt x="23723" y="960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754311" y="6831454"/>
            <a:ext cx="211454" cy="281305"/>
            <a:chOff x="754311" y="6831454"/>
            <a:chExt cx="211454" cy="281305"/>
          </a:xfrm>
        </p:grpSpPr>
        <p:sp>
          <p:nvSpPr>
            <p:cNvPr id="36" name="object 36"/>
            <p:cNvSpPr/>
            <p:nvPr/>
          </p:nvSpPr>
          <p:spPr>
            <a:xfrm>
              <a:off x="754311" y="6855241"/>
              <a:ext cx="171450" cy="257810"/>
            </a:xfrm>
            <a:custGeom>
              <a:avLst/>
              <a:gdLst/>
              <a:ahLst/>
              <a:cxnLst/>
              <a:rect l="l" t="t" r="r" b="b"/>
              <a:pathLst>
                <a:path w="171450" h="257809">
                  <a:moveTo>
                    <a:pt x="80200" y="0"/>
                  </a:moveTo>
                  <a:lnTo>
                    <a:pt x="0" y="158610"/>
                  </a:lnTo>
                  <a:lnTo>
                    <a:pt x="171043" y="257378"/>
                  </a:lnTo>
                  <a:lnTo>
                    <a:pt x="80200" y="0"/>
                  </a:lnTo>
                  <a:close/>
                </a:path>
              </a:pathLst>
            </a:custGeom>
            <a:solidFill>
              <a:srgbClr val="F049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34511" y="6831454"/>
              <a:ext cx="131445" cy="281305"/>
            </a:xfrm>
            <a:custGeom>
              <a:avLst/>
              <a:gdLst/>
              <a:ahLst/>
              <a:cxnLst/>
              <a:rect l="l" t="t" r="r" b="b"/>
              <a:pathLst>
                <a:path w="131444" h="281304">
                  <a:moveTo>
                    <a:pt x="40335" y="0"/>
                  </a:moveTo>
                  <a:lnTo>
                    <a:pt x="0" y="23787"/>
                  </a:lnTo>
                  <a:lnTo>
                    <a:pt x="90843" y="281165"/>
                  </a:lnTo>
                  <a:lnTo>
                    <a:pt x="131178" y="257378"/>
                  </a:lnTo>
                  <a:lnTo>
                    <a:pt x="40335" y="0"/>
                  </a:lnTo>
                  <a:close/>
                </a:path>
              </a:pathLst>
            </a:custGeom>
            <a:solidFill>
              <a:srgbClr val="F799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20978" y="6922274"/>
              <a:ext cx="24130" cy="120014"/>
            </a:xfrm>
            <a:custGeom>
              <a:avLst/>
              <a:gdLst/>
              <a:ahLst/>
              <a:cxnLst/>
              <a:rect l="l" t="t" r="r" b="b"/>
              <a:pathLst>
                <a:path w="24130" h="120015">
                  <a:moveTo>
                    <a:pt x="23583" y="12090"/>
                  </a:moveTo>
                  <a:lnTo>
                    <a:pt x="0" y="0"/>
                  </a:lnTo>
                  <a:lnTo>
                    <a:pt x="0" y="62204"/>
                  </a:lnTo>
                  <a:lnTo>
                    <a:pt x="4914" y="71462"/>
                  </a:lnTo>
                  <a:lnTo>
                    <a:pt x="18072" y="78295"/>
                  </a:lnTo>
                  <a:lnTo>
                    <a:pt x="23583" y="73875"/>
                  </a:lnTo>
                  <a:lnTo>
                    <a:pt x="23583" y="12090"/>
                  </a:lnTo>
                  <a:close/>
                </a:path>
                <a:path w="24130" h="120015">
                  <a:moveTo>
                    <a:pt x="23723" y="96100"/>
                  </a:moveTo>
                  <a:lnTo>
                    <a:pt x="1727" y="84340"/>
                  </a:lnTo>
                  <a:lnTo>
                    <a:pt x="1727" y="108191"/>
                  </a:lnTo>
                  <a:lnTo>
                    <a:pt x="23723" y="119951"/>
                  </a:lnTo>
                  <a:lnTo>
                    <a:pt x="23723" y="96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" name="object 39"/>
          <p:cNvGrpSpPr/>
          <p:nvPr/>
        </p:nvGrpSpPr>
        <p:grpSpPr>
          <a:xfrm>
            <a:off x="754311" y="8163355"/>
            <a:ext cx="211454" cy="281305"/>
            <a:chOff x="754311" y="8163355"/>
            <a:chExt cx="211454" cy="281305"/>
          </a:xfrm>
        </p:grpSpPr>
        <p:sp>
          <p:nvSpPr>
            <p:cNvPr id="40" name="object 40"/>
            <p:cNvSpPr/>
            <p:nvPr/>
          </p:nvSpPr>
          <p:spPr>
            <a:xfrm>
              <a:off x="754311" y="8187129"/>
              <a:ext cx="171450" cy="257810"/>
            </a:xfrm>
            <a:custGeom>
              <a:avLst/>
              <a:gdLst/>
              <a:ahLst/>
              <a:cxnLst/>
              <a:rect l="l" t="t" r="r" b="b"/>
              <a:pathLst>
                <a:path w="171450" h="257809">
                  <a:moveTo>
                    <a:pt x="80200" y="0"/>
                  </a:moveTo>
                  <a:lnTo>
                    <a:pt x="0" y="158623"/>
                  </a:lnTo>
                  <a:lnTo>
                    <a:pt x="171043" y="257378"/>
                  </a:lnTo>
                  <a:lnTo>
                    <a:pt x="80200" y="0"/>
                  </a:lnTo>
                  <a:close/>
                </a:path>
              </a:pathLst>
            </a:custGeom>
            <a:solidFill>
              <a:srgbClr val="F049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34511" y="8163355"/>
              <a:ext cx="131445" cy="281305"/>
            </a:xfrm>
            <a:custGeom>
              <a:avLst/>
              <a:gdLst/>
              <a:ahLst/>
              <a:cxnLst/>
              <a:rect l="l" t="t" r="r" b="b"/>
              <a:pathLst>
                <a:path w="131444" h="281304">
                  <a:moveTo>
                    <a:pt x="40335" y="0"/>
                  </a:moveTo>
                  <a:lnTo>
                    <a:pt x="0" y="23774"/>
                  </a:lnTo>
                  <a:lnTo>
                    <a:pt x="90843" y="281152"/>
                  </a:lnTo>
                  <a:lnTo>
                    <a:pt x="131178" y="257378"/>
                  </a:lnTo>
                  <a:lnTo>
                    <a:pt x="40335" y="0"/>
                  </a:lnTo>
                  <a:close/>
                </a:path>
              </a:pathLst>
            </a:custGeom>
            <a:solidFill>
              <a:srgbClr val="F799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820978" y="8254174"/>
              <a:ext cx="24130" cy="120014"/>
            </a:xfrm>
            <a:custGeom>
              <a:avLst/>
              <a:gdLst/>
              <a:ahLst/>
              <a:cxnLst/>
              <a:rect l="l" t="t" r="r" b="b"/>
              <a:pathLst>
                <a:path w="24130" h="120015">
                  <a:moveTo>
                    <a:pt x="23583" y="12077"/>
                  </a:moveTo>
                  <a:lnTo>
                    <a:pt x="0" y="0"/>
                  </a:lnTo>
                  <a:lnTo>
                    <a:pt x="0" y="62204"/>
                  </a:lnTo>
                  <a:lnTo>
                    <a:pt x="4914" y="71462"/>
                  </a:lnTo>
                  <a:lnTo>
                    <a:pt x="18072" y="78295"/>
                  </a:lnTo>
                  <a:lnTo>
                    <a:pt x="23583" y="73875"/>
                  </a:lnTo>
                  <a:lnTo>
                    <a:pt x="23583" y="12077"/>
                  </a:lnTo>
                  <a:close/>
                </a:path>
                <a:path w="24130" h="120015">
                  <a:moveTo>
                    <a:pt x="23723" y="96088"/>
                  </a:moveTo>
                  <a:lnTo>
                    <a:pt x="1727" y="84340"/>
                  </a:lnTo>
                  <a:lnTo>
                    <a:pt x="1727" y="108191"/>
                  </a:lnTo>
                  <a:lnTo>
                    <a:pt x="23723" y="119951"/>
                  </a:lnTo>
                  <a:lnTo>
                    <a:pt x="23723" y="960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2301341" y="6737334"/>
            <a:ext cx="4021454" cy="101473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670"/>
              </a:spcBef>
            </a:pPr>
            <a:r>
              <a:rPr dirty="0" sz="1400" spc="-15">
                <a:solidFill>
                  <a:srgbClr val="231F20"/>
                </a:solidFill>
                <a:latin typeface="Roboto Lt"/>
                <a:cs typeface="Roboto Lt"/>
              </a:rPr>
              <a:t>It</a:t>
            </a:r>
            <a:r>
              <a:rPr dirty="0" sz="1400" spc="-2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can</a:t>
            </a:r>
            <a:r>
              <a:rPr dirty="0" sz="1400" spc="-2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happen</a:t>
            </a:r>
            <a:r>
              <a:rPr dirty="0" sz="1400" spc="-2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15">
                <a:solidFill>
                  <a:srgbClr val="231F20"/>
                </a:solidFill>
                <a:latin typeface="Roboto Lt"/>
                <a:cs typeface="Roboto Lt"/>
              </a:rPr>
              <a:t>to</a:t>
            </a:r>
            <a:r>
              <a:rPr dirty="0" sz="1400" spc="-2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anyone.</a:t>
            </a:r>
            <a:endParaRPr sz="1400">
              <a:latin typeface="Roboto Lt"/>
              <a:cs typeface="Roboto Lt"/>
            </a:endParaRPr>
          </a:p>
          <a:p>
            <a:pPr algn="just" marL="12700" marR="5080">
              <a:lnSpc>
                <a:spcPct val="125000"/>
              </a:lnSpc>
              <a:spcBef>
                <a:spcPts val="135"/>
              </a:spcBef>
            </a:pP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If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you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fall 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for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a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scam online, tell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your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parent,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teacher,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or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other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trusted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adult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right away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and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change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your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passwords to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your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accounts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immediately.</a:t>
            </a:r>
            <a:endParaRPr sz="1200">
              <a:latin typeface="Roboto Lt"/>
              <a:cs typeface="Roboto Lt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029737" y="4889679"/>
            <a:ext cx="3423920" cy="157480"/>
            <a:chOff x="3029737" y="4889679"/>
            <a:chExt cx="3423920" cy="157480"/>
          </a:xfrm>
        </p:grpSpPr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9737" y="4889679"/>
              <a:ext cx="3423719" cy="15725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197591" y="4889679"/>
              <a:ext cx="1256030" cy="157480"/>
            </a:xfrm>
            <a:custGeom>
              <a:avLst/>
              <a:gdLst/>
              <a:ahLst/>
              <a:cxnLst/>
              <a:rect l="l" t="t" r="r" b="b"/>
              <a:pathLst>
                <a:path w="1256029" h="157479">
                  <a:moveTo>
                    <a:pt x="1233335" y="0"/>
                  </a:moveTo>
                  <a:lnTo>
                    <a:pt x="22529" y="0"/>
                  </a:lnTo>
                  <a:lnTo>
                    <a:pt x="13780" y="1779"/>
                  </a:lnTo>
                  <a:lnTo>
                    <a:pt x="6616" y="6623"/>
                  </a:lnTo>
                  <a:lnTo>
                    <a:pt x="1777" y="13791"/>
                  </a:lnTo>
                  <a:lnTo>
                    <a:pt x="0" y="22542"/>
                  </a:lnTo>
                  <a:lnTo>
                    <a:pt x="0" y="134721"/>
                  </a:lnTo>
                  <a:lnTo>
                    <a:pt x="1777" y="143465"/>
                  </a:lnTo>
                  <a:lnTo>
                    <a:pt x="6616" y="150629"/>
                  </a:lnTo>
                  <a:lnTo>
                    <a:pt x="13780" y="155472"/>
                  </a:lnTo>
                  <a:lnTo>
                    <a:pt x="22529" y="157251"/>
                  </a:lnTo>
                  <a:lnTo>
                    <a:pt x="1233335" y="157251"/>
                  </a:lnTo>
                  <a:lnTo>
                    <a:pt x="1242084" y="155472"/>
                  </a:lnTo>
                  <a:lnTo>
                    <a:pt x="1249248" y="150629"/>
                  </a:lnTo>
                  <a:lnTo>
                    <a:pt x="1254087" y="143465"/>
                  </a:lnTo>
                  <a:lnTo>
                    <a:pt x="1255864" y="134721"/>
                  </a:lnTo>
                  <a:lnTo>
                    <a:pt x="1255864" y="22542"/>
                  </a:lnTo>
                  <a:lnTo>
                    <a:pt x="1254087" y="13791"/>
                  </a:lnTo>
                  <a:lnTo>
                    <a:pt x="1249248" y="6623"/>
                  </a:lnTo>
                  <a:lnTo>
                    <a:pt x="1242084" y="1779"/>
                  </a:lnTo>
                  <a:lnTo>
                    <a:pt x="1233335" y="0"/>
                  </a:lnTo>
                  <a:close/>
                </a:path>
              </a:pathLst>
            </a:custGeom>
            <a:solidFill>
              <a:srgbClr val="E2E3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123571" y="4906178"/>
              <a:ext cx="1313180" cy="124460"/>
            </a:xfrm>
            <a:custGeom>
              <a:avLst/>
              <a:gdLst/>
              <a:ahLst/>
              <a:cxnLst/>
              <a:rect l="l" t="t" r="r" b="b"/>
              <a:pathLst>
                <a:path w="1313179" h="124460">
                  <a:moveTo>
                    <a:pt x="1307617" y="0"/>
                  </a:moveTo>
                  <a:lnTo>
                    <a:pt x="18173" y="0"/>
                  </a:lnTo>
                  <a:lnTo>
                    <a:pt x="11117" y="1434"/>
                  </a:lnTo>
                  <a:lnTo>
                    <a:pt x="5338" y="5338"/>
                  </a:lnTo>
                  <a:lnTo>
                    <a:pt x="1434" y="11117"/>
                  </a:lnTo>
                  <a:lnTo>
                    <a:pt x="0" y="18173"/>
                  </a:lnTo>
                  <a:lnTo>
                    <a:pt x="0" y="106070"/>
                  </a:lnTo>
                  <a:lnTo>
                    <a:pt x="1434" y="113128"/>
                  </a:lnTo>
                  <a:lnTo>
                    <a:pt x="5338" y="118911"/>
                  </a:lnTo>
                  <a:lnTo>
                    <a:pt x="11117" y="122820"/>
                  </a:lnTo>
                  <a:lnTo>
                    <a:pt x="18173" y="124256"/>
                  </a:lnTo>
                  <a:lnTo>
                    <a:pt x="1301229" y="124256"/>
                  </a:lnTo>
                  <a:lnTo>
                    <a:pt x="1307617" y="124256"/>
                  </a:lnTo>
                  <a:lnTo>
                    <a:pt x="1312849" y="119024"/>
                  </a:lnTo>
                  <a:lnTo>
                    <a:pt x="1312849" y="5232"/>
                  </a:lnTo>
                  <a:lnTo>
                    <a:pt x="13076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Be</a:t>
            </a:r>
            <a:r>
              <a:rPr dirty="0" spc="-80"/>
              <a:t> </a:t>
            </a:r>
            <a:r>
              <a:rPr dirty="0" spc="40"/>
              <a:t>Internet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679791" y="23055"/>
            <a:ext cx="2675890" cy="1931670"/>
          </a:xfrm>
          <a:prstGeom prst="rect">
            <a:avLst/>
          </a:prstGeom>
        </p:spPr>
        <p:txBody>
          <a:bodyPr wrap="square" lIns="0" tIns="398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35"/>
              </a:spcBef>
            </a:pPr>
            <a:r>
              <a:rPr dirty="0" sz="8000" spc="-25" b="1">
                <a:solidFill>
                  <a:srgbClr val="FFFFFF"/>
                </a:solidFill>
                <a:latin typeface="Tahoma"/>
                <a:cs typeface="Tahoma"/>
              </a:rPr>
              <a:t>Alert</a:t>
            </a:r>
            <a:endParaRPr sz="80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570"/>
              </a:spcBef>
            </a:pPr>
            <a:r>
              <a:rPr dirty="0" sz="1500" spc="-17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1500" spc="-4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1500" spc="-11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1500" spc="-70">
                <a:solidFill>
                  <a:srgbClr val="FFFFFF"/>
                </a:solidFill>
                <a:latin typeface="Lucida Sans Unicode"/>
                <a:cs typeface="Lucida Sans Unicode"/>
              </a:rPr>
              <a:t>s </a:t>
            </a:r>
            <a:r>
              <a:rPr dirty="0" sz="1500" spc="-10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1500" spc="-70">
                <a:solidFill>
                  <a:srgbClr val="FFFFFF"/>
                </a:solidFill>
                <a:latin typeface="Lucida Sans Unicode"/>
                <a:cs typeface="Lucida Sans Unicode"/>
              </a:rPr>
              <a:t>o help </a:t>
            </a:r>
            <a:r>
              <a:rPr dirty="0" sz="1500" spc="-105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dirty="0" sz="1500" spc="-4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1500" spc="-80">
                <a:solidFill>
                  <a:srgbClr val="FFFFFF"/>
                </a:solidFill>
                <a:latin typeface="Lucida Sans Unicode"/>
                <a:cs typeface="Lucida Sans Unicode"/>
              </a:rPr>
              <a:t>u be a</a:t>
            </a:r>
            <a:r>
              <a:rPr dirty="0" sz="1500" spc="-6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1500" spc="-40">
                <a:solidFill>
                  <a:srgbClr val="FFFFFF"/>
                </a:solidFill>
                <a:latin typeface="Lucida Sans Unicode"/>
                <a:cs typeface="Lucida Sans Unicode"/>
              </a:rPr>
              <a:t>ert </a:t>
            </a:r>
            <a:r>
              <a:rPr dirty="0" sz="1500" spc="-7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1500" spc="-80">
                <a:solidFill>
                  <a:srgbClr val="FFFFFF"/>
                </a:solidFill>
                <a:latin typeface="Lucida Sans Unicode"/>
                <a:cs typeface="Lucida Sans Unicode"/>
              </a:rPr>
              <a:t>nline</a:t>
            </a:r>
            <a:endParaRPr sz="1500">
              <a:latin typeface="Lucida Sans Unicode"/>
              <a:cs typeface="Lucida Sans Unicode"/>
            </a:endParaRPr>
          </a:p>
        </p:txBody>
      </p:sp>
      <p:pic>
        <p:nvPicPr>
          <p:cNvPr id="50" name="object 5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44048" y="143992"/>
            <a:ext cx="2834087" cy="2523451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75394" y="9669974"/>
            <a:ext cx="419025" cy="137345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1828" y="9685197"/>
            <a:ext cx="1164973" cy="88601"/>
          </a:xfrm>
          <a:prstGeom prst="rect">
            <a:avLst/>
          </a:prstGeom>
        </p:spPr>
      </p:pic>
      <p:sp>
        <p:nvSpPr>
          <p:cNvPr id="53" name="object 5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25">
                <a:latin typeface="Microsoft Sans Serif"/>
                <a:cs typeface="Microsoft Sans Serif"/>
              </a:rPr>
              <a:t>|</a:t>
            </a:r>
            <a:r>
              <a:rPr dirty="0" spc="505">
                <a:latin typeface="Microsoft Sans Serif"/>
                <a:cs typeface="Microsoft Sans Serif"/>
              </a:rPr>
              <a:t> </a:t>
            </a:r>
            <a:r>
              <a:rPr dirty="0" spc="-35"/>
              <a:t>g.co/BeInternetAwesome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96455" cy="2284730"/>
          </a:xfrm>
          <a:custGeom>
            <a:avLst/>
            <a:gdLst/>
            <a:ahLst/>
            <a:cxnLst/>
            <a:rect l="l" t="t" r="r" b="b"/>
            <a:pathLst>
              <a:path w="7196455" h="2284730">
                <a:moveTo>
                  <a:pt x="7196455" y="0"/>
                </a:moveTo>
                <a:lnTo>
                  <a:pt x="0" y="0"/>
                </a:lnTo>
                <a:lnTo>
                  <a:pt x="0" y="2284679"/>
                </a:lnTo>
                <a:lnTo>
                  <a:pt x="7196455" y="2284679"/>
                </a:lnTo>
                <a:lnTo>
                  <a:pt x="7196455" y="0"/>
                </a:lnTo>
                <a:close/>
              </a:path>
            </a:pathLst>
          </a:custGeom>
          <a:solidFill>
            <a:srgbClr val="00AE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Be</a:t>
            </a:r>
            <a:r>
              <a:rPr dirty="0" spc="-80"/>
              <a:t> </a:t>
            </a:r>
            <a:r>
              <a:rPr dirty="0" spc="40"/>
              <a:t>Internet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9791" y="23108"/>
            <a:ext cx="2647315" cy="1931670"/>
          </a:xfrm>
          <a:prstGeom prst="rect">
            <a:avLst/>
          </a:prstGeom>
        </p:spPr>
        <p:txBody>
          <a:bodyPr wrap="square" lIns="0" tIns="398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35"/>
              </a:spcBef>
            </a:pPr>
            <a:r>
              <a:rPr dirty="0" sz="8000" spc="-65" b="1">
                <a:solidFill>
                  <a:srgbClr val="FFFFFF"/>
                </a:solidFill>
                <a:latin typeface="Arial"/>
                <a:cs typeface="Arial"/>
              </a:rPr>
              <a:t>Kind</a:t>
            </a:r>
            <a:endParaRPr sz="80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570"/>
              </a:spcBef>
            </a:pPr>
            <a:r>
              <a:rPr dirty="0" sz="1500" spc="-17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1500" spc="-4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1500" spc="-11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1500" spc="-70">
                <a:solidFill>
                  <a:srgbClr val="FFFFFF"/>
                </a:solidFill>
                <a:latin typeface="Lucida Sans Unicode"/>
                <a:cs typeface="Lucida Sans Unicode"/>
              </a:rPr>
              <a:t>s </a:t>
            </a:r>
            <a:r>
              <a:rPr dirty="0" sz="1500" spc="-10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1500" spc="-70">
                <a:solidFill>
                  <a:srgbClr val="FFFFFF"/>
                </a:solidFill>
                <a:latin typeface="Lucida Sans Unicode"/>
                <a:cs typeface="Lucida Sans Unicode"/>
              </a:rPr>
              <a:t>o help </a:t>
            </a:r>
            <a:r>
              <a:rPr dirty="0" sz="1500" spc="-105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dirty="0" sz="1500" spc="-4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1500" spc="-80">
                <a:solidFill>
                  <a:srgbClr val="FFFFFF"/>
                </a:solidFill>
                <a:latin typeface="Lucida Sans Unicode"/>
                <a:cs typeface="Lucida Sans Unicode"/>
              </a:rPr>
              <a:t>u be kind </a:t>
            </a:r>
            <a:r>
              <a:rPr dirty="0" sz="1500" spc="-114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1500" spc="-80">
                <a:solidFill>
                  <a:srgbClr val="FFFFFF"/>
                </a:solidFill>
                <a:latin typeface="Lucida Sans Unicode"/>
                <a:cs typeface="Lucida Sans Unicode"/>
              </a:rPr>
              <a:t>nline</a:t>
            </a:r>
            <a:endParaRPr sz="15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32318" y="127469"/>
            <a:ext cx="4864735" cy="2545715"/>
            <a:chOff x="2332318" y="127469"/>
            <a:chExt cx="4864735" cy="25457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3395" y="127469"/>
              <a:ext cx="2943059" cy="254567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335493" y="2667447"/>
              <a:ext cx="4173854" cy="0"/>
            </a:xfrm>
            <a:custGeom>
              <a:avLst/>
              <a:gdLst/>
              <a:ahLst/>
              <a:cxnLst/>
              <a:rect l="l" t="t" r="r" b="b"/>
              <a:pathLst>
                <a:path w="4173854" h="0">
                  <a:moveTo>
                    <a:pt x="0" y="0"/>
                  </a:moveTo>
                  <a:lnTo>
                    <a:pt x="4173854" y="0"/>
                  </a:lnTo>
                </a:path>
              </a:pathLst>
            </a:custGeom>
            <a:ln w="6019">
              <a:solidFill>
                <a:srgbClr val="46B7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316261" y="4009116"/>
            <a:ext cx="4109085" cy="105283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835"/>
              </a:spcBef>
            </a:pPr>
            <a:r>
              <a:rPr dirty="0" sz="1400" spc="5">
                <a:solidFill>
                  <a:srgbClr val="231F20"/>
                </a:solidFill>
                <a:latin typeface="Roboto Lt"/>
                <a:cs typeface="Roboto Lt"/>
              </a:rPr>
              <a:t>Be</a:t>
            </a:r>
            <a:r>
              <a:rPr dirty="0" sz="1400" spc="-2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an</a:t>
            </a:r>
            <a:r>
              <a:rPr dirty="0" sz="1400" spc="-2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Upstander!</a:t>
            </a:r>
            <a:endParaRPr sz="1400">
              <a:latin typeface="Roboto Lt"/>
              <a:cs typeface="Roboto Lt"/>
            </a:endParaRPr>
          </a:p>
          <a:p>
            <a:pPr algn="just" marL="12700" marR="5080">
              <a:lnSpc>
                <a:spcPct val="125000"/>
              </a:lnSpc>
              <a:spcBef>
                <a:spcPts val="275"/>
              </a:spcBef>
            </a:pP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An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Upstander fights bad behavior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and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stands up 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for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kindness 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and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positivity. </a:t>
            </a:r>
            <a:r>
              <a:rPr dirty="0" sz="1200">
                <a:solidFill>
                  <a:srgbClr val="27B45A"/>
                </a:solidFill>
                <a:latin typeface="Roboto Lt"/>
                <a:cs typeface="Roboto Lt"/>
              </a:rPr>
              <a:t>Example: 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Report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the harassment. </a:t>
            </a:r>
            <a:r>
              <a:rPr dirty="0" sz="1200" spc="-20">
                <a:solidFill>
                  <a:srgbClr val="231F20"/>
                </a:solidFill>
                <a:latin typeface="Roboto Lt"/>
                <a:cs typeface="Roboto Lt"/>
              </a:rPr>
              <a:t>Tell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someone </a:t>
            </a:r>
            <a:r>
              <a:rPr dirty="0" sz="1200" spc="-28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who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can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help,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like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a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parent,</a:t>
            </a:r>
            <a:r>
              <a:rPr dirty="0" sz="1200" spc="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teacher,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or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school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counselor.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6261" y="2668511"/>
            <a:ext cx="4206240" cy="1039494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775"/>
              </a:spcBef>
            </a:pP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Follow</a:t>
            </a:r>
            <a:r>
              <a:rPr dirty="0" sz="1400" spc="-2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the</a:t>
            </a:r>
            <a:r>
              <a:rPr dirty="0" sz="1400" spc="-1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231F20"/>
                </a:solidFill>
                <a:latin typeface="Roboto Lt"/>
                <a:cs typeface="Roboto Lt"/>
              </a:rPr>
              <a:t>golden</a:t>
            </a:r>
            <a:r>
              <a:rPr dirty="0" sz="1400" spc="-1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rule!</a:t>
            </a:r>
            <a:endParaRPr sz="1400">
              <a:latin typeface="Roboto Lt"/>
              <a:cs typeface="Roboto Lt"/>
            </a:endParaRPr>
          </a:p>
          <a:p>
            <a:pPr marL="12700" marR="5080">
              <a:lnSpc>
                <a:spcPct val="125000"/>
              </a:lnSpc>
              <a:spcBef>
                <a:spcPts val="225"/>
              </a:spcBef>
            </a:pP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Treat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others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how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you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want</a:t>
            </a:r>
            <a:r>
              <a:rPr dirty="0" sz="1200" spc="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to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be treated,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both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online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and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in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real </a:t>
            </a:r>
            <a:r>
              <a:rPr dirty="0" sz="1200" spc="-27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life. </a:t>
            </a:r>
            <a:r>
              <a:rPr dirty="0" sz="1200">
                <a:solidFill>
                  <a:srgbClr val="27B45A"/>
                </a:solidFill>
                <a:latin typeface="Roboto Lt"/>
                <a:cs typeface="Roboto Lt"/>
              </a:rPr>
              <a:t>Example: 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Report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the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harassment.</a:t>
            </a:r>
            <a:r>
              <a:rPr dirty="0" sz="1200" spc="-2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Roboto Lt"/>
                <a:cs typeface="Roboto Lt"/>
              </a:rPr>
              <a:t>Tell</a:t>
            </a:r>
            <a:r>
              <a:rPr dirty="0" sz="1200" spc="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someone who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can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help,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like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a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parent,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teacher,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or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school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counselor.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35493" y="4015421"/>
            <a:ext cx="4173854" cy="0"/>
          </a:xfrm>
          <a:custGeom>
            <a:avLst/>
            <a:gdLst/>
            <a:ahLst/>
            <a:cxnLst/>
            <a:rect l="l" t="t" r="r" b="b"/>
            <a:pathLst>
              <a:path w="4173854" h="0">
                <a:moveTo>
                  <a:pt x="0" y="0"/>
                </a:moveTo>
                <a:lnTo>
                  <a:pt x="4173854" y="0"/>
                </a:lnTo>
              </a:path>
            </a:pathLst>
          </a:custGeom>
          <a:ln w="6019">
            <a:solidFill>
              <a:srgbClr val="46B7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316255" y="5428302"/>
            <a:ext cx="4194175" cy="16440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27000">
              <a:lnSpc>
                <a:spcPct val="107200"/>
              </a:lnSpc>
              <a:spcBef>
                <a:spcPts val="100"/>
              </a:spcBef>
            </a:pPr>
            <a:r>
              <a:rPr dirty="0" sz="1400" spc="-15">
                <a:solidFill>
                  <a:srgbClr val="231F20"/>
                </a:solidFill>
                <a:latin typeface="Roboto Lt"/>
                <a:cs typeface="Roboto Lt"/>
              </a:rPr>
              <a:t>Do</a:t>
            </a: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simple actions</a:t>
            </a: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15">
                <a:solidFill>
                  <a:srgbClr val="231F20"/>
                </a:solidFill>
                <a:latin typeface="Roboto Lt"/>
                <a:cs typeface="Roboto Lt"/>
              </a:rPr>
              <a:t>to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15">
                <a:solidFill>
                  <a:srgbClr val="231F20"/>
                </a:solidFill>
                <a:latin typeface="Roboto Lt"/>
                <a:cs typeface="Roboto Lt"/>
              </a:rPr>
              <a:t>turn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negative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interactions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15">
                <a:solidFill>
                  <a:srgbClr val="231F20"/>
                </a:solidFill>
                <a:latin typeface="Roboto Lt"/>
                <a:cs typeface="Roboto Lt"/>
              </a:rPr>
              <a:t>into </a:t>
            </a: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positive ones.</a:t>
            </a:r>
            <a:endParaRPr sz="1400">
              <a:latin typeface="Roboto Lt"/>
              <a:cs typeface="Roboto Lt"/>
            </a:endParaRPr>
          </a:p>
          <a:p>
            <a:pPr marL="12700" marR="5080">
              <a:lnSpc>
                <a:spcPct val="125000"/>
              </a:lnSpc>
              <a:spcBef>
                <a:spcPts val="140"/>
              </a:spcBef>
            </a:pPr>
            <a:r>
              <a:rPr dirty="0" sz="1200">
                <a:solidFill>
                  <a:srgbClr val="00AE57"/>
                </a:solidFill>
                <a:latin typeface="Roboto Lt"/>
                <a:cs typeface="Roboto Lt"/>
              </a:rPr>
              <a:t>Example: 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If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someone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posts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something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negative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online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to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a 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friend, get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a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bunch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5">
                <a:solidFill>
                  <a:srgbClr val="231F20"/>
                </a:solidFill>
                <a:latin typeface="Roboto Lt"/>
                <a:cs typeface="Roboto Lt"/>
              </a:rPr>
              <a:t>of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friends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to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create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a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40">
                <a:solidFill>
                  <a:srgbClr val="231F20"/>
                </a:solidFill>
                <a:latin typeface="Roboto Lt"/>
                <a:cs typeface="Roboto Lt"/>
              </a:rPr>
              <a:t>“pile-on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5">
                <a:solidFill>
                  <a:srgbClr val="231F20"/>
                </a:solidFill>
                <a:latin typeface="Roboto Lt"/>
                <a:cs typeface="Roboto Lt"/>
              </a:rPr>
              <a:t>of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kindness”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65">
                <a:solidFill>
                  <a:srgbClr val="231F20"/>
                </a:solidFill>
                <a:latin typeface="Roboto Lt"/>
                <a:cs typeface="Roboto Lt"/>
              </a:rPr>
              <a:t>- </a:t>
            </a:r>
            <a:r>
              <a:rPr dirty="0" sz="1200" spc="-16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post lots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5">
                <a:solidFill>
                  <a:srgbClr val="231F20"/>
                </a:solidFill>
                <a:latin typeface="Roboto Lt"/>
                <a:cs typeface="Roboto Lt"/>
              </a:rPr>
              <a:t>of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kind</a:t>
            </a:r>
            <a:r>
              <a:rPr dirty="0" sz="1200" spc="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comments</a:t>
            </a:r>
            <a:r>
              <a:rPr dirty="0" sz="1200" spc="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about</a:t>
            </a:r>
            <a:r>
              <a:rPr dirty="0" sz="1200" spc="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the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person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being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bullied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(but </a:t>
            </a:r>
            <a:r>
              <a:rPr dirty="0" sz="1200" spc="-28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nothing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mean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about</a:t>
            </a:r>
            <a:r>
              <a:rPr dirty="0" sz="1200" spc="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the</a:t>
            </a:r>
            <a:r>
              <a:rPr dirty="0" sz="1200" spc="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aggressor,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because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Roboto Lt"/>
                <a:cs typeface="Roboto Lt"/>
              </a:rPr>
              <a:t>you’re</a:t>
            </a:r>
            <a:r>
              <a:rPr dirty="0" sz="1200" spc="1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setting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an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example,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not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retaliating)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35493" y="5356288"/>
            <a:ext cx="4173854" cy="0"/>
          </a:xfrm>
          <a:custGeom>
            <a:avLst/>
            <a:gdLst/>
            <a:ahLst/>
            <a:cxnLst/>
            <a:rect l="l" t="t" r="r" b="b"/>
            <a:pathLst>
              <a:path w="4173854" h="0">
                <a:moveTo>
                  <a:pt x="0" y="0"/>
                </a:moveTo>
                <a:lnTo>
                  <a:pt x="4173854" y="0"/>
                </a:lnTo>
              </a:path>
            </a:pathLst>
          </a:custGeom>
          <a:ln w="6019">
            <a:solidFill>
              <a:srgbClr val="46B7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316255" y="7442287"/>
            <a:ext cx="4050665" cy="958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3510">
              <a:lnSpc>
                <a:spcPct val="107200"/>
              </a:lnSpc>
              <a:spcBef>
                <a:spcPts val="100"/>
              </a:spcBef>
            </a:pP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Make</a:t>
            </a:r>
            <a:r>
              <a:rPr dirty="0" sz="1400">
                <a:solidFill>
                  <a:srgbClr val="231F20"/>
                </a:solidFill>
                <a:latin typeface="Roboto Lt"/>
                <a:cs typeface="Roboto Lt"/>
              </a:rPr>
              <a:t> good </a:t>
            </a: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decisions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when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choosing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15">
                <a:solidFill>
                  <a:srgbClr val="231F20"/>
                </a:solidFill>
                <a:latin typeface="Roboto Lt"/>
                <a:cs typeface="Roboto Lt"/>
              </a:rPr>
              <a:t>what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15">
                <a:solidFill>
                  <a:srgbClr val="231F20"/>
                </a:solidFill>
                <a:latin typeface="Roboto Lt"/>
                <a:cs typeface="Roboto Lt"/>
              </a:rPr>
              <a:t>to</a:t>
            </a:r>
            <a:r>
              <a:rPr dirty="0" sz="14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20">
                <a:solidFill>
                  <a:srgbClr val="231F20"/>
                </a:solidFill>
                <a:latin typeface="Roboto Lt"/>
                <a:cs typeface="Roboto Lt"/>
              </a:rPr>
              <a:t>say </a:t>
            </a:r>
            <a:r>
              <a:rPr dirty="0" sz="1400" spc="-1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and how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15">
                <a:solidFill>
                  <a:srgbClr val="231F20"/>
                </a:solidFill>
                <a:latin typeface="Roboto Lt"/>
                <a:cs typeface="Roboto Lt"/>
              </a:rPr>
              <a:t>to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 deliver</a:t>
            </a:r>
            <a:r>
              <a:rPr dirty="0" sz="14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15">
                <a:solidFill>
                  <a:srgbClr val="231F20"/>
                </a:solidFill>
                <a:latin typeface="Roboto Lt"/>
                <a:cs typeface="Roboto Lt"/>
              </a:rPr>
              <a:t>it.</a:t>
            </a:r>
            <a:endParaRPr sz="1400">
              <a:latin typeface="Roboto Lt"/>
              <a:cs typeface="Roboto Lt"/>
            </a:endParaRPr>
          </a:p>
          <a:p>
            <a:pPr marL="12700" marR="5080">
              <a:lnSpc>
                <a:spcPct val="125000"/>
              </a:lnSpc>
              <a:spcBef>
                <a:spcPts val="140"/>
              </a:spcBef>
            </a:pPr>
            <a:r>
              <a:rPr dirty="0" sz="1200">
                <a:solidFill>
                  <a:srgbClr val="00AE57"/>
                </a:solidFill>
                <a:latin typeface="Roboto Lt"/>
                <a:cs typeface="Roboto Lt"/>
              </a:rPr>
              <a:t>Example: </a:t>
            </a:r>
            <a:r>
              <a:rPr dirty="0" sz="1200" spc="-30">
                <a:solidFill>
                  <a:srgbClr val="231F20"/>
                </a:solidFill>
                <a:latin typeface="Roboto Lt"/>
                <a:cs typeface="Roboto Lt"/>
              </a:rPr>
              <a:t>Don’t</a:t>
            </a:r>
            <a:r>
              <a:rPr dirty="0" sz="1200" spc="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type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something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online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if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you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Roboto Lt"/>
                <a:cs typeface="Roboto Lt"/>
              </a:rPr>
              <a:t>wouldn’t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say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it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in </a:t>
            </a:r>
            <a:r>
              <a:rPr dirty="0" sz="1200" spc="-27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real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life.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35493" y="7370255"/>
            <a:ext cx="4173854" cy="0"/>
          </a:xfrm>
          <a:custGeom>
            <a:avLst/>
            <a:gdLst/>
            <a:ahLst/>
            <a:cxnLst/>
            <a:rect l="l" t="t" r="r" b="b"/>
            <a:pathLst>
              <a:path w="4173854" h="0">
                <a:moveTo>
                  <a:pt x="0" y="0"/>
                </a:moveTo>
                <a:lnTo>
                  <a:pt x="4173854" y="0"/>
                </a:lnTo>
              </a:path>
            </a:pathLst>
          </a:custGeom>
          <a:ln w="6019">
            <a:solidFill>
              <a:srgbClr val="46B7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316255" y="8787128"/>
            <a:ext cx="19246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Spread</a:t>
            </a:r>
            <a:r>
              <a:rPr dirty="0" sz="1400" spc="-2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kindness</a:t>
            </a:r>
            <a:r>
              <a:rPr dirty="0" sz="1400" spc="-2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online.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35493" y="8699810"/>
            <a:ext cx="4173854" cy="0"/>
          </a:xfrm>
          <a:custGeom>
            <a:avLst/>
            <a:gdLst/>
            <a:ahLst/>
            <a:cxnLst/>
            <a:rect l="l" t="t" r="r" b="b"/>
            <a:pathLst>
              <a:path w="4173854" h="0">
                <a:moveTo>
                  <a:pt x="0" y="0"/>
                </a:moveTo>
                <a:lnTo>
                  <a:pt x="4173854" y="0"/>
                </a:lnTo>
              </a:path>
            </a:pathLst>
          </a:custGeom>
          <a:ln w="6019">
            <a:solidFill>
              <a:srgbClr val="46B7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67748" y="2729538"/>
            <a:ext cx="5708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75" b="1">
                <a:solidFill>
                  <a:srgbClr val="00AE57"/>
                </a:solidFill>
                <a:latin typeface="Arial"/>
                <a:cs typeface="Arial"/>
              </a:rPr>
              <a:t>T</a:t>
            </a:r>
            <a:r>
              <a:rPr dirty="0" sz="2000" spc="-80" b="1">
                <a:solidFill>
                  <a:srgbClr val="00AE57"/>
                </a:solidFill>
                <a:latin typeface="Arial"/>
                <a:cs typeface="Arial"/>
              </a:rPr>
              <a:t>ip 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7748" y="4077516"/>
            <a:ext cx="6019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35" b="1">
                <a:solidFill>
                  <a:srgbClr val="00AE57"/>
                </a:solidFill>
                <a:latin typeface="Arial"/>
                <a:cs typeface="Arial"/>
              </a:rPr>
              <a:t>Tip</a:t>
            </a:r>
            <a:r>
              <a:rPr dirty="0" sz="2000" spc="-90" b="1">
                <a:solidFill>
                  <a:srgbClr val="00AE57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00AE57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58231" y="2667447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 h="0">
                <a:moveTo>
                  <a:pt x="0" y="0"/>
                </a:moveTo>
                <a:lnTo>
                  <a:pt x="1305509" y="0"/>
                </a:lnTo>
              </a:path>
            </a:pathLst>
          </a:custGeom>
          <a:ln w="6350">
            <a:solidFill>
              <a:srgbClr val="46B7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58231" y="4017864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 h="0">
                <a:moveTo>
                  <a:pt x="0" y="0"/>
                </a:moveTo>
                <a:lnTo>
                  <a:pt x="1305509" y="0"/>
                </a:lnTo>
              </a:path>
            </a:pathLst>
          </a:custGeom>
          <a:ln w="6350">
            <a:solidFill>
              <a:srgbClr val="46B7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067748" y="5418242"/>
            <a:ext cx="6057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30" b="1">
                <a:solidFill>
                  <a:srgbClr val="00AE57"/>
                </a:solidFill>
                <a:latin typeface="Arial"/>
                <a:cs typeface="Arial"/>
              </a:rPr>
              <a:t>Tip</a:t>
            </a:r>
            <a:r>
              <a:rPr dirty="0" sz="2000" spc="-85" b="1">
                <a:solidFill>
                  <a:srgbClr val="00AE57"/>
                </a:solidFill>
                <a:latin typeface="Arial"/>
                <a:cs typeface="Arial"/>
              </a:rPr>
              <a:t> </a:t>
            </a:r>
            <a:r>
              <a:rPr dirty="0" sz="2000" spc="-15" b="1">
                <a:solidFill>
                  <a:srgbClr val="00AE57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58231" y="5358607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 h="0">
                <a:moveTo>
                  <a:pt x="0" y="0"/>
                </a:moveTo>
                <a:lnTo>
                  <a:pt x="1305509" y="0"/>
                </a:lnTo>
              </a:path>
            </a:pathLst>
          </a:custGeom>
          <a:ln w="6350">
            <a:solidFill>
              <a:srgbClr val="46B7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067748" y="7431223"/>
            <a:ext cx="6197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00AE57"/>
                </a:solidFill>
                <a:latin typeface="Arial"/>
                <a:cs typeface="Arial"/>
              </a:rPr>
              <a:t>Tip</a:t>
            </a:r>
            <a:r>
              <a:rPr dirty="0" sz="2000" spc="-70" b="1">
                <a:solidFill>
                  <a:srgbClr val="00AE57"/>
                </a:solidFill>
                <a:latin typeface="Arial"/>
                <a:cs typeface="Arial"/>
              </a:rPr>
              <a:t> </a:t>
            </a:r>
            <a:r>
              <a:rPr dirty="0" sz="2000" spc="25" b="1">
                <a:solidFill>
                  <a:srgbClr val="00AE57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58231" y="7371594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 h="0">
                <a:moveTo>
                  <a:pt x="0" y="0"/>
                </a:moveTo>
                <a:lnTo>
                  <a:pt x="1305509" y="0"/>
                </a:lnTo>
              </a:path>
            </a:pathLst>
          </a:custGeom>
          <a:ln w="6350">
            <a:solidFill>
              <a:srgbClr val="46B7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067748" y="8760773"/>
            <a:ext cx="6096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b="1">
                <a:solidFill>
                  <a:srgbClr val="00AE57"/>
                </a:solidFill>
                <a:latin typeface="Arial"/>
                <a:cs typeface="Arial"/>
              </a:rPr>
              <a:t>Tip</a:t>
            </a:r>
            <a:r>
              <a:rPr dirty="0" sz="2000" spc="-85" b="1">
                <a:solidFill>
                  <a:srgbClr val="00AE57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AE57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58231" y="8701151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 h="0">
                <a:moveTo>
                  <a:pt x="0" y="0"/>
                </a:moveTo>
                <a:lnTo>
                  <a:pt x="1305509" y="0"/>
                </a:lnTo>
              </a:path>
            </a:pathLst>
          </a:custGeom>
          <a:ln w="6350">
            <a:solidFill>
              <a:srgbClr val="46B75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238" y="2781104"/>
            <a:ext cx="222390" cy="24872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8238" y="4139347"/>
            <a:ext cx="222390" cy="248721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8238" y="5480288"/>
            <a:ext cx="222390" cy="248723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8238" y="7494193"/>
            <a:ext cx="222390" cy="24871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8238" y="8819495"/>
            <a:ext cx="222390" cy="248723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938324" y="5988032"/>
            <a:ext cx="493395" cy="494030"/>
            <a:chOff x="938324" y="5988032"/>
            <a:chExt cx="493395" cy="494030"/>
          </a:xfrm>
        </p:grpSpPr>
        <p:sp>
          <p:nvSpPr>
            <p:cNvPr id="33" name="object 33"/>
            <p:cNvSpPr/>
            <p:nvPr/>
          </p:nvSpPr>
          <p:spPr>
            <a:xfrm>
              <a:off x="940229" y="5989937"/>
              <a:ext cx="489584" cy="490220"/>
            </a:xfrm>
            <a:custGeom>
              <a:avLst/>
              <a:gdLst/>
              <a:ahLst/>
              <a:cxnLst/>
              <a:rect l="l" t="t" r="r" b="b"/>
              <a:pathLst>
                <a:path w="489584" h="490220">
                  <a:moveTo>
                    <a:pt x="324802" y="0"/>
                  </a:moveTo>
                  <a:lnTo>
                    <a:pt x="39887" y="107453"/>
                  </a:lnTo>
                  <a:lnTo>
                    <a:pt x="5193" y="141065"/>
                  </a:lnTo>
                  <a:lnTo>
                    <a:pt x="0" y="164694"/>
                  </a:lnTo>
                  <a:lnTo>
                    <a:pt x="4428" y="189355"/>
                  </a:lnTo>
                  <a:lnTo>
                    <a:pt x="107451" y="449603"/>
                  </a:lnTo>
                  <a:lnTo>
                    <a:pt x="121111" y="470621"/>
                  </a:lnTo>
                  <a:lnTo>
                    <a:pt x="141075" y="484297"/>
                  </a:lnTo>
                  <a:lnTo>
                    <a:pt x="164710" y="489490"/>
                  </a:lnTo>
                  <a:lnTo>
                    <a:pt x="189378" y="485062"/>
                  </a:lnTo>
                  <a:lnTo>
                    <a:pt x="341258" y="424940"/>
                  </a:lnTo>
                  <a:lnTo>
                    <a:pt x="413940" y="489913"/>
                  </a:lnTo>
                  <a:lnTo>
                    <a:pt x="413457" y="396352"/>
                  </a:lnTo>
                  <a:lnTo>
                    <a:pt x="449614" y="382039"/>
                  </a:lnTo>
                  <a:lnTo>
                    <a:pt x="470631" y="368386"/>
                  </a:lnTo>
                  <a:lnTo>
                    <a:pt x="484307" y="348426"/>
                  </a:lnTo>
                  <a:lnTo>
                    <a:pt x="489501" y="324793"/>
                  </a:lnTo>
                  <a:lnTo>
                    <a:pt x="485072" y="300124"/>
                  </a:lnTo>
                  <a:lnTo>
                    <a:pt x="382037" y="39876"/>
                  </a:lnTo>
                  <a:lnTo>
                    <a:pt x="368386" y="18861"/>
                  </a:lnTo>
                  <a:lnTo>
                    <a:pt x="348430" y="5189"/>
                  </a:lnTo>
                  <a:lnTo>
                    <a:pt x="324802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40229" y="5989937"/>
              <a:ext cx="489584" cy="490220"/>
            </a:xfrm>
            <a:custGeom>
              <a:avLst/>
              <a:gdLst/>
              <a:ahLst/>
              <a:cxnLst/>
              <a:rect l="l" t="t" r="r" b="b"/>
              <a:pathLst>
                <a:path w="489584" h="490220">
                  <a:moveTo>
                    <a:pt x="39887" y="107453"/>
                  </a:moveTo>
                  <a:lnTo>
                    <a:pt x="300135" y="4430"/>
                  </a:lnTo>
                  <a:lnTo>
                    <a:pt x="324802" y="0"/>
                  </a:lnTo>
                  <a:lnTo>
                    <a:pt x="348430" y="5189"/>
                  </a:lnTo>
                  <a:lnTo>
                    <a:pt x="368386" y="18861"/>
                  </a:lnTo>
                  <a:lnTo>
                    <a:pt x="382037" y="39876"/>
                  </a:lnTo>
                  <a:lnTo>
                    <a:pt x="485072" y="300124"/>
                  </a:lnTo>
                  <a:lnTo>
                    <a:pt x="489501" y="324793"/>
                  </a:lnTo>
                  <a:lnTo>
                    <a:pt x="484307" y="348426"/>
                  </a:lnTo>
                  <a:lnTo>
                    <a:pt x="470631" y="368386"/>
                  </a:lnTo>
                  <a:lnTo>
                    <a:pt x="449614" y="382039"/>
                  </a:lnTo>
                  <a:lnTo>
                    <a:pt x="413457" y="396352"/>
                  </a:lnTo>
                  <a:lnTo>
                    <a:pt x="413940" y="489913"/>
                  </a:lnTo>
                  <a:lnTo>
                    <a:pt x="341258" y="424940"/>
                  </a:lnTo>
                  <a:lnTo>
                    <a:pt x="189378" y="485062"/>
                  </a:lnTo>
                  <a:lnTo>
                    <a:pt x="164710" y="489490"/>
                  </a:lnTo>
                  <a:lnTo>
                    <a:pt x="121111" y="470621"/>
                  </a:lnTo>
                  <a:lnTo>
                    <a:pt x="4428" y="189355"/>
                  </a:lnTo>
                  <a:lnTo>
                    <a:pt x="0" y="164694"/>
                  </a:lnTo>
                  <a:lnTo>
                    <a:pt x="5193" y="141065"/>
                  </a:lnTo>
                  <a:lnTo>
                    <a:pt x="18869" y="121105"/>
                  </a:lnTo>
                  <a:lnTo>
                    <a:pt x="39887" y="107453"/>
                  </a:lnTo>
                  <a:close/>
                </a:path>
              </a:pathLst>
            </a:custGeom>
            <a:ln w="3810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2769" y="6064141"/>
              <a:ext cx="346608" cy="346602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1504453" y="6049100"/>
            <a:ext cx="580390" cy="609600"/>
            <a:chOff x="1504453" y="6049100"/>
            <a:chExt cx="580390" cy="609600"/>
          </a:xfrm>
        </p:grpSpPr>
        <p:sp>
          <p:nvSpPr>
            <p:cNvPr id="37" name="object 37"/>
            <p:cNvSpPr/>
            <p:nvPr/>
          </p:nvSpPr>
          <p:spPr>
            <a:xfrm>
              <a:off x="1506358" y="6051005"/>
              <a:ext cx="576580" cy="605790"/>
            </a:xfrm>
            <a:custGeom>
              <a:avLst/>
              <a:gdLst/>
              <a:ahLst/>
              <a:cxnLst/>
              <a:rect l="l" t="t" r="r" b="b"/>
              <a:pathLst>
                <a:path w="576580" h="605790">
                  <a:moveTo>
                    <a:pt x="481075" y="0"/>
                  </a:moveTo>
                  <a:lnTo>
                    <a:pt x="63284" y="27178"/>
                  </a:lnTo>
                  <a:lnTo>
                    <a:pt x="16716" y="50106"/>
                  </a:lnTo>
                  <a:lnTo>
                    <a:pt x="0" y="99237"/>
                  </a:lnTo>
                  <a:lnTo>
                    <a:pt x="23075" y="454050"/>
                  </a:lnTo>
                  <a:lnTo>
                    <a:pt x="30104" y="480047"/>
                  </a:lnTo>
                  <a:lnTo>
                    <a:pt x="46007" y="500616"/>
                  </a:lnTo>
                  <a:lnTo>
                    <a:pt x="68465" y="513720"/>
                  </a:lnTo>
                  <a:lnTo>
                    <a:pt x="95161" y="517321"/>
                  </a:lnTo>
                  <a:lnTo>
                    <a:pt x="136867" y="514616"/>
                  </a:lnTo>
                  <a:lnTo>
                    <a:pt x="179400" y="605726"/>
                  </a:lnTo>
                  <a:lnTo>
                    <a:pt x="220141" y="509206"/>
                  </a:lnTo>
                  <a:lnTo>
                    <a:pt x="512952" y="490169"/>
                  </a:lnTo>
                  <a:lnTo>
                    <a:pt x="538950" y="483131"/>
                  </a:lnTo>
                  <a:lnTo>
                    <a:pt x="559519" y="467223"/>
                  </a:lnTo>
                  <a:lnTo>
                    <a:pt x="572622" y="444767"/>
                  </a:lnTo>
                  <a:lnTo>
                    <a:pt x="576224" y="418084"/>
                  </a:lnTo>
                  <a:lnTo>
                    <a:pt x="553161" y="63271"/>
                  </a:lnTo>
                  <a:lnTo>
                    <a:pt x="546125" y="37276"/>
                  </a:lnTo>
                  <a:lnTo>
                    <a:pt x="530220" y="16710"/>
                  </a:lnTo>
                  <a:lnTo>
                    <a:pt x="507764" y="3606"/>
                  </a:lnTo>
                  <a:lnTo>
                    <a:pt x="48107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506358" y="6051005"/>
              <a:ext cx="576580" cy="605790"/>
            </a:xfrm>
            <a:custGeom>
              <a:avLst/>
              <a:gdLst/>
              <a:ahLst/>
              <a:cxnLst/>
              <a:rect l="l" t="t" r="r" b="b"/>
              <a:pathLst>
                <a:path w="576580" h="605790">
                  <a:moveTo>
                    <a:pt x="481075" y="0"/>
                  </a:moveTo>
                  <a:lnTo>
                    <a:pt x="63284" y="27178"/>
                  </a:lnTo>
                  <a:lnTo>
                    <a:pt x="16716" y="50106"/>
                  </a:lnTo>
                  <a:lnTo>
                    <a:pt x="0" y="99237"/>
                  </a:lnTo>
                  <a:lnTo>
                    <a:pt x="23075" y="454050"/>
                  </a:lnTo>
                  <a:lnTo>
                    <a:pt x="30104" y="480047"/>
                  </a:lnTo>
                  <a:lnTo>
                    <a:pt x="46007" y="500616"/>
                  </a:lnTo>
                  <a:lnTo>
                    <a:pt x="68465" y="513720"/>
                  </a:lnTo>
                  <a:lnTo>
                    <a:pt x="95161" y="517321"/>
                  </a:lnTo>
                  <a:lnTo>
                    <a:pt x="136867" y="514616"/>
                  </a:lnTo>
                  <a:lnTo>
                    <a:pt x="179400" y="605726"/>
                  </a:lnTo>
                  <a:lnTo>
                    <a:pt x="220141" y="509206"/>
                  </a:lnTo>
                  <a:lnTo>
                    <a:pt x="512952" y="490169"/>
                  </a:lnTo>
                  <a:lnTo>
                    <a:pt x="538950" y="483131"/>
                  </a:lnTo>
                  <a:lnTo>
                    <a:pt x="559519" y="467223"/>
                  </a:lnTo>
                  <a:lnTo>
                    <a:pt x="572622" y="444767"/>
                  </a:lnTo>
                  <a:lnTo>
                    <a:pt x="576224" y="418084"/>
                  </a:lnTo>
                  <a:lnTo>
                    <a:pt x="553161" y="63271"/>
                  </a:lnTo>
                  <a:lnTo>
                    <a:pt x="546125" y="37276"/>
                  </a:lnTo>
                  <a:lnTo>
                    <a:pt x="530220" y="16710"/>
                  </a:lnTo>
                  <a:lnTo>
                    <a:pt x="507764" y="3606"/>
                  </a:lnTo>
                  <a:lnTo>
                    <a:pt x="481075" y="0"/>
                  </a:lnTo>
                  <a:close/>
                </a:path>
              </a:pathLst>
            </a:custGeom>
            <a:ln w="3810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15023" y="6117514"/>
              <a:ext cx="374469" cy="374471"/>
            </a:xfrm>
            <a:prstGeom prst="rect">
              <a:avLst/>
            </a:prstGeom>
          </p:spPr>
        </p:pic>
      </p:grpSp>
      <p:pic>
        <p:nvPicPr>
          <p:cNvPr id="40" name="object 4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075394" y="9669967"/>
            <a:ext cx="419025" cy="137356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41828" y="9685197"/>
            <a:ext cx="1164973" cy="88595"/>
          </a:xfrm>
          <a:prstGeom prst="rect">
            <a:avLst/>
          </a:prstGeom>
        </p:spPr>
      </p:pic>
      <p:sp>
        <p:nvSpPr>
          <p:cNvPr id="42" name="object 4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25">
                <a:latin typeface="Microsoft Sans Serif"/>
                <a:cs typeface="Microsoft Sans Serif"/>
              </a:rPr>
              <a:t>|</a:t>
            </a:r>
            <a:r>
              <a:rPr dirty="0" spc="505">
                <a:latin typeface="Microsoft Sans Serif"/>
                <a:cs typeface="Microsoft Sans Serif"/>
              </a:rPr>
              <a:t> </a:t>
            </a:r>
            <a:r>
              <a:rPr dirty="0" spc="-35"/>
              <a:t>g.co/BeInternetAwesome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196455" cy="2676525"/>
            <a:chOff x="0" y="0"/>
            <a:chExt cx="7196455" cy="26765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196455" cy="2287270"/>
            </a:xfrm>
            <a:custGeom>
              <a:avLst/>
              <a:gdLst/>
              <a:ahLst/>
              <a:cxnLst/>
              <a:rect l="l" t="t" r="r" b="b"/>
              <a:pathLst>
                <a:path w="7196455" h="2287270">
                  <a:moveTo>
                    <a:pt x="7196455" y="0"/>
                  </a:moveTo>
                  <a:lnTo>
                    <a:pt x="0" y="0"/>
                  </a:lnTo>
                  <a:lnTo>
                    <a:pt x="0" y="2286863"/>
                  </a:lnTo>
                  <a:lnTo>
                    <a:pt x="7196455" y="2286863"/>
                  </a:lnTo>
                  <a:lnTo>
                    <a:pt x="7196455" y="0"/>
                  </a:lnTo>
                  <a:close/>
                </a:path>
              </a:pathLst>
            </a:custGeom>
            <a:solidFill>
              <a:srgbClr val="0081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320579" y="2673131"/>
              <a:ext cx="4173854" cy="0"/>
            </a:xfrm>
            <a:custGeom>
              <a:avLst/>
              <a:gdLst/>
              <a:ahLst/>
              <a:cxnLst/>
              <a:rect l="l" t="t" r="r" b="b"/>
              <a:pathLst>
                <a:path w="4173854" h="0">
                  <a:moveTo>
                    <a:pt x="0" y="0"/>
                  </a:moveTo>
                  <a:lnTo>
                    <a:pt x="4173842" y="0"/>
                  </a:lnTo>
                </a:path>
              </a:pathLst>
            </a:custGeom>
            <a:ln w="6019">
              <a:solidFill>
                <a:srgbClr val="0097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2320579" y="4224317"/>
            <a:ext cx="4173854" cy="0"/>
          </a:xfrm>
          <a:custGeom>
            <a:avLst/>
            <a:gdLst/>
            <a:ahLst/>
            <a:cxnLst/>
            <a:rect l="l" t="t" r="r" b="b"/>
            <a:pathLst>
              <a:path w="4173854" h="0">
                <a:moveTo>
                  <a:pt x="0" y="0"/>
                </a:moveTo>
                <a:lnTo>
                  <a:pt x="4173842" y="0"/>
                </a:lnTo>
              </a:path>
            </a:pathLst>
          </a:custGeom>
          <a:ln w="6019">
            <a:solidFill>
              <a:srgbClr val="0097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01341" y="4217529"/>
            <a:ext cx="4164329" cy="105410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400" spc="-25">
                <a:solidFill>
                  <a:srgbClr val="231F20"/>
                </a:solidFill>
                <a:latin typeface="Roboto Lt"/>
                <a:cs typeface="Roboto Lt"/>
              </a:rPr>
              <a:t>Talk</a:t>
            </a:r>
            <a:r>
              <a:rPr dirty="0" sz="1400" spc="-3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15">
                <a:solidFill>
                  <a:srgbClr val="231F20"/>
                </a:solidFill>
                <a:latin typeface="Roboto Lt"/>
                <a:cs typeface="Roboto Lt"/>
              </a:rPr>
              <a:t>it</a:t>
            </a:r>
            <a:r>
              <a:rPr dirty="0" sz="1400" spc="-2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15">
                <a:solidFill>
                  <a:srgbClr val="231F20"/>
                </a:solidFill>
                <a:latin typeface="Roboto Lt"/>
                <a:cs typeface="Roboto Lt"/>
              </a:rPr>
              <a:t>out.</a:t>
            </a:r>
            <a:endParaRPr sz="1400">
              <a:latin typeface="Roboto Lt"/>
              <a:cs typeface="Roboto Lt"/>
            </a:endParaRPr>
          </a:p>
          <a:p>
            <a:pPr marL="12700" marR="5080">
              <a:lnSpc>
                <a:spcPct val="125000"/>
              </a:lnSpc>
              <a:spcBef>
                <a:spcPts val="275"/>
              </a:spcBef>
            </a:pP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Asking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for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help when </a:t>
            </a:r>
            <a:r>
              <a:rPr dirty="0" sz="1200" spc="-30">
                <a:solidFill>
                  <a:srgbClr val="231F20"/>
                </a:solidFill>
                <a:latin typeface="Roboto Lt"/>
                <a:cs typeface="Roboto Lt"/>
              </a:rPr>
              <a:t>you’re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not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sure what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to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do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is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a </a:t>
            </a:r>
            <a:r>
              <a:rPr dirty="0" sz="1200" spc="-20">
                <a:solidFill>
                  <a:srgbClr val="231F20"/>
                </a:solidFill>
                <a:latin typeface="Roboto Lt"/>
                <a:cs typeface="Roboto Lt"/>
              </a:rPr>
              <a:t>brave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thing </a:t>
            </a:r>
            <a:r>
              <a:rPr dirty="0" sz="1200" spc="-28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to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do.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If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45">
                <a:solidFill>
                  <a:srgbClr val="231F20"/>
                </a:solidFill>
                <a:latin typeface="Roboto Lt"/>
                <a:cs typeface="Roboto Lt"/>
              </a:rPr>
              <a:t>it’s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 to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help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Roboto Lt"/>
                <a:cs typeface="Roboto Lt"/>
              </a:rPr>
              <a:t>you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 or someone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heal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something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 hurtful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or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stop harm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from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happening, </a:t>
            </a:r>
            <a:r>
              <a:rPr dirty="0" sz="1200" spc="-45">
                <a:solidFill>
                  <a:srgbClr val="231F20"/>
                </a:solidFill>
                <a:latin typeface="Roboto Lt"/>
                <a:cs typeface="Roboto Lt"/>
              </a:rPr>
              <a:t>it’s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both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smart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and courageous.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0579" y="5569017"/>
            <a:ext cx="4173854" cy="0"/>
          </a:xfrm>
          <a:custGeom>
            <a:avLst/>
            <a:gdLst/>
            <a:ahLst/>
            <a:cxnLst/>
            <a:rect l="l" t="t" r="r" b="b"/>
            <a:pathLst>
              <a:path w="4173854" h="0">
                <a:moveTo>
                  <a:pt x="0" y="0"/>
                </a:moveTo>
                <a:lnTo>
                  <a:pt x="4173842" y="0"/>
                </a:lnTo>
              </a:path>
            </a:pathLst>
          </a:custGeom>
          <a:ln w="6019">
            <a:solidFill>
              <a:srgbClr val="0097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01335" y="5566182"/>
            <a:ext cx="3774440" cy="104648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 marR="5080">
              <a:lnSpc>
                <a:spcPct val="128699"/>
              </a:lnSpc>
              <a:spcBef>
                <a:spcPts val="325"/>
              </a:spcBef>
            </a:pPr>
            <a:r>
              <a:rPr dirty="0" sz="1400">
                <a:solidFill>
                  <a:srgbClr val="231F20"/>
                </a:solidFill>
                <a:latin typeface="Roboto Lt"/>
                <a:cs typeface="Roboto Lt"/>
              </a:rPr>
              <a:t>Report </a:t>
            </a: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and/or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 block</a:t>
            </a:r>
            <a:r>
              <a:rPr dirty="0" sz="14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inappropriate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content. 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Reporting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can help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the people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involved, their </a:t>
            </a:r>
            <a:r>
              <a:rPr dirty="0" sz="1200" spc="-20">
                <a:solidFill>
                  <a:srgbClr val="231F20"/>
                </a:solidFill>
                <a:latin typeface="Roboto Lt"/>
                <a:cs typeface="Roboto Lt"/>
              </a:rPr>
              <a:t>community,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and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the platforms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themselves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if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we use the tools to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block </a:t>
            </a:r>
            <a:r>
              <a:rPr dirty="0" sz="1200" spc="-28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and/or</a:t>
            </a:r>
            <a:r>
              <a:rPr dirty="0" sz="1200" spc="-2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report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on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a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site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or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app.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20579" y="6921318"/>
            <a:ext cx="4173854" cy="0"/>
          </a:xfrm>
          <a:custGeom>
            <a:avLst/>
            <a:gdLst/>
            <a:ahLst/>
            <a:cxnLst/>
            <a:rect l="l" t="t" r="r" b="b"/>
            <a:pathLst>
              <a:path w="4173854" h="0">
                <a:moveTo>
                  <a:pt x="0" y="0"/>
                </a:moveTo>
                <a:lnTo>
                  <a:pt x="4173842" y="0"/>
                </a:lnTo>
              </a:path>
            </a:pathLst>
          </a:custGeom>
          <a:ln w="6019">
            <a:solidFill>
              <a:srgbClr val="0097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301341" y="6919483"/>
            <a:ext cx="3520440" cy="1044575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400" spc="5">
                <a:solidFill>
                  <a:srgbClr val="231F20"/>
                </a:solidFill>
                <a:latin typeface="Roboto Lt"/>
                <a:cs typeface="Roboto Lt"/>
              </a:rPr>
              <a:t>Get</a:t>
            </a:r>
            <a:r>
              <a:rPr dirty="0" sz="1400" spc="-4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proof.</a:t>
            </a:r>
            <a:endParaRPr sz="1400">
              <a:latin typeface="Roboto Lt"/>
              <a:cs typeface="Roboto Lt"/>
            </a:endParaRPr>
          </a:p>
          <a:p>
            <a:pPr marL="12700" marR="5080">
              <a:lnSpc>
                <a:spcPct val="125000"/>
              </a:lnSpc>
              <a:spcBef>
                <a:spcPts val="240"/>
              </a:spcBef>
            </a:pP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Before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blocking</a:t>
            </a:r>
            <a:r>
              <a:rPr dirty="0" sz="1200" spc="26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or reporting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inappropriate</a:t>
            </a:r>
            <a:r>
              <a:rPr dirty="0" sz="1200" spc="26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content,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45">
                <a:solidFill>
                  <a:srgbClr val="231F20"/>
                </a:solidFill>
                <a:latin typeface="Roboto Lt"/>
                <a:cs typeface="Roboto Lt"/>
              </a:rPr>
              <a:t>it’s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always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wise to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take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a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screenshot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so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that </a:t>
            </a:r>
            <a:r>
              <a:rPr dirty="0" sz="1200" spc="-20">
                <a:solidFill>
                  <a:srgbClr val="231F20"/>
                </a:solidFill>
                <a:latin typeface="Roboto Lt"/>
                <a:cs typeface="Roboto Lt"/>
              </a:rPr>
              <a:t>you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have </a:t>
            </a:r>
            <a:r>
              <a:rPr dirty="0" sz="1200" spc="-28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a</a:t>
            </a:r>
            <a:r>
              <a:rPr dirty="0" sz="1200" spc="-2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record </a:t>
            </a:r>
            <a:r>
              <a:rPr dirty="0" sz="1200">
                <a:solidFill>
                  <a:srgbClr val="231F20"/>
                </a:solidFill>
                <a:latin typeface="Roboto Lt"/>
                <a:cs typeface="Roboto Lt"/>
              </a:rPr>
              <a:t>of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the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situation.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20579" y="8260995"/>
            <a:ext cx="4173854" cy="0"/>
          </a:xfrm>
          <a:custGeom>
            <a:avLst/>
            <a:gdLst/>
            <a:ahLst/>
            <a:cxnLst/>
            <a:rect l="l" t="t" r="r" b="b"/>
            <a:pathLst>
              <a:path w="4173854" h="0">
                <a:moveTo>
                  <a:pt x="0" y="0"/>
                </a:moveTo>
                <a:lnTo>
                  <a:pt x="4173842" y="0"/>
                </a:lnTo>
              </a:path>
            </a:pathLst>
          </a:custGeom>
          <a:ln w="6019">
            <a:solidFill>
              <a:srgbClr val="0097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301341" y="8255330"/>
            <a:ext cx="4049395" cy="822960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1400" spc="-40">
                <a:solidFill>
                  <a:srgbClr val="231F20"/>
                </a:solidFill>
                <a:latin typeface="Roboto Lt"/>
                <a:cs typeface="Roboto Lt"/>
              </a:rPr>
              <a:t>Don’t</a:t>
            </a:r>
            <a:r>
              <a:rPr dirty="0" sz="1400" spc="-2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231F20"/>
                </a:solidFill>
                <a:latin typeface="Roboto Lt"/>
                <a:cs typeface="Roboto Lt"/>
              </a:rPr>
              <a:t>be</a:t>
            </a:r>
            <a:r>
              <a:rPr dirty="0" sz="1400" spc="-2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afraid!</a:t>
            </a:r>
            <a:endParaRPr sz="1400">
              <a:latin typeface="Roboto Lt"/>
              <a:cs typeface="Roboto Lt"/>
            </a:endParaRPr>
          </a:p>
          <a:p>
            <a:pPr marL="12700" marR="5080">
              <a:lnSpc>
                <a:spcPct val="125000"/>
              </a:lnSpc>
              <a:spcBef>
                <a:spcPts val="270"/>
              </a:spcBef>
            </a:pP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If </a:t>
            </a:r>
            <a:r>
              <a:rPr dirty="0" sz="1200" spc="-20">
                <a:solidFill>
                  <a:srgbClr val="231F20"/>
                </a:solidFill>
                <a:latin typeface="Roboto Lt"/>
                <a:cs typeface="Roboto Lt"/>
              </a:rPr>
              <a:t>you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receive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a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creepy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message or comment from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a </a:t>
            </a:r>
            <a:r>
              <a:rPr dirty="0" sz="1200" spc="-25">
                <a:solidFill>
                  <a:srgbClr val="231F20"/>
                </a:solidFill>
                <a:latin typeface="Roboto Lt"/>
                <a:cs typeface="Roboto Lt"/>
              </a:rPr>
              <a:t>stranger, </a:t>
            </a:r>
            <a:r>
              <a:rPr dirty="0" sz="1200" spc="-28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show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a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trusted adult,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block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and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report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them.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2835" y="2735206"/>
            <a:ext cx="5708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75" b="1">
                <a:solidFill>
                  <a:srgbClr val="0081C6"/>
                </a:solidFill>
                <a:latin typeface="Arial"/>
                <a:cs typeface="Arial"/>
              </a:rPr>
              <a:t>T</a:t>
            </a:r>
            <a:r>
              <a:rPr dirty="0" sz="2000" spc="-80" b="1">
                <a:solidFill>
                  <a:srgbClr val="0081C6"/>
                </a:solidFill>
                <a:latin typeface="Arial"/>
                <a:cs typeface="Arial"/>
              </a:rPr>
              <a:t>ip 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2835" y="4286384"/>
            <a:ext cx="6019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35" b="1">
                <a:solidFill>
                  <a:srgbClr val="0081C6"/>
                </a:solidFill>
                <a:latin typeface="Arial"/>
                <a:cs typeface="Arial"/>
              </a:rPr>
              <a:t>Tip</a:t>
            </a:r>
            <a:r>
              <a:rPr dirty="0" sz="2000" spc="-90" b="1">
                <a:solidFill>
                  <a:srgbClr val="0081C6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0081C6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3311" y="267557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 h="0">
                <a:moveTo>
                  <a:pt x="0" y="0"/>
                </a:moveTo>
                <a:lnTo>
                  <a:pt x="1305509" y="0"/>
                </a:lnTo>
              </a:path>
            </a:pathLst>
          </a:custGeom>
          <a:ln w="6350">
            <a:solidFill>
              <a:srgbClr val="0097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301341" y="2669284"/>
            <a:ext cx="4244975" cy="1276985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400" spc="-15">
                <a:solidFill>
                  <a:srgbClr val="231F20"/>
                </a:solidFill>
                <a:latin typeface="Roboto Lt"/>
                <a:cs typeface="Roboto Lt"/>
              </a:rPr>
              <a:t>Found</a:t>
            </a: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 something</a:t>
            </a:r>
            <a:r>
              <a:rPr dirty="0" sz="14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negative?</a:t>
            </a:r>
            <a:r>
              <a:rPr dirty="0" sz="14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25">
                <a:solidFill>
                  <a:srgbClr val="231F20"/>
                </a:solidFill>
                <a:latin typeface="Roboto Lt"/>
                <a:cs typeface="Roboto Lt"/>
              </a:rPr>
              <a:t>Say</a:t>
            </a:r>
            <a:r>
              <a:rPr dirty="0" sz="140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Roboto Lt"/>
                <a:cs typeface="Roboto Lt"/>
              </a:rPr>
              <a:t>something!</a:t>
            </a:r>
            <a:endParaRPr sz="1400">
              <a:latin typeface="Roboto Lt"/>
              <a:cs typeface="Roboto Lt"/>
            </a:endParaRPr>
          </a:p>
          <a:p>
            <a:pPr marL="12700" marR="5080">
              <a:lnSpc>
                <a:spcPct val="125000"/>
              </a:lnSpc>
              <a:spcBef>
                <a:spcPts val="254"/>
              </a:spcBef>
            </a:pP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If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Roboto Lt"/>
                <a:cs typeface="Roboto Lt"/>
              </a:rPr>
              <a:t>you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come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across something that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makes </a:t>
            </a:r>
            <a:r>
              <a:rPr dirty="0" sz="1200" spc="-20">
                <a:solidFill>
                  <a:srgbClr val="231F20"/>
                </a:solidFill>
                <a:latin typeface="Roboto Lt"/>
                <a:cs typeface="Roboto Lt"/>
              </a:rPr>
              <a:t>you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feel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uncomfortable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or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worse,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report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it </a:t>
            </a:r>
            <a:r>
              <a:rPr dirty="0" sz="1200" spc="-165">
                <a:solidFill>
                  <a:srgbClr val="231F20"/>
                </a:solidFill>
                <a:latin typeface="Roboto Lt"/>
                <a:cs typeface="Roboto Lt"/>
              </a:rPr>
              <a:t>-</a:t>
            </a:r>
            <a:r>
              <a:rPr dirty="0" sz="1200" spc="-13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be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Roboto Lt"/>
                <a:cs typeface="Roboto Lt"/>
              </a:rPr>
              <a:t>brave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and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talk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to someone </a:t>
            </a:r>
            <a:r>
              <a:rPr dirty="0" sz="1200" spc="-28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Roboto Lt"/>
                <a:cs typeface="Roboto Lt"/>
              </a:rPr>
              <a:t>you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trust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who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can help, including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a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Roboto Lt"/>
                <a:cs typeface="Roboto Lt"/>
              </a:rPr>
              <a:t>teacher,</a:t>
            </a:r>
            <a:endParaRPr sz="120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principal,</a:t>
            </a:r>
            <a:r>
              <a:rPr dirty="0" sz="1200" spc="-2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Roboto Lt"/>
                <a:cs typeface="Roboto Lt"/>
              </a:rPr>
              <a:t>or</a:t>
            </a:r>
            <a:r>
              <a:rPr dirty="0" sz="1200" spc="-2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Roboto Lt"/>
                <a:cs typeface="Roboto Lt"/>
              </a:rPr>
              <a:t>a</a:t>
            </a:r>
            <a:r>
              <a:rPr dirty="0" sz="1200" spc="-20">
                <a:solidFill>
                  <a:srgbClr val="231F20"/>
                </a:solidFill>
                <a:latin typeface="Roboto Lt"/>
                <a:cs typeface="Roboto Lt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Roboto Lt"/>
                <a:cs typeface="Roboto Lt"/>
              </a:rPr>
              <a:t>parent.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3311" y="4226747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 h="0">
                <a:moveTo>
                  <a:pt x="0" y="0"/>
                </a:moveTo>
                <a:lnTo>
                  <a:pt x="1305509" y="0"/>
                </a:lnTo>
              </a:path>
            </a:pathLst>
          </a:custGeom>
          <a:ln w="6350">
            <a:solidFill>
              <a:srgbClr val="0097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052828" y="5630967"/>
            <a:ext cx="6057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30" b="1">
                <a:solidFill>
                  <a:srgbClr val="0081C6"/>
                </a:solidFill>
                <a:latin typeface="Arial"/>
                <a:cs typeface="Arial"/>
              </a:rPr>
              <a:t>Tip</a:t>
            </a:r>
            <a:r>
              <a:rPr dirty="0" sz="2000" spc="-85" b="1">
                <a:solidFill>
                  <a:srgbClr val="0081C6"/>
                </a:solidFill>
                <a:latin typeface="Arial"/>
                <a:cs typeface="Arial"/>
              </a:rPr>
              <a:t> </a:t>
            </a:r>
            <a:r>
              <a:rPr dirty="0" sz="2000" spc="-15" b="1">
                <a:solidFill>
                  <a:srgbClr val="0081C6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43311" y="5571336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 h="0">
                <a:moveTo>
                  <a:pt x="0" y="0"/>
                </a:moveTo>
                <a:lnTo>
                  <a:pt x="1305509" y="0"/>
                </a:lnTo>
              </a:path>
            </a:pathLst>
          </a:custGeom>
          <a:ln w="6350">
            <a:solidFill>
              <a:srgbClr val="0097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052828" y="6982283"/>
            <a:ext cx="6197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0081C6"/>
                </a:solidFill>
                <a:latin typeface="Arial"/>
                <a:cs typeface="Arial"/>
              </a:rPr>
              <a:t>Tip</a:t>
            </a:r>
            <a:r>
              <a:rPr dirty="0" sz="2000" spc="-70" b="1">
                <a:solidFill>
                  <a:srgbClr val="0081C6"/>
                </a:solidFill>
                <a:latin typeface="Arial"/>
                <a:cs typeface="Arial"/>
              </a:rPr>
              <a:t> </a:t>
            </a:r>
            <a:r>
              <a:rPr dirty="0" sz="2000" spc="25" b="1">
                <a:solidFill>
                  <a:srgbClr val="0081C6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43311" y="6922658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 h="0">
                <a:moveTo>
                  <a:pt x="0" y="0"/>
                </a:moveTo>
                <a:lnTo>
                  <a:pt x="1305509" y="0"/>
                </a:lnTo>
              </a:path>
            </a:pathLst>
          </a:custGeom>
          <a:ln w="6350">
            <a:solidFill>
              <a:srgbClr val="0097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052828" y="8321961"/>
            <a:ext cx="6096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b="1">
                <a:solidFill>
                  <a:srgbClr val="0081C6"/>
                </a:solidFill>
                <a:latin typeface="Arial"/>
                <a:cs typeface="Arial"/>
              </a:rPr>
              <a:t>Tip</a:t>
            </a:r>
            <a:r>
              <a:rPr dirty="0" sz="2000" spc="-85" b="1">
                <a:solidFill>
                  <a:srgbClr val="0081C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81C6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43311" y="8262334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 h="0">
                <a:moveTo>
                  <a:pt x="0" y="0"/>
                </a:moveTo>
                <a:lnTo>
                  <a:pt x="1305509" y="0"/>
                </a:lnTo>
              </a:path>
            </a:pathLst>
          </a:custGeom>
          <a:ln w="6350">
            <a:solidFill>
              <a:srgbClr val="0097D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308" y="8363437"/>
            <a:ext cx="222377" cy="26378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3308" y="7031327"/>
            <a:ext cx="222377" cy="26380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3308" y="5680018"/>
            <a:ext cx="222377" cy="263787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3308" y="4335429"/>
            <a:ext cx="222377" cy="26378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3308" y="2780101"/>
            <a:ext cx="222377" cy="263801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Be</a:t>
            </a:r>
            <a:r>
              <a:rPr dirty="0" spc="-80"/>
              <a:t> </a:t>
            </a:r>
            <a:r>
              <a:rPr dirty="0" spc="40"/>
              <a:t>Internet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679791" y="23108"/>
            <a:ext cx="2829560" cy="1931670"/>
          </a:xfrm>
          <a:prstGeom prst="rect">
            <a:avLst/>
          </a:prstGeom>
        </p:spPr>
        <p:txBody>
          <a:bodyPr wrap="square" lIns="0" tIns="398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35"/>
              </a:spcBef>
            </a:pPr>
            <a:r>
              <a:rPr dirty="0" sz="8000" spc="-600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8000" spc="1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8000" spc="12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0" spc="55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8000" spc="24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80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570"/>
              </a:spcBef>
            </a:pPr>
            <a:r>
              <a:rPr dirty="0" sz="1500" spc="-17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1500" spc="-4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1500" spc="-11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1500" spc="-70">
                <a:solidFill>
                  <a:srgbClr val="FFFFFF"/>
                </a:solidFill>
                <a:latin typeface="Lucida Sans Unicode"/>
                <a:cs typeface="Lucida Sans Unicode"/>
              </a:rPr>
              <a:t>s </a:t>
            </a:r>
            <a:r>
              <a:rPr dirty="0" sz="1500" spc="-10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1500" spc="-70">
                <a:solidFill>
                  <a:srgbClr val="FFFFFF"/>
                </a:solidFill>
                <a:latin typeface="Lucida Sans Unicode"/>
                <a:cs typeface="Lucida Sans Unicode"/>
              </a:rPr>
              <a:t>o help </a:t>
            </a:r>
            <a:r>
              <a:rPr dirty="0" sz="1500" spc="-105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dirty="0" sz="1500" spc="-4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1500" spc="-70">
                <a:solidFill>
                  <a:srgbClr val="FFFFFF"/>
                </a:solidFill>
                <a:latin typeface="Lucida Sans Unicode"/>
                <a:cs typeface="Lucida Sans Unicode"/>
              </a:rPr>
              <a:t>u be </a:t>
            </a:r>
            <a:r>
              <a:rPr dirty="0" sz="1500" spc="-105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dirty="0" sz="1500" spc="-8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1500" spc="-5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1500" spc="-35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dirty="0" sz="1500" spc="-45">
                <a:solidFill>
                  <a:srgbClr val="FFFFFF"/>
                </a:solidFill>
                <a:latin typeface="Lucida Sans Unicode"/>
                <a:cs typeface="Lucida Sans Unicode"/>
              </a:rPr>
              <a:t>e </a:t>
            </a:r>
            <a:r>
              <a:rPr dirty="0" sz="1500" spc="-7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1500" spc="-80">
                <a:solidFill>
                  <a:srgbClr val="FFFFFF"/>
                </a:solidFill>
                <a:latin typeface="Lucida Sans Unicode"/>
                <a:cs typeface="Lucida Sans Unicode"/>
              </a:rPr>
              <a:t>nline</a:t>
            </a:r>
            <a:endParaRPr sz="1500">
              <a:latin typeface="Lucida Sans Unicode"/>
              <a:cs typeface="Lucida Sans Unicode"/>
            </a:endParaRPr>
          </a:p>
        </p:txBody>
      </p:sp>
      <p:pic>
        <p:nvPicPr>
          <p:cNvPr id="31" name="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65246" y="312966"/>
            <a:ext cx="3288994" cy="2358428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75394" y="9669971"/>
            <a:ext cx="419025" cy="137345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1828" y="9685196"/>
            <a:ext cx="1164973" cy="88600"/>
          </a:xfrm>
          <a:prstGeom prst="rect">
            <a:avLst/>
          </a:prstGeom>
        </p:spPr>
      </p:pic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25">
                <a:latin typeface="Microsoft Sans Serif"/>
                <a:cs typeface="Microsoft Sans Serif"/>
              </a:rPr>
              <a:t>|</a:t>
            </a:r>
            <a:r>
              <a:rPr dirty="0" spc="505">
                <a:latin typeface="Microsoft Sans Serif"/>
                <a:cs typeface="Microsoft Sans Serif"/>
              </a:rPr>
              <a:t> </a:t>
            </a:r>
            <a:r>
              <a:rPr dirty="0" spc="-35"/>
              <a:t>g.co/BeInternetAwesome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190116_Tip sheets_Online_EN</dc:title>
  <dcterms:created xsi:type="dcterms:W3CDTF">2022-01-07T12:55:50Z</dcterms:created>
  <dcterms:modified xsi:type="dcterms:W3CDTF">2022-01-07T12:55:50Z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2019-01-17T00:00:00Z</vt:filetime>
  </property>
  <property fmtid="{D5CDD505-2E9C-101B-9397-08002B2CF9AE}" pid="3" name="Creator">
    <vt:lpwstr>Adobe Illustrator CC 23.0 (Macintosh)</vt:lpwstr>
  </property>
  <property fmtid="{D5CDD505-2E9C-101B-9397-08002B2CF9AE}" pid="4" name="LastSaved">
    <vt:filetime>2022-01-07T00:00:00Z</vt:filetime>
  </property>
</Properties>
</file>