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p:scale>
          <a:sx n="100" d="100"/>
          <a:sy n="100" d="100"/>
        </p:scale>
        <p:origin x="-1932" y="-4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ציור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כ"ח/אייר/תשע"ז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E7438E1-117D-44FB-AC24-B79D899BA877}" type="datetimeFigureOut">
              <a:rPr lang="he-IL" smtClean="0"/>
              <a:t>כ"ח/אייר/תשע"ז</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he.wikipedia.org/wiki/%D7%A9%D7%99%D7%98%D7%94%D7%93" TargetMode="Externa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hyperlink" Target="http://www.playshithead.com/" TargetMode="External"/><Relationship Id="rId4" Type="http://schemas.openxmlformats.org/officeDocument/2006/relationships/hyperlink" Target="https://www.google.co.il/" TargetMode="Externa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899592" y="620688"/>
            <a:ext cx="7772400" cy="1470025"/>
          </a:xfrm>
        </p:spPr>
        <p:txBody>
          <a:bodyPr/>
          <a:lstStyle/>
          <a:p>
            <a:r>
              <a:rPr lang="he-IL" dirty="0" smtClean="0">
                <a:solidFill>
                  <a:srgbClr val="FF0000"/>
                </a:solidFill>
                <a:latin typeface="BN Loco" panose="02000000000000000000" pitchFamily="2" charset="-79"/>
                <a:cs typeface="BN Loco" panose="02000000000000000000" pitchFamily="2" charset="-79"/>
              </a:rPr>
              <a:t>שם הפרויקט: משחק שיטהד</a:t>
            </a:r>
            <a:endParaRPr lang="he-IL" dirty="0">
              <a:solidFill>
                <a:srgbClr val="FF0000"/>
              </a:solidFill>
              <a:latin typeface="BN Loco" panose="02000000000000000000" pitchFamily="2" charset="-79"/>
              <a:cs typeface="BN Loco" panose="02000000000000000000" pitchFamily="2" charset="-79"/>
            </a:endParaRPr>
          </a:p>
        </p:txBody>
      </p:sp>
      <p:sp>
        <p:nvSpPr>
          <p:cNvPr id="3" name="כותרת משנה 2"/>
          <p:cNvSpPr>
            <a:spLocks noGrp="1"/>
          </p:cNvSpPr>
          <p:nvPr>
            <p:ph type="subTitle" idx="1"/>
          </p:nvPr>
        </p:nvSpPr>
        <p:spPr>
          <a:xfrm>
            <a:off x="899592" y="5517232"/>
            <a:ext cx="7120880" cy="1752600"/>
          </a:xfrm>
        </p:spPr>
        <p:txBody>
          <a:bodyPr/>
          <a:lstStyle/>
          <a:p>
            <a:pPr algn="r"/>
            <a:r>
              <a:rPr lang="he-IL" dirty="0" smtClean="0">
                <a:solidFill>
                  <a:schemeClr val="accent6">
                    <a:lumMod val="50000"/>
                  </a:schemeClr>
                </a:solidFill>
                <a:latin typeface="BN Loco" panose="02000000000000000000" pitchFamily="2" charset="-79"/>
                <a:cs typeface="BN Loco" panose="02000000000000000000" pitchFamily="2" charset="-79"/>
              </a:rPr>
              <a:t>שם המגיש: ליאב בקיש</a:t>
            </a:r>
          </a:p>
          <a:p>
            <a:pPr algn="r"/>
            <a:r>
              <a:rPr lang="he-IL" dirty="0" smtClean="0">
                <a:solidFill>
                  <a:schemeClr val="accent6">
                    <a:lumMod val="50000"/>
                  </a:schemeClr>
                </a:solidFill>
                <a:latin typeface="BN Loco" panose="02000000000000000000" pitchFamily="2" charset="-79"/>
                <a:cs typeface="BN Loco" panose="02000000000000000000" pitchFamily="2" charset="-79"/>
              </a:rPr>
              <a:t>שם המנחה: ד"ר דן אופיר</a:t>
            </a:r>
            <a:endParaRPr lang="he-IL" dirty="0">
              <a:solidFill>
                <a:schemeClr val="accent6">
                  <a:lumMod val="50000"/>
                </a:schemeClr>
              </a:solidFill>
              <a:latin typeface="BN Loco" panose="02000000000000000000" pitchFamily="2" charset="-79"/>
              <a:cs typeface="BN Loco" panose="02000000000000000000" pitchFamily="2" charset="-79"/>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719137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221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solidFill>
                  <a:srgbClr val="FF0000"/>
                </a:solidFill>
                <a:latin typeface="BN Loco" panose="02000000000000000000" pitchFamily="2" charset="-79"/>
                <a:cs typeface="BN Loco" panose="02000000000000000000" pitchFamily="2" charset="-79"/>
              </a:rPr>
              <a:t>מקורות:</a:t>
            </a:r>
            <a:endParaRPr lang="he-IL" dirty="0">
              <a:solidFill>
                <a:srgbClr val="FF0000"/>
              </a:solidFill>
              <a:latin typeface="BN Loco" panose="02000000000000000000" pitchFamily="2" charset="-79"/>
              <a:cs typeface="BN Loco" panose="02000000000000000000" pitchFamily="2" charset="-79"/>
            </a:endParaRPr>
          </a:p>
        </p:txBody>
      </p:sp>
      <p:sp>
        <p:nvSpPr>
          <p:cNvPr id="3" name="מציין מיקום תוכן 2"/>
          <p:cNvSpPr>
            <a:spLocks noGrp="1"/>
          </p:cNvSpPr>
          <p:nvPr>
            <p:ph idx="1"/>
          </p:nvPr>
        </p:nvSpPr>
        <p:spPr>
          <a:xfrm>
            <a:off x="457200" y="1600200"/>
            <a:ext cx="8229600" cy="5141168"/>
          </a:xfrm>
        </p:spPr>
        <p:txBody>
          <a:bodyPr>
            <a:normAutofit/>
          </a:bodyPr>
          <a:lstStyle/>
          <a:p>
            <a:pPr>
              <a:buFont typeface="Wingdings" panose="05000000000000000000" pitchFamily="2" charset="2"/>
              <a:buChar char="v"/>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תכנות </a:t>
            </a:r>
          </a:p>
          <a:p>
            <a:pPr marL="0" indent="0">
              <a:buNone/>
            </a:pPr>
            <a:endPar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כללי המשחק </a:t>
            </a:r>
          </a:p>
          <a:p>
            <a:pPr>
              <a:buFont typeface="Wingdings" panose="05000000000000000000" pitchFamily="2" charset="2"/>
              <a:buChar char="v"/>
            </a:pPr>
            <a:endPar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endPar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endPar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הערה: לכל לוגו יש היפר-קישור למקור.</a:t>
            </a:r>
          </a:p>
          <a:p>
            <a:pPr>
              <a:buFont typeface="Wingdings" panose="05000000000000000000" pitchFamily="2" charset="2"/>
              <a:buChar char="v"/>
            </a:pPr>
            <a:endPar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7170"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424509"/>
            <a:ext cx="1743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2043509"/>
            <a:ext cx="21431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20" y="1981993"/>
            <a:ext cx="30670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1299" y="4077072"/>
            <a:ext cx="13049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6456" y="4210421"/>
            <a:ext cx="22288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47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solidFill>
                  <a:srgbClr val="FF0000"/>
                </a:solidFill>
                <a:latin typeface="BN Loco" panose="02000000000000000000" pitchFamily="2" charset="-79"/>
                <a:cs typeface="BN Loco" panose="02000000000000000000" pitchFamily="2" charset="-79"/>
              </a:rPr>
              <a:t>מטרת הפרויקט:</a:t>
            </a:r>
            <a:endParaRPr lang="he-IL" dirty="0">
              <a:solidFill>
                <a:srgbClr val="FF0000"/>
              </a:solidFill>
              <a:latin typeface="BN Loco" panose="02000000000000000000" pitchFamily="2" charset="-79"/>
              <a:cs typeface="BN Loco" panose="02000000000000000000" pitchFamily="2" charset="-79"/>
            </a:endParaRPr>
          </a:p>
        </p:txBody>
      </p:sp>
      <p:sp>
        <p:nvSpPr>
          <p:cNvPr id="3" name="מציין מיקום תוכן 2"/>
          <p:cNvSpPr>
            <a:spLocks noGrp="1"/>
          </p:cNvSpPr>
          <p:nvPr>
            <p:ph idx="1"/>
          </p:nvPr>
        </p:nvSpPr>
        <p:spPr>
          <a:xfrm>
            <a:off x="611560" y="1268760"/>
            <a:ext cx="8229600" cy="4525963"/>
          </a:xfrm>
        </p:spPr>
        <p:txBody>
          <a:bodyPr/>
          <a:lstStyle/>
          <a:p>
            <a:pPr marL="0" indent="0">
              <a:buNone/>
            </a:pPr>
            <a:r>
              <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יצירת משחק מחשב </a:t>
            </a: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שיטהד</a:t>
            </a:r>
          </a:p>
          <a:p>
            <a:pPr marL="0" indent="0">
              <a:buNone/>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בעל </a:t>
            </a:r>
            <a:r>
              <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ממשק ידידותי ונוח </a:t>
            </a: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לשימוש</a:t>
            </a:r>
          </a:p>
          <a:p>
            <a:pPr marL="0" indent="0">
              <a:buNone/>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כך </a:t>
            </a:r>
            <a:r>
              <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שהמשתמש יוכל ליהנות ממשחק הקלפים הפופולארי מול שחקן </a:t>
            </a: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המחשב</a:t>
            </a:r>
          </a:p>
          <a:p>
            <a:pPr marL="0" indent="0">
              <a:buNone/>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מבלי </a:t>
            </a:r>
            <a:r>
              <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להסתבך בחיפוש שחקן שני למשחק.</a:t>
            </a:r>
            <a:endParaRPr lang="en-US"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009853" cy="2780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571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solidFill>
                  <a:srgbClr val="FF0000"/>
                </a:solidFill>
                <a:latin typeface="BN Loco" panose="02000000000000000000" pitchFamily="2" charset="-79"/>
                <a:cs typeface="BN Loco" panose="02000000000000000000" pitchFamily="2" charset="-79"/>
              </a:rPr>
              <a:t>איך הולך המשחק?</a:t>
            </a:r>
            <a:endParaRPr lang="he-IL" dirty="0">
              <a:solidFill>
                <a:srgbClr val="FF0000"/>
              </a:solidFill>
              <a:latin typeface="BN Loco" panose="02000000000000000000" pitchFamily="2" charset="-79"/>
              <a:cs typeface="BN Loco" panose="02000000000000000000" pitchFamily="2" charset="-79"/>
            </a:endParaRPr>
          </a:p>
        </p:txBody>
      </p:sp>
      <p:sp>
        <p:nvSpPr>
          <p:cNvPr id="3" name="מציין מיקום תוכן 2"/>
          <p:cNvSpPr>
            <a:spLocks noGrp="1"/>
          </p:cNvSpPr>
          <p:nvPr>
            <p:ph idx="1"/>
          </p:nvPr>
        </p:nvSpPr>
        <p:spPr/>
        <p:txBody>
          <a:bodyPr>
            <a:normAutofit fontScale="62500" lnSpcReduction="20000"/>
          </a:bodyPr>
          <a:lstStyle/>
          <a:p>
            <a:pPr>
              <a:buFont typeface="Wingdings" panose="05000000000000000000" pitchFamily="2" charset="2"/>
              <a:buChar char="v"/>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המשחק מיועד ל-2 שחקנים, המשתמש והמחשב, כל אחד מקבל 9 קלפים בסה"כ. 3 ביד, 3 מוצגים כלפי מעלה בשולחן, ו-3 מוסתרים כלפי מטה בשולחן.</a:t>
            </a:r>
          </a:p>
          <a:p>
            <a:pPr>
              <a:buFont typeface="Wingdings" panose="05000000000000000000" pitchFamily="2" charset="2"/>
              <a:buChar char="v"/>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בתחילת המשחק, המשתמש צריך להחליט אם להחליף חלק  </a:t>
            </a:r>
            <a:r>
              <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מ</a:t>
            </a: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הקלפים שביד עם הקלפים שמוצגים כלפי מעלה.</a:t>
            </a:r>
          </a:p>
          <a:p>
            <a:pPr>
              <a:buFont typeface="Wingdings" panose="05000000000000000000" pitchFamily="2" charset="2"/>
              <a:buChar char="v"/>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לאחר מכן, על המשתמש להגיש כל פעם בתורו קלף (או מס' קלפים זהים ברצף) בהתאם לקלף האחרון שנמצא בערימה. אם אין לו קלף שגובר עליו, אזי הפסיד בסיבוב  ויצטרך לקחת את כל הערימה שהצטברה.</a:t>
            </a:r>
          </a:p>
          <a:p>
            <a:pPr>
              <a:buFont typeface="Wingdings" panose="05000000000000000000" pitchFamily="2" charset="2"/>
              <a:buChar char="v"/>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כל פעם שיש למשתמש פחות מ-3 קלפים ביד, הקופה משלימה אוטומטית ל-3 קלפים, עד שהקופה תיגמר. (הקופה הינה קופסה קלפים סטנדרטית).</a:t>
            </a:r>
          </a:p>
          <a:p>
            <a:pPr>
              <a:buFont typeface="Wingdings" panose="05000000000000000000" pitchFamily="2" charset="2"/>
              <a:buChar char="v"/>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כאשר הקופה נגמרה והקלפים ביד נגמרו, עוברים להשתמש בקלפים שמוצגים כלפי מעלה בשולחן, ואם גם הם נגמרו אז עוברים להשתמש בקלפים המוסתרים כלפי מטה בשולחן.</a:t>
            </a:r>
          </a:p>
          <a:p>
            <a:pPr>
              <a:buFont typeface="Wingdings" panose="05000000000000000000" pitchFamily="2" charset="2"/>
              <a:buChar char="v"/>
            </a:pP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כאשר השחקן נשאר ללא קלף כלל, הוא המנצח.</a:t>
            </a:r>
            <a:endPar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86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solidFill>
                  <a:srgbClr val="FF0000"/>
                </a:solidFill>
                <a:latin typeface="BN Loco" panose="02000000000000000000" pitchFamily="2" charset="-79"/>
                <a:cs typeface="BN Loco" panose="02000000000000000000" pitchFamily="2" charset="-79"/>
              </a:rPr>
              <a:t>כללי המשחק:</a:t>
            </a:r>
            <a:endParaRPr lang="he-IL" dirty="0">
              <a:solidFill>
                <a:srgbClr val="FF0000"/>
              </a:solidFill>
              <a:latin typeface="BN Loco" panose="02000000000000000000" pitchFamily="2" charset="-79"/>
              <a:cs typeface="BN Loco" panose="02000000000000000000" pitchFamily="2" charset="-79"/>
            </a:endParaRPr>
          </a:p>
        </p:txBody>
      </p:sp>
      <p:sp>
        <p:nvSpPr>
          <p:cNvPr id="3" name="מציין מיקום תוכן 2"/>
          <p:cNvSpPr>
            <a:spLocks noGrp="1"/>
          </p:cNvSpPr>
          <p:nvPr>
            <p:ph idx="1"/>
          </p:nvPr>
        </p:nvSpPr>
        <p:spPr/>
        <p:txBody>
          <a:bodyPr>
            <a:noAutofit/>
          </a:bodyPr>
          <a:lstStyle/>
          <a:p>
            <a:pPr>
              <a:buFont typeface="Wingdings" panose="05000000000000000000" pitchFamily="2" charset="2"/>
              <a:buChar char="v"/>
            </a:pPr>
            <a:r>
              <a:rPr lang="en-US"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a:t>
            </a:r>
            <a:r>
              <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מטרת המשחק היא לתכנן נכון את מהלכי המשחק כך שלא תישאר אחרון </a:t>
            </a: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במשחק ולצאת שיטהד.</a:t>
            </a:r>
          </a:p>
          <a:p>
            <a:pPr>
              <a:buFont typeface="Wingdings" panose="05000000000000000000" pitchFamily="2" charset="2"/>
              <a:buChar char="v"/>
            </a:pP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כל אחד בתורו צריך להניח קלף בעל ערך גבוה מהקלף האחרון בערימה, או אחד מקלפים המיוחדים.</a:t>
            </a:r>
          </a:p>
          <a:p>
            <a:pPr>
              <a:buFont typeface="Wingdings" panose="05000000000000000000" pitchFamily="2" charset="2"/>
              <a:buChar char="v"/>
            </a:pP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קלפים מיוחדים הינם:</a:t>
            </a:r>
          </a:p>
          <a:p>
            <a:pPr>
              <a:buFont typeface="Wingdings" panose="05000000000000000000" pitchFamily="2" charset="2"/>
              <a:buChar char="§"/>
            </a:pPr>
            <a:r>
              <a:rPr lang="he-IL" sz="1600" b="1" i="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2</a:t>
            </a:r>
            <a:r>
              <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 "המאפס". אותו ניתן לשים על כל קלף, ועליו ניתן לשים כל קלף</a:t>
            </a: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
            </a:pPr>
            <a:r>
              <a:rPr lang="he-IL" sz="1600" b="1" i="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3</a:t>
            </a:r>
            <a:r>
              <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 "השקוף". אותו ניתן לשים על כל קלף, והוא מעביר את הקלף שנמצא תחתיו לשחקן הבא בתור, כלומר השחקן הבא ישחק לפי הקלף שנמצא מתחת לקלף ה-3</a:t>
            </a: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
            </a:pPr>
            <a:r>
              <a:rPr lang="he-IL" sz="1600" b="1" i="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7</a:t>
            </a:r>
            <a:r>
              <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 "7 ומתחת". אותו ניתן לשים על 7 או על קלף בעל ערך נמוך יותר, ועליו אפשר לשים קלף בעל ערך נמוך יותר או אחד מהקלפים המיוחדים</a:t>
            </a: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
            </a:pPr>
            <a:r>
              <a:rPr lang="he-IL" sz="1600" b="1" i="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8</a:t>
            </a:r>
            <a:r>
              <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 "עצור!". אותו ניתן לשים על עצמו או על קלף בערך נמוך יותר (פרט ל-7). קלף זה בעצם מדלג על התור של השחקן הבא בתור</a:t>
            </a: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
            </a:pPr>
            <a:r>
              <a:rPr lang="he-IL" sz="1600" b="1" i="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10</a:t>
            </a:r>
            <a:r>
              <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 "השורף". אותו ניתן לשים על כל קלף. כשיונח 100 בערימה, תילקח כל הערימה ותוצא מהמשחק בערימה חדשה שתיקרא "פח". לאחר הוצאת הקלפים מהמשחק יהיה זה תורו של מי שהניח את הקלף לשחק שוב</a:t>
            </a: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v"/>
            </a:pPr>
            <a:r>
              <a:rPr lang="he-IL" sz="16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השלמה ל-4</a:t>
            </a:r>
            <a:r>
              <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 אם שחקן מוריד 4 קלפים מאותו סוג, או משלים את הקלף האחרון (או קבוצת קלפים האחרונה) ל4 קלפים מאותו סוג, </a:t>
            </a: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תילקח </a:t>
            </a:r>
            <a:r>
              <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כל הערימה ותיזרק ל"פח", ויהיה זה שוב תורו של השחקן שהשלים </a:t>
            </a:r>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ל-4</a:t>
            </a:r>
            <a:r>
              <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420888"/>
            <a:ext cx="3248025"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981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7504" y="274638"/>
            <a:ext cx="8928992" cy="1143000"/>
          </a:xfrm>
        </p:spPr>
        <p:txBody>
          <a:bodyPr>
            <a:normAutofit fontScale="90000"/>
          </a:bodyPr>
          <a:lstStyle/>
          <a:p>
            <a:r>
              <a:rPr lang="he-IL" dirty="0" smtClean="0">
                <a:solidFill>
                  <a:srgbClr val="FF0000"/>
                </a:solidFill>
                <a:latin typeface="BN Loco" panose="02000000000000000000" pitchFamily="2" charset="-79"/>
                <a:cs typeface="BN Loco" panose="02000000000000000000" pitchFamily="2" charset="-79"/>
              </a:rPr>
              <a:t>אסטרטגיית שחקן מחשב:</a:t>
            </a:r>
            <a:endParaRPr lang="he-IL" dirty="0">
              <a:solidFill>
                <a:srgbClr val="FF0000"/>
              </a:solidFill>
              <a:latin typeface="BN Loco" panose="02000000000000000000" pitchFamily="2" charset="-79"/>
              <a:cs typeface="BN Loco" panose="02000000000000000000" pitchFamily="2" charset="-79"/>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4752528"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60032" y="1348800"/>
            <a:ext cx="4104456" cy="5509200"/>
          </a:xfrm>
          <a:prstGeom prst="rect">
            <a:avLst/>
          </a:prstGeom>
          <a:noFill/>
        </p:spPr>
        <p:txBody>
          <a:bodyPr wrap="square" rtlCol="1">
            <a:spAutoFit/>
          </a:bodyPr>
          <a:lstStyle/>
          <a:p>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יש לציין כי אסטרטגיה שבחרתי להגדיר זאת השקפה אישית שלי, שלדעתי הכי נכונה וקרובה לניצחון, האסטרטגיה הזאת אותנטית, איננה מרמה ומסתכלת בקלפי היד של השחקן השני או בקלפים המוסתרים של שניהם.</a:t>
            </a:r>
          </a:p>
          <a:p>
            <a:endPar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v"/>
            </a:pPr>
            <a:r>
              <a:rPr lang="he-IL" sz="16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החלפת קלפים טרום משחק:</a:t>
            </a:r>
          </a:p>
          <a:p>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המחשב יעדיף שהקלפים שמוצגים כלפי מעלה יהיו מהערך 2,3,10 בגלל שאותם ניתן להניח על כל קלף ולכן כאשר ייגמר הקלפים ביד, לא תהיה כל בעיה להגיש את הקלפים האלו ולהתקדם לקלפים המוסתרים.</a:t>
            </a:r>
          </a:p>
          <a:p>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בשורה 28 – מתבצעת בדיקה האם הקלף שמוצג כלפי מעלה אינו מהערך 2,3,10.</a:t>
            </a:r>
          </a:p>
          <a:p>
            <a:r>
              <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בשורה 30-36 – מתבצעת בדיקה האם קיים קלף מהערך 2,3,10 בקלפי היד, במידה וכן אז מחליפה אותו עם הקלף שמוצג כלפי מעלה. </a:t>
            </a:r>
          </a:p>
          <a:p>
            <a:endParaRPr lang="he-IL" sz="16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endParaRPr lang="he-IL" sz="16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851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7504" y="260648"/>
            <a:ext cx="8964488" cy="1143000"/>
          </a:xfrm>
        </p:spPr>
        <p:txBody>
          <a:bodyPr>
            <a:normAutofit fontScale="90000"/>
          </a:bodyPr>
          <a:lstStyle/>
          <a:p>
            <a:r>
              <a:rPr lang="he-IL" dirty="0">
                <a:solidFill>
                  <a:srgbClr val="FF0000"/>
                </a:solidFill>
                <a:latin typeface="BN Loco" panose="02000000000000000000" pitchFamily="2" charset="-79"/>
                <a:cs typeface="BN Loco" panose="02000000000000000000" pitchFamily="2" charset="-79"/>
              </a:rPr>
              <a:t>אסטרטגיית שחקן מחשב:</a:t>
            </a:r>
            <a:endParaRPr lang="he-I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7" y="1457325"/>
            <a:ext cx="4320480" cy="1827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מלבן 3"/>
          <p:cNvSpPr/>
          <p:nvPr/>
        </p:nvSpPr>
        <p:spPr>
          <a:xfrm>
            <a:off x="2483768" y="1700808"/>
            <a:ext cx="1312385" cy="307777"/>
          </a:xfrm>
          <a:prstGeom prst="rect">
            <a:avLst/>
          </a:prstGeom>
          <a:noFill/>
        </p:spPr>
        <p:txBody>
          <a:bodyPr wrap="square" lIns="91440" tIns="45720" rIns="91440" bIns="45720">
            <a:spAutoFit/>
          </a:bodyPr>
          <a:lstStyle/>
          <a:p>
            <a:pPr algn="ctr"/>
            <a:r>
              <a:rPr lang="he-IL" sz="1400" b="1" cap="none" spc="0" dirty="0" smtClean="0">
                <a:ln w="12700">
                  <a:solidFill>
                    <a:schemeClr val="bg1"/>
                  </a:solidFill>
                  <a:prstDash val="solid"/>
                </a:ln>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איור 1</a:t>
            </a:r>
            <a:endParaRPr lang="he-IL" sz="1400" b="1" cap="none" spc="0" dirty="0">
              <a:ln w="12700">
                <a:solidFill>
                  <a:schemeClr val="bg1"/>
                </a:solidFill>
                <a:prstDash val="solid"/>
              </a:ln>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4" y="4528542"/>
            <a:ext cx="6984776" cy="2273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מלבן 7"/>
          <p:cNvSpPr/>
          <p:nvPr/>
        </p:nvSpPr>
        <p:spPr>
          <a:xfrm>
            <a:off x="3221732" y="4452342"/>
            <a:ext cx="1312385" cy="307777"/>
          </a:xfrm>
          <a:prstGeom prst="rect">
            <a:avLst/>
          </a:prstGeom>
          <a:noFill/>
        </p:spPr>
        <p:txBody>
          <a:bodyPr wrap="square" lIns="91440" tIns="45720" rIns="91440" bIns="45720">
            <a:spAutoFit/>
          </a:bodyPr>
          <a:lstStyle/>
          <a:p>
            <a:pPr algn="ctr"/>
            <a:r>
              <a:rPr lang="he-IL" sz="1400" b="1" dirty="0" smtClean="0">
                <a:ln w="12700">
                  <a:solidFill>
                    <a:schemeClr val="bg1"/>
                  </a:solidFill>
                  <a:prstDash val="solid"/>
                </a:ln>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איור  2</a:t>
            </a:r>
          </a:p>
        </p:txBody>
      </p:sp>
      <p:sp>
        <p:nvSpPr>
          <p:cNvPr id="3" name="מציין מיקום תוכן 2"/>
          <p:cNvSpPr>
            <a:spLocks noGrp="1"/>
          </p:cNvSpPr>
          <p:nvPr>
            <p:ph idx="1"/>
          </p:nvPr>
        </p:nvSpPr>
        <p:spPr>
          <a:xfrm>
            <a:off x="4855790" y="1812429"/>
            <a:ext cx="4320480" cy="5141168"/>
          </a:xfrm>
        </p:spPr>
        <p:txBody>
          <a:bodyPr>
            <a:normAutofit/>
          </a:bodyPr>
          <a:lstStyle/>
          <a:p>
            <a:pPr>
              <a:buFont typeface="Wingdings" panose="05000000000000000000" pitchFamily="2" charset="2"/>
              <a:buChar char="v"/>
            </a:pPr>
            <a:r>
              <a:rPr lang="en-US" sz="18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a:t>
            </a:r>
            <a:r>
              <a:rPr lang="he-IL" sz="18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מהלך המשחק (בחירת קלף):</a:t>
            </a:r>
          </a:p>
          <a:p>
            <a:pPr marL="0" indent="0">
              <a:buNone/>
            </a:pPr>
            <a:r>
              <a:rPr lang="he-IL" sz="18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איור 1:</a:t>
            </a:r>
          </a:p>
          <a:p>
            <a:pPr marL="0" indent="0">
              <a:buNone/>
            </a:pPr>
            <a:r>
              <a:rPr lang="he-IL" sz="18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שורה 57 – בודק אם יש לך קלפים ביד.</a:t>
            </a:r>
          </a:p>
          <a:p>
            <a:pPr marL="0" indent="0">
              <a:buNone/>
            </a:pPr>
            <a:r>
              <a:rPr lang="he-IL" sz="18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שורה 59 – בודק אם יש קלף אחרון בערימה או שהוא קלף ערך 2 (=מאופס).</a:t>
            </a:r>
          </a:p>
          <a:p>
            <a:pPr marL="0" indent="0">
              <a:buNone/>
            </a:pPr>
            <a:r>
              <a:rPr lang="he-IL" sz="18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שורה 61 – אם הקלף ביד הינו 2,3,10 אז הוא יעדיף לשמור אותם למקרה חירום ויגיש קלפים אחרים.</a:t>
            </a:r>
          </a:p>
          <a:p>
            <a:pPr marL="0" indent="0">
              <a:buNone/>
            </a:pPr>
            <a:r>
              <a:rPr lang="he-IL" sz="18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איור 2:</a:t>
            </a:r>
          </a:p>
          <a:p>
            <a:pPr marL="0" indent="0">
              <a:buNone/>
            </a:pPr>
            <a:r>
              <a:rPr lang="he-IL" sz="18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שורה 74-76-</a:t>
            </a:r>
          </a:p>
          <a:p>
            <a:pPr marL="0" indent="0">
              <a:buNone/>
            </a:pPr>
            <a:r>
              <a:rPr lang="he-IL" sz="18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אם הקלף האחרון שהונח הינו 7 אז הקלף הבא צריך להיות מתחת ל-7. </a:t>
            </a:r>
            <a:endParaRPr lang="he-IL" sz="18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he-IL" sz="18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שורה 83-89-</a:t>
            </a:r>
          </a:p>
          <a:p>
            <a:pPr marL="0" indent="0">
              <a:buNone/>
            </a:pPr>
            <a:r>
              <a:rPr lang="he-IL" sz="18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אין ברירה, כל התנאים הקודמים לא התקיימו ולכן צריך להגיש את הקלף 2,3,10 (במידה ויש)</a:t>
            </a:r>
          </a:p>
          <a:p>
            <a:pPr marL="0" indent="0">
              <a:buNone/>
            </a:pPr>
            <a:endParaRPr lang="he-IL" sz="18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he-IL" sz="18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512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b="1" dirty="0">
                <a:solidFill>
                  <a:srgbClr val="FF0000"/>
                </a:solidFill>
                <a:latin typeface="BN Loco" panose="02000000000000000000" pitchFamily="2" charset="-79"/>
                <a:cs typeface="BN Loco" panose="02000000000000000000" pitchFamily="2" charset="-79"/>
              </a:rPr>
              <a:t>תצוגה של הממשק גראפי (</a:t>
            </a:r>
            <a:r>
              <a:rPr lang="en-US" b="1" dirty="0">
                <a:solidFill>
                  <a:srgbClr val="FF0000"/>
                </a:solidFill>
                <a:latin typeface="BN Loco" panose="02000000000000000000" pitchFamily="2" charset="-79"/>
                <a:cs typeface="BN Loco" panose="02000000000000000000" pitchFamily="2" charset="-79"/>
              </a:rPr>
              <a:t>GUI</a:t>
            </a:r>
            <a:r>
              <a:rPr lang="he-IL" b="1" dirty="0">
                <a:solidFill>
                  <a:srgbClr val="FF0000"/>
                </a:solidFill>
                <a:latin typeface="BN Loco" panose="02000000000000000000" pitchFamily="2" charset="-79"/>
                <a:cs typeface="BN Loco" panose="02000000000000000000" pitchFamily="2" charset="-79"/>
              </a:rPr>
              <a:t>) :</a:t>
            </a:r>
            <a:endParaRPr lang="he-IL" dirty="0">
              <a:solidFill>
                <a:srgbClr val="FF0000"/>
              </a:solidFill>
              <a:latin typeface="BN Loco" panose="02000000000000000000" pitchFamily="2" charset="-79"/>
              <a:cs typeface="BN Loco" panose="02000000000000000000" pitchFamily="2" charset="-79"/>
            </a:endParaRPr>
          </a:p>
        </p:txBody>
      </p:sp>
      <p:pic>
        <p:nvPicPr>
          <p:cNvPr id="4098" name="Picture 2" descr="C:\Users\computer\Desktop\לימודים\פרויקט גמר\שיטהד\‏‏לכידה.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5"/>
            <a:ext cx="6984776" cy="44644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687" y="6093296"/>
            <a:ext cx="9036496" cy="646331"/>
          </a:xfrm>
          <a:prstGeom prst="rect">
            <a:avLst/>
          </a:prstGeom>
          <a:noFill/>
        </p:spPr>
        <p:txBody>
          <a:bodyPr wrap="square" rtlCol="1">
            <a:spAutoFit/>
          </a:bodyPr>
          <a:lstStyle/>
          <a:p>
            <a:r>
              <a:rPr lang="he-IL"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הערה: </a:t>
            </a:r>
            <a:r>
              <a:rPr lang="he-IL"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בתמונה הנ"ל, זה אחרי לחיצת על הכפתור תחילת המשחק ואחרי סיום אפשרות החלפת קלפים.</a:t>
            </a:r>
            <a:endParaRPr lang="he-IL"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5672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smtClean="0">
                <a:solidFill>
                  <a:srgbClr val="FF0000"/>
                </a:solidFill>
                <a:latin typeface="BN Loco" panose="02000000000000000000" pitchFamily="2" charset="-79"/>
                <a:cs typeface="BN Loco" panose="02000000000000000000" pitchFamily="2" charset="-79"/>
              </a:rPr>
              <a:t>מבנה המחלקות:</a:t>
            </a:r>
            <a:endParaRPr lang="he-IL" dirty="0">
              <a:solidFill>
                <a:srgbClr val="FF0000"/>
              </a:solidFill>
              <a:latin typeface="BN Loco" panose="02000000000000000000" pitchFamily="2" charset="-79"/>
              <a:cs typeface="BN Loco" panose="02000000000000000000" pitchFamily="2" charset="-79"/>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2016224"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55776" y="1340768"/>
            <a:ext cx="5976664" cy="3416320"/>
          </a:xfrm>
          <a:prstGeom prst="rect">
            <a:avLst/>
          </a:prstGeom>
          <a:noFill/>
        </p:spPr>
        <p:txBody>
          <a:bodyPr wrap="square" rtlCol="1">
            <a:spAutoFit/>
          </a:bodyPr>
          <a:lstStyle/>
          <a:p>
            <a:r>
              <a:rPr lang="he-IL" dirty="0" smtClean="0">
                <a:latin typeface="Tahoma" panose="020B0604030504040204" pitchFamily="34" charset="0"/>
                <a:ea typeface="Tahoma" panose="020B0604030504040204" pitchFamily="34" charset="0"/>
                <a:cs typeface="Tahoma" panose="020B0604030504040204" pitchFamily="34" charset="0"/>
              </a:rPr>
              <a:t>קוד </a:t>
            </a:r>
            <a:r>
              <a:rPr lang="he-IL" dirty="0">
                <a:latin typeface="Tahoma" panose="020B0604030504040204" pitchFamily="34" charset="0"/>
                <a:ea typeface="Tahoma" panose="020B0604030504040204" pitchFamily="34" charset="0"/>
                <a:cs typeface="Tahoma" panose="020B0604030504040204" pitchFamily="34" charset="0"/>
              </a:rPr>
              <a:t>הפרויקט כתוב שפת </a:t>
            </a:r>
            <a:r>
              <a:rPr lang="en-US" dirty="0">
                <a:latin typeface="Tahoma" panose="020B0604030504040204" pitchFamily="34" charset="0"/>
                <a:ea typeface="Tahoma" panose="020B0604030504040204" pitchFamily="34" charset="0"/>
                <a:cs typeface="Tahoma" panose="020B0604030504040204" pitchFamily="34" charset="0"/>
              </a:rPr>
              <a:t>JAVA </a:t>
            </a:r>
            <a:r>
              <a:rPr lang="he-IL" dirty="0">
                <a:latin typeface="Tahoma" panose="020B0604030504040204" pitchFamily="34" charset="0"/>
                <a:ea typeface="Tahoma" panose="020B0604030504040204" pitchFamily="34" charset="0"/>
                <a:cs typeface="Tahoma" panose="020B0604030504040204" pitchFamily="34" charset="0"/>
              </a:rPr>
              <a:t> כך שהוא כולל בתוכו שישה מחלקות.</a:t>
            </a:r>
            <a:endParaRPr lang="en-US" dirty="0">
              <a:latin typeface="Tahoma" panose="020B0604030504040204" pitchFamily="34" charset="0"/>
              <a:ea typeface="Tahoma" panose="020B0604030504040204" pitchFamily="34" charset="0"/>
              <a:cs typeface="Tahoma" panose="020B0604030504040204" pitchFamily="34" charset="0"/>
            </a:endParaRPr>
          </a:p>
          <a:p>
            <a:r>
              <a:rPr lang="he-IL" dirty="0">
                <a:latin typeface="Tahoma" panose="020B0604030504040204" pitchFamily="34" charset="0"/>
                <a:ea typeface="Tahoma" panose="020B0604030504040204" pitchFamily="34" charset="0"/>
                <a:cs typeface="Tahoma" panose="020B0604030504040204" pitchFamily="34" charset="0"/>
              </a:rPr>
              <a:t>5 מחלקות הן מחלקות </a:t>
            </a:r>
            <a:r>
              <a:rPr lang="en-US" dirty="0">
                <a:latin typeface="Tahoma" panose="020B0604030504040204" pitchFamily="34" charset="0"/>
                <a:ea typeface="Tahoma" panose="020B0604030504040204" pitchFamily="34" charset="0"/>
                <a:cs typeface="Tahoma" panose="020B0604030504040204" pitchFamily="34" charset="0"/>
              </a:rPr>
              <a:t>JAVA </a:t>
            </a:r>
            <a:r>
              <a:rPr lang="he-IL" dirty="0">
                <a:latin typeface="Tahoma" panose="020B0604030504040204" pitchFamily="34" charset="0"/>
                <a:ea typeface="Tahoma" panose="020B0604030504040204" pitchFamily="34" charset="0"/>
                <a:cs typeface="Tahoma" panose="020B0604030504040204" pitchFamily="34" charset="0"/>
              </a:rPr>
              <a:t> רגילות ותפקידן ליצור אובייקטים מסוג:</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Player, Card, Computer, Deck, Table</a:t>
            </a:r>
            <a:r>
              <a:rPr lang="he-IL" dirty="0">
                <a:latin typeface="Tahoma" panose="020B0604030504040204" pitchFamily="34" charset="0"/>
                <a:ea typeface="Tahoma" panose="020B0604030504040204" pitchFamily="34" charset="0"/>
                <a:cs typeface="Tahoma" panose="020B0604030504040204" pitchFamily="34" charset="0"/>
              </a:rPr>
              <a:t> אשר מייצגים תפקידים שונים במשחק. ונוסף להן, יש את המחלקה </a:t>
            </a:r>
            <a:r>
              <a:rPr lang="he-IL" dirty="0" smtClean="0">
                <a:latin typeface="Tahoma" panose="020B0604030504040204" pitchFamily="34" charset="0"/>
                <a:ea typeface="Tahoma" panose="020B0604030504040204" pitchFamily="34" charset="0"/>
                <a:cs typeface="Tahoma" panose="020B0604030504040204" pitchFamily="34" charset="0"/>
              </a:rPr>
              <a:t>הראשית (</a:t>
            </a:r>
            <a:r>
              <a:rPr lang="en-US" dirty="0" smtClean="0">
                <a:latin typeface="Tahoma" panose="020B0604030504040204" pitchFamily="34" charset="0"/>
                <a:ea typeface="Tahoma" panose="020B0604030504040204" pitchFamily="34" charset="0"/>
                <a:cs typeface="Tahoma" panose="020B0604030504040204" pitchFamily="34" charset="0"/>
              </a:rPr>
              <a:t>main</a:t>
            </a:r>
            <a:r>
              <a:rPr lang="he-IL" dirty="0" smtClean="0">
                <a:latin typeface="Tahoma" panose="020B0604030504040204" pitchFamily="34" charset="0"/>
                <a:ea typeface="Tahoma" panose="020B0604030504040204" pitchFamily="34" charset="0"/>
                <a:cs typeface="Tahoma" panose="020B0604030504040204" pitchFamily="34" charset="0"/>
              </a:rPr>
              <a:t>) </a:t>
            </a:r>
            <a:r>
              <a:rPr lang="he-IL" dirty="0">
                <a:latin typeface="Tahoma" panose="020B0604030504040204" pitchFamily="34" charset="0"/>
                <a:ea typeface="Tahoma" panose="020B0604030504040204" pitchFamily="34" charset="0"/>
                <a:cs typeface="Tahoma" panose="020B0604030504040204" pitchFamily="34" charset="0"/>
              </a:rPr>
              <a:t>שהיא מכילה בתוכה את הממשק הגראפי הכולל רכיבים שונים ואת הקוד שכולל בתוכו מה התפקיד של כל רכיב בממשק</a:t>
            </a:r>
            <a:r>
              <a:rPr lang="he-IL" dirty="0" smtClean="0">
                <a:latin typeface="Tahoma" panose="020B0604030504040204" pitchFamily="34" charset="0"/>
                <a:ea typeface="Tahoma" panose="020B0604030504040204" pitchFamily="34" charset="0"/>
                <a:cs typeface="Tahoma" panose="020B0604030504040204" pitchFamily="34" charset="0"/>
              </a:rPr>
              <a:t>.</a:t>
            </a:r>
          </a:p>
          <a:p>
            <a:r>
              <a:rPr lang="en-US" dirty="0" smtClean="0">
                <a:latin typeface="Tahoma" panose="020B0604030504040204" pitchFamily="34" charset="0"/>
                <a:ea typeface="Tahoma" panose="020B0604030504040204" pitchFamily="34" charset="0"/>
                <a:cs typeface="Tahoma" panose="020B0604030504040204" pitchFamily="34" charset="0"/>
              </a:rPr>
              <a:t>Game*</a:t>
            </a:r>
            <a:r>
              <a:rPr lang="he-IL" dirty="0" smtClean="0">
                <a:latin typeface="Tahoma" panose="020B0604030504040204" pitchFamily="34" charset="0"/>
                <a:ea typeface="Tahoma" panose="020B0604030504040204" pitchFamily="34" charset="0"/>
                <a:cs typeface="Tahoma" panose="020B0604030504040204" pitchFamily="34" charset="0"/>
              </a:rPr>
              <a:t> איננה רלוונטית, היא עבורי לבדיקות.</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2220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solidFill>
                  <a:srgbClr val="FF0000"/>
                </a:solidFill>
                <a:latin typeface="BN Loco" panose="02000000000000000000" pitchFamily="2" charset="-79"/>
                <a:cs typeface="BN Loco" panose="02000000000000000000" pitchFamily="2" charset="-79"/>
              </a:rPr>
              <a:t>כלי לביצוע הפרויקט:</a:t>
            </a:r>
            <a:endParaRPr lang="he-IL" dirty="0">
              <a:solidFill>
                <a:srgbClr val="FF0000"/>
              </a:solidFill>
              <a:latin typeface="BN Loco" panose="02000000000000000000" pitchFamily="2" charset="-79"/>
              <a:cs typeface="BN Loco" panose="02000000000000000000" pitchFamily="2" charset="-79"/>
            </a:endParaRPr>
          </a:p>
        </p:txBody>
      </p:sp>
      <p:sp>
        <p:nvSpPr>
          <p:cNvPr id="3" name="מציין מיקום תוכן 2"/>
          <p:cNvSpPr>
            <a:spLocks noGrp="1"/>
          </p:cNvSpPr>
          <p:nvPr>
            <p:ph idx="1"/>
          </p:nvPr>
        </p:nvSpPr>
        <p:spPr/>
        <p:txBody>
          <a:bodyPr/>
          <a:lstStyle/>
          <a:p>
            <a:pPr>
              <a:buFont typeface="Wingdings" panose="05000000000000000000" pitchFamily="2" charset="2"/>
              <a:buChar char="v"/>
            </a:pPr>
            <a:r>
              <a:rPr lang="he-IL" dirty="0" smtClean="0"/>
              <a:t> כתיבת הקוד</a:t>
            </a:r>
          </a:p>
          <a:p>
            <a:pPr>
              <a:buFont typeface="Wingdings" panose="05000000000000000000" pitchFamily="2" charset="2"/>
              <a:buChar char="v"/>
            </a:pPr>
            <a:r>
              <a:rPr lang="he-IL" dirty="0" smtClean="0"/>
              <a:t>עיצוב המשחק</a:t>
            </a:r>
          </a:p>
          <a:p>
            <a:pPr>
              <a:buFont typeface="Wingdings" panose="05000000000000000000" pitchFamily="2" charset="2"/>
              <a:buChar char="v"/>
            </a:pPr>
            <a:r>
              <a:rPr lang="he-IL" dirty="0" smtClean="0"/>
              <a:t>בדיקות</a:t>
            </a:r>
          </a:p>
          <a:p>
            <a:pPr marL="0" indent="0">
              <a:buNone/>
            </a:pPr>
            <a:r>
              <a:rPr lang="he-IL" dirty="0" smtClean="0"/>
              <a:t>כולן נעשו ב- </a:t>
            </a:r>
            <a:r>
              <a:rPr lang="en-US" dirty="0" smtClean="0"/>
              <a:t>Eclipse</a:t>
            </a:r>
            <a:r>
              <a:rPr lang="he-IL" dirty="0" smtClean="0"/>
              <a:t>.</a:t>
            </a:r>
          </a:p>
          <a:p>
            <a:pPr marL="0" indent="0">
              <a:buNone/>
            </a:pPr>
            <a:endParaRPr lang="he-I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136903">
            <a:off x="2107319" y="2214803"/>
            <a:ext cx="3770581" cy="108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7703674"/>
      </p:ext>
    </p:extLst>
  </p:cSld>
  <p:clrMapOvr>
    <a:masterClrMapping/>
  </p:clrMapOvr>
</p:sld>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599</Words>
  <Application>Microsoft Office PowerPoint</Application>
  <PresentationFormat>‫הצגה על המסך (4:3)</PresentationFormat>
  <Paragraphs>66</Paragraphs>
  <Slides>10</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10</vt:i4>
      </vt:variant>
    </vt:vector>
  </HeadingPairs>
  <TitlesOfParts>
    <vt:vector size="11" baseType="lpstr">
      <vt:lpstr>ערכת נושא של Office</vt:lpstr>
      <vt:lpstr>שם הפרויקט: משחק שיטהד</vt:lpstr>
      <vt:lpstr>מטרת הפרויקט:</vt:lpstr>
      <vt:lpstr>איך הולך המשחק?</vt:lpstr>
      <vt:lpstr>כללי המשחק:</vt:lpstr>
      <vt:lpstr>אסטרטגיית שחקן מחשב:</vt:lpstr>
      <vt:lpstr>אסטרטגיית שחקן מחשב:</vt:lpstr>
      <vt:lpstr>תצוגה של הממשק גראפי (GUI) :</vt:lpstr>
      <vt:lpstr>מבנה המחלקות:</vt:lpstr>
      <vt:lpstr>כלי לביצוע הפרויקט:</vt:lpstr>
      <vt:lpstr>מקורות: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שם הפרויקט: משחק שיטהד</dc:title>
  <dc:creator>Liav_Bakish</dc:creator>
  <cp:lastModifiedBy>computer</cp:lastModifiedBy>
  <cp:revision>33</cp:revision>
  <dcterms:created xsi:type="dcterms:W3CDTF">2017-05-20T12:47:57Z</dcterms:created>
  <dcterms:modified xsi:type="dcterms:W3CDTF">2017-05-24T13:42:45Z</dcterms:modified>
</cp:coreProperties>
</file>