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6FF"/>
    <a:srgbClr val="D6B8C0"/>
    <a:srgbClr val="FFAC9E"/>
    <a:srgbClr val="FF5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0"/>
    <p:restoredTop sz="94646"/>
  </p:normalViewPr>
  <p:slideViewPr>
    <p:cSldViewPr snapToGrid="0" snapToObjects="1">
      <p:cViewPr>
        <p:scale>
          <a:sx n="108" d="100"/>
          <a:sy n="108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A296-6DB9-3E41-9E76-6EBE4E2A8983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C02F-9263-EF4F-8AE9-DF3639F0E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1C02F-9263-EF4F-8AE9-DF3639F0EB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0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403-BCED-7F4D-8F79-8A49A7D13C0F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6CD7-7896-1E4E-8DC6-A1B06955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403-BCED-7F4D-8F79-8A49A7D13C0F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6CD7-7896-1E4E-8DC6-A1B06955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403-BCED-7F4D-8F79-8A49A7D13C0F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6CD7-7896-1E4E-8DC6-A1B06955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3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403-BCED-7F4D-8F79-8A49A7D13C0F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6CD7-7896-1E4E-8DC6-A1B06955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3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403-BCED-7F4D-8F79-8A49A7D13C0F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6CD7-7896-1E4E-8DC6-A1B06955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8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403-BCED-7F4D-8F79-8A49A7D13C0F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6CD7-7896-1E4E-8DC6-A1B06955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403-BCED-7F4D-8F79-8A49A7D13C0F}" type="datetimeFigureOut">
              <a:rPr lang="en-US" smtClean="0"/>
              <a:t>3/13/16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6CD7-7896-1E4E-8DC6-A1B06955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403-BCED-7F4D-8F79-8A49A7D13C0F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6CD7-7896-1E4E-8DC6-A1B06955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403-BCED-7F4D-8F79-8A49A7D13C0F}" type="datetimeFigureOut">
              <a:rPr lang="en-US" smtClean="0"/>
              <a:t>3/13/16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6CD7-7896-1E4E-8DC6-A1B06955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5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403-BCED-7F4D-8F79-8A49A7D13C0F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6CD7-7896-1E4E-8DC6-A1B06955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403-BCED-7F4D-8F79-8A49A7D13C0F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6CD7-7896-1E4E-8DC6-A1B06955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7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8403-BCED-7F4D-8F79-8A49A7D13C0F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26CD7-7896-1E4E-8DC6-A1B069550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5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4871" y="4919560"/>
            <a:ext cx="9563725" cy="1796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55853" y="149897"/>
            <a:ext cx="1941009" cy="327019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72904" y="2147676"/>
            <a:ext cx="2177008" cy="300322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96867" y="149899"/>
            <a:ext cx="2261727" cy="500099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7853" y="149894"/>
            <a:ext cx="2053893" cy="5001005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1634" y="156307"/>
            <a:ext cx="1943671" cy="44520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6643" y="3086868"/>
            <a:ext cx="1908661" cy="209349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870" y="149902"/>
            <a:ext cx="1682435" cy="50009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sz="12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4871" y="5156901"/>
            <a:ext cx="4771128" cy="155868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03062" y="1055643"/>
            <a:ext cx="360000" cy="36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12" y="5427233"/>
            <a:ext cx="360000" cy="36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06" y="562160"/>
            <a:ext cx="360000" cy="36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2" y="3258199"/>
            <a:ext cx="360000" cy="36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81" y="464518"/>
            <a:ext cx="360000" cy="36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10" y="5332232"/>
            <a:ext cx="360000" cy="36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66" y="540926"/>
            <a:ext cx="360000" cy="3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91" y="2621387"/>
            <a:ext cx="360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5" y="289734"/>
            <a:ext cx="360000" cy="3600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18353" y="977399"/>
            <a:ext cx="11757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Key </a:t>
            </a:r>
          </a:p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Partnerships</a:t>
            </a:r>
            <a:endParaRPr lang="en-CA" sz="1400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62437" y="2666210"/>
            <a:ext cx="9044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Channels</a:t>
            </a:r>
            <a:endParaRPr lang="en-CA" sz="1400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77207" y="387393"/>
            <a:ext cx="1218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Value</a:t>
            </a:r>
          </a:p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 Propositions</a:t>
            </a:r>
            <a:endParaRPr lang="en-CA" sz="1400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43811" y="3180072"/>
            <a:ext cx="9962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Key</a:t>
            </a:r>
          </a:p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Resources</a:t>
            </a:r>
            <a:endParaRPr lang="en-CA" sz="1400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23077" y="476275"/>
            <a:ext cx="9749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Customer</a:t>
            </a:r>
          </a:p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Segments</a:t>
            </a:r>
            <a:endParaRPr lang="en-CA" sz="1400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95959" y="5349875"/>
            <a:ext cx="153394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Cost Structure</a:t>
            </a:r>
            <a:endParaRPr lang="en-CA" sz="1400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4139" y="5488723"/>
            <a:ext cx="1810021" cy="2797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Revenue Structure</a:t>
            </a:r>
            <a:endParaRPr lang="en-CA" sz="1400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27014" y="236129"/>
            <a:ext cx="9172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Key</a:t>
            </a:r>
          </a:p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Activities</a:t>
            </a:r>
            <a:endParaRPr lang="en-CA" sz="1400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71669" y="476274"/>
            <a:ext cx="12420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Customer</a:t>
            </a:r>
          </a:p>
          <a:p>
            <a:r>
              <a:rPr lang="en-CA" sz="1400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charset="0"/>
                <a:ea typeface="Gill Sans MT" charset="0"/>
                <a:cs typeface="Gill Sans MT" charset="0"/>
              </a:rPr>
              <a:t>Relationships</a:t>
            </a:r>
            <a:endParaRPr lang="en-CA" sz="1400" spc="50" dirty="0">
              <a:ln w="9525" cmpd="sng">
                <a:noFill/>
                <a:prstDash val="solid"/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64463" y="3380601"/>
            <a:ext cx="17824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Product website and application developers.</a:t>
            </a:r>
            <a:b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</a:b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Desirable and novel user services.</a:t>
            </a:r>
            <a:b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</a:b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Up-to-date knowledge of caregiving trends.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56870" y="484858"/>
            <a:ext cx="15067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Medical Specialists and professional caregivers.</a:t>
            </a:r>
          </a:p>
          <a:p>
            <a:pPr marL="171450" indent="-1714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Groups of informal and formal caregivers of Alzheimer’s disease and Dementia.</a:t>
            </a:r>
          </a:p>
          <a:p>
            <a:pPr marL="171450" indent="-1714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Local and regional medical centers.</a:t>
            </a:r>
          </a:p>
          <a:p>
            <a:pPr marL="171450" indent="-1714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Local governments.</a:t>
            </a:r>
          </a:p>
          <a:p>
            <a:pPr marL="171450" indent="-1714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Partners in the caregiving services Industry.</a:t>
            </a:r>
          </a:p>
          <a:p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10757" y="2988809"/>
            <a:ext cx="16605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Google Play &amp; Apple Store.</a:t>
            </a:r>
          </a:p>
          <a:p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A</a:t>
            </a: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dvertisement via</a:t>
            </a: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 Adwords, social networks, and such.</a:t>
            </a:r>
          </a:p>
          <a:p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Medical specialists and caregiving networks.</a:t>
            </a:r>
          </a:p>
          <a:p>
            <a:pPr marL="171450" indent="-171450">
              <a:buFont typeface="Arial" charset="0"/>
              <a:buChar char="•"/>
            </a:pP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38492" y="726745"/>
            <a:ext cx="213538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800" b="1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Informal caregivers of Alzheimer’s disease and dementia who: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Have to balance their already busy personal lives with time-consuming caregiving jobs and tasks.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Lack of appropriate training and constantly face feelings of inadequacy.</a:t>
            </a:r>
          </a:p>
          <a:p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Are prone to suffering mental health issues due to constant stress and patient non-compliance.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Need to constantly keep track of their patients’ changes.</a:t>
            </a:r>
          </a:p>
          <a:p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Have difficulty accessing different types of resources available.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0483" y="992890"/>
            <a:ext cx="16570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Constant user support.</a:t>
            </a:r>
            <a:b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</a:b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Social Media.</a:t>
            </a:r>
            <a:b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</a:b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High-quality standards.</a:t>
            </a: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7446" y="5728879"/>
            <a:ext cx="3970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Technological set-up and general infrastructure costs.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Codebase maintenance and product expansion (requires developers).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Advertisement and promotion.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Payments to staff (Maintenance, developers, designers, etc.).</a:t>
            </a: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81282" y="663994"/>
            <a:ext cx="17363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endParaRPr lang="en-US" sz="800" b="1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C</a:t>
            </a:r>
            <a:r>
              <a:rPr lang="en-US" sz="800" b="1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aregiver support network.</a:t>
            </a:r>
          </a:p>
          <a:p>
            <a:pPr marL="171450" indent="-1714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Allow users to post/search different caregiving reports/tips/techniques.</a:t>
            </a:r>
          </a:p>
          <a:p>
            <a:pPr marL="171450" indent="-1714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Promote user participation via comments and ratings.</a:t>
            </a:r>
          </a:p>
          <a:p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Patient-tracker to collect important statistics &amp; generate insights/shareable reports useful for caregivers and medical professionals.</a:t>
            </a:r>
          </a:p>
          <a:p>
            <a:pPr marL="171450" indent="-171450">
              <a:buFont typeface="Arial" charset="0"/>
              <a:buChar char="•"/>
            </a:pP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Total privacy control, share what you want with whomever you want.</a:t>
            </a: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Use natural language to find information about Alzheimer’s disease.</a:t>
            </a:r>
          </a:p>
          <a:p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41427" y="5845915"/>
            <a:ext cx="2882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Application utilization/acquisition fees.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Advertisement using mobile advertising services.</a:t>
            </a: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No-ads + expanded functionality application.</a:t>
            </a:r>
          </a:p>
          <a:p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40762" y="729786"/>
            <a:ext cx="17851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Build proposed tools.</a:t>
            </a:r>
          </a:p>
          <a:p>
            <a:pPr marL="171450" indent="-1714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Form an extensive informal caregivers network by continuously advertising and finding alliances.</a:t>
            </a:r>
          </a:p>
          <a:p>
            <a:pPr marL="171450" indent="-171450">
              <a:buFont typeface="Arial" charset="0"/>
              <a:buChar char="•"/>
            </a:pPr>
            <a:endParaRPr lang="en-US" sz="1000" dirty="0" smtClean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Generate income.</a:t>
            </a:r>
          </a:p>
          <a:p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Build relationship with medical professionals.</a:t>
            </a:r>
          </a:p>
          <a:p>
            <a:pPr marL="171450" indent="-1714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Upgrade and scale the services as required.</a:t>
            </a: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0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1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296</Words>
  <Application>Microsoft Macintosh PowerPoint</Application>
  <PresentationFormat>A4 Paper (210x297 mm)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Gill Sans MT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Ortiz Costa</dc:creator>
  <cp:lastModifiedBy>Daniel Ortiz Costa</cp:lastModifiedBy>
  <cp:revision>19</cp:revision>
  <dcterms:created xsi:type="dcterms:W3CDTF">2016-03-13T18:24:38Z</dcterms:created>
  <dcterms:modified xsi:type="dcterms:W3CDTF">2016-03-13T22:44:34Z</dcterms:modified>
</cp:coreProperties>
</file>