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8"/>
  </p:notesMasterIdLst>
  <p:sldIdLst>
    <p:sldId id="298" r:id="rId5"/>
    <p:sldId id="511" r:id="rId6"/>
    <p:sldId id="513" r:id="rId7"/>
    <p:sldId id="514" r:id="rId8"/>
    <p:sldId id="516" r:id="rId9"/>
    <p:sldId id="517" r:id="rId10"/>
    <p:sldId id="518" r:id="rId11"/>
    <p:sldId id="520" r:id="rId12"/>
    <p:sldId id="515" r:id="rId13"/>
    <p:sldId id="521" r:id="rId14"/>
    <p:sldId id="523" r:id="rId15"/>
    <p:sldId id="522" r:id="rId16"/>
    <p:sldId id="525" r:id="rId17"/>
    <p:sldId id="524" r:id="rId18"/>
    <p:sldId id="527" r:id="rId19"/>
    <p:sldId id="526" r:id="rId20"/>
    <p:sldId id="528" r:id="rId21"/>
    <p:sldId id="529" r:id="rId22"/>
    <p:sldId id="530" r:id="rId23"/>
    <p:sldId id="531" r:id="rId24"/>
    <p:sldId id="535" r:id="rId25"/>
    <p:sldId id="533" r:id="rId26"/>
    <p:sldId id="536" r:id="rId27"/>
    <p:sldId id="538" r:id="rId28"/>
    <p:sldId id="537" r:id="rId29"/>
    <p:sldId id="534" r:id="rId30"/>
    <p:sldId id="557" r:id="rId31"/>
    <p:sldId id="558" r:id="rId32"/>
    <p:sldId id="559" r:id="rId33"/>
    <p:sldId id="560" r:id="rId34"/>
    <p:sldId id="561" r:id="rId35"/>
    <p:sldId id="539" r:id="rId36"/>
    <p:sldId id="540" r:id="rId37"/>
    <p:sldId id="541" r:id="rId38"/>
    <p:sldId id="542" r:id="rId39"/>
    <p:sldId id="543" r:id="rId40"/>
    <p:sldId id="544" r:id="rId41"/>
    <p:sldId id="546" r:id="rId42"/>
    <p:sldId id="545" r:id="rId43"/>
    <p:sldId id="510" r:id="rId44"/>
    <p:sldId id="364" r:id="rId45"/>
    <p:sldId id="461" r:id="rId46"/>
    <p:sldId id="462" r:id="rId47"/>
    <p:sldId id="463" r:id="rId48"/>
    <p:sldId id="464" r:id="rId49"/>
    <p:sldId id="465" r:id="rId50"/>
    <p:sldId id="508" r:id="rId51"/>
    <p:sldId id="474" r:id="rId52"/>
    <p:sldId id="507" r:id="rId53"/>
    <p:sldId id="477" r:id="rId54"/>
    <p:sldId id="478" r:id="rId55"/>
    <p:sldId id="479" r:id="rId56"/>
    <p:sldId id="480" r:id="rId57"/>
    <p:sldId id="476" r:id="rId58"/>
    <p:sldId id="482" r:id="rId59"/>
    <p:sldId id="483" r:id="rId60"/>
    <p:sldId id="484" r:id="rId61"/>
    <p:sldId id="485" r:id="rId62"/>
    <p:sldId id="486" r:id="rId63"/>
    <p:sldId id="487" r:id="rId64"/>
    <p:sldId id="488" r:id="rId65"/>
    <p:sldId id="491" r:id="rId66"/>
    <p:sldId id="492" r:id="rId67"/>
    <p:sldId id="493" r:id="rId68"/>
    <p:sldId id="494" r:id="rId69"/>
    <p:sldId id="495" r:id="rId70"/>
    <p:sldId id="496" r:id="rId71"/>
    <p:sldId id="497" r:id="rId72"/>
    <p:sldId id="509" r:id="rId73"/>
    <p:sldId id="553" r:id="rId74"/>
    <p:sldId id="547" r:id="rId75"/>
    <p:sldId id="556" r:id="rId76"/>
    <p:sldId id="551" r:id="rId77"/>
    <p:sldId id="548" r:id="rId78"/>
    <p:sldId id="549" r:id="rId79"/>
    <p:sldId id="498" r:id="rId80"/>
    <p:sldId id="550" r:id="rId81"/>
    <p:sldId id="562" r:id="rId82"/>
    <p:sldId id="563" r:id="rId83"/>
    <p:sldId id="564" r:id="rId84"/>
    <p:sldId id="499" r:id="rId85"/>
    <p:sldId id="500" r:id="rId86"/>
    <p:sldId id="501" r:id="rId87"/>
    <p:sldId id="502" r:id="rId88"/>
    <p:sldId id="503" r:id="rId89"/>
    <p:sldId id="504" r:id="rId90"/>
    <p:sldId id="506" r:id="rId91"/>
    <p:sldId id="565" r:id="rId92"/>
    <p:sldId id="566" r:id="rId93"/>
    <p:sldId id="567" r:id="rId94"/>
    <p:sldId id="568" r:id="rId95"/>
    <p:sldId id="569" r:id="rId96"/>
    <p:sldId id="570"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5" autoAdjust="0"/>
    <p:restoredTop sz="94618" autoAdjust="0"/>
  </p:normalViewPr>
  <p:slideViewPr>
    <p:cSldViewPr snapToGrid="0">
      <p:cViewPr varScale="1">
        <p:scale>
          <a:sx n="86" d="100"/>
          <a:sy n="86" d="100"/>
        </p:scale>
        <p:origin x="96" y="14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12BE8-7B3A-44F1-BF49-4B095E2A7623}" type="datetimeFigureOut">
              <a:rPr lang="en-GB" smtClean="0"/>
              <a:t>13/09/2024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1FD40-CC14-4F7E-A160-3C6C44C1ACFD}" type="slidenum">
              <a:rPr lang="en-GB" smtClean="0"/>
              <a:t>‹#›</a:t>
            </a:fld>
            <a:endParaRPr lang="en-GB"/>
          </a:p>
        </p:txBody>
      </p:sp>
    </p:spTree>
    <p:extLst>
      <p:ext uri="{BB962C8B-B14F-4D97-AF65-F5344CB8AC3E}">
        <p14:creationId xmlns:p14="http://schemas.microsoft.com/office/powerpoint/2010/main" val="337631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1</a:t>
            </a:fld>
            <a:endParaRPr lang="en-GB"/>
          </a:p>
        </p:txBody>
      </p:sp>
    </p:spTree>
    <p:extLst>
      <p:ext uri="{BB962C8B-B14F-4D97-AF65-F5344CB8AC3E}">
        <p14:creationId xmlns:p14="http://schemas.microsoft.com/office/powerpoint/2010/main" val="2930000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59</a:t>
            </a:fld>
            <a:endParaRPr lang="en-GB"/>
          </a:p>
        </p:txBody>
      </p:sp>
    </p:spTree>
    <p:extLst>
      <p:ext uri="{BB962C8B-B14F-4D97-AF65-F5344CB8AC3E}">
        <p14:creationId xmlns:p14="http://schemas.microsoft.com/office/powerpoint/2010/main" val="335650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66</a:t>
            </a:fld>
            <a:endParaRPr lang="en-GB"/>
          </a:p>
        </p:txBody>
      </p:sp>
    </p:spTree>
    <p:extLst>
      <p:ext uri="{BB962C8B-B14F-4D97-AF65-F5344CB8AC3E}">
        <p14:creationId xmlns:p14="http://schemas.microsoft.com/office/powerpoint/2010/main" val="3451466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67</a:t>
            </a:fld>
            <a:endParaRPr lang="en-GB"/>
          </a:p>
        </p:txBody>
      </p:sp>
    </p:spTree>
    <p:extLst>
      <p:ext uri="{BB962C8B-B14F-4D97-AF65-F5344CB8AC3E}">
        <p14:creationId xmlns:p14="http://schemas.microsoft.com/office/powerpoint/2010/main" val="2019202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68</a:t>
            </a:fld>
            <a:endParaRPr lang="en-GB"/>
          </a:p>
        </p:txBody>
      </p:sp>
    </p:spTree>
    <p:extLst>
      <p:ext uri="{BB962C8B-B14F-4D97-AF65-F5344CB8AC3E}">
        <p14:creationId xmlns:p14="http://schemas.microsoft.com/office/powerpoint/2010/main" val="2651308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69</a:t>
            </a:fld>
            <a:endParaRPr lang="en-GB"/>
          </a:p>
        </p:txBody>
      </p:sp>
    </p:spTree>
    <p:extLst>
      <p:ext uri="{BB962C8B-B14F-4D97-AF65-F5344CB8AC3E}">
        <p14:creationId xmlns:p14="http://schemas.microsoft.com/office/powerpoint/2010/main" val="317436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70</a:t>
            </a:fld>
            <a:endParaRPr lang="en-GB"/>
          </a:p>
        </p:txBody>
      </p:sp>
    </p:spTree>
    <p:extLst>
      <p:ext uri="{BB962C8B-B14F-4D97-AF65-F5344CB8AC3E}">
        <p14:creationId xmlns:p14="http://schemas.microsoft.com/office/powerpoint/2010/main" val="1898823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71</a:t>
            </a:fld>
            <a:endParaRPr lang="en-GB"/>
          </a:p>
        </p:txBody>
      </p:sp>
    </p:spTree>
    <p:extLst>
      <p:ext uri="{BB962C8B-B14F-4D97-AF65-F5344CB8AC3E}">
        <p14:creationId xmlns:p14="http://schemas.microsoft.com/office/powerpoint/2010/main" val="545388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72</a:t>
            </a:fld>
            <a:endParaRPr lang="en-GB"/>
          </a:p>
        </p:txBody>
      </p:sp>
    </p:spTree>
    <p:extLst>
      <p:ext uri="{BB962C8B-B14F-4D97-AF65-F5344CB8AC3E}">
        <p14:creationId xmlns:p14="http://schemas.microsoft.com/office/powerpoint/2010/main" val="815043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73</a:t>
            </a:fld>
            <a:endParaRPr lang="en-GB"/>
          </a:p>
        </p:txBody>
      </p:sp>
    </p:spTree>
    <p:extLst>
      <p:ext uri="{BB962C8B-B14F-4D97-AF65-F5344CB8AC3E}">
        <p14:creationId xmlns:p14="http://schemas.microsoft.com/office/powerpoint/2010/main" val="4208810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74</a:t>
            </a:fld>
            <a:endParaRPr lang="en-GB"/>
          </a:p>
        </p:txBody>
      </p:sp>
    </p:spTree>
    <p:extLst>
      <p:ext uri="{BB962C8B-B14F-4D97-AF65-F5344CB8AC3E}">
        <p14:creationId xmlns:p14="http://schemas.microsoft.com/office/powerpoint/2010/main" val="1948881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27</a:t>
            </a:fld>
            <a:endParaRPr lang="en-GB"/>
          </a:p>
        </p:txBody>
      </p:sp>
    </p:spTree>
    <p:extLst>
      <p:ext uri="{BB962C8B-B14F-4D97-AF65-F5344CB8AC3E}">
        <p14:creationId xmlns:p14="http://schemas.microsoft.com/office/powerpoint/2010/main" val="4030254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75</a:t>
            </a:fld>
            <a:endParaRPr lang="en-GB"/>
          </a:p>
        </p:txBody>
      </p:sp>
    </p:spTree>
    <p:extLst>
      <p:ext uri="{BB962C8B-B14F-4D97-AF65-F5344CB8AC3E}">
        <p14:creationId xmlns:p14="http://schemas.microsoft.com/office/powerpoint/2010/main" val="131814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76</a:t>
            </a:fld>
            <a:endParaRPr lang="en-GB"/>
          </a:p>
        </p:txBody>
      </p:sp>
    </p:spTree>
    <p:extLst>
      <p:ext uri="{BB962C8B-B14F-4D97-AF65-F5344CB8AC3E}">
        <p14:creationId xmlns:p14="http://schemas.microsoft.com/office/powerpoint/2010/main" val="699996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77</a:t>
            </a:fld>
            <a:endParaRPr lang="en-GB"/>
          </a:p>
        </p:txBody>
      </p:sp>
    </p:spTree>
    <p:extLst>
      <p:ext uri="{BB962C8B-B14F-4D97-AF65-F5344CB8AC3E}">
        <p14:creationId xmlns:p14="http://schemas.microsoft.com/office/powerpoint/2010/main" val="18485586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78</a:t>
            </a:fld>
            <a:endParaRPr lang="en-GB"/>
          </a:p>
        </p:txBody>
      </p:sp>
    </p:spTree>
    <p:extLst>
      <p:ext uri="{BB962C8B-B14F-4D97-AF65-F5344CB8AC3E}">
        <p14:creationId xmlns:p14="http://schemas.microsoft.com/office/powerpoint/2010/main" val="3462562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79</a:t>
            </a:fld>
            <a:endParaRPr lang="en-GB"/>
          </a:p>
        </p:txBody>
      </p:sp>
    </p:spTree>
    <p:extLst>
      <p:ext uri="{BB962C8B-B14F-4D97-AF65-F5344CB8AC3E}">
        <p14:creationId xmlns:p14="http://schemas.microsoft.com/office/powerpoint/2010/main" val="1795557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80</a:t>
            </a:fld>
            <a:endParaRPr lang="en-GB"/>
          </a:p>
        </p:txBody>
      </p:sp>
    </p:spTree>
    <p:extLst>
      <p:ext uri="{BB962C8B-B14F-4D97-AF65-F5344CB8AC3E}">
        <p14:creationId xmlns:p14="http://schemas.microsoft.com/office/powerpoint/2010/main" val="1261479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81</a:t>
            </a:fld>
            <a:endParaRPr lang="en-GB"/>
          </a:p>
        </p:txBody>
      </p:sp>
    </p:spTree>
    <p:extLst>
      <p:ext uri="{BB962C8B-B14F-4D97-AF65-F5344CB8AC3E}">
        <p14:creationId xmlns:p14="http://schemas.microsoft.com/office/powerpoint/2010/main" val="3946304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82</a:t>
            </a:fld>
            <a:endParaRPr lang="en-GB"/>
          </a:p>
        </p:txBody>
      </p:sp>
    </p:spTree>
    <p:extLst>
      <p:ext uri="{BB962C8B-B14F-4D97-AF65-F5344CB8AC3E}">
        <p14:creationId xmlns:p14="http://schemas.microsoft.com/office/powerpoint/2010/main" val="4219987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83</a:t>
            </a:fld>
            <a:endParaRPr lang="en-GB"/>
          </a:p>
        </p:txBody>
      </p:sp>
    </p:spTree>
    <p:extLst>
      <p:ext uri="{BB962C8B-B14F-4D97-AF65-F5344CB8AC3E}">
        <p14:creationId xmlns:p14="http://schemas.microsoft.com/office/powerpoint/2010/main" val="4006421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84</a:t>
            </a:fld>
            <a:endParaRPr lang="en-GB"/>
          </a:p>
        </p:txBody>
      </p:sp>
    </p:spTree>
    <p:extLst>
      <p:ext uri="{BB962C8B-B14F-4D97-AF65-F5344CB8AC3E}">
        <p14:creationId xmlns:p14="http://schemas.microsoft.com/office/powerpoint/2010/main" val="205423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28</a:t>
            </a:fld>
            <a:endParaRPr lang="en-GB"/>
          </a:p>
        </p:txBody>
      </p:sp>
    </p:spTree>
    <p:extLst>
      <p:ext uri="{BB962C8B-B14F-4D97-AF65-F5344CB8AC3E}">
        <p14:creationId xmlns:p14="http://schemas.microsoft.com/office/powerpoint/2010/main" val="1973627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85</a:t>
            </a:fld>
            <a:endParaRPr lang="en-GB"/>
          </a:p>
        </p:txBody>
      </p:sp>
    </p:spTree>
    <p:extLst>
      <p:ext uri="{BB962C8B-B14F-4D97-AF65-F5344CB8AC3E}">
        <p14:creationId xmlns:p14="http://schemas.microsoft.com/office/powerpoint/2010/main" val="39859153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86</a:t>
            </a:fld>
            <a:endParaRPr lang="en-GB"/>
          </a:p>
        </p:txBody>
      </p:sp>
    </p:spTree>
    <p:extLst>
      <p:ext uri="{BB962C8B-B14F-4D97-AF65-F5344CB8AC3E}">
        <p14:creationId xmlns:p14="http://schemas.microsoft.com/office/powerpoint/2010/main" val="2600845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88</a:t>
            </a:fld>
            <a:endParaRPr lang="en-GB"/>
          </a:p>
        </p:txBody>
      </p:sp>
    </p:spTree>
    <p:extLst>
      <p:ext uri="{BB962C8B-B14F-4D97-AF65-F5344CB8AC3E}">
        <p14:creationId xmlns:p14="http://schemas.microsoft.com/office/powerpoint/2010/main" val="2605035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89</a:t>
            </a:fld>
            <a:endParaRPr lang="en-GB"/>
          </a:p>
        </p:txBody>
      </p:sp>
    </p:spTree>
    <p:extLst>
      <p:ext uri="{BB962C8B-B14F-4D97-AF65-F5344CB8AC3E}">
        <p14:creationId xmlns:p14="http://schemas.microsoft.com/office/powerpoint/2010/main" val="1173458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90</a:t>
            </a:fld>
            <a:endParaRPr lang="en-GB"/>
          </a:p>
        </p:txBody>
      </p:sp>
    </p:spTree>
    <p:extLst>
      <p:ext uri="{BB962C8B-B14F-4D97-AF65-F5344CB8AC3E}">
        <p14:creationId xmlns:p14="http://schemas.microsoft.com/office/powerpoint/2010/main" val="742638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91</a:t>
            </a:fld>
            <a:endParaRPr lang="en-GB"/>
          </a:p>
        </p:txBody>
      </p:sp>
    </p:spTree>
    <p:extLst>
      <p:ext uri="{BB962C8B-B14F-4D97-AF65-F5344CB8AC3E}">
        <p14:creationId xmlns:p14="http://schemas.microsoft.com/office/powerpoint/2010/main" val="3400359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92</a:t>
            </a:fld>
            <a:endParaRPr lang="en-GB"/>
          </a:p>
        </p:txBody>
      </p:sp>
    </p:spTree>
    <p:extLst>
      <p:ext uri="{BB962C8B-B14F-4D97-AF65-F5344CB8AC3E}">
        <p14:creationId xmlns:p14="http://schemas.microsoft.com/office/powerpoint/2010/main" val="946764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93</a:t>
            </a:fld>
            <a:endParaRPr lang="en-GB"/>
          </a:p>
        </p:txBody>
      </p:sp>
    </p:spTree>
    <p:extLst>
      <p:ext uri="{BB962C8B-B14F-4D97-AF65-F5344CB8AC3E}">
        <p14:creationId xmlns:p14="http://schemas.microsoft.com/office/powerpoint/2010/main" val="464482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29</a:t>
            </a:fld>
            <a:endParaRPr lang="en-GB"/>
          </a:p>
        </p:txBody>
      </p:sp>
    </p:spTree>
    <p:extLst>
      <p:ext uri="{BB962C8B-B14F-4D97-AF65-F5344CB8AC3E}">
        <p14:creationId xmlns:p14="http://schemas.microsoft.com/office/powerpoint/2010/main" val="1611979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30</a:t>
            </a:fld>
            <a:endParaRPr lang="en-GB"/>
          </a:p>
        </p:txBody>
      </p:sp>
    </p:spTree>
    <p:extLst>
      <p:ext uri="{BB962C8B-B14F-4D97-AF65-F5344CB8AC3E}">
        <p14:creationId xmlns:p14="http://schemas.microsoft.com/office/powerpoint/2010/main" val="138914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31</a:t>
            </a:fld>
            <a:endParaRPr lang="en-GB"/>
          </a:p>
        </p:txBody>
      </p:sp>
    </p:spTree>
    <p:extLst>
      <p:ext uri="{BB962C8B-B14F-4D97-AF65-F5344CB8AC3E}">
        <p14:creationId xmlns:p14="http://schemas.microsoft.com/office/powerpoint/2010/main" val="28653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32</a:t>
            </a:fld>
            <a:endParaRPr lang="en-GB"/>
          </a:p>
        </p:txBody>
      </p:sp>
    </p:spTree>
    <p:extLst>
      <p:ext uri="{BB962C8B-B14F-4D97-AF65-F5344CB8AC3E}">
        <p14:creationId xmlns:p14="http://schemas.microsoft.com/office/powerpoint/2010/main" val="97329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33</a:t>
            </a:fld>
            <a:endParaRPr lang="en-GB"/>
          </a:p>
        </p:txBody>
      </p:sp>
    </p:spTree>
    <p:extLst>
      <p:ext uri="{BB962C8B-B14F-4D97-AF65-F5344CB8AC3E}">
        <p14:creationId xmlns:p14="http://schemas.microsoft.com/office/powerpoint/2010/main" val="586312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C1FD40-CC14-4F7E-A160-3C6C44C1ACFD}" type="slidenum">
              <a:rPr lang="en-GB" smtClean="0"/>
              <a:t>40</a:t>
            </a:fld>
            <a:endParaRPr lang="en-GB"/>
          </a:p>
        </p:txBody>
      </p:sp>
    </p:spTree>
    <p:extLst>
      <p:ext uri="{BB962C8B-B14F-4D97-AF65-F5344CB8AC3E}">
        <p14:creationId xmlns:p14="http://schemas.microsoft.com/office/powerpoint/2010/main" val="212953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ocs.docker.com/build/building/base-imag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docker.com/compose/#:~:text=Docker%20Compose%20overview&amp;text=Compose%20simplifies%20the%20control%20of,services%20from%20your%20configuration%20file."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docker-curriculum.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features/codespace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features/codespaces"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features/codespaces"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features/codespace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features/codespace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features/codespace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forbes.com/sites/forbesagencycouncil/2019/10/01/the-age-of-analytics-and-the-importance-of-data-quality/?sh=187cc6885c3c"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towardsdatascience.com/a-beginners-guide-to-data-analysis-in-python-188706df5447" TargetMode="External"/><Relationship Id="rId4" Type="http://schemas.openxmlformats.org/officeDocument/2006/relationships/hyperlink" Target="https://www.investopedia.com/terms/d/data-analytics.asp" TargetMode="Externa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ocs.python.org/3/library/sqlite3.html" TargetMode="Externa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ev.mysql.com/doc/connector-python/en/" TargetMode="Externa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pypi.org/project/SQLAlchemy/"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pypi.org/project/SQLAlchemy/"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pypi.org/project/SQLAlchemy/"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pypi.org/project/SQLAlchem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pypi.org/project/SQLAlchemy/"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pypi.org/project/SQLAlchemy/"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docs.python.org/3/library/csv.html" TargetMode="External"/></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databricks.com/glossary/what-is-parquet" TargetMode="Externa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docs.pydantic.dev/lates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ibm.com/topics/docker"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docs.pydantic.dev/latest/" TargetMode="External"/></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docs.pydantic.dev/latest/"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docs.pydantic.dev/latest/" TargetMode="External"/></Relationships>
</file>

<file path=ppt/slides/_rels/slide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docs.pydantic.dev/lat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3" name="Title 1">
            <a:extLst>
              <a:ext uri="{FF2B5EF4-FFF2-40B4-BE49-F238E27FC236}">
                <a16:creationId xmlns:a16="http://schemas.microsoft.com/office/drawing/2014/main" id="{D33C4D85-97C8-7BD5-07EC-2ED6E460ADB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Python:</a:t>
            </a:r>
            <a:br>
              <a:rPr lang="en-US" sz="3600" dirty="0">
                <a:solidFill>
                  <a:schemeClr val="tx1"/>
                </a:solidFill>
              </a:rPr>
            </a:br>
            <a:r>
              <a:rPr lang="es-EC" sz="2800" dirty="0">
                <a:solidFill>
                  <a:schemeClr val="tx1"/>
                </a:solidFill>
              </a:rPr>
              <a:t>Conceptos de aplicaciones en producción</a:t>
            </a:r>
            <a:endParaRPr lang="es-EC" sz="3600" dirty="0">
              <a:solidFill>
                <a:schemeClr val="tx1"/>
              </a:solidFill>
            </a:endParaRPr>
          </a:p>
        </p:txBody>
      </p:sp>
      <p:sp>
        <p:nvSpPr>
          <p:cNvPr id="14" name="Subtitle 2">
            <a:extLst>
              <a:ext uri="{FF2B5EF4-FFF2-40B4-BE49-F238E27FC236}">
                <a16:creationId xmlns:a16="http://schemas.microsoft.com/office/drawing/2014/main" id="{79CF6B45-FDF4-8614-0E29-5EF3F4C684CE}"/>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s-EC" sz="1600" dirty="0"/>
              <a:t>Entornos consistentes</a:t>
            </a:r>
            <a:endParaRPr lang="en-US" sz="1600" dirty="0"/>
          </a:p>
        </p:txBody>
      </p:sp>
      <p:pic>
        <p:nvPicPr>
          <p:cNvPr id="15" name="Picture 8" descr="See the source image">
            <a:extLst>
              <a:ext uri="{FF2B5EF4-FFF2-40B4-BE49-F238E27FC236}">
                <a16:creationId xmlns:a16="http://schemas.microsoft.com/office/drawing/2014/main" id="{65D54260-B535-298B-A283-5070697AB6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3656" y="1177569"/>
            <a:ext cx="1680072" cy="168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a:t>Contenedores vs máquinas virtuales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Virtualización del </a:t>
            </a:r>
            <a:r>
              <a:rPr lang="es-ES" b="1" dirty="0"/>
              <a:t>sistema operativo </a:t>
            </a:r>
            <a:r>
              <a:rPr lang="es-ES" dirty="0"/>
              <a:t>vs virtualización del </a:t>
            </a:r>
            <a:r>
              <a:rPr lang="es-ES" b="1" dirty="0"/>
              <a:t>entorno de ejecución del sistema operativo</a:t>
            </a:r>
            <a:r>
              <a:rPr lang="es-ES" dirty="0"/>
              <a:t>.</a:t>
            </a: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Difference between virtual machines and containers">
            <a:extLst>
              <a:ext uri="{FF2B5EF4-FFF2-40B4-BE49-F238E27FC236}">
                <a16:creationId xmlns:a16="http://schemas.microsoft.com/office/drawing/2014/main" id="{864FF658-B98C-CEC9-6EE3-8EE2673DF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880" y="2899701"/>
            <a:ext cx="7214466" cy="296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2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a:t>Contenedores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Uno de los beneficios es que al virtualizar tan solo el entorno de ejecución del sistema operativo permite generar contextos aislados que tengan un alcance extendido, pero a un costo menos prohibitivo que las máquinas virtuales ya que comparten los recursos del mismo sistema operativo.</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169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a:t>Contenedores vs entornos virtuales de Python</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Los contenedores tienen un alcance más completo ya que aparte de permitir gestionar la consistencia de las dependencias de Python, también</a:t>
            </a:r>
            <a:r>
              <a:rPr lang="es-ES" b="1" dirty="0"/>
              <a:t> permiten cubrir las dependencias del sistema requeridas por el contexto de esta aplicación</a:t>
            </a:r>
            <a:r>
              <a:rPr lang="es-ES" dirty="0"/>
              <a:t>.</a:t>
            </a:r>
          </a:p>
          <a:p>
            <a:pPr marL="0" indent="0">
              <a:buNone/>
            </a:pPr>
            <a:endParaRPr lang="es-ES" dirty="0"/>
          </a:p>
          <a:p>
            <a:pPr marL="0" indent="0">
              <a:buNone/>
            </a:pPr>
            <a:r>
              <a:rPr lang="es-ES" dirty="0"/>
              <a:t>Además, facilitan el despliegue eficiente en contextos de microservicios, y entornos escalables que requieran la compatibilidad entre plataformas.</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60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a:t>Contenedores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Resumiendo:</a:t>
            </a:r>
          </a:p>
          <a:p>
            <a:pPr marL="0" indent="0">
              <a:buNone/>
            </a:pPr>
            <a:endParaRPr lang="es-ES" dirty="0"/>
          </a:p>
          <a:p>
            <a:pPr marL="0" indent="0">
              <a:buNone/>
            </a:pPr>
            <a:r>
              <a:rPr lang="es-ES" dirty="0"/>
              <a:t>Un contenedor es un paquete de software ligero y autónomo que incluye todo lo necesario para ejecutar una aplicación: código, tiempo de ejecución, herramientas del sistema, bibliotecas y configuraciones.</a:t>
            </a: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49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a:t>Empaquetando contenedores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La herramienta más común en la industria es </a:t>
            </a:r>
            <a:r>
              <a:rPr lang="es-ES" b="1" dirty="0"/>
              <a:t>Docker</a:t>
            </a:r>
            <a:r>
              <a:rPr lang="es-ES" dirty="0"/>
              <a:t>, a pesar de que existen otras alternativas.</a:t>
            </a:r>
          </a:p>
          <a:p>
            <a:pPr marL="0" indent="0">
              <a:buNone/>
            </a:pPr>
            <a:endParaRPr lang="es-ES" dirty="0"/>
          </a:p>
          <a:p>
            <a:pPr marL="0" indent="0">
              <a:buNone/>
            </a:pPr>
            <a:r>
              <a:rPr lang="es-ES" dirty="0"/>
              <a:t>Docker funciona mediante el concepto de imágenes que se configuran para definir la creación de un contenedor.</a:t>
            </a: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46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a:t>Docker: Imagen base</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Una imagen base es la imagen inicial desde la cual se construye una imagen Docker. Especifica el sistema operativo y las herramientas básicas necesarias para ejecutar una aplicación.</a:t>
            </a:r>
            <a:br>
              <a:rPr lang="es-ES" dirty="0"/>
            </a:br>
            <a:br>
              <a:rPr lang="es-ES" dirty="0"/>
            </a:br>
            <a:r>
              <a:rPr lang="es-ES" dirty="0"/>
              <a:t>Docker Hub, es el repositorio público de imágenes base que se pueden usar en una </a:t>
            </a:r>
            <a:r>
              <a:rPr lang="es-ES" dirty="0" err="1"/>
              <a:t>imágen</a:t>
            </a:r>
            <a:r>
              <a:rPr lang="es-ES" dirty="0"/>
              <a:t>.</a:t>
            </a:r>
            <a:br>
              <a:rPr lang="es-ES" dirty="0"/>
            </a:br>
            <a:br>
              <a:rPr lang="es-ES" dirty="0"/>
            </a:br>
            <a:r>
              <a:rPr lang="es-ES" dirty="0">
                <a:hlinkClick r:id="rId2"/>
              </a:rPr>
              <a:t>https://docs.docker.com/build/building/base-images/</a:t>
            </a:r>
            <a:r>
              <a:rPr lang="es-ES" dirty="0"/>
              <a:t> </a:t>
            </a: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4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a:t>Docker: </a:t>
            </a:r>
            <a:r>
              <a:rPr lang="es-EC" dirty="0" err="1"/>
              <a:t>Dockerfile</a:t>
            </a:r>
            <a:endParaRPr lang="es-EC" dirty="0"/>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Un archivo de texto que contiene instrucciones para construir una imagen Docker, empezando a partir de una imagen base.</a:t>
            </a:r>
            <a:br>
              <a:rPr lang="es-ES" dirty="0"/>
            </a:br>
            <a:r>
              <a:rPr lang="es-ES" dirty="0"/>
              <a:t>Un ejemplo simple para una aplicación Python:</a:t>
            </a: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C02AF8-295E-C3F9-86A3-6357E41B0E6A}"/>
              </a:ext>
            </a:extLst>
          </p:cNvPr>
          <p:cNvSpPr txBox="1"/>
          <p:nvPr/>
        </p:nvSpPr>
        <p:spPr>
          <a:xfrm>
            <a:off x="3210782" y="3608442"/>
            <a:ext cx="6097248" cy="2631490"/>
          </a:xfrm>
          <a:prstGeom prst="rect">
            <a:avLst/>
          </a:prstGeom>
          <a:solidFill>
            <a:schemeClr val="tx1"/>
          </a:solidFill>
        </p:spPr>
        <p:txBody>
          <a:bodyPr wrap="square">
            <a:spAutoFit/>
          </a:bodyPr>
          <a:lstStyle/>
          <a:p>
            <a:r>
              <a:rPr lang="en-GB" sz="1100" dirty="0">
                <a:solidFill>
                  <a:schemeClr val="bg1"/>
                </a:solidFill>
              </a:rPr>
              <a:t># </a:t>
            </a:r>
            <a:r>
              <a:rPr lang="en-GB" sz="1100" dirty="0" err="1">
                <a:solidFill>
                  <a:schemeClr val="bg1"/>
                </a:solidFill>
              </a:rPr>
              <a:t>Usa</a:t>
            </a:r>
            <a:r>
              <a:rPr lang="en-GB" sz="1100" dirty="0">
                <a:solidFill>
                  <a:schemeClr val="bg1"/>
                </a:solidFill>
              </a:rPr>
              <a:t> </a:t>
            </a:r>
            <a:r>
              <a:rPr lang="en-GB" sz="1100" dirty="0" err="1">
                <a:solidFill>
                  <a:schemeClr val="bg1"/>
                </a:solidFill>
              </a:rPr>
              <a:t>una</a:t>
            </a:r>
            <a:r>
              <a:rPr lang="en-GB" sz="1100" dirty="0">
                <a:solidFill>
                  <a:schemeClr val="bg1"/>
                </a:solidFill>
              </a:rPr>
              <a:t> imagen base de Python</a:t>
            </a:r>
          </a:p>
          <a:p>
            <a:r>
              <a:rPr lang="en-GB" sz="1100" dirty="0">
                <a:solidFill>
                  <a:schemeClr val="bg1"/>
                </a:solidFill>
              </a:rPr>
              <a:t>FROM python:3.9-slim</a:t>
            </a:r>
          </a:p>
          <a:p>
            <a:endParaRPr lang="en-GB" sz="1100" dirty="0">
              <a:solidFill>
                <a:schemeClr val="bg1"/>
              </a:solidFill>
            </a:endParaRPr>
          </a:p>
          <a:p>
            <a:r>
              <a:rPr lang="en-GB" sz="1100" dirty="0">
                <a:solidFill>
                  <a:schemeClr val="bg1"/>
                </a:solidFill>
              </a:rPr>
              <a:t># </a:t>
            </a:r>
            <a:r>
              <a:rPr lang="en-GB" sz="1100" dirty="0" err="1">
                <a:solidFill>
                  <a:schemeClr val="bg1"/>
                </a:solidFill>
              </a:rPr>
              <a:t>Establece</a:t>
            </a:r>
            <a:r>
              <a:rPr lang="en-GB" sz="1100" dirty="0">
                <a:solidFill>
                  <a:schemeClr val="bg1"/>
                </a:solidFill>
              </a:rPr>
              <a:t> </a:t>
            </a:r>
            <a:r>
              <a:rPr lang="en-GB" sz="1100" dirty="0" err="1">
                <a:solidFill>
                  <a:schemeClr val="bg1"/>
                </a:solidFill>
              </a:rPr>
              <a:t>el</a:t>
            </a:r>
            <a:r>
              <a:rPr lang="en-GB" sz="1100" dirty="0">
                <a:solidFill>
                  <a:schemeClr val="bg1"/>
                </a:solidFill>
              </a:rPr>
              <a:t> </a:t>
            </a:r>
            <a:r>
              <a:rPr lang="en-GB" sz="1100" dirty="0" err="1">
                <a:solidFill>
                  <a:schemeClr val="bg1"/>
                </a:solidFill>
              </a:rPr>
              <a:t>directorio</a:t>
            </a:r>
            <a:r>
              <a:rPr lang="en-GB" sz="1100" dirty="0">
                <a:solidFill>
                  <a:schemeClr val="bg1"/>
                </a:solidFill>
              </a:rPr>
              <a:t> de </a:t>
            </a:r>
            <a:r>
              <a:rPr lang="en-GB" sz="1100" dirty="0" err="1">
                <a:solidFill>
                  <a:schemeClr val="bg1"/>
                </a:solidFill>
              </a:rPr>
              <a:t>trabajo</a:t>
            </a:r>
            <a:r>
              <a:rPr lang="en-GB" sz="1100" dirty="0">
                <a:solidFill>
                  <a:schemeClr val="bg1"/>
                </a:solidFill>
              </a:rPr>
              <a:t> </a:t>
            </a:r>
            <a:r>
              <a:rPr lang="en-GB" sz="1100" dirty="0" err="1">
                <a:solidFill>
                  <a:schemeClr val="bg1"/>
                </a:solidFill>
              </a:rPr>
              <a:t>en</a:t>
            </a:r>
            <a:r>
              <a:rPr lang="en-GB" sz="1100" dirty="0">
                <a:solidFill>
                  <a:schemeClr val="bg1"/>
                </a:solidFill>
              </a:rPr>
              <a:t> </a:t>
            </a:r>
            <a:r>
              <a:rPr lang="en-GB" sz="1100" dirty="0" err="1">
                <a:solidFill>
                  <a:schemeClr val="bg1"/>
                </a:solidFill>
              </a:rPr>
              <a:t>el</a:t>
            </a:r>
            <a:r>
              <a:rPr lang="en-GB" sz="1100" dirty="0">
                <a:solidFill>
                  <a:schemeClr val="bg1"/>
                </a:solidFill>
              </a:rPr>
              <a:t> </a:t>
            </a:r>
            <a:r>
              <a:rPr lang="en-GB" sz="1100" dirty="0" err="1">
                <a:solidFill>
                  <a:schemeClr val="bg1"/>
                </a:solidFill>
              </a:rPr>
              <a:t>contenedor</a:t>
            </a:r>
            <a:endParaRPr lang="en-GB" sz="1100" dirty="0">
              <a:solidFill>
                <a:schemeClr val="bg1"/>
              </a:solidFill>
            </a:endParaRPr>
          </a:p>
          <a:p>
            <a:r>
              <a:rPr lang="en-GB" sz="1100" dirty="0">
                <a:solidFill>
                  <a:schemeClr val="bg1"/>
                </a:solidFill>
              </a:rPr>
              <a:t>WORKDIR /app</a:t>
            </a:r>
          </a:p>
          <a:p>
            <a:endParaRPr lang="en-GB" sz="1100" dirty="0">
              <a:solidFill>
                <a:schemeClr val="bg1"/>
              </a:solidFill>
            </a:endParaRPr>
          </a:p>
          <a:p>
            <a:r>
              <a:rPr lang="en-GB" sz="1100" dirty="0">
                <a:solidFill>
                  <a:schemeClr val="bg1"/>
                </a:solidFill>
              </a:rPr>
              <a:t># </a:t>
            </a:r>
            <a:r>
              <a:rPr lang="en-GB" sz="1100" dirty="0" err="1">
                <a:solidFill>
                  <a:schemeClr val="bg1"/>
                </a:solidFill>
              </a:rPr>
              <a:t>Copia</a:t>
            </a:r>
            <a:r>
              <a:rPr lang="en-GB" sz="1100" dirty="0">
                <a:solidFill>
                  <a:schemeClr val="bg1"/>
                </a:solidFill>
              </a:rPr>
              <a:t> </a:t>
            </a:r>
            <a:r>
              <a:rPr lang="en-GB" sz="1100" dirty="0" err="1">
                <a:solidFill>
                  <a:schemeClr val="bg1"/>
                </a:solidFill>
              </a:rPr>
              <a:t>los</a:t>
            </a:r>
            <a:r>
              <a:rPr lang="en-GB" sz="1100" dirty="0">
                <a:solidFill>
                  <a:schemeClr val="bg1"/>
                </a:solidFill>
              </a:rPr>
              <a:t> </a:t>
            </a:r>
            <a:r>
              <a:rPr lang="en-GB" sz="1100" dirty="0" err="1">
                <a:solidFill>
                  <a:schemeClr val="bg1"/>
                </a:solidFill>
              </a:rPr>
              <a:t>archivos</a:t>
            </a:r>
            <a:r>
              <a:rPr lang="en-GB" sz="1100" dirty="0">
                <a:solidFill>
                  <a:schemeClr val="bg1"/>
                </a:solidFill>
              </a:rPr>
              <a:t> de </a:t>
            </a:r>
            <a:r>
              <a:rPr lang="en-GB" sz="1100" dirty="0" err="1">
                <a:solidFill>
                  <a:schemeClr val="bg1"/>
                </a:solidFill>
              </a:rPr>
              <a:t>requisitos</a:t>
            </a:r>
            <a:r>
              <a:rPr lang="en-GB" sz="1100" dirty="0">
                <a:solidFill>
                  <a:schemeClr val="bg1"/>
                </a:solidFill>
              </a:rPr>
              <a:t> y </a:t>
            </a:r>
            <a:r>
              <a:rPr lang="en-GB" sz="1100" dirty="0" err="1">
                <a:solidFill>
                  <a:schemeClr val="bg1"/>
                </a:solidFill>
              </a:rPr>
              <a:t>el</a:t>
            </a:r>
            <a:r>
              <a:rPr lang="en-GB" sz="1100" dirty="0">
                <a:solidFill>
                  <a:schemeClr val="bg1"/>
                </a:solidFill>
              </a:rPr>
              <a:t> </a:t>
            </a:r>
            <a:r>
              <a:rPr lang="en-GB" sz="1100" dirty="0" err="1">
                <a:solidFill>
                  <a:schemeClr val="bg1"/>
                </a:solidFill>
              </a:rPr>
              <a:t>código</a:t>
            </a:r>
            <a:r>
              <a:rPr lang="en-GB" sz="1100" dirty="0">
                <a:solidFill>
                  <a:schemeClr val="bg1"/>
                </a:solidFill>
              </a:rPr>
              <a:t> de la </a:t>
            </a:r>
            <a:r>
              <a:rPr lang="en-GB" sz="1100" dirty="0" err="1">
                <a:solidFill>
                  <a:schemeClr val="bg1"/>
                </a:solidFill>
              </a:rPr>
              <a:t>aplicación</a:t>
            </a:r>
            <a:endParaRPr lang="en-GB" sz="1100" dirty="0">
              <a:solidFill>
                <a:schemeClr val="bg1"/>
              </a:solidFill>
            </a:endParaRPr>
          </a:p>
          <a:p>
            <a:r>
              <a:rPr lang="en-GB" sz="1100" dirty="0">
                <a:solidFill>
                  <a:schemeClr val="bg1"/>
                </a:solidFill>
              </a:rPr>
              <a:t>COPY requirements.txt requirements.txt</a:t>
            </a:r>
          </a:p>
          <a:p>
            <a:r>
              <a:rPr lang="en-GB" sz="1100" dirty="0">
                <a:solidFill>
                  <a:schemeClr val="bg1"/>
                </a:solidFill>
              </a:rPr>
              <a:t>COPY . .</a:t>
            </a:r>
          </a:p>
          <a:p>
            <a:endParaRPr lang="en-GB" sz="1100" dirty="0">
              <a:solidFill>
                <a:schemeClr val="bg1"/>
              </a:solidFill>
            </a:endParaRPr>
          </a:p>
          <a:p>
            <a:r>
              <a:rPr lang="en-GB" sz="1100" dirty="0">
                <a:solidFill>
                  <a:schemeClr val="bg1"/>
                </a:solidFill>
              </a:rPr>
              <a:t># </a:t>
            </a:r>
            <a:r>
              <a:rPr lang="en-GB" sz="1100" dirty="0" err="1">
                <a:solidFill>
                  <a:schemeClr val="bg1"/>
                </a:solidFill>
              </a:rPr>
              <a:t>Instala</a:t>
            </a:r>
            <a:r>
              <a:rPr lang="en-GB" sz="1100" dirty="0">
                <a:solidFill>
                  <a:schemeClr val="bg1"/>
                </a:solidFill>
              </a:rPr>
              <a:t> las </a:t>
            </a:r>
            <a:r>
              <a:rPr lang="en-GB" sz="1100" dirty="0" err="1">
                <a:solidFill>
                  <a:schemeClr val="bg1"/>
                </a:solidFill>
              </a:rPr>
              <a:t>dependencias</a:t>
            </a:r>
            <a:endParaRPr lang="en-GB" sz="1100" dirty="0">
              <a:solidFill>
                <a:schemeClr val="bg1"/>
              </a:solidFill>
            </a:endParaRPr>
          </a:p>
          <a:p>
            <a:r>
              <a:rPr lang="en-GB" sz="1100" dirty="0">
                <a:solidFill>
                  <a:schemeClr val="bg1"/>
                </a:solidFill>
              </a:rPr>
              <a:t>RUN pip install -r requirements.txt</a:t>
            </a:r>
          </a:p>
          <a:p>
            <a:endParaRPr lang="en-GB" sz="1100" dirty="0">
              <a:solidFill>
                <a:schemeClr val="bg1"/>
              </a:solidFill>
            </a:endParaRPr>
          </a:p>
          <a:p>
            <a:r>
              <a:rPr lang="en-GB" sz="1100" dirty="0">
                <a:solidFill>
                  <a:schemeClr val="bg1"/>
                </a:solidFill>
              </a:rPr>
              <a:t># </a:t>
            </a:r>
            <a:r>
              <a:rPr lang="en-GB" sz="1100" dirty="0" err="1">
                <a:solidFill>
                  <a:schemeClr val="bg1"/>
                </a:solidFill>
              </a:rPr>
              <a:t>Especifica</a:t>
            </a:r>
            <a:r>
              <a:rPr lang="en-GB" sz="1100" dirty="0">
                <a:solidFill>
                  <a:schemeClr val="bg1"/>
                </a:solidFill>
              </a:rPr>
              <a:t> </a:t>
            </a:r>
            <a:r>
              <a:rPr lang="en-GB" sz="1100" dirty="0" err="1">
                <a:solidFill>
                  <a:schemeClr val="bg1"/>
                </a:solidFill>
              </a:rPr>
              <a:t>el</a:t>
            </a:r>
            <a:r>
              <a:rPr lang="en-GB" sz="1100" dirty="0">
                <a:solidFill>
                  <a:schemeClr val="bg1"/>
                </a:solidFill>
              </a:rPr>
              <a:t> </a:t>
            </a:r>
            <a:r>
              <a:rPr lang="en-GB" sz="1100" dirty="0" err="1">
                <a:solidFill>
                  <a:schemeClr val="bg1"/>
                </a:solidFill>
              </a:rPr>
              <a:t>comando</a:t>
            </a:r>
            <a:r>
              <a:rPr lang="en-GB" sz="1100" dirty="0">
                <a:solidFill>
                  <a:schemeClr val="bg1"/>
                </a:solidFill>
              </a:rPr>
              <a:t> para </a:t>
            </a:r>
            <a:r>
              <a:rPr lang="en-GB" sz="1100" dirty="0" err="1">
                <a:solidFill>
                  <a:schemeClr val="bg1"/>
                </a:solidFill>
              </a:rPr>
              <a:t>ejecutar</a:t>
            </a:r>
            <a:r>
              <a:rPr lang="en-GB" sz="1100" dirty="0">
                <a:solidFill>
                  <a:schemeClr val="bg1"/>
                </a:solidFill>
              </a:rPr>
              <a:t> la </a:t>
            </a:r>
            <a:r>
              <a:rPr lang="en-GB" sz="1100" dirty="0" err="1">
                <a:solidFill>
                  <a:schemeClr val="bg1"/>
                </a:solidFill>
              </a:rPr>
              <a:t>aplicación</a:t>
            </a:r>
            <a:endParaRPr lang="en-GB" sz="1100" dirty="0">
              <a:solidFill>
                <a:schemeClr val="bg1"/>
              </a:solidFill>
            </a:endParaRPr>
          </a:p>
          <a:p>
            <a:r>
              <a:rPr lang="en-GB" sz="1100" dirty="0">
                <a:solidFill>
                  <a:schemeClr val="bg1"/>
                </a:solidFill>
              </a:rPr>
              <a:t>CMD ["python", "app.py"]</a:t>
            </a:r>
          </a:p>
        </p:txBody>
      </p:sp>
    </p:spTree>
    <p:extLst>
      <p:ext uri="{BB962C8B-B14F-4D97-AF65-F5344CB8AC3E}">
        <p14:creationId xmlns:p14="http://schemas.microsoft.com/office/powerpoint/2010/main" val="2839120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a:t>Docker: Imagen vs contenedor</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Una imagen define una plantilla de cómo crear un contenedor, es decir un contenedor es una instancia de una imagen, el entorno consistente ejecutable creado por la plataforma de contenedores.  </a:t>
            </a: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C02AF8-295E-C3F9-86A3-6357E41B0E6A}"/>
              </a:ext>
            </a:extLst>
          </p:cNvPr>
          <p:cNvSpPr txBox="1"/>
          <p:nvPr/>
        </p:nvSpPr>
        <p:spPr>
          <a:xfrm>
            <a:off x="3210782" y="3608442"/>
            <a:ext cx="6097248" cy="2631490"/>
          </a:xfrm>
          <a:prstGeom prst="rect">
            <a:avLst/>
          </a:prstGeom>
          <a:solidFill>
            <a:schemeClr val="tx1"/>
          </a:solidFill>
        </p:spPr>
        <p:txBody>
          <a:bodyPr wrap="square">
            <a:spAutoFit/>
          </a:bodyPr>
          <a:lstStyle/>
          <a:p>
            <a:r>
              <a:rPr lang="en-GB" sz="1100" dirty="0">
                <a:solidFill>
                  <a:schemeClr val="bg1"/>
                </a:solidFill>
              </a:rPr>
              <a:t># </a:t>
            </a:r>
            <a:r>
              <a:rPr lang="en-GB" sz="1100" dirty="0" err="1">
                <a:solidFill>
                  <a:schemeClr val="bg1"/>
                </a:solidFill>
              </a:rPr>
              <a:t>Usa</a:t>
            </a:r>
            <a:r>
              <a:rPr lang="en-GB" sz="1100" dirty="0">
                <a:solidFill>
                  <a:schemeClr val="bg1"/>
                </a:solidFill>
              </a:rPr>
              <a:t> </a:t>
            </a:r>
            <a:r>
              <a:rPr lang="en-GB" sz="1100" dirty="0" err="1">
                <a:solidFill>
                  <a:schemeClr val="bg1"/>
                </a:solidFill>
              </a:rPr>
              <a:t>una</a:t>
            </a:r>
            <a:r>
              <a:rPr lang="en-GB" sz="1100" dirty="0">
                <a:solidFill>
                  <a:schemeClr val="bg1"/>
                </a:solidFill>
              </a:rPr>
              <a:t> imagen base de Python</a:t>
            </a:r>
          </a:p>
          <a:p>
            <a:r>
              <a:rPr lang="en-GB" sz="1100" dirty="0">
                <a:solidFill>
                  <a:schemeClr val="bg1"/>
                </a:solidFill>
              </a:rPr>
              <a:t>FROM python:3.9-slim</a:t>
            </a:r>
          </a:p>
          <a:p>
            <a:endParaRPr lang="en-GB" sz="1100" dirty="0">
              <a:solidFill>
                <a:schemeClr val="bg1"/>
              </a:solidFill>
            </a:endParaRPr>
          </a:p>
          <a:p>
            <a:r>
              <a:rPr lang="en-GB" sz="1100" dirty="0">
                <a:solidFill>
                  <a:schemeClr val="bg1"/>
                </a:solidFill>
              </a:rPr>
              <a:t># </a:t>
            </a:r>
            <a:r>
              <a:rPr lang="en-GB" sz="1100" dirty="0" err="1">
                <a:solidFill>
                  <a:schemeClr val="bg1"/>
                </a:solidFill>
              </a:rPr>
              <a:t>Establece</a:t>
            </a:r>
            <a:r>
              <a:rPr lang="en-GB" sz="1100" dirty="0">
                <a:solidFill>
                  <a:schemeClr val="bg1"/>
                </a:solidFill>
              </a:rPr>
              <a:t> </a:t>
            </a:r>
            <a:r>
              <a:rPr lang="en-GB" sz="1100" dirty="0" err="1">
                <a:solidFill>
                  <a:schemeClr val="bg1"/>
                </a:solidFill>
              </a:rPr>
              <a:t>el</a:t>
            </a:r>
            <a:r>
              <a:rPr lang="en-GB" sz="1100" dirty="0">
                <a:solidFill>
                  <a:schemeClr val="bg1"/>
                </a:solidFill>
              </a:rPr>
              <a:t> </a:t>
            </a:r>
            <a:r>
              <a:rPr lang="en-GB" sz="1100" dirty="0" err="1">
                <a:solidFill>
                  <a:schemeClr val="bg1"/>
                </a:solidFill>
              </a:rPr>
              <a:t>directorio</a:t>
            </a:r>
            <a:r>
              <a:rPr lang="en-GB" sz="1100" dirty="0">
                <a:solidFill>
                  <a:schemeClr val="bg1"/>
                </a:solidFill>
              </a:rPr>
              <a:t> de </a:t>
            </a:r>
            <a:r>
              <a:rPr lang="en-GB" sz="1100" dirty="0" err="1">
                <a:solidFill>
                  <a:schemeClr val="bg1"/>
                </a:solidFill>
              </a:rPr>
              <a:t>trabajo</a:t>
            </a:r>
            <a:r>
              <a:rPr lang="en-GB" sz="1100" dirty="0">
                <a:solidFill>
                  <a:schemeClr val="bg1"/>
                </a:solidFill>
              </a:rPr>
              <a:t> </a:t>
            </a:r>
            <a:r>
              <a:rPr lang="en-GB" sz="1100" dirty="0" err="1">
                <a:solidFill>
                  <a:schemeClr val="bg1"/>
                </a:solidFill>
              </a:rPr>
              <a:t>en</a:t>
            </a:r>
            <a:r>
              <a:rPr lang="en-GB" sz="1100" dirty="0">
                <a:solidFill>
                  <a:schemeClr val="bg1"/>
                </a:solidFill>
              </a:rPr>
              <a:t> </a:t>
            </a:r>
            <a:r>
              <a:rPr lang="en-GB" sz="1100" dirty="0" err="1">
                <a:solidFill>
                  <a:schemeClr val="bg1"/>
                </a:solidFill>
              </a:rPr>
              <a:t>el</a:t>
            </a:r>
            <a:r>
              <a:rPr lang="en-GB" sz="1100" dirty="0">
                <a:solidFill>
                  <a:schemeClr val="bg1"/>
                </a:solidFill>
              </a:rPr>
              <a:t> </a:t>
            </a:r>
            <a:r>
              <a:rPr lang="en-GB" sz="1100" dirty="0" err="1">
                <a:solidFill>
                  <a:schemeClr val="bg1"/>
                </a:solidFill>
              </a:rPr>
              <a:t>contenedor</a:t>
            </a:r>
            <a:endParaRPr lang="en-GB" sz="1100" dirty="0">
              <a:solidFill>
                <a:schemeClr val="bg1"/>
              </a:solidFill>
            </a:endParaRPr>
          </a:p>
          <a:p>
            <a:r>
              <a:rPr lang="en-GB" sz="1100" dirty="0">
                <a:solidFill>
                  <a:schemeClr val="bg1"/>
                </a:solidFill>
              </a:rPr>
              <a:t>WORKDIR /app</a:t>
            </a:r>
          </a:p>
          <a:p>
            <a:endParaRPr lang="en-GB" sz="1100" dirty="0">
              <a:solidFill>
                <a:schemeClr val="bg1"/>
              </a:solidFill>
            </a:endParaRPr>
          </a:p>
          <a:p>
            <a:r>
              <a:rPr lang="en-GB" sz="1100" dirty="0">
                <a:solidFill>
                  <a:schemeClr val="bg1"/>
                </a:solidFill>
              </a:rPr>
              <a:t># </a:t>
            </a:r>
            <a:r>
              <a:rPr lang="en-GB" sz="1100" dirty="0" err="1">
                <a:solidFill>
                  <a:schemeClr val="bg1"/>
                </a:solidFill>
              </a:rPr>
              <a:t>Copia</a:t>
            </a:r>
            <a:r>
              <a:rPr lang="en-GB" sz="1100" dirty="0">
                <a:solidFill>
                  <a:schemeClr val="bg1"/>
                </a:solidFill>
              </a:rPr>
              <a:t> </a:t>
            </a:r>
            <a:r>
              <a:rPr lang="en-GB" sz="1100" dirty="0" err="1">
                <a:solidFill>
                  <a:schemeClr val="bg1"/>
                </a:solidFill>
              </a:rPr>
              <a:t>los</a:t>
            </a:r>
            <a:r>
              <a:rPr lang="en-GB" sz="1100" dirty="0">
                <a:solidFill>
                  <a:schemeClr val="bg1"/>
                </a:solidFill>
              </a:rPr>
              <a:t> </a:t>
            </a:r>
            <a:r>
              <a:rPr lang="en-GB" sz="1100" dirty="0" err="1">
                <a:solidFill>
                  <a:schemeClr val="bg1"/>
                </a:solidFill>
              </a:rPr>
              <a:t>archivos</a:t>
            </a:r>
            <a:r>
              <a:rPr lang="en-GB" sz="1100" dirty="0">
                <a:solidFill>
                  <a:schemeClr val="bg1"/>
                </a:solidFill>
              </a:rPr>
              <a:t> de </a:t>
            </a:r>
            <a:r>
              <a:rPr lang="en-GB" sz="1100" dirty="0" err="1">
                <a:solidFill>
                  <a:schemeClr val="bg1"/>
                </a:solidFill>
              </a:rPr>
              <a:t>requisitos</a:t>
            </a:r>
            <a:r>
              <a:rPr lang="en-GB" sz="1100" dirty="0">
                <a:solidFill>
                  <a:schemeClr val="bg1"/>
                </a:solidFill>
              </a:rPr>
              <a:t> y </a:t>
            </a:r>
            <a:r>
              <a:rPr lang="en-GB" sz="1100" dirty="0" err="1">
                <a:solidFill>
                  <a:schemeClr val="bg1"/>
                </a:solidFill>
              </a:rPr>
              <a:t>el</a:t>
            </a:r>
            <a:r>
              <a:rPr lang="en-GB" sz="1100" dirty="0">
                <a:solidFill>
                  <a:schemeClr val="bg1"/>
                </a:solidFill>
              </a:rPr>
              <a:t> </a:t>
            </a:r>
            <a:r>
              <a:rPr lang="en-GB" sz="1100" dirty="0" err="1">
                <a:solidFill>
                  <a:schemeClr val="bg1"/>
                </a:solidFill>
              </a:rPr>
              <a:t>código</a:t>
            </a:r>
            <a:r>
              <a:rPr lang="en-GB" sz="1100" dirty="0">
                <a:solidFill>
                  <a:schemeClr val="bg1"/>
                </a:solidFill>
              </a:rPr>
              <a:t> de la </a:t>
            </a:r>
            <a:r>
              <a:rPr lang="en-GB" sz="1100" dirty="0" err="1">
                <a:solidFill>
                  <a:schemeClr val="bg1"/>
                </a:solidFill>
              </a:rPr>
              <a:t>aplicación</a:t>
            </a:r>
            <a:endParaRPr lang="en-GB" sz="1100" dirty="0">
              <a:solidFill>
                <a:schemeClr val="bg1"/>
              </a:solidFill>
            </a:endParaRPr>
          </a:p>
          <a:p>
            <a:r>
              <a:rPr lang="en-GB" sz="1100" dirty="0">
                <a:solidFill>
                  <a:schemeClr val="bg1"/>
                </a:solidFill>
              </a:rPr>
              <a:t>COPY requirements.txt requirements.txt</a:t>
            </a:r>
          </a:p>
          <a:p>
            <a:r>
              <a:rPr lang="en-GB" sz="1100" dirty="0">
                <a:solidFill>
                  <a:schemeClr val="bg1"/>
                </a:solidFill>
              </a:rPr>
              <a:t>COPY . .</a:t>
            </a:r>
          </a:p>
          <a:p>
            <a:endParaRPr lang="en-GB" sz="1100" dirty="0">
              <a:solidFill>
                <a:schemeClr val="bg1"/>
              </a:solidFill>
            </a:endParaRPr>
          </a:p>
          <a:p>
            <a:r>
              <a:rPr lang="en-GB" sz="1100" dirty="0">
                <a:solidFill>
                  <a:schemeClr val="bg1"/>
                </a:solidFill>
              </a:rPr>
              <a:t># </a:t>
            </a:r>
            <a:r>
              <a:rPr lang="en-GB" sz="1100" dirty="0" err="1">
                <a:solidFill>
                  <a:schemeClr val="bg1"/>
                </a:solidFill>
              </a:rPr>
              <a:t>Instala</a:t>
            </a:r>
            <a:r>
              <a:rPr lang="en-GB" sz="1100" dirty="0">
                <a:solidFill>
                  <a:schemeClr val="bg1"/>
                </a:solidFill>
              </a:rPr>
              <a:t> las </a:t>
            </a:r>
            <a:r>
              <a:rPr lang="en-GB" sz="1100" dirty="0" err="1">
                <a:solidFill>
                  <a:schemeClr val="bg1"/>
                </a:solidFill>
              </a:rPr>
              <a:t>dependencias</a:t>
            </a:r>
            <a:endParaRPr lang="en-GB" sz="1100" dirty="0">
              <a:solidFill>
                <a:schemeClr val="bg1"/>
              </a:solidFill>
            </a:endParaRPr>
          </a:p>
          <a:p>
            <a:r>
              <a:rPr lang="en-GB" sz="1100" dirty="0">
                <a:solidFill>
                  <a:schemeClr val="bg1"/>
                </a:solidFill>
              </a:rPr>
              <a:t>RUN pip install -r requirements.txt</a:t>
            </a:r>
          </a:p>
          <a:p>
            <a:endParaRPr lang="en-GB" sz="1100" dirty="0">
              <a:solidFill>
                <a:schemeClr val="bg1"/>
              </a:solidFill>
            </a:endParaRPr>
          </a:p>
          <a:p>
            <a:r>
              <a:rPr lang="en-GB" sz="1100" dirty="0">
                <a:solidFill>
                  <a:schemeClr val="bg1"/>
                </a:solidFill>
              </a:rPr>
              <a:t># </a:t>
            </a:r>
            <a:r>
              <a:rPr lang="en-GB" sz="1100" dirty="0" err="1">
                <a:solidFill>
                  <a:schemeClr val="bg1"/>
                </a:solidFill>
              </a:rPr>
              <a:t>Especifica</a:t>
            </a:r>
            <a:r>
              <a:rPr lang="en-GB" sz="1100" dirty="0">
                <a:solidFill>
                  <a:schemeClr val="bg1"/>
                </a:solidFill>
              </a:rPr>
              <a:t> </a:t>
            </a:r>
            <a:r>
              <a:rPr lang="en-GB" sz="1100" dirty="0" err="1">
                <a:solidFill>
                  <a:schemeClr val="bg1"/>
                </a:solidFill>
              </a:rPr>
              <a:t>el</a:t>
            </a:r>
            <a:r>
              <a:rPr lang="en-GB" sz="1100" dirty="0">
                <a:solidFill>
                  <a:schemeClr val="bg1"/>
                </a:solidFill>
              </a:rPr>
              <a:t> </a:t>
            </a:r>
            <a:r>
              <a:rPr lang="en-GB" sz="1100" dirty="0" err="1">
                <a:solidFill>
                  <a:schemeClr val="bg1"/>
                </a:solidFill>
              </a:rPr>
              <a:t>comando</a:t>
            </a:r>
            <a:r>
              <a:rPr lang="en-GB" sz="1100" dirty="0">
                <a:solidFill>
                  <a:schemeClr val="bg1"/>
                </a:solidFill>
              </a:rPr>
              <a:t> para </a:t>
            </a:r>
            <a:r>
              <a:rPr lang="en-GB" sz="1100" dirty="0" err="1">
                <a:solidFill>
                  <a:schemeClr val="bg1"/>
                </a:solidFill>
              </a:rPr>
              <a:t>ejecutar</a:t>
            </a:r>
            <a:r>
              <a:rPr lang="en-GB" sz="1100" dirty="0">
                <a:solidFill>
                  <a:schemeClr val="bg1"/>
                </a:solidFill>
              </a:rPr>
              <a:t> la </a:t>
            </a:r>
            <a:r>
              <a:rPr lang="en-GB" sz="1100" dirty="0" err="1">
                <a:solidFill>
                  <a:schemeClr val="bg1"/>
                </a:solidFill>
              </a:rPr>
              <a:t>aplicación</a:t>
            </a:r>
            <a:endParaRPr lang="en-GB" sz="1100" dirty="0">
              <a:solidFill>
                <a:schemeClr val="bg1"/>
              </a:solidFill>
            </a:endParaRPr>
          </a:p>
          <a:p>
            <a:r>
              <a:rPr lang="en-GB" sz="1100" dirty="0">
                <a:solidFill>
                  <a:schemeClr val="bg1"/>
                </a:solidFill>
              </a:rPr>
              <a:t>CMD ["python", "app.py"]</a:t>
            </a:r>
          </a:p>
        </p:txBody>
      </p:sp>
    </p:spTree>
    <p:extLst>
      <p:ext uri="{BB962C8B-B14F-4D97-AF65-F5344CB8AC3E}">
        <p14:creationId xmlns:p14="http://schemas.microsoft.com/office/powerpoint/2010/main" val="3596406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a:t>Docker: Contenedores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Una imagen define una plantilla de cómo crear un contenedor, es decir un contenedor es una instancia de una imagen, el entorno consistente ejecutable creado por la plataforma de contenedores.  </a:t>
            </a:r>
          </a:p>
          <a:p>
            <a:pPr marL="0" indent="0">
              <a:buNone/>
            </a:pPr>
            <a:endParaRPr lang="es-ES" dirty="0"/>
          </a:p>
          <a:p>
            <a:pPr marL="0" indent="0">
              <a:buNone/>
            </a:pPr>
            <a:r>
              <a:rPr lang="es-ES" dirty="0"/>
              <a:t>Creando una imagen</a:t>
            </a:r>
            <a:br>
              <a:rPr lang="es-ES" dirty="0"/>
            </a:br>
            <a:endParaRPr lang="es-ES" dirty="0"/>
          </a:p>
          <a:p>
            <a:pPr marL="0" indent="0">
              <a:buNone/>
            </a:pPr>
            <a:r>
              <a:rPr lang="es-ES" dirty="0"/>
              <a:t>Ejecutando un contendor a partir de la imagen</a:t>
            </a: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C02AF8-295E-C3F9-86A3-6357E41B0E6A}"/>
              </a:ext>
            </a:extLst>
          </p:cNvPr>
          <p:cNvSpPr txBox="1"/>
          <p:nvPr/>
        </p:nvSpPr>
        <p:spPr>
          <a:xfrm>
            <a:off x="3210782" y="4029429"/>
            <a:ext cx="6097248" cy="261610"/>
          </a:xfrm>
          <a:prstGeom prst="rect">
            <a:avLst/>
          </a:prstGeom>
          <a:solidFill>
            <a:schemeClr val="tx1"/>
          </a:solidFill>
        </p:spPr>
        <p:txBody>
          <a:bodyPr wrap="square">
            <a:spAutoFit/>
          </a:bodyPr>
          <a:lstStyle/>
          <a:p>
            <a:r>
              <a:rPr lang="en-GB" sz="1100">
                <a:solidFill>
                  <a:schemeClr val="bg1"/>
                </a:solidFill>
              </a:rPr>
              <a:t>docker build -t mi-aplicacion-python .</a:t>
            </a:r>
            <a:endParaRPr lang="en-GB" sz="1100" dirty="0">
              <a:solidFill>
                <a:schemeClr val="bg1"/>
              </a:solidFill>
            </a:endParaRPr>
          </a:p>
        </p:txBody>
      </p:sp>
      <p:sp>
        <p:nvSpPr>
          <p:cNvPr id="7" name="TextBox 6">
            <a:extLst>
              <a:ext uri="{FF2B5EF4-FFF2-40B4-BE49-F238E27FC236}">
                <a16:creationId xmlns:a16="http://schemas.microsoft.com/office/drawing/2014/main" id="{0882E2CE-E979-5F75-6F02-826EB1FB0301}"/>
              </a:ext>
            </a:extLst>
          </p:cNvPr>
          <p:cNvSpPr txBox="1"/>
          <p:nvPr/>
        </p:nvSpPr>
        <p:spPr>
          <a:xfrm>
            <a:off x="3210782" y="4949260"/>
            <a:ext cx="6097248" cy="261610"/>
          </a:xfrm>
          <a:prstGeom prst="rect">
            <a:avLst/>
          </a:prstGeom>
          <a:solidFill>
            <a:schemeClr val="tx1"/>
          </a:solidFill>
        </p:spPr>
        <p:txBody>
          <a:bodyPr wrap="square">
            <a:spAutoFit/>
          </a:bodyPr>
          <a:lstStyle/>
          <a:p>
            <a:r>
              <a:rPr lang="es-ES" sz="1100" dirty="0" err="1">
                <a:solidFill>
                  <a:schemeClr val="bg1"/>
                </a:solidFill>
              </a:rPr>
              <a:t>docker</a:t>
            </a:r>
            <a:r>
              <a:rPr lang="es-ES" sz="1100" dirty="0">
                <a:solidFill>
                  <a:schemeClr val="bg1"/>
                </a:solidFill>
              </a:rPr>
              <a:t> run -d mi-</a:t>
            </a:r>
            <a:r>
              <a:rPr lang="es-ES" sz="1100" dirty="0" err="1">
                <a:solidFill>
                  <a:schemeClr val="bg1"/>
                </a:solidFill>
              </a:rPr>
              <a:t>aplicacion</a:t>
            </a:r>
            <a:r>
              <a:rPr lang="es-ES" sz="1100" dirty="0">
                <a:solidFill>
                  <a:schemeClr val="bg1"/>
                </a:solidFill>
              </a:rPr>
              <a:t>-</a:t>
            </a:r>
            <a:r>
              <a:rPr lang="es-ES" sz="1100" dirty="0" err="1">
                <a:solidFill>
                  <a:schemeClr val="bg1"/>
                </a:solidFill>
              </a:rPr>
              <a:t>python</a:t>
            </a:r>
            <a:endParaRPr lang="es-ES" sz="1100" dirty="0">
              <a:solidFill>
                <a:schemeClr val="bg1"/>
              </a:solidFill>
            </a:endParaRPr>
          </a:p>
        </p:txBody>
      </p:sp>
    </p:spTree>
    <p:extLst>
      <p:ext uri="{BB962C8B-B14F-4D97-AF65-F5344CB8AC3E}">
        <p14:creationId xmlns:p14="http://schemas.microsoft.com/office/powerpoint/2010/main" val="3930254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a:t>Docker en Windows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Generalmente Docker se utiliza en el contexto de Linux, sin embargo, es posible beneficiarse de sus funciones mediante Docker Desktop.</a:t>
            </a:r>
          </a:p>
          <a:p>
            <a:pPr marL="0" indent="0">
              <a:buNone/>
            </a:pPr>
            <a:endParaRPr lang="es-ES" dirty="0"/>
          </a:p>
          <a:p>
            <a:pPr marL="0" indent="0">
              <a:buNone/>
            </a:pPr>
            <a:r>
              <a:rPr lang="es-ES" dirty="0"/>
              <a:t>Docker Desktop permite crear contenedores en Windows</a:t>
            </a:r>
          </a:p>
          <a:p>
            <a:pPr marL="0" indent="0">
              <a:buNone/>
            </a:pPr>
            <a:r>
              <a:rPr lang="es-ES" dirty="0"/>
              <a:t>o</a:t>
            </a:r>
          </a:p>
          <a:p>
            <a:pPr marL="0" indent="0">
              <a:buNone/>
            </a:pPr>
            <a:r>
              <a:rPr lang="es-ES" dirty="0"/>
              <a:t>También contenedores en Linux a través de WSL en versiones de Windows 10 en adelante, o una máquina virtual interna.</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56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Recordemos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r>
              <a:rPr lang="es-EC" dirty="0"/>
              <a:t>Los entornos virtuales de Python permiten operar en contextos aislados que facilitan el flujo de trabajo y la consistencia del entorno usado para trabajar en una aplicación.</a:t>
            </a:r>
          </a:p>
          <a:p>
            <a:endParaRPr lang="es-EC" dirty="0"/>
          </a:p>
          <a:p>
            <a:r>
              <a:rPr lang="es-EC" dirty="0"/>
              <a:t>Generalmente creados en Python a través de </a:t>
            </a:r>
            <a:r>
              <a:rPr lang="es-EC" b="1" dirty="0" err="1"/>
              <a:t>venv</a:t>
            </a:r>
            <a:endParaRPr lang="es-EC" b="1" dirty="0"/>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70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7522064" cy="492760"/>
          </a:xfrm>
        </p:spPr>
        <p:txBody>
          <a:bodyPr vert="horz" lIns="91440" tIns="45720" rIns="91440" bIns="45720" rtlCol="0">
            <a:normAutofit fontScale="90000"/>
          </a:bodyPr>
          <a:lstStyle/>
          <a:p>
            <a:r>
              <a:rPr lang="es-EC" dirty="0"/>
              <a:t>¿Por qué usar contenedores?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a:buFontTx/>
              <a:buChar char="-"/>
            </a:pPr>
            <a:r>
              <a:rPr lang="es-ES" dirty="0"/>
              <a:t>Más eficientes que las máquinas virtuales al compartir el sistema operativo ya que permite que sean más fáciles de gestionar.</a:t>
            </a:r>
          </a:p>
          <a:p>
            <a:pPr>
              <a:buFontTx/>
              <a:buChar char="-"/>
            </a:pPr>
            <a:r>
              <a:rPr lang="es-ES" dirty="0"/>
              <a:t>Más eficientes que los entornos virtuales de Python ya que se extiende el nivel de aislamiento a las dependencias y configuración de todo el sistema.</a:t>
            </a:r>
            <a:br>
              <a:rPr lang="es-ES" dirty="0"/>
            </a:br>
            <a:br>
              <a:rPr lang="es-ES" dirty="0"/>
            </a:br>
            <a:r>
              <a:rPr lang="es-ES" dirty="0"/>
              <a:t>Permite que las aplicaciones se implementen de manera fácil y consistente, </a:t>
            </a:r>
            <a:r>
              <a:rPr lang="es-ES" b="1" dirty="0"/>
              <a:t>independientemente de si el entorno de destino es un centro de datos privado, la nube pública o incluso la computadora portátil personal de un desarrollador</a:t>
            </a:r>
            <a:r>
              <a:rPr lang="es-ES" dirty="0"/>
              <a:t>.</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3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7522064" cy="492760"/>
          </a:xfrm>
        </p:spPr>
        <p:txBody>
          <a:bodyPr vert="horz" lIns="91440" tIns="45720" rIns="91440" bIns="45720" rtlCol="0">
            <a:normAutofit fontScale="90000"/>
          </a:bodyPr>
          <a:lstStyle/>
          <a:p>
            <a:r>
              <a:rPr lang="es-EC" dirty="0"/>
              <a:t>¿Por qué usar contenedores?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Permiten que las aplicaciones se implementen de manera fácil y consistente, </a:t>
            </a:r>
            <a:r>
              <a:rPr lang="es-ES" b="1" dirty="0"/>
              <a:t>independientemente de si el entorno de destino es un centro de datos privado, la nube pública o incluso la computadora portátil personal de un desarrollador</a:t>
            </a:r>
            <a:r>
              <a:rPr lang="es-ES" dirty="0"/>
              <a:t>.</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400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a:t>Sistemas complejos</a:t>
            </a:r>
            <a:endParaRPr lang="es-EC" dirty="0"/>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¡Notemos que el concepto de contenedores </a:t>
            </a:r>
            <a:r>
              <a:rPr lang="es-ES" b="1" dirty="0"/>
              <a:t>no aplica solo a aplicaciones de Python</a:t>
            </a:r>
            <a:r>
              <a:rPr lang="es-ES" dirty="0"/>
              <a:t>! </a:t>
            </a:r>
            <a:br>
              <a:rPr lang="es-ES" dirty="0"/>
            </a:br>
            <a:br>
              <a:rPr lang="es-ES" dirty="0"/>
            </a:br>
            <a:r>
              <a:rPr lang="es-ES" dirty="0"/>
              <a:t>En particular, estos beneficios de consistencia y virtualización permiten aislar TODOS LOS COMPONENTES de una arquitectura.</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168BA9A-C23A-D206-26F5-797E6AD469DA}"/>
              </a:ext>
            </a:extLst>
          </p:cNvPr>
          <p:cNvPicPr>
            <a:picLocks noChangeAspect="1"/>
          </p:cNvPicPr>
          <p:nvPr/>
        </p:nvPicPr>
        <p:blipFill>
          <a:blip r:embed="rId3"/>
          <a:stretch>
            <a:fillRect/>
          </a:stretch>
        </p:blipFill>
        <p:spPr>
          <a:xfrm>
            <a:off x="6026046" y="3115699"/>
            <a:ext cx="5525996" cy="2887694"/>
          </a:xfrm>
          <a:prstGeom prst="rect">
            <a:avLst/>
          </a:prstGeom>
        </p:spPr>
      </p:pic>
    </p:spTree>
    <p:extLst>
      <p:ext uri="{BB962C8B-B14F-4D97-AF65-F5344CB8AC3E}">
        <p14:creationId xmlns:p14="http://schemas.microsoft.com/office/powerpoint/2010/main" val="448907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err="1"/>
              <a:t>docker-compose</a:t>
            </a:r>
            <a:endParaRPr lang="es-EC" dirty="0"/>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Herramienta para la gestión conjunta de varios contendores en una arquitectura unificada.</a:t>
            </a:r>
          </a:p>
          <a:p>
            <a:pPr marL="0" indent="0">
              <a:buNone/>
            </a:pPr>
            <a:endParaRPr lang="es-ES" dirty="0"/>
          </a:p>
          <a:p>
            <a:pPr marL="0" indent="0">
              <a:buNone/>
            </a:pPr>
            <a:r>
              <a:rPr lang="es-ES" dirty="0"/>
              <a:t>Utiliza un archivo para definir los servicios que se deben crear, los volúmenes, y las redes internas entre estos contenedores.</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AA67C9-78DC-3A60-2A37-0A8DEB3826C3}"/>
              </a:ext>
            </a:extLst>
          </p:cNvPr>
          <p:cNvSpPr txBox="1"/>
          <p:nvPr/>
        </p:nvSpPr>
        <p:spPr>
          <a:xfrm>
            <a:off x="8066426" y="5869092"/>
            <a:ext cx="4536397" cy="369332"/>
          </a:xfrm>
          <a:prstGeom prst="rect">
            <a:avLst/>
          </a:prstGeom>
          <a:noFill/>
        </p:spPr>
        <p:txBody>
          <a:bodyPr wrap="square">
            <a:spAutoFit/>
          </a:bodyPr>
          <a:lstStyle/>
          <a:p>
            <a:r>
              <a:rPr lang="en-GB" dirty="0">
                <a:hlinkClick r:id="rId3"/>
              </a:rPr>
              <a:t>Docker Compose | Docker Docs</a:t>
            </a:r>
            <a:endParaRPr lang="en-GB" dirty="0"/>
          </a:p>
        </p:txBody>
      </p:sp>
    </p:spTree>
    <p:extLst>
      <p:ext uri="{BB962C8B-B14F-4D97-AF65-F5344CB8AC3E}">
        <p14:creationId xmlns:p14="http://schemas.microsoft.com/office/powerpoint/2010/main" val="4066131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err="1"/>
              <a:t>docker-compose.yml</a:t>
            </a: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AD2840-EBD6-30A0-5465-47DE39CFF02B}"/>
              </a:ext>
            </a:extLst>
          </p:cNvPr>
          <p:cNvSpPr txBox="1"/>
          <p:nvPr/>
        </p:nvSpPr>
        <p:spPr>
          <a:xfrm>
            <a:off x="3535805" y="2013148"/>
            <a:ext cx="6097248" cy="4293483"/>
          </a:xfrm>
          <a:prstGeom prst="rect">
            <a:avLst/>
          </a:prstGeom>
          <a:solidFill>
            <a:schemeClr val="tx1"/>
          </a:solidFill>
        </p:spPr>
        <p:txBody>
          <a:bodyPr wrap="square">
            <a:spAutoFit/>
          </a:bodyPr>
          <a:lstStyle/>
          <a:p>
            <a:r>
              <a:rPr lang="en-GB" sz="1050" dirty="0">
                <a:solidFill>
                  <a:schemeClr val="bg1"/>
                </a:solidFill>
              </a:rPr>
              <a:t>version: '3.8'</a:t>
            </a:r>
          </a:p>
          <a:p>
            <a:endParaRPr lang="en-GB" sz="1050" dirty="0">
              <a:solidFill>
                <a:schemeClr val="bg1"/>
              </a:solidFill>
            </a:endParaRPr>
          </a:p>
          <a:p>
            <a:r>
              <a:rPr lang="en-GB" sz="1050" dirty="0">
                <a:solidFill>
                  <a:schemeClr val="bg1"/>
                </a:solidFill>
              </a:rPr>
              <a:t>services:</a:t>
            </a:r>
          </a:p>
          <a:p>
            <a:r>
              <a:rPr lang="en-GB" sz="1050" dirty="0">
                <a:solidFill>
                  <a:schemeClr val="bg1"/>
                </a:solidFill>
              </a:rPr>
              <a:t>  frontend:</a:t>
            </a:r>
          </a:p>
          <a:p>
            <a:r>
              <a:rPr lang="en-GB" sz="1050" dirty="0">
                <a:solidFill>
                  <a:schemeClr val="bg1"/>
                </a:solidFill>
              </a:rPr>
              <a:t>    image: node:14</a:t>
            </a:r>
          </a:p>
          <a:p>
            <a:r>
              <a:rPr lang="en-GB" sz="1050" dirty="0">
                <a:solidFill>
                  <a:schemeClr val="bg1"/>
                </a:solidFill>
              </a:rPr>
              <a:t>   volumes:</a:t>
            </a:r>
          </a:p>
          <a:p>
            <a:r>
              <a:rPr lang="en-GB" sz="1050" dirty="0">
                <a:solidFill>
                  <a:schemeClr val="bg1"/>
                </a:solidFill>
              </a:rPr>
              <a:t>      - ./frontend:/app</a:t>
            </a:r>
          </a:p>
          <a:p>
            <a:r>
              <a:rPr lang="en-GB" sz="1050" dirty="0">
                <a:solidFill>
                  <a:schemeClr val="bg1"/>
                </a:solidFill>
              </a:rPr>
              <a:t>    ports:</a:t>
            </a:r>
          </a:p>
          <a:p>
            <a:r>
              <a:rPr lang="en-GB" sz="1050" dirty="0">
                <a:solidFill>
                  <a:schemeClr val="bg1"/>
                </a:solidFill>
              </a:rPr>
              <a:t>      - "3000:3000"</a:t>
            </a:r>
          </a:p>
          <a:p>
            <a:r>
              <a:rPr lang="en-GB" sz="1050" dirty="0" err="1">
                <a:solidFill>
                  <a:schemeClr val="bg1"/>
                </a:solidFill>
              </a:rPr>
              <a:t>depends_on</a:t>
            </a:r>
            <a:r>
              <a:rPr lang="en-GB" sz="1050" dirty="0">
                <a:solidFill>
                  <a:schemeClr val="bg1"/>
                </a:solidFill>
              </a:rPr>
              <a:t>:</a:t>
            </a:r>
          </a:p>
          <a:p>
            <a:r>
              <a:rPr lang="en-GB" sz="1050" dirty="0">
                <a:solidFill>
                  <a:schemeClr val="bg1"/>
                </a:solidFill>
              </a:rPr>
              <a:t>      - backend</a:t>
            </a:r>
          </a:p>
          <a:p>
            <a:endParaRPr lang="en-GB" sz="1050" dirty="0">
              <a:solidFill>
                <a:schemeClr val="bg1"/>
              </a:solidFill>
            </a:endParaRPr>
          </a:p>
          <a:p>
            <a:r>
              <a:rPr lang="en-GB" sz="1050" dirty="0">
                <a:solidFill>
                  <a:schemeClr val="bg1"/>
                </a:solidFill>
              </a:rPr>
              <a:t>  backend:</a:t>
            </a:r>
          </a:p>
          <a:p>
            <a:r>
              <a:rPr lang="en-GB" sz="1050" dirty="0">
                <a:solidFill>
                  <a:schemeClr val="bg1"/>
                </a:solidFill>
              </a:rPr>
              <a:t>    build: ./backend</a:t>
            </a:r>
          </a:p>
          <a:p>
            <a:r>
              <a:rPr lang="en-GB" sz="1050" dirty="0">
                <a:solidFill>
                  <a:schemeClr val="bg1"/>
                </a:solidFill>
              </a:rPr>
              <a:t>    volumes:</a:t>
            </a:r>
          </a:p>
          <a:p>
            <a:r>
              <a:rPr lang="en-GB" sz="1050" dirty="0">
                <a:solidFill>
                  <a:schemeClr val="bg1"/>
                </a:solidFill>
              </a:rPr>
              <a:t>      - ./backend:/app</a:t>
            </a:r>
          </a:p>
          <a:p>
            <a:r>
              <a:rPr lang="en-GB" sz="1050" dirty="0">
                <a:solidFill>
                  <a:schemeClr val="bg1"/>
                </a:solidFill>
              </a:rPr>
              <a:t>    ports:</a:t>
            </a:r>
          </a:p>
          <a:p>
            <a:r>
              <a:rPr lang="en-GB" sz="1050" dirty="0">
                <a:solidFill>
                  <a:schemeClr val="bg1"/>
                </a:solidFill>
              </a:rPr>
              <a:t>      - "5000:5000"</a:t>
            </a:r>
          </a:p>
          <a:p>
            <a:r>
              <a:rPr lang="en-GB" sz="1050" dirty="0">
                <a:solidFill>
                  <a:schemeClr val="bg1"/>
                </a:solidFill>
              </a:rPr>
              <a:t>    </a:t>
            </a:r>
            <a:r>
              <a:rPr lang="en-GB" sz="1050" dirty="0" err="1">
                <a:solidFill>
                  <a:schemeClr val="bg1"/>
                </a:solidFill>
              </a:rPr>
              <a:t>depends_on</a:t>
            </a:r>
            <a:r>
              <a:rPr lang="en-GB" sz="1050" dirty="0">
                <a:solidFill>
                  <a:schemeClr val="bg1"/>
                </a:solidFill>
              </a:rPr>
              <a:t>:</a:t>
            </a:r>
          </a:p>
          <a:p>
            <a:r>
              <a:rPr lang="en-GB" sz="1050" dirty="0">
                <a:solidFill>
                  <a:schemeClr val="bg1"/>
                </a:solidFill>
              </a:rPr>
              <a:t>      - </a:t>
            </a:r>
            <a:r>
              <a:rPr lang="en-GB" sz="1050" dirty="0" err="1">
                <a:solidFill>
                  <a:schemeClr val="bg1"/>
                </a:solidFill>
              </a:rPr>
              <a:t>basedatos</a:t>
            </a:r>
            <a:endParaRPr lang="en-GB" sz="1050" dirty="0">
              <a:solidFill>
                <a:schemeClr val="bg1"/>
              </a:solidFill>
            </a:endParaRPr>
          </a:p>
          <a:p>
            <a:endParaRPr lang="en-GB" sz="1050" dirty="0">
              <a:solidFill>
                <a:schemeClr val="bg1"/>
              </a:solidFill>
            </a:endParaRPr>
          </a:p>
          <a:p>
            <a:r>
              <a:rPr lang="en-GB" sz="1050" dirty="0">
                <a:solidFill>
                  <a:schemeClr val="bg1"/>
                </a:solidFill>
              </a:rPr>
              <a:t>  </a:t>
            </a:r>
            <a:r>
              <a:rPr lang="en-GB" sz="1050" dirty="0" err="1">
                <a:solidFill>
                  <a:schemeClr val="bg1"/>
                </a:solidFill>
              </a:rPr>
              <a:t>basedatos</a:t>
            </a:r>
            <a:r>
              <a:rPr lang="en-GB" sz="1050" dirty="0">
                <a:solidFill>
                  <a:schemeClr val="bg1"/>
                </a:solidFill>
              </a:rPr>
              <a:t>:</a:t>
            </a:r>
          </a:p>
          <a:p>
            <a:r>
              <a:rPr lang="en-GB" sz="1050" dirty="0">
                <a:solidFill>
                  <a:schemeClr val="bg1"/>
                </a:solidFill>
              </a:rPr>
              <a:t>    image: postgres:13</a:t>
            </a:r>
          </a:p>
          <a:p>
            <a:r>
              <a:rPr lang="en-GB" sz="1050" dirty="0">
                <a:solidFill>
                  <a:schemeClr val="bg1"/>
                </a:solidFill>
              </a:rPr>
              <a:t>   volumes:</a:t>
            </a:r>
          </a:p>
          <a:p>
            <a:r>
              <a:rPr lang="en-GB" sz="1050" dirty="0">
                <a:solidFill>
                  <a:schemeClr val="bg1"/>
                </a:solidFill>
              </a:rPr>
              <a:t>      - </a:t>
            </a:r>
            <a:r>
              <a:rPr lang="en-GB" sz="1050" dirty="0" err="1">
                <a:solidFill>
                  <a:schemeClr val="bg1"/>
                </a:solidFill>
              </a:rPr>
              <a:t>db_data</a:t>
            </a:r>
            <a:r>
              <a:rPr lang="en-GB" sz="1050" dirty="0">
                <a:solidFill>
                  <a:schemeClr val="bg1"/>
                </a:solidFill>
              </a:rPr>
              <a:t>:/var/lib/</a:t>
            </a:r>
            <a:r>
              <a:rPr lang="en-GB" sz="1050" dirty="0" err="1">
                <a:solidFill>
                  <a:schemeClr val="bg1"/>
                </a:solidFill>
              </a:rPr>
              <a:t>postgresql</a:t>
            </a:r>
            <a:r>
              <a:rPr lang="en-GB" sz="1050" dirty="0">
                <a:solidFill>
                  <a:schemeClr val="bg1"/>
                </a:solidFill>
              </a:rPr>
              <a:t>/data</a:t>
            </a:r>
          </a:p>
          <a:p>
            <a:endParaRPr lang="en-GB" sz="1050" dirty="0">
              <a:solidFill>
                <a:schemeClr val="bg1"/>
              </a:solidFill>
            </a:endParaRPr>
          </a:p>
        </p:txBody>
      </p:sp>
    </p:spTree>
    <p:extLst>
      <p:ext uri="{BB962C8B-B14F-4D97-AF65-F5344CB8AC3E}">
        <p14:creationId xmlns:p14="http://schemas.microsoft.com/office/powerpoint/2010/main" val="631500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err="1"/>
              <a:t>docker-compose</a:t>
            </a:r>
            <a:endParaRPr lang="es-EC" dirty="0"/>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¡Simplifica el aislamiento y la reproducibilidad de todos los componentes de una aplicación!</a:t>
            </a:r>
            <a:br>
              <a:rPr lang="es-ES" dirty="0"/>
            </a:br>
            <a:br>
              <a:rPr lang="es-ES" dirty="0"/>
            </a:br>
            <a:r>
              <a:rPr lang="es-ES" dirty="0"/>
              <a:t>Automatiza completamente el despliegue y la inicialización de un sistema entero en el contexto de </a:t>
            </a:r>
            <a:r>
              <a:rPr lang="es-ES" dirty="0" err="1"/>
              <a:t>de</a:t>
            </a:r>
            <a:r>
              <a:rPr lang="es-ES" dirty="0"/>
              <a:t> desarrollo.</a:t>
            </a:r>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DC09B1-88FA-37E1-706B-82BC8C82AC05}"/>
              </a:ext>
            </a:extLst>
          </p:cNvPr>
          <p:cNvSpPr txBox="1"/>
          <p:nvPr/>
        </p:nvSpPr>
        <p:spPr>
          <a:xfrm>
            <a:off x="1024953" y="4173724"/>
            <a:ext cx="2385309" cy="369332"/>
          </a:xfrm>
          <a:prstGeom prst="rect">
            <a:avLst/>
          </a:prstGeom>
          <a:solidFill>
            <a:schemeClr val="tx1"/>
          </a:solidFill>
        </p:spPr>
        <p:txBody>
          <a:bodyPr wrap="square">
            <a:spAutoFit/>
          </a:bodyPr>
          <a:lstStyle/>
          <a:p>
            <a:pPr marL="0" indent="0">
              <a:buNone/>
            </a:pPr>
            <a:r>
              <a:rPr lang="es-ES" dirty="0" err="1">
                <a:solidFill>
                  <a:schemeClr val="bg1"/>
                </a:solidFill>
              </a:rPr>
              <a:t>docker-compose</a:t>
            </a:r>
            <a:r>
              <a:rPr lang="es-ES" dirty="0">
                <a:solidFill>
                  <a:schemeClr val="bg1"/>
                </a:solidFill>
              </a:rPr>
              <a:t> up</a:t>
            </a:r>
          </a:p>
        </p:txBody>
      </p:sp>
      <p:sp>
        <p:nvSpPr>
          <p:cNvPr id="9" name="TextBox 8">
            <a:extLst>
              <a:ext uri="{FF2B5EF4-FFF2-40B4-BE49-F238E27FC236}">
                <a16:creationId xmlns:a16="http://schemas.microsoft.com/office/drawing/2014/main" id="{7F180E39-4302-6F0B-BDE8-0A94BD958124}"/>
              </a:ext>
            </a:extLst>
          </p:cNvPr>
          <p:cNvSpPr txBox="1"/>
          <p:nvPr/>
        </p:nvSpPr>
        <p:spPr>
          <a:xfrm>
            <a:off x="4255334" y="3850558"/>
            <a:ext cx="7515844" cy="1384995"/>
          </a:xfrm>
          <a:prstGeom prst="rect">
            <a:avLst/>
          </a:prstGeom>
          <a:solidFill>
            <a:schemeClr val="tx1"/>
          </a:solidFill>
        </p:spPr>
        <p:txBody>
          <a:bodyPr wrap="square">
            <a:spAutoFit/>
          </a:bodyPr>
          <a:lstStyle/>
          <a:p>
            <a:r>
              <a:rPr lang="en-GB" sz="1400" dirty="0">
                <a:solidFill>
                  <a:schemeClr val="bg1"/>
                </a:solidFill>
              </a:rPr>
              <a:t>$ docker-compose </a:t>
            </a:r>
            <a:r>
              <a:rPr lang="en-GB" sz="1400" dirty="0" err="1">
                <a:solidFill>
                  <a:schemeClr val="bg1"/>
                </a:solidFill>
              </a:rPr>
              <a:t>ps</a:t>
            </a:r>
            <a:endParaRPr lang="en-GB" sz="1400" dirty="0">
              <a:solidFill>
                <a:schemeClr val="bg1"/>
              </a:solidFill>
            </a:endParaRPr>
          </a:p>
          <a:p>
            <a:r>
              <a:rPr lang="en-GB" sz="1400" dirty="0">
                <a:solidFill>
                  <a:schemeClr val="bg1"/>
                </a:solidFill>
              </a:rPr>
              <a:t>      Name                    Command               State           Ports</a:t>
            </a:r>
          </a:p>
          <a:p>
            <a:r>
              <a:rPr lang="en-GB" sz="1400" dirty="0">
                <a:solidFill>
                  <a:schemeClr val="bg1"/>
                </a:solidFill>
              </a:rPr>
              <a:t>--------------------------------------------------------------------------------</a:t>
            </a:r>
          </a:p>
          <a:p>
            <a:r>
              <a:rPr lang="en-GB" sz="1400" dirty="0">
                <a:solidFill>
                  <a:schemeClr val="bg1"/>
                </a:solidFill>
              </a:rPr>
              <a:t>mi-aplicacion_backend_1            python app.py             Up      0.0.0.0:5000-&gt;5000/</a:t>
            </a:r>
            <a:r>
              <a:rPr lang="en-GB" sz="1400" dirty="0" err="1">
                <a:solidFill>
                  <a:schemeClr val="bg1"/>
                </a:solidFill>
              </a:rPr>
              <a:t>tcp</a:t>
            </a:r>
            <a:endParaRPr lang="en-GB" sz="1400" dirty="0">
              <a:solidFill>
                <a:schemeClr val="bg1"/>
              </a:solidFill>
            </a:endParaRPr>
          </a:p>
          <a:p>
            <a:r>
              <a:rPr lang="en-GB" sz="1400" dirty="0">
                <a:solidFill>
                  <a:schemeClr val="bg1"/>
                </a:solidFill>
              </a:rPr>
              <a:t>mi-aplicacion_basedatos_1        docker-entrypoint.sh      Up      5432/</a:t>
            </a:r>
            <a:r>
              <a:rPr lang="en-GB" sz="1400" dirty="0" err="1">
                <a:solidFill>
                  <a:schemeClr val="bg1"/>
                </a:solidFill>
              </a:rPr>
              <a:t>tcp</a:t>
            </a:r>
            <a:endParaRPr lang="en-GB" sz="1400" dirty="0">
              <a:solidFill>
                <a:schemeClr val="bg1"/>
              </a:solidFill>
            </a:endParaRPr>
          </a:p>
          <a:p>
            <a:r>
              <a:rPr lang="en-GB" sz="1400" dirty="0">
                <a:solidFill>
                  <a:schemeClr val="bg1"/>
                </a:solidFill>
              </a:rPr>
              <a:t>mi-aplicacion_frontend_1             </a:t>
            </a:r>
            <a:r>
              <a:rPr lang="en-GB" sz="1400" dirty="0" err="1">
                <a:solidFill>
                  <a:schemeClr val="bg1"/>
                </a:solidFill>
              </a:rPr>
              <a:t>sh</a:t>
            </a:r>
            <a:r>
              <a:rPr lang="en-GB" sz="1400" dirty="0">
                <a:solidFill>
                  <a:schemeClr val="bg1"/>
                </a:solidFill>
              </a:rPr>
              <a:t> -c "</a:t>
            </a:r>
            <a:r>
              <a:rPr lang="en-GB" sz="1400" dirty="0" err="1">
                <a:solidFill>
                  <a:schemeClr val="bg1"/>
                </a:solidFill>
              </a:rPr>
              <a:t>npm</a:t>
            </a:r>
            <a:r>
              <a:rPr lang="en-GB" sz="1400" dirty="0">
                <a:solidFill>
                  <a:schemeClr val="bg1"/>
                </a:solidFill>
              </a:rPr>
              <a:t> install &amp;&amp; ... Up      0.0.0.0:3000-&gt;3000/</a:t>
            </a:r>
            <a:r>
              <a:rPr lang="en-GB" sz="1400" dirty="0" err="1">
                <a:solidFill>
                  <a:schemeClr val="bg1"/>
                </a:solidFill>
              </a:rPr>
              <a:t>tcp</a:t>
            </a:r>
            <a:endParaRPr lang="en-GB" sz="1400" dirty="0">
              <a:solidFill>
                <a:schemeClr val="bg1"/>
              </a:solidFill>
            </a:endParaRPr>
          </a:p>
        </p:txBody>
      </p:sp>
    </p:spTree>
    <p:extLst>
      <p:ext uri="{BB962C8B-B14F-4D97-AF65-F5344CB8AC3E}">
        <p14:creationId xmlns:p14="http://schemas.microsoft.com/office/powerpoint/2010/main" val="3761401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a:t>Tema para estudiar</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El tema de imágenes y contenedores se cubre mucho en el contexto de operaciones de desarrollo (</a:t>
            </a:r>
            <a:r>
              <a:rPr lang="es-ES" dirty="0" err="1"/>
              <a:t>DevOPS</a:t>
            </a:r>
            <a:r>
              <a:rPr lang="es-ES" dirty="0"/>
              <a:t>) y flujos de trabajo complejos, muchos conceptos avanzados que no podemos cubrir por falta de tiempo, sin embargo, ¡existen muchos recursos disponibles!</a:t>
            </a:r>
            <a:br>
              <a:rPr lang="es-ES" dirty="0"/>
            </a:br>
            <a:br>
              <a:rPr lang="es-ES" dirty="0"/>
            </a:br>
            <a:endParaRPr lang="es-ES" dirty="0"/>
          </a:p>
          <a:p>
            <a:pPr marL="0" indent="0">
              <a:buNone/>
            </a:pPr>
            <a:endParaRPr lang="es-ES" dirty="0"/>
          </a:p>
          <a:p>
            <a:pPr marL="0" indent="0">
              <a:buNone/>
            </a:pPr>
            <a:endParaRPr lang="es-ES" dirty="0"/>
          </a:p>
          <a:p>
            <a:pPr marL="0" indent="0">
              <a:buNone/>
            </a:pPr>
            <a:br>
              <a:rPr lang="es-ES" dirty="0"/>
            </a:br>
            <a:r>
              <a:rPr lang="en-GB" dirty="0">
                <a:hlinkClick r:id="rId2"/>
              </a:rPr>
              <a:t>A Docker Tutorial for Beginners (docker-curriculum.com)</a:t>
            </a:r>
            <a:endParaRPr lang="es-ES"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56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r>
              <a:rPr lang="es-ES" dirty="0"/>
              <a:t>Cuál es la mejor opción para virtualizar el sistema operativo completo en una aplicación de Python, incluyendo el aspecto de </a:t>
            </a:r>
            <a:r>
              <a:rPr lang="es-ES" dirty="0" err="1"/>
              <a:t>infrastructura</a:t>
            </a:r>
            <a:r>
              <a:rPr lang="es-ES" dirty="0"/>
              <a:t> física?</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Encuesta</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109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r>
              <a:rPr lang="es-ES" dirty="0"/>
              <a:t>¿Cuál es la mejor opción para virtualizar el sistema operativo completo en una aplicación de Python, incluyendo el aspecto de infraestructura física?</a:t>
            </a:r>
          </a:p>
          <a:p>
            <a:endParaRPr lang="es-ES" dirty="0"/>
          </a:p>
          <a:p>
            <a:r>
              <a:rPr lang="es-ES" b="1" dirty="0"/>
              <a:t>Máquina virtual</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Encuesta</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441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r>
              <a:rPr lang="es-ES" dirty="0"/>
              <a:t>¿Cuál es la mejor opción para aislar una aplicación de Python y sus librerías directas, sin </a:t>
            </a:r>
            <a:r>
              <a:rPr lang="es-ES" dirty="0" err="1"/>
              <a:t>improtar</a:t>
            </a:r>
            <a:r>
              <a:rPr lang="es-ES" dirty="0"/>
              <a:t> el entorno de ejecución?</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Encuesta</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76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Entornos virtuales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r>
              <a:rPr lang="es-EC" dirty="0"/>
              <a:t>A pesar de que permiten tener consistencia en el entorno específico de Python, cuando tratamos con aplicaciones más complejas, existen ciertas consideraciones adicionales.</a:t>
            </a:r>
          </a:p>
          <a:p>
            <a:pPr marL="0" indent="0">
              <a:buNone/>
            </a:pPr>
            <a:endParaRPr lang="es-EC" dirty="0"/>
          </a:p>
          <a:p>
            <a:pPr marL="0" indent="0">
              <a:buNone/>
            </a:pPr>
            <a:endParaRPr lang="es-EC" dirty="0"/>
          </a:p>
          <a:p>
            <a:pPr marL="0" indent="0">
              <a:buNone/>
            </a:pPr>
            <a:r>
              <a:rPr lang="es-EC" dirty="0"/>
              <a:t>Limitación específica: </a:t>
            </a:r>
            <a:r>
              <a:rPr lang="es-EC" b="1" dirty="0"/>
              <a:t>Solo gestiona paquetes y dependencias de Python</a:t>
            </a:r>
            <a:endParaRPr lang="es-EC" dirty="0"/>
          </a:p>
          <a:p>
            <a:pPr marL="0" indent="0">
              <a:buNone/>
            </a:pPr>
            <a:r>
              <a:rPr lang="es-EC" b="1" dirty="0"/>
              <a:t> </a:t>
            </a:r>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254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r>
              <a:rPr lang="es-ES" dirty="0"/>
              <a:t>¿Cuál es la mejor opción que debo usar en todos los contextos?</a:t>
            </a:r>
          </a:p>
          <a:p>
            <a:endParaRPr lang="es-ES" dirty="0"/>
          </a:p>
          <a:p>
            <a:endParaRPr lang="es-ES"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Encuesta</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816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r>
              <a:rPr lang="es-ES" dirty="0"/>
              <a:t>¿Cuál es la mejor opción que debo usar en todos los contextos?</a:t>
            </a:r>
          </a:p>
          <a:p>
            <a:endParaRPr lang="es-ES" dirty="0"/>
          </a:p>
          <a:p>
            <a:r>
              <a:rPr lang="es-ES" b="1" dirty="0"/>
              <a:t>Depende del contexto</a:t>
            </a:r>
          </a:p>
          <a:p>
            <a:endParaRPr lang="es-ES"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Encuesta</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824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33C4D85-97C8-7BD5-07EC-2ED6E460ADB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Python:</a:t>
            </a:r>
            <a:br>
              <a:rPr lang="en-US" sz="3600" dirty="0">
                <a:solidFill>
                  <a:schemeClr val="tx1"/>
                </a:solidFill>
              </a:rPr>
            </a:br>
            <a:r>
              <a:rPr lang="es-EC" sz="2800" dirty="0">
                <a:solidFill>
                  <a:schemeClr val="tx1"/>
                </a:solidFill>
              </a:rPr>
              <a:t>Conceptos de aplicaciones en producción</a:t>
            </a:r>
            <a:endParaRPr lang="es-EC" sz="3600" dirty="0">
              <a:solidFill>
                <a:schemeClr val="tx1"/>
              </a:solidFill>
            </a:endParaRPr>
          </a:p>
        </p:txBody>
      </p:sp>
      <p:sp>
        <p:nvSpPr>
          <p:cNvPr id="14" name="Subtitle 2">
            <a:extLst>
              <a:ext uri="{FF2B5EF4-FFF2-40B4-BE49-F238E27FC236}">
                <a16:creationId xmlns:a16="http://schemas.microsoft.com/office/drawing/2014/main" id="{79CF6B45-FDF4-8614-0E29-5EF3F4C684CE}"/>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s-EC" sz="1600" dirty="0"/>
              <a:t>TRABAJANDO EN ENTORNOS CONSISTENTES</a:t>
            </a:r>
            <a:endParaRPr lang="en-US" sz="1600" dirty="0"/>
          </a:p>
        </p:txBody>
      </p:sp>
      <p:pic>
        <p:nvPicPr>
          <p:cNvPr id="15" name="Picture 8" descr="See the source image">
            <a:extLst>
              <a:ext uri="{FF2B5EF4-FFF2-40B4-BE49-F238E27FC236}">
                <a16:creationId xmlns:a16="http://schemas.microsoft.com/office/drawing/2014/main" id="{65D54260-B535-298B-A283-5070697AB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3656" y="1177569"/>
            <a:ext cx="1680072" cy="168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704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33C4D85-97C8-7BD5-07EC-2ED6E460ADB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Python:</a:t>
            </a:r>
            <a:br>
              <a:rPr lang="en-US" sz="3600" dirty="0">
                <a:solidFill>
                  <a:schemeClr val="tx1"/>
                </a:solidFill>
              </a:rPr>
            </a:br>
            <a:r>
              <a:rPr lang="es-EC" sz="2800" dirty="0">
                <a:solidFill>
                  <a:schemeClr val="tx1"/>
                </a:solidFill>
              </a:rPr>
              <a:t>Conceptos de aplicaciones en producción</a:t>
            </a:r>
            <a:endParaRPr lang="es-EC" sz="3600" dirty="0">
              <a:solidFill>
                <a:schemeClr val="tx1"/>
              </a:solidFill>
            </a:endParaRPr>
          </a:p>
        </p:txBody>
      </p:sp>
      <p:sp>
        <p:nvSpPr>
          <p:cNvPr id="14" name="Subtitle 2">
            <a:extLst>
              <a:ext uri="{FF2B5EF4-FFF2-40B4-BE49-F238E27FC236}">
                <a16:creationId xmlns:a16="http://schemas.microsoft.com/office/drawing/2014/main" id="{79CF6B45-FDF4-8614-0E29-5EF3F4C684CE}"/>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s-EC" sz="1600" dirty="0"/>
              <a:t>TRABAJANDO EN ENTORNOS CONSISTENTES</a:t>
            </a:r>
            <a:endParaRPr lang="en-US" sz="1600" dirty="0"/>
          </a:p>
        </p:txBody>
      </p:sp>
      <p:pic>
        <p:nvPicPr>
          <p:cNvPr id="15" name="Picture 8" descr="See the source image">
            <a:extLst>
              <a:ext uri="{FF2B5EF4-FFF2-40B4-BE49-F238E27FC236}">
                <a16:creationId xmlns:a16="http://schemas.microsoft.com/office/drawing/2014/main" id="{65D54260-B535-298B-A283-5070697AB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3656" y="1177569"/>
            <a:ext cx="1680072" cy="168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528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err="1"/>
              <a:t>Github</a:t>
            </a:r>
            <a:r>
              <a:rPr lang="es-EC" dirty="0"/>
              <a:t> </a:t>
            </a:r>
            <a:r>
              <a:rPr lang="es-EC" dirty="0" err="1"/>
              <a:t>Codespaces</a:t>
            </a:r>
            <a:endParaRPr lang="es-EC" dirty="0"/>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Existen herramientas que aprovechan los conceptos vistos anteriormente para facilitar utilidades a los desarrolladores.</a:t>
            </a:r>
            <a:br>
              <a:rPr lang="es-ES" dirty="0"/>
            </a:br>
            <a:br>
              <a:rPr lang="es-ES" dirty="0"/>
            </a:br>
            <a:r>
              <a:rPr lang="es-ES" b="1" dirty="0" err="1"/>
              <a:t>Github</a:t>
            </a:r>
            <a:r>
              <a:rPr lang="es-ES" b="1" dirty="0"/>
              <a:t> </a:t>
            </a:r>
            <a:r>
              <a:rPr lang="es-ES" b="1" dirty="0" err="1"/>
              <a:t>Codespaces</a:t>
            </a:r>
            <a:r>
              <a:rPr lang="es-ES" b="1" dirty="0"/>
              <a:t> </a:t>
            </a:r>
            <a:r>
              <a:rPr lang="es-ES" dirty="0"/>
              <a:t>es un ejemplo que permite crear y configurar rápidamente entornos </a:t>
            </a:r>
            <a:r>
              <a:rPr lang="es-ES" dirty="0" err="1"/>
              <a:t>parael</a:t>
            </a:r>
            <a:r>
              <a:rPr lang="es-ES" dirty="0"/>
              <a:t> desarrollo de cualquier proyecto en la nube, </a:t>
            </a:r>
            <a:r>
              <a:rPr lang="es-ES" b="1" dirty="0"/>
              <a:t>directamente vinculado a los repositorios de </a:t>
            </a:r>
            <a:r>
              <a:rPr lang="es-ES" b="1" dirty="0" err="1"/>
              <a:t>Github</a:t>
            </a:r>
            <a:r>
              <a:rPr lang="es-ES" b="1" dirty="0"/>
              <a:t>!</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AA67C9-78DC-3A60-2A37-0A8DEB3826C3}"/>
              </a:ext>
            </a:extLst>
          </p:cNvPr>
          <p:cNvSpPr txBox="1"/>
          <p:nvPr/>
        </p:nvSpPr>
        <p:spPr>
          <a:xfrm>
            <a:off x="9616190" y="5869092"/>
            <a:ext cx="2986633" cy="369332"/>
          </a:xfrm>
          <a:prstGeom prst="rect">
            <a:avLst/>
          </a:prstGeom>
          <a:noFill/>
        </p:spPr>
        <p:txBody>
          <a:bodyPr wrap="square">
            <a:spAutoFit/>
          </a:bodyPr>
          <a:lstStyle/>
          <a:p>
            <a:r>
              <a:rPr lang="en-GB" dirty="0">
                <a:hlinkClick r:id="rId3"/>
              </a:rPr>
              <a:t>GitHub </a:t>
            </a:r>
            <a:r>
              <a:rPr lang="en-GB" dirty="0" err="1">
                <a:hlinkClick r:id="rId3"/>
              </a:rPr>
              <a:t>Codespaces</a:t>
            </a:r>
            <a:endParaRPr lang="en-GB" dirty="0"/>
          </a:p>
        </p:txBody>
      </p:sp>
    </p:spTree>
    <p:extLst>
      <p:ext uri="{BB962C8B-B14F-4D97-AF65-F5344CB8AC3E}">
        <p14:creationId xmlns:p14="http://schemas.microsoft.com/office/powerpoint/2010/main" val="881394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err="1"/>
              <a:t>Github</a:t>
            </a:r>
            <a:r>
              <a:rPr lang="es-EC" dirty="0"/>
              <a:t> </a:t>
            </a:r>
            <a:r>
              <a:rPr lang="es-EC" dirty="0" err="1"/>
              <a:t>Codespaces</a:t>
            </a:r>
            <a:endParaRPr lang="es-EC" dirty="0"/>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Despliegue automático a través de botones en la UI de </a:t>
            </a:r>
            <a:r>
              <a:rPr lang="es-ES" dirty="0" err="1"/>
              <a:t>Github</a:t>
            </a:r>
            <a:endParaRPr lang="es-ES" b="1"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AA67C9-78DC-3A60-2A37-0A8DEB3826C3}"/>
              </a:ext>
            </a:extLst>
          </p:cNvPr>
          <p:cNvSpPr txBox="1"/>
          <p:nvPr/>
        </p:nvSpPr>
        <p:spPr>
          <a:xfrm>
            <a:off x="9616190" y="5869092"/>
            <a:ext cx="2986633" cy="369332"/>
          </a:xfrm>
          <a:prstGeom prst="rect">
            <a:avLst/>
          </a:prstGeom>
          <a:noFill/>
        </p:spPr>
        <p:txBody>
          <a:bodyPr wrap="square">
            <a:spAutoFit/>
          </a:bodyPr>
          <a:lstStyle/>
          <a:p>
            <a:r>
              <a:rPr lang="en-GB" dirty="0">
                <a:hlinkClick r:id="rId3"/>
              </a:rPr>
              <a:t>GitHub </a:t>
            </a:r>
            <a:r>
              <a:rPr lang="en-GB" dirty="0" err="1">
                <a:hlinkClick r:id="rId3"/>
              </a:rPr>
              <a:t>Codespaces</a:t>
            </a:r>
            <a:endParaRPr lang="en-GB" dirty="0"/>
          </a:p>
        </p:txBody>
      </p:sp>
      <p:pic>
        <p:nvPicPr>
          <p:cNvPr id="6" name="Picture 5">
            <a:extLst>
              <a:ext uri="{FF2B5EF4-FFF2-40B4-BE49-F238E27FC236}">
                <a16:creationId xmlns:a16="http://schemas.microsoft.com/office/drawing/2014/main" id="{67346CE7-C3D8-81D2-158D-0DF978F85747}"/>
              </a:ext>
            </a:extLst>
          </p:cNvPr>
          <p:cNvPicPr>
            <a:picLocks noChangeAspect="1"/>
          </p:cNvPicPr>
          <p:nvPr/>
        </p:nvPicPr>
        <p:blipFill>
          <a:blip r:embed="rId4"/>
          <a:stretch>
            <a:fillRect/>
          </a:stretch>
        </p:blipFill>
        <p:spPr>
          <a:xfrm>
            <a:off x="3554491" y="2699041"/>
            <a:ext cx="4472742" cy="3432835"/>
          </a:xfrm>
          <a:prstGeom prst="rect">
            <a:avLst/>
          </a:prstGeom>
        </p:spPr>
      </p:pic>
    </p:spTree>
    <p:extLst>
      <p:ext uri="{BB962C8B-B14F-4D97-AF65-F5344CB8AC3E}">
        <p14:creationId xmlns:p14="http://schemas.microsoft.com/office/powerpoint/2010/main" val="2071727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err="1"/>
              <a:t>Github</a:t>
            </a:r>
            <a:r>
              <a:rPr lang="es-EC" dirty="0"/>
              <a:t> </a:t>
            </a:r>
            <a:r>
              <a:rPr lang="es-EC" dirty="0" err="1"/>
              <a:t>Codespaces</a:t>
            </a:r>
            <a:endParaRPr lang="es-EC" dirty="0"/>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Despliegue automático a través de botones en la UI de </a:t>
            </a:r>
            <a:r>
              <a:rPr lang="es-ES" dirty="0" err="1"/>
              <a:t>Github</a:t>
            </a:r>
            <a:endParaRPr lang="es-ES" b="1"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AA67C9-78DC-3A60-2A37-0A8DEB3826C3}"/>
              </a:ext>
            </a:extLst>
          </p:cNvPr>
          <p:cNvSpPr txBox="1"/>
          <p:nvPr/>
        </p:nvSpPr>
        <p:spPr>
          <a:xfrm>
            <a:off x="9616190" y="5869092"/>
            <a:ext cx="2986633" cy="369332"/>
          </a:xfrm>
          <a:prstGeom prst="rect">
            <a:avLst/>
          </a:prstGeom>
          <a:noFill/>
        </p:spPr>
        <p:txBody>
          <a:bodyPr wrap="square">
            <a:spAutoFit/>
          </a:bodyPr>
          <a:lstStyle/>
          <a:p>
            <a:r>
              <a:rPr lang="en-GB" dirty="0">
                <a:hlinkClick r:id="rId3"/>
              </a:rPr>
              <a:t>GitHub </a:t>
            </a:r>
            <a:r>
              <a:rPr lang="en-GB" dirty="0" err="1">
                <a:hlinkClick r:id="rId3"/>
              </a:rPr>
              <a:t>Codespaces</a:t>
            </a:r>
            <a:endParaRPr lang="en-GB" dirty="0"/>
          </a:p>
        </p:txBody>
      </p:sp>
      <p:pic>
        <p:nvPicPr>
          <p:cNvPr id="6" name="Picture 5">
            <a:extLst>
              <a:ext uri="{FF2B5EF4-FFF2-40B4-BE49-F238E27FC236}">
                <a16:creationId xmlns:a16="http://schemas.microsoft.com/office/drawing/2014/main" id="{67346CE7-C3D8-81D2-158D-0DF978F85747}"/>
              </a:ext>
            </a:extLst>
          </p:cNvPr>
          <p:cNvPicPr>
            <a:picLocks noChangeAspect="1"/>
          </p:cNvPicPr>
          <p:nvPr/>
        </p:nvPicPr>
        <p:blipFill>
          <a:blip r:embed="rId4"/>
          <a:stretch>
            <a:fillRect/>
          </a:stretch>
        </p:blipFill>
        <p:spPr>
          <a:xfrm>
            <a:off x="3554491" y="2699041"/>
            <a:ext cx="4472742" cy="3432835"/>
          </a:xfrm>
          <a:prstGeom prst="rect">
            <a:avLst/>
          </a:prstGeom>
        </p:spPr>
      </p:pic>
    </p:spTree>
    <p:extLst>
      <p:ext uri="{BB962C8B-B14F-4D97-AF65-F5344CB8AC3E}">
        <p14:creationId xmlns:p14="http://schemas.microsoft.com/office/powerpoint/2010/main" val="1417246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err="1"/>
              <a:t>Github</a:t>
            </a:r>
            <a:r>
              <a:rPr lang="es-EC" dirty="0"/>
              <a:t> </a:t>
            </a:r>
            <a:r>
              <a:rPr lang="es-EC" dirty="0" err="1"/>
              <a:t>Codespaces</a:t>
            </a:r>
            <a:endParaRPr lang="es-EC" dirty="0"/>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Al ejecutarse en la nube les permite trabajar en proyectos desde cualquier parte del mundo aprovechando la infraestructura de </a:t>
            </a:r>
            <a:r>
              <a:rPr lang="es-ES" dirty="0" err="1"/>
              <a:t>Github</a:t>
            </a:r>
            <a:r>
              <a:rPr lang="es-ES" dirty="0"/>
              <a:t>, además de proporcionar todos los beneficios de un entorno ligero aislado.</a:t>
            </a:r>
            <a:br>
              <a:rPr lang="es-ES" dirty="0"/>
            </a:br>
            <a:br>
              <a:rPr lang="es-ES" dirty="0"/>
            </a:br>
            <a:r>
              <a:rPr lang="es-ES" b="1" dirty="0"/>
              <a:t>Gratuito por defecto, con capacidad extendida usando </a:t>
            </a:r>
            <a:r>
              <a:rPr lang="es-ES" b="1" dirty="0" err="1"/>
              <a:t>Github</a:t>
            </a:r>
            <a:r>
              <a:rPr lang="es-ES" b="1" dirty="0"/>
              <a:t> para Educación.</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AA67C9-78DC-3A60-2A37-0A8DEB3826C3}"/>
              </a:ext>
            </a:extLst>
          </p:cNvPr>
          <p:cNvSpPr txBox="1"/>
          <p:nvPr/>
        </p:nvSpPr>
        <p:spPr>
          <a:xfrm>
            <a:off x="9616190" y="5869092"/>
            <a:ext cx="2986633" cy="369332"/>
          </a:xfrm>
          <a:prstGeom prst="rect">
            <a:avLst/>
          </a:prstGeom>
          <a:noFill/>
        </p:spPr>
        <p:txBody>
          <a:bodyPr wrap="square">
            <a:spAutoFit/>
          </a:bodyPr>
          <a:lstStyle/>
          <a:p>
            <a:r>
              <a:rPr lang="en-GB" dirty="0">
                <a:hlinkClick r:id="rId3"/>
              </a:rPr>
              <a:t>GitHub </a:t>
            </a:r>
            <a:r>
              <a:rPr lang="en-GB" dirty="0" err="1">
                <a:hlinkClick r:id="rId3"/>
              </a:rPr>
              <a:t>Codespaces</a:t>
            </a:r>
            <a:endParaRPr lang="en-GB" dirty="0"/>
          </a:p>
        </p:txBody>
      </p:sp>
    </p:spTree>
    <p:extLst>
      <p:ext uri="{BB962C8B-B14F-4D97-AF65-F5344CB8AC3E}">
        <p14:creationId xmlns:p14="http://schemas.microsoft.com/office/powerpoint/2010/main" val="3085112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err="1"/>
              <a:t>Github</a:t>
            </a:r>
            <a:r>
              <a:rPr lang="es-EC" dirty="0"/>
              <a:t> </a:t>
            </a:r>
            <a:r>
              <a:rPr lang="es-EC" dirty="0" err="1"/>
              <a:t>Codespaces</a:t>
            </a:r>
            <a:endParaRPr lang="es-EC" dirty="0"/>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dirty="0"/>
              <a:t>Al ejecutarse en la nube les permite trabajar en proyectos desde cualquier parte del mundo aprovechando la infraestructura de </a:t>
            </a:r>
            <a:r>
              <a:rPr lang="es-ES" dirty="0" err="1"/>
              <a:t>Github</a:t>
            </a:r>
            <a:r>
              <a:rPr lang="es-ES" dirty="0"/>
              <a:t>, además de proporcionar todos los beneficios de un entorno ligero aislado.</a:t>
            </a:r>
            <a:br>
              <a:rPr lang="es-ES" dirty="0"/>
            </a:br>
            <a:br>
              <a:rPr lang="es-ES" dirty="0"/>
            </a:br>
            <a:r>
              <a:rPr lang="es-ES" b="1" dirty="0"/>
              <a:t>Gratuito por defecto, con capacidad extendida usando </a:t>
            </a:r>
            <a:r>
              <a:rPr lang="es-ES" b="1" dirty="0" err="1"/>
              <a:t>Github</a:t>
            </a:r>
            <a:r>
              <a:rPr lang="es-ES" b="1" dirty="0"/>
              <a:t> para Educación.</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AA67C9-78DC-3A60-2A37-0A8DEB3826C3}"/>
              </a:ext>
            </a:extLst>
          </p:cNvPr>
          <p:cNvSpPr txBox="1"/>
          <p:nvPr/>
        </p:nvSpPr>
        <p:spPr>
          <a:xfrm>
            <a:off x="9616190" y="5869092"/>
            <a:ext cx="2986633" cy="369332"/>
          </a:xfrm>
          <a:prstGeom prst="rect">
            <a:avLst/>
          </a:prstGeom>
          <a:noFill/>
        </p:spPr>
        <p:txBody>
          <a:bodyPr wrap="square">
            <a:spAutoFit/>
          </a:bodyPr>
          <a:lstStyle/>
          <a:p>
            <a:r>
              <a:rPr lang="en-GB" dirty="0">
                <a:hlinkClick r:id="rId3"/>
              </a:rPr>
              <a:t>GitHub </a:t>
            </a:r>
            <a:r>
              <a:rPr lang="en-GB" dirty="0" err="1">
                <a:hlinkClick r:id="rId3"/>
              </a:rPr>
              <a:t>Codespaces</a:t>
            </a:r>
            <a:endParaRPr lang="en-GB" dirty="0"/>
          </a:p>
        </p:txBody>
      </p:sp>
    </p:spTree>
    <p:extLst>
      <p:ext uri="{BB962C8B-B14F-4D97-AF65-F5344CB8AC3E}">
        <p14:creationId xmlns:p14="http://schemas.microsoft.com/office/powerpoint/2010/main" val="3740292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6834777" cy="492760"/>
          </a:xfrm>
        </p:spPr>
        <p:txBody>
          <a:bodyPr vert="horz" lIns="91440" tIns="45720" rIns="91440" bIns="45720" rtlCol="0">
            <a:normAutofit fontScale="90000"/>
          </a:bodyPr>
          <a:lstStyle/>
          <a:p>
            <a:r>
              <a:rPr lang="es-EC" dirty="0" err="1"/>
              <a:t>Github</a:t>
            </a:r>
            <a:r>
              <a:rPr lang="es-EC" dirty="0"/>
              <a:t> </a:t>
            </a:r>
            <a:r>
              <a:rPr lang="es-EC" dirty="0" err="1"/>
              <a:t>Codespaces</a:t>
            </a:r>
            <a:endParaRPr lang="es-EC" dirty="0"/>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80" y="2108201"/>
            <a:ext cx="10324253" cy="3760891"/>
          </a:xfrm>
        </p:spPr>
        <p:txBody>
          <a:bodyPr>
            <a:normAutofit/>
          </a:bodyPr>
          <a:lstStyle/>
          <a:p>
            <a:pPr marL="0" indent="0">
              <a:buNone/>
            </a:pPr>
            <a:r>
              <a:rPr lang="es-ES" sz="4400" b="1" dirty="0"/>
              <a:t>Demostración</a:t>
            </a:r>
            <a:endParaRPr lang="es-ES" b="1"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AA67C9-78DC-3A60-2A37-0A8DEB3826C3}"/>
              </a:ext>
            </a:extLst>
          </p:cNvPr>
          <p:cNvSpPr txBox="1"/>
          <p:nvPr/>
        </p:nvSpPr>
        <p:spPr>
          <a:xfrm>
            <a:off x="9616190" y="5869092"/>
            <a:ext cx="2986633" cy="369332"/>
          </a:xfrm>
          <a:prstGeom prst="rect">
            <a:avLst/>
          </a:prstGeom>
          <a:noFill/>
        </p:spPr>
        <p:txBody>
          <a:bodyPr wrap="square">
            <a:spAutoFit/>
          </a:bodyPr>
          <a:lstStyle/>
          <a:p>
            <a:r>
              <a:rPr lang="en-GB" dirty="0">
                <a:hlinkClick r:id="rId3"/>
              </a:rPr>
              <a:t>GitHub </a:t>
            </a:r>
            <a:r>
              <a:rPr lang="en-GB" dirty="0" err="1">
                <a:hlinkClick r:id="rId3"/>
              </a:rPr>
              <a:t>Codespaces</a:t>
            </a:r>
            <a:endParaRPr lang="en-GB" dirty="0"/>
          </a:p>
        </p:txBody>
      </p:sp>
    </p:spTree>
    <p:extLst>
      <p:ext uri="{BB962C8B-B14F-4D97-AF65-F5344CB8AC3E}">
        <p14:creationId xmlns:p14="http://schemas.microsoft.com/office/powerpoint/2010/main" val="264356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524240" cy="492760"/>
          </a:xfrm>
        </p:spPr>
        <p:txBody>
          <a:bodyPr vert="horz" lIns="91440" tIns="45720" rIns="91440" bIns="45720" rtlCol="0">
            <a:normAutofit fontScale="90000"/>
          </a:bodyPr>
          <a:lstStyle/>
          <a:p>
            <a:r>
              <a:rPr lang="es-EC" dirty="0"/>
              <a:t>Entornos virtuales: Limitaciones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pPr marL="0" indent="0">
              <a:buNone/>
            </a:pPr>
            <a:r>
              <a:rPr lang="es-EC" dirty="0"/>
              <a:t>¿Qué sucede si necesitamos garantizar consistencia al nivel del sistema operativo?</a:t>
            </a:r>
          </a:p>
          <a:p>
            <a:pPr marL="0" indent="0">
              <a:buNone/>
            </a:pPr>
            <a:endParaRPr lang="es-EC" dirty="0"/>
          </a:p>
          <a:p>
            <a:pPr>
              <a:buFontTx/>
              <a:buChar char="-"/>
            </a:pPr>
            <a:r>
              <a:rPr lang="es-EC" dirty="0"/>
              <a:t>Librerías comunes del sistema</a:t>
            </a:r>
          </a:p>
          <a:p>
            <a:pPr>
              <a:buFontTx/>
              <a:buChar char="-"/>
            </a:pPr>
            <a:r>
              <a:rPr lang="es-EC" dirty="0"/>
              <a:t>Configuración y estructura de carpetas restringida a nivel global</a:t>
            </a:r>
          </a:p>
          <a:p>
            <a:pPr>
              <a:buFontTx/>
              <a:buChar char="-"/>
            </a:pPr>
            <a:r>
              <a:rPr lang="es-EC" dirty="0"/>
              <a:t>Herramientas de monitoreo y plataforma de ejecución </a:t>
            </a:r>
          </a:p>
          <a:p>
            <a:pPr>
              <a:buFontTx/>
              <a:buChar char="-"/>
            </a:pPr>
            <a:r>
              <a:rPr lang="es-EC" dirty="0"/>
              <a:t>Consistencia completa entre desarrollo y distribución </a:t>
            </a:r>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391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33C4D85-97C8-7BD5-07EC-2ED6E460ADB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Python:</a:t>
            </a:r>
            <a:br>
              <a:rPr lang="en-US" sz="3600" dirty="0">
                <a:solidFill>
                  <a:schemeClr val="tx1"/>
                </a:solidFill>
              </a:rPr>
            </a:br>
            <a:r>
              <a:rPr lang="es-EC" sz="2800" dirty="0">
                <a:solidFill>
                  <a:schemeClr val="tx1"/>
                </a:solidFill>
              </a:rPr>
              <a:t>Introducción</a:t>
            </a:r>
            <a:endParaRPr lang="es-EC" sz="3600" dirty="0">
              <a:solidFill>
                <a:schemeClr val="tx1"/>
              </a:solidFill>
            </a:endParaRPr>
          </a:p>
        </p:txBody>
      </p:sp>
      <p:sp>
        <p:nvSpPr>
          <p:cNvPr id="14" name="Subtitle 2">
            <a:extLst>
              <a:ext uri="{FF2B5EF4-FFF2-40B4-BE49-F238E27FC236}">
                <a16:creationId xmlns:a16="http://schemas.microsoft.com/office/drawing/2014/main" id="{79CF6B45-FDF4-8614-0E29-5EF3F4C684CE}"/>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s-EC" sz="1600" dirty="0"/>
              <a:t>Leyendo DATOS</a:t>
            </a:r>
            <a:endParaRPr lang="en-US" sz="1600" dirty="0"/>
          </a:p>
        </p:txBody>
      </p:sp>
      <p:pic>
        <p:nvPicPr>
          <p:cNvPr id="15" name="Picture 8" descr="See the source image">
            <a:extLst>
              <a:ext uri="{FF2B5EF4-FFF2-40B4-BE49-F238E27FC236}">
                <a16:creationId xmlns:a16="http://schemas.microsoft.com/office/drawing/2014/main" id="{65D54260-B535-298B-A283-5070697AB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3656" y="1177569"/>
            <a:ext cx="1680072" cy="168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03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Datos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r>
              <a:rPr lang="es-EC" dirty="0"/>
              <a:t>Los datos son cualquier clase de información que identifica conceptos, números o relaciones entre situaciones naturales del mundo que nos rodea.</a:t>
            </a:r>
          </a:p>
          <a:p>
            <a:endParaRPr lang="es-EC" dirty="0"/>
          </a:p>
          <a:p>
            <a:r>
              <a:rPr lang="es-EC" dirty="0"/>
              <a:t>Nombres de personas, estadísticas de rendimiento de un computador, información económica de un país, etc.</a:t>
            </a:r>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009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Datos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r>
              <a:rPr lang="es-EC" dirty="0"/>
              <a:t>¿De dónde vienen los datos? ¡Todo lugar!</a:t>
            </a:r>
          </a:p>
          <a:p>
            <a:endParaRPr lang="es-EC" dirty="0"/>
          </a:p>
          <a:p>
            <a:r>
              <a:rPr lang="es-EC" b="1" dirty="0"/>
              <a:t>Ciencia</a:t>
            </a:r>
            <a:r>
              <a:rPr lang="es-EC" dirty="0"/>
              <a:t>: Bases de datos de astronomía, genética, datos ambientales, datos de transporte, etc.</a:t>
            </a:r>
          </a:p>
          <a:p>
            <a:r>
              <a:rPr lang="es-EC" b="1" dirty="0"/>
              <a:t>Ciencias sociales</a:t>
            </a:r>
            <a:r>
              <a:rPr lang="es-EC" dirty="0"/>
              <a:t>: Libros escaneados, documentos históricos,  datos de redes sociales, información de herramientas como el GPS.</a:t>
            </a:r>
          </a:p>
          <a:p>
            <a:r>
              <a:rPr lang="es-EC" b="1" dirty="0"/>
              <a:t>Comercio</a:t>
            </a:r>
            <a:r>
              <a:rPr lang="es-EC" dirty="0"/>
              <a:t>: Reportes de ventas, transacciones del mercado de valores, tráfico de aerolíneas, etc.</a:t>
            </a:r>
          </a:p>
          <a:p>
            <a:r>
              <a:rPr lang="es-EC" b="1" dirty="0"/>
              <a:t>Entretenimiento</a:t>
            </a:r>
            <a:r>
              <a:rPr lang="es-EC" dirty="0"/>
              <a:t>: Imágenes de internet, taquillas de Hollywood, datos de tráfico de Netflix, etc.</a:t>
            </a:r>
          </a:p>
          <a:p>
            <a:r>
              <a:rPr lang="es-EC" b="1" dirty="0"/>
              <a:t>Medicina</a:t>
            </a:r>
            <a:r>
              <a:rPr lang="es-EC" dirty="0"/>
              <a:t>: </a:t>
            </a:r>
            <a:r>
              <a:rPr lang="es-EC" dirty="0" err="1"/>
              <a:t>Records</a:t>
            </a:r>
            <a:r>
              <a:rPr lang="es-EC" dirty="0"/>
              <a:t> de pacientes, resultados de estudios clínicos, etc.</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36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Ejemplos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r>
              <a:rPr lang="es-EC" b="1" dirty="0"/>
              <a:t>Colisionador de Hadrones en Suiza</a:t>
            </a:r>
          </a:p>
          <a:p>
            <a:endParaRPr lang="es-EC" dirty="0"/>
          </a:p>
          <a:p>
            <a:pPr marL="0" indent="0">
              <a:buNone/>
            </a:pPr>
            <a:r>
              <a:rPr lang="es-EC" dirty="0"/>
              <a:t>Investigación de la naturaleza de las partículas</a:t>
            </a:r>
          </a:p>
          <a:p>
            <a:pPr marL="0" indent="0">
              <a:buNone/>
            </a:pPr>
            <a:r>
              <a:rPr lang="es-EC" dirty="0"/>
              <a:t>Durante sus experimentos captura más</a:t>
            </a:r>
          </a:p>
          <a:p>
            <a:pPr marL="0" indent="0">
              <a:buNone/>
            </a:pPr>
            <a:r>
              <a:rPr lang="es-EC" dirty="0"/>
              <a:t>de </a:t>
            </a:r>
            <a:r>
              <a:rPr lang="es-EC" b="1" dirty="0"/>
              <a:t>40 terabytes de datos por segundo</a:t>
            </a:r>
            <a:r>
              <a:rPr lang="es-EC" dirty="0"/>
              <a:t>!</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6814B70-0950-94EE-45CB-CC34F531C812}"/>
              </a:ext>
            </a:extLst>
          </p:cNvPr>
          <p:cNvPicPr>
            <a:picLocks noChangeAspect="1"/>
          </p:cNvPicPr>
          <p:nvPr/>
        </p:nvPicPr>
        <p:blipFill>
          <a:blip r:embed="rId3"/>
          <a:stretch>
            <a:fillRect/>
          </a:stretch>
        </p:blipFill>
        <p:spPr>
          <a:xfrm>
            <a:off x="6096000" y="2167837"/>
            <a:ext cx="4982270" cy="3115110"/>
          </a:xfrm>
          <a:prstGeom prst="rect">
            <a:avLst/>
          </a:prstGeom>
        </p:spPr>
      </p:pic>
    </p:spTree>
    <p:extLst>
      <p:ext uri="{BB962C8B-B14F-4D97-AF65-F5344CB8AC3E}">
        <p14:creationId xmlns:p14="http://schemas.microsoft.com/office/powerpoint/2010/main" val="1769713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Ejemplos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lnSpcReduction="10000"/>
          </a:bodyPr>
          <a:lstStyle/>
          <a:p>
            <a:r>
              <a:rPr lang="es-EC" b="1" dirty="0"/>
              <a:t>El INEC captura datos socioeconómicos</a:t>
            </a:r>
          </a:p>
          <a:p>
            <a:endParaRPr lang="es-EC" dirty="0"/>
          </a:p>
          <a:p>
            <a:pPr marL="0" indent="0">
              <a:buNone/>
            </a:pPr>
            <a:r>
              <a:rPr lang="es-EC" dirty="0"/>
              <a:t>Durante un censo por ejemplo la entidad</a:t>
            </a:r>
          </a:p>
          <a:p>
            <a:pPr marL="0" indent="0">
              <a:buNone/>
            </a:pPr>
            <a:r>
              <a:rPr lang="es-ES" dirty="0"/>
              <a:t>¡Captura información de millones de ecuatorianos!</a:t>
            </a:r>
            <a:endParaRPr lang="es-EC" dirty="0"/>
          </a:p>
          <a:p>
            <a:pPr marL="0" indent="0">
              <a:buNone/>
            </a:pPr>
            <a:endParaRPr lang="es-EC" dirty="0"/>
          </a:p>
          <a:p>
            <a:pPr marL="0" indent="0">
              <a:buNone/>
            </a:pPr>
            <a:endParaRPr lang="es-EC" dirty="0"/>
          </a:p>
          <a:p>
            <a:pPr marL="0" indent="0">
              <a:buNone/>
            </a:pPr>
            <a:r>
              <a:rPr lang="es-EC" dirty="0"/>
              <a:t>Adicionalmente genera reportes periódicos de</a:t>
            </a:r>
          </a:p>
          <a:p>
            <a:pPr marL="0" indent="0">
              <a:buNone/>
            </a:pPr>
            <a:r>
              <a:rPr lang="es-EC" dirty="0"/>
              <a:t>otros datos micro y macro económicos!</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Professional development of women is high in Ecuador, but they continue to  earn less compared to men - 247 News Agency">
            <a:extLst>
              <a:ext uri="{FF2B5EF4-FFF2-40B4-BE49-F238E27FC236}">
                <a16:creationId xmlns:a16="http://schemas.microsoft.com/office/drawing/2014/main" id="{413BC137-6870-12FB-204F-48C58FF4C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8" y="2701017"/>
            <a:ext cx="5315761" cy="2912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8602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Ejemplos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r>
              <a:rPr lang="es-EC" b="1" dirty="0"/>
              <a:t>Deportes</a:t>
            </a:r>
          </a:p>
          <a:p>
            <a:endParaRPr lang="es-EC" dirty="0"/>
          </a:p>
          <a:p>
            <a:pPr marL="0" indent="0">
              <a:buNone/>
            </a:pPr>
            <a:r>
              <a:rPr lang="es-EC" dirty="0"/>
              <a:t>Durante un evento deportivo se capturan muchos</a:t>
            </a:r>
          </a:p>
          <a:p>
            <a:pPr marL="0" indent="0">
              <a:buNone/>
            </a:pPr>
            <a:r>
              <a:rPr lang="es-EC" dirty="0"/>
              <a:t>números que permiten definir el rendimiento de los</a:t>
            </a:r>
          </a:p>
          <a:p>
            <a:pPr marL="0" indent="0">
              <a:buNone/>
            </a:pPr>
            <a:r>
              <a:rPr lang="es-EC" dirty="0"/>
              <a:t>atletas.</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181ACEE-67BF-3636-6DC7-AD8929054ED3}"/>
              </a:ext>
            </a:extLst>
          </p:cNvPr>
          <p:cNvPicPr>
            <a:picLocks noChangeAspect="1"/>
          </p:cNvPicPr>
          <p:nvPr/>
        </p:nvPicPr>
        <p:blipFill>
          <a:blip r:embed="rId3"/>
          <a:stretch>
            <a:fillRect/>
          </a:stretch>
        </p:blipFill>
        <p:spPr>
          <a:xfrm>
            <a:off x="6843833" y="2390052"/>
            <a:ext cx="4951014" cy="3370668"/>
          </a:xfrm>
          <a:prstGeom prst="rect">
            <a:avLst/>
          </a:prstGeom>
        </p:spPr>
      </p:pic>
    </p:spTree>
    <p:extLst>
      <p:ext uri="{BB962C8B-B14F-4D97-AF65-F5344CB8AC3E}">
        <p14:creationId xmlns:p14="http://schemas.microsoft.com/office/powerpoint/2010/main" val="3631472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Datos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r>
              <a:rPr lang="es-EC" dirty="0"/>
              <a:t>Entonces</a:t>
            </a:r>
            <a:r>
              <a:rPr lang="es-EC" b="1" dirty="0"/>
              <a:t>, </a:t>
            </a:r>
            <a:r>
              <a:rPr lang="es-EC" dirty="0"/>
              <a:t>como podemos ver, toda clase de información capturada puede ser considerado un dato.</a:t>
            </a:r>
          </a:p>
          <a:p>
            <a:r>
              <a:rPr lang="es-EC" dirty="0"/>
              <a:t>Lo importante es que con información tenemos el poder de crear nueva información.</a:t>
            </a:r>
          </a:p>
          <a:p>
            <a:endParaRPr lang="es-EC" dirty="0"/>
          </a:p>
          <a:p>
            <a:r>
              <a:rPr lang="es-EC" dirty="0"/>
              <a:t>Aplicar operaciones estadísticas, generar reportes, visualizaciones, etc.</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401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Datos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fontScale="92500" lnSpcReduction="10000"/>
          </a:bodyPr>
          <a:lstStyle/>
          <a:p>
            <a:r>
              <a:rPr lang="es-EC" dirty="0"/>
              <a:t>Uno puede encontrar datos en muchos contextos.</a:t>
            </a:r>
          </a:p>
          <a:p>
            <a:endParaRPr lang="es-EC" dirty="0"/>
          </a:p>
          <a:p>
            <a:r>
              <a:rPr lang="es-EC" dirty="0"/>
              <a:t>1. En servicios web, se distribuyen o utilizan con el fin de ejecutar cierta rutina u ofrecer cierta interfaz para acceder o almacenar información.</a:t>
            </a:r>
          </a:p>
          <a:p>
            <a:endParaRPr lang="es-EC" dirty="0"/>
          </a:p>
          <a:p>
            <a:r>
              <a:rPr lang="es-EC" dirty="0"/>
              <a:t>2. Para análisis, en donde se explotan los datos con el fin de responder incertidumbres o contestar preguntas de diferentes tipos.</a:t>
            </a:r>
          </a:p>
          <a:p>
            <a:endParaRPr lang="es-EC" dirty="0"/>
          </a:p>
          <a:p>
            <a:r>
              <a:rPr lang="es-EC" dirty="0"/>
              <a:t>¡Y muchos otros más!</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939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La vida del análisis de datos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Fuentes de Datos </a:t>
            </a:r>
          </a:p>
          <a:p>
            <a:pPr marL="0" indent="0">
              <a:buNone/>
            </a:pPr>
            <a:endParaRPr lang="es-EC" dirty="0"/>
          </a:p>
          <a:p>
            <a:pPr marL="0" indent="0">
              <a:buNone/>
            </a:pPr>
            <a:endParaRPr lang="es-EC" dirty="0"/>
          </a:p>
          <a:p>
            <a:pPr marL="0" indent="0">
              <a:buNone/>
            </a:pPr>
            <a:r>
              <a:rPr lang="es-EC" dirty="0"/>
              <a:t>Obtener -&gt; Limpiar -&gt; Integrar -&gt; Analizar -&gt; Visualizar                             </a:t>
            </a:r>
          </a:p>
          <a:p>
            <a:pPr marL="0" indent="0">
              <a:buNone/>
            </a:pPr>
            <a:endParaRPr lang="es-EC" dirty="0"/>
          </a:p>
          <a:p>
            <a:pPr marL="0" indent="0">
              <a:buNone/>
            </a:pPr>
            <a:endParaRPr lang="es-EC" dirty="0"/>
          </a:p>
          <a:p>
            <a:pPr marL="0" indent="0">
              <a:buNone/>
            </a:pPr>
            <a:endParaRPr lang="es-EC" dirty="0"/>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D48F6EA-CA30-ADF6-F0A0-FAB2C27E9CAC}"/>
              </a:ext>
            </a:extLst>
          </p:cNvPr>
          <p:cNvCxnSpPr/>
          <p:nvPr/>
        </p:nvCxnSpPr>
        <p:spPr>
          <a:xfrm>
            <a:off x="2163029" y="2749506"/>
            <a:ext cx="0" cy="73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FAACC221-99E1-AAB4-FCE1-18863323BB3D}"/>
              </a:ext>
            </a:extLst>
          </p:cNvPr>
          <p:cNvCxnSpPr/>
          <p:nvPr/>
        </p:nvCxnSpPr>
        <p:spPr>
          <a:xfrm>
            <a:off x="7025114" y="3853092"/>
            <a:ext cx="952238" cy="7189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24B996-C8C8-1B49-43DA-3B3B5AE3EAC7}"/>
              </a:ext>
            </a:extLst>
          </p:cNvPr>
          <p:cNvSpPr txBox="1"/>
          <p:nvPr/>
        </p:nvSpPr>
        <p:spPr>
          <a:xfrm>
            <a:off x="7895371" y="4698078"/>
            <a:ext cx="2761718" cy="369332"/>
          </a:xfrm>
          <a:prstGeom prst="rect">
            <a:avLst/>
          </a:prstGeom>
          <a:noFill/>
        </p:spPr>
        <p:txBody>
          <a:bodyPr wrap="none" rtlCol="0">
            <a:spAutoFit/>
          </a:bodyPr>
          <a:lstStyle/>
          <a:p>
            <a:r>
              <a:rPr lang="es-EC" dirty="0"/>
              <a:t>Reportes, exploración, etc.</a:t>
            </a:r>
            <a:endParaRPr lang="en-GB" dirty="0"/>
          </a:p>
        </p:txBody>
      </p:sp>
    </p:spTree>
    <p:extLst>
      <p:ext uri="{BB962C8B-B14F-4D97-AF65-F5344CB8AC3E}">
        <p14:creationId xmlns:p14="http://schemas.microsoft.com/office/powerpoint/2010/main" val="3961959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774176" cy="492760"/>
          </a:xfrm>
        </p:spPr>
        <p:txBody>
          <a:bodyPr vert="horz" lIns="91440" tIns="45720" rIns="91440" bIns="45720" rtlCol="0">
            <a:normAutofit fontScale="90000"/>
          </a:bodyPr>
          <a:lstStyle/>
          <a:p>
            <a:r>
              <a:rPr lang="es-EC" dirty="0"/>
              <a:t>La vida de los servicios de datos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Fuentes de Datos </a:t>
            </a:r>
          </a:p>
          <a:p>
            <a:pPr marL="0" indent="0">
              <a:buNone/>
            </a:pPr>
            <a:endParaRPr lang="es-EC" dirty="0"/>
          </a:p>
          <a:p>
            <a:pPr marL="0" indent="0">
              <a:buNone/>
            </a:pPr>
            <a:endParaRPr lang="es-EC" dirty="0"/>
          </a:p>
          <a:p>
            <a:pPr marL="0" indent="0">
              <a:buNone/>
            </a:pPr>
            <a:r>
              <a:rPr lang="es-EC" dirty="0"/>
              <a:t>Obtener -&gt; Transformar -&gt; Exponer (REST, </a:t>
            </a:r>
            <a:r>
              <a:rPr lang="es-EC" dirty="0" err="1"/>
              <a:t>GraphQL</a:t>
            </a:r>
            <a:r>
              <a:rPr lang="es-EC" dirty="0"/>
              <a:t>, SOAP) -&gt; Devolver  (HTTP, etc.)                          </a:t>
            </a:r>
          </a:p>
          <a:p>
            <a:pPr marL="0" indent="0">
              <a:buNone/>
            </a:pPr>
            <a:endParaRPr lang="es-EC" dirty="0"/>
          </a:p>
          <a:p>
            <a:pPr marL="0" indent="0">
              <a:buNone/>
            </a:pPr>
            <a:endParaRPr lang="es-EC" dirty="0"/>
          </a:p>
          <a:p>
            <a:pPr marL="0" indent="0">
              <a:buNone/>
            </a:pPr>
            <a:endParaRPr lang="es-EC" dirty="0"/>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D48F6EA-CA30-ADF6-F0A0-FAB2C27E9CAC}"/>
              </a:ext>
            </a:extLst>
          </p:cNvPr>
          <p:cNvCxnSpPr/>
          <p:nvPr/>
        </p:nvCxnSpPr>
        <p:spPr>
          <a:xfrm>
            <a:off x="2163029" y="2749506"/>
            <a:ext cx="0" cy="73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FAACC221-99E1-AAB4-FCE1-18863323BB3D}"/>
              </a:ext>
            </a:extLst>
          </p:cNvPr>
          <p:cNvCxnSpPr>
            <a:cxnSpLocks/>
          </p:cNvCxnSpPr>
          <p:nvPr/>
        </p:nvCxnSpPr>
        <p:spPr>
          <a:xfrm rot="16200000" flipH="1">
            <a:off x="9667022" y="4035681"/>
            <a:ext cx="804419" cy="5307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24B996-C8C8-1B49-43DA-3B3B5AE3EAC7}"/>
              </a:ext>
            </a:extLst>
          </p:cNvPr>
          <p:cNvSpPr txBox="1"/>
          <p:nvPr/>
        </p:nvSpPr>
        <p:spPr>
          <a:xfrm>
            <a:off x="9605334" y="4687677"/>
            <a:ext cx="2417137" cy="646331"/>
          </a:xfrm>
          <a:prstGeom prst="rect">
            <a:avLst/>
          </a:prstGeom>
          <a:noFill/>
        </p:spPr>
        <p:txBody>
          <a:bodyPr wrap="none" rtlCol="0">
            <a:spAutoFit/>
          </a:bodyPr>
          <a:lstStyle/>
          <a:p>
            <a:r>
              <a:rPr lang="es-EC" dirty="0"/>
              <a:t>Exploración, </a:t>
            </a:r>
          </a:p>
          <a:p>
            <a:r>
              <a:rPr lang="es-EC" dirty="0"/>
              <a:t>uso en </a:t>
            </a:r>
            <a:r>
              <a:rPr lang="es-EC" dirty="0" err="1"/>
              <a:t>front-ends</a:t>
            </a:r>
            <a:r>
              <a:rPr lang="es-EC" dirty="0"/>
              <a:t>, etc. </a:t>
            </a:r>
            <a:endParaRPr lang="en-GB" dirty="0"/>
          </a:p>
        </p:txBody>
      </p:sp>
      <p:cxnSp>
        <p:nvCxnSpPr>
          <p:cNvPr id="6" name="Connector: Elbow 5">
            <a:extLst>
              <a:ext uri="{FF2B5EF4-FFF2-40B4-BE49-F238E27FC236}">
                <a16:creationId xmlns:a16="http://schemas.microsoft.com/office/drawing/2014/main" id="{E5DB20C6-4C27-A8E3-7F14-82F9B6AA227A}"/>
              </a:ext>
            </a:extLst>
          </p:cNvPr>
          <p:cNvCxnSpPr>
            <a:cxnSpLocks/>
            <a:stCxn id="5" idx="1"/>
          </p:cNvCxnSpPr>
          <p:nvPr/>
        </p:nvCxnSpPr>
        <p:spPr>
          <a:xfrm rot="10800000" flipH="1" flipV="1">
            <a:off x="1305384" y="4026483"/>
            <a:ext cx="6627543" cy="77239"/>
          </a:xfrm>
          <a:prstGeom prst="bentConnector3">
            <a:avLst>
              <a:gd name="adj1" fmla="val -3449"/>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A3B8DF8-A409-2CFC-EEE2-9D167FF660F8}"/>
              </a:ext>
            </a:extLst>
          </p:cNvPr>
          <p:cNvSpPr txBox="1"/>
          <p:nvPr/>
        </p:nvSpPr>
        <p:spPr>
          <a:xfrm>
            <a:off x="4824813" y="4795316"/>
            <a:ext cx="1661332" cy="253916"/>
          </a:xfrm>
          <a:prstGeom prst="rect">
            <a:avLst/>
          </a:prstGeom>
          <a:noFill/>
        </p:spPr>
        <p:txBody>
          <a:bodyPr wrap="square" rtlCol="0">
            <a:spAutoFit/>
          </a:bodyPr>
          <a:lstStyle/>
          <a:p>
            <a:r>
              <a:rPr lang="es-EC" sz="1050" b="1" dirty="0"/>
              <a:t>Pedir datos (HTTP, etc.)</a:t>
            </a:r>
            <a:endParaRPr lang="en-GB" sz="1050" b="1" dirty="0"/>
          </a:p>
        </p:txBody>
      </p:sp>
      <p:cxnSp>
        <p:nvCxnSpPr>
          <p:cNvPr id="14" name="Straight Arrow Connector 13">
            <a:extLst>
              <a:ext uri="{FF2B5EF4-FFF2-40B4-BE49-F238E27FC236}">
                <a16:creationId xmlns:a16="http://schemas.microsoft.com/office/drawing/2014/main" id="{2E5F5013-3C7B-BB49-70E9-3D9C8728CE3D}"/>
              </a:ext>
            </a:extLst>
          </p:cNvPr>
          <p:cNvCxnSpPr>
            <a:cxnSpLocks/>
          </p:cNvCxnSpPr>
          <p:nvPr/>
        </p:nvCxnSpPr>
        <p:spPr>
          <a:xfrm flipH="1" flipV="1">
            <a:off x="1529395" y="4199766"/>
            <a:ext cx="8075939" cy="91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B94E4CA-DF4E-DEED-006D-A410600374B5}"/>
              </a:ext>
            </a:extLst>
          </p:cNvPr>
          <p:cNvSpPr txBox="1"/>
          <p:nvPr/>
        </p:nvSpPr>
        <p:spPr>
          <a:xfrm>
            <a:off x="5887549" y="4187717"/>
            <a:ext cx="1661332" cy="253916"/>
          </a:xfrm>
          <a:prstGeom prst="rect">
            <a:avLst/>
          </a:prstGeom>
          <a:noFill/>
        </p:spPr>
        <p:txBody>
          <a:bodyPr wrap="square" rtlCol="0">
            <a:spAutoFit/>
          </a:bodyPr>
          <a:lstStyle/>
          <a:p>
            <a:r>
              <a:rPr lang="es-EC" sz="1050" b="1" dirty="0"/>
              <a:t>Servicio</a:t>
            </a:r>
            <a:endParaRPr lang="en-GB" sz="1050" b="1" dirty="0"/>
          </a:p>
        </p:txBody>
      </p:sp>
    </p:spTree>
    <p:extLst>
      <p:ext uri="{BB962C8B-B14F-4D97-AF65-F5344CB8AC3E}">
        <p14:creationId xmlns:p14="http://schemas.microsoft.com/office/powerpoint/2010/main" val="159065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524240" cy="492760"/>
          </a:xfrm>
        </p:spPr>
        <p:txBody>
          <a:bodyPr vert="horz" lIns="91440" tIns="45720" rIns="91440" bIns="45720" rtlCol="0">
            <a:normAutofit fontScale="90000"/>
          </a:bodyPr>
          <a:lstStyle/>
          <a:p>
            <a:r>
              <a:rPr lang="es-EC" dirty="0"/>
              <a:t>Opción 1: Máquinas virtuales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pPr marL="0" indent="0">
              <a:buNone/>
            </a:pPr>
            <a:r>
              <a:rPr lang="es-EC" dirty="0"/>
              <a:t>Muy conocida opción, la virtualización completa de otro sistema operativo dentro de otro.</a:t>
            </a:r>
            <a:br>
              <a:rPr lang="es-EC" dirty="0"/>
            </a:br>
            <a:br>
              <a:rPr lang="es-EC" dirty="0"/>
            </a:br>
            <a:endParaRPr lang="es-EC" dirty="0"/>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fference between virtual machines and containers">
            <a:extLst>
              <a:ext uri="{FF2B5EF4-FFF2-40B4-BE49-F238E27FC236}">
                <a16:creationId xmlns:a16="http://schemas.microsoft.com/office/drawing/2014/main" id="{4444B502-7B6A-C430-4DD2-0127A5E9C9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4154714" y="2730502"/>
            <a:ext cx="3882571" cy="3196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202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Trabajando en análisis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S" dirty="0"/>
              <a:t>¡Un analista de datos simplemente trabajará en las diferentes partes de aquel gráfico!</a:t>
            </a:r>
            <a:endParaRPr lang="es-EC" dirty="0"/>
          </a:p>
          <a:p>
            <a:pPr marL="0" indent="0">
              <a:buNone/>
            </a:pPr>
            <a:endParaRPr lang="es-EC" dirty="0"/>
          </a:p>
          <a:p>
            <a:pPr marL="0" indent="0">
              <a:buNone/>
            </a:pPr>
            <a:r>
              <a:rPr lang="es-EC" dirty="0"/>
              <a:t>Por ejemplo, antes de las computadoras uno podía manualmente analizar información y crear estimaciones.</a:t>
            </a:r>
          </a:p>
          <a:p>
            <a:pPr marL="0" indent="0">
              <a:buNone/>
            </a:pPr>
            <a:endParaRPr lang="es-EC" dirty="0"/>
          </a:p>
          <a:p>
            <a:pPr marL="0" indent="0">
              <a:buNone/>
            </a:pPr>
            <a:r>
              <a:rPr lang="es-EC" dirty="0"/>
              <a:t>Los computadores simplemente nos permiten hacerlo de manera más eficiente.</a:t>
            </a:r>
          </a:p>
          <a:p>
            <a:pPr marL="0" indent="0">
              <a:buNone/>
            </a:pPr>
            <a:endParaRPr lang="es-EC" b="1" dirty="0"/>
          </a:p>
          <a:p>
            <a:endParaRPr lang="es-EC" b="1"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735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Trabajando en análisis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De hecho, uno no necesita programar. </a:t>
            </a:r>
            <a:r>
              <a:rPr lang="es-ES" dirty="0"/>
              <a:t>¡Existen muchas utilidades que no requieren que el analista tenga conocimientos avanzados de bases de datos o lenguajes!</a:t>
            </a:r>
            <a:endParaRPr lang="es-EC" dirty="0"/>
          </a:p>
          <a:p>
            <a:pPr marL="0" indent="0">
              <a:buNone/>
            </a:pPr>
            <a:endParaRPr lang="es-EC" dirty="0"/>
          </a:p>
          <a:p>
            <a:pPr marL="0" indent="0">
              <a:buNone/>
            </a:pPr>
            <a:r>
              <a:rPr lang="es-EC" dirty="0"/>
              <a:t>Por ejemplo, Excel. Funciona como una base de datos, y a su vez nos permite realizar operaciones matemáticas.</a:t>
            </a:r>
          </a:p>
          <a:p>
            <a:pPr marL="0" indent="0">
              <a:buNone/>
            </a:pPr>
            <a:endParaRPr lang="es-EC" b="1" dirty="0"/>
          </a:p>
          <a:p>
            <a:endParaRPr lang="es-EC" b="1"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889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¿Por qué usar Python?</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Por su facilidad de uso, una persona puede fácilmente entender el lenguaje y aprovecharlo para realizar operaciones analíticas de manera más eficiente.</a:t>
            </a:r>
          </a:p>
          <a:p>
            <a:pPr marL="0" indent="0">
              <a:buNone/>
            </a:pPr>
            <a:endParaRPr lang="es-EC" dirty="0"/>
          </a:p>
          <a:p>
            <a:pPr marL="0" indent="0">
              <a:buNone/>
            </a:pPr>
            <a:r>
              <a:rPr lang="es-EC" dirty="0"/>
              <a:t>Para empezar, es gratuito y al ser un lenguaje, permite fácil colaboración entre los diferentes usuarios del mismo.</a:t>
            </a:r>
          </a:p>
          <a:p>
            <a:pPr marL="0" indent="0">
              <a:buNone/>
            </a:pPr>
            <a:endParaRPr lang="es-EC" dirty="0"/>
          </a:p>
          <a:p>
            <a:pPr marL="0" indent="0">
              <a:buNone/>
            </a:pPr>
            <a:endParaRPr lang="es-EC" dirty="0"/>
          </a:p>
          <a:p>
            <a:pPr marL="0" indent="0">
              <a:buNone/>
            </a:pPr>
            <a:endParaRPr lang="es-EC" b="1" dirty="0"/>
          </a:p>
          <a:p>
            <a:endParaRPr lang="es-EC" b="1"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4318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Python para análisis de datos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La presencia de muchas librerías permite empoderar al analista mediante utilidades que interactúen con distintos entornos (leer archivos, leer bases de datos, etc.)</a:t>
            </a:r>
          </a:p>
          <a:p>
            <a:pPr marL="0" indent="0">
              <a:buNone/>
            </a:pPr>
            <a:endParaRPr lang="es-EC" dirty="0"/>
          </a:p>
          <a:p>
            <a:pPr marL="0" indent="0">
              <a:buNone/>
            </a:pPr>
            <a:r>
              <a:rPr lang="es-EC" dirty="0"/>
              <a:t>Herramientas como Excel por ejemplo son bastante útiles en ciertos contextos, pero a medida que los sets de datos se vuelven más grandes, la utilidad pierde sus beneficios.</a:t>
            </a:r>
          </a:p>
          <a:p>
            <a:pPr marL="0" indent="0">
              <a:buNone/>
            </a:pPr>
            <a:endParaRPr lang="es-EC" dirty="0"/>
          </a:p>
          <a:p>
            <a:pPr marL="0" indent="0">
              <a:buNone/>
            </a:pPr>
            <a:endParaRPr lang="es-EC" dirty="0"/>
          </a:p>
          <a:p>
            <a:pPr marL="0" indent="0">
              <a:buNone/>
            </a:pPr>
            <a:endParaRPr lang="es-EC" b="1" dirty="0"/>
          </a:p>
          <a:p>
            <a:endParaRPr lang="es-EC" b="1"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675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La vida del análisis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Fuentes de Datos </a:t>
            </a:r>
          </a:p>
          <a:p>
            <a:pPr marL="0" indent="0">
              <a:buNone/>
            </a:pPr>
            <a:endParaRPr lang="es-EC" dirty="0"/>
          </a:p>
          <a:p>
            <a:pPr marL="0" indent="0">
              <a:buNone/>
            </a:pPr>
            <a:endParaRPr lang="es-EC" dirty="0"/>
          </a:p>
          <a:p>
            <a:pPr marL="0" indent="0">
              <a:buNone/>
            </a:pPr>
            <a:r>
              <a:rPr lang="es-EC" b="1" dirty="0">
                <a:solidFill>
                  <a:srgbClr val="FF0000"/>
                </a:solidFill>
              </a:rPr>
              <a:t>Obtener</a:t>
            </a:r>
            <a:r>
              <a:rPr lang="es-EC" dirty="0"/>
              <a:t> -&gt; Limpiar -&gt; Integrar -&gt; Analizar -&gt; Visualizar                             </a:t>
            </a:r>
          </a:p>
          <a:p>
            <a:pPr marL="0" indent="0">
              <a:buNone/>
            </a:pPr>
            <a:endParaRPr lang="es-EC" dirty="0"/>
          </a:p>
          <a:p>
            <a:pPr marL="0" indent="0">
              <a:buNone/>
            </a:pPr>
            <a:endParaRPr lang="es-EC" dirty="0"/>
          </a:p>
          <a:p>
            <a:pPr marL="0" indent="0">
              <a:buNone/>
            </a:pPr>
            <a:endParaRPr lang="es-EC" dirty="0"/>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D48F6EA-CA30-ADF6-F0A0-FAB2C27E9CAC}"/>
              </a:ext>
            </a:extLst>
          </p:cNvPr>
          <p:cNvCxnSpPr/>
          <p:nvPr/>
        </p:nvCxnSpPr>
        <p:spPr>
          <a:xfrm>
            <a:off x="2163029" y="2749506"/>
            <a:ext cx="0" cy="73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FAACC221-99E1-AAB4-FCE1-18863323BB3D}"/>
              </a:ext>
            </a:extLst>
          </p:cNvPr>
          <p:cNvCxnSpPr/>
          <p:nvPr/>
        </p:nvCxnSpPr>
        <p:spPr>
          <a:xfrm>
            <a:off x="7025114" y="3853092"/>
            <a:ext cx="952238" cy="7189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24B996-C8C8-1B49-43DA-3B3B5AE3EAC7}"/>
              </a:ext>
            </a:extLst>
          </p:cNvPr>
          <p:cNvSpPr txBox="1"/>
          <p:nvPr/>
        </p:nvSpPr>
        <p:spPr>
          <a:xfrm>
            <a:off x="7895371" y="4698078"/>
            <a:ext cx="2761718" cy="369332"/>
          </a:xfrm>
          <a:prstGeom prst="rect">
            <a:avLst/>
          </a:prstGeom>
          <a:noFill/>
        </p:spPr>
        <p:txBody>
          <a:bodyPr wrap="none" rtlCol="0">
            <a:spAutoFit/>
          </a:bodyPr>
          <a:lstStyle/>
          <a:p>
            <a:r>
              <a:rPr lang="es-EC" dirty="0"/>
              <a:t>Reportes, exploración, etc.</a:t>
            </a:r>
            <a:endParaRPr lang="en-GB" dirty="0"/>
          </a:p>
        </p:txBody>
      </p:sp>
      <p:sp>
        <p:nvSpPr>
          <p:cNvPr id="6" name="TextBox 5">
            <a:extLst>
              <a:ext uri="{FF2B5EF4-FFF2-40B4-BE49-F238E27FC236}">
                <a16:creationId xmlns:a16="http://schemas.microsoft.com/office/drawing/2014/main" id="{31161E35-EF0F-DD56-597E-C53E7416099F}"/>
              </a:ext>
            </a:extLst>
          </p:cNvPr>
          <p:cNvSpPr txBox="1"/>
          <p:nvPr/>
        </p:nvSpPr>
        <p:spPr>
          <a:xfrm>
            <a:off x="1145627" y="4783003"/>
            <a:ext cx="5921528" cy="923330"/>
          </a:xfrm>
          <a:prstGeom prst="rect">
            <a:avLst/>
          </a:prstGeom>
          <a:noFill/>
        </p:spPr>
        <p:txBody>
          <a:bodyPr wrap="square" rtlCol="0">
            <a:spAutoFit/>
          </a:bodyPr>
          <a:lstStyle/>
          <a:p>
            <a:r>
              <a:rPr lang="es-EC" dirty="0"/>
              <a:t>En Python esto simplemente identifica los diferentes mecanismos disponibles para acceder a datos, ya sea por medio de archivos, bases de datos, o servicios web.</a:t>
            </a:r>
            <a:endParaRPr lang="en-GB" dirty="0"/>
          </a:p>
        </p:txBody>
      </p:sp>
    </p:spTree>
    <p:extLst>
      <p:ext uri="{BB962C8B-B14F-4D97-AF65-F5344CB8AC3E}">
        <p14:creationId xmlns:p14="http://schemas.microsoft.com/office/powerpoint/2010/main" val="1683465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La vida del análisis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Fuentes de Datos </a:t>
            </a:r>
          </a:p>
          <a:p>
            <a:pPr marL="0" indent="0">
              <a:buNone/>
            </a:pPr>
            <a:endParaRPr lang="es-EC" dirty="0"/>
          </a:p>
          <a:p>
            <a:pPr marL="0" indent="0">
              <a:buNone/>
            </a:pPr>
            <a:endParaRPr lang="es-EC" dirty="0"/>
          </a:p>
          <a:p>
            <a:pPr marL="0" indent="0">
              <a:buNone/>
            </a:pPr>
            <a:r>
              <a:rPr lang="es-EC" dirty="0">
                <a:solidFill>
                  <a:schemeClr val="tx1"/>
                </a:solidFill>
              </a:rPr>
              <a:t>Obtener</a:t>
            </a:r>
            <a:r>
              <a:rPr lang="es-EC" dirty="0"/>
              <a:t> -&gt; </a:t>
            </a:r>
            <a:r>
              <a:rPr lang="es-EC" b="1" dirty="0">
                <a:solidFill>
                  <a:srgbClr val="FF0000"/>
                </a:solidFill>
              </a:rPr>
              <a:t>Limpiar</a:t>
            </a:r>
            <a:r>
              <a:rPr lang="es-EC" dirty="0"/>
              <a:t> -&gt; Integrar -&gt; Analizar -&gt; Visualizar                             </a:t>
            </a:r>
          </a:p>
          <a:p>
            <a:pPr marL="0" indent="0">
              <a:buNone/>
            </a:pPr>
            <a:endParaRPr lang="es-EC" dirty="0"/>
          </a:p>
          <a:p>
            <a:pPr marL="0" indent="0">
              <a:buNone/>
            </a:pPr>
            <a:endParaRPr lang="es-EC" dirty="0"/>
          </a:p>
          <a:p>
            <a:pPr marL="0" indent="0">
              <a:buNone/>
            </a:pPr>
            <a:endParaRPr lang="es-EC" dirty="0"/>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D48F6EA-CA30-ADF6-F0A0-FAB2C27E9CAC}"/>
              </a:ext>
            </a:extLst>
          </p:cNvPr>
          <p:cNvCxnSpPr/>
          <p:nvPr/>
        </p:nvCxnSpPr>
        <p:spPr>
          <a:xfrm>
            <a:off x="2163029" y="2749506"/>
            <a:ext cx="0" cy="73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FAACC221-99E1-AAB4-FCE1-18863323BB3D}"/>
              </a:ext>
            </a:extLst>
          </p:cNvPr>
          <p:cNvCxnSpPr/>
          <p:nvPr/>
        </p:nvCxnSpPr>
        <p:spPr>
          <a:xfrm>
            <a:off x="7025114" y="3853092"/>
            <a:ext cx="952238" cy="7189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24B996-C8C8-1B49-43DA-3B3B5AE3EAC7}"/>
              </a:ext>
            </a:extLst>
          </p:cNvPr>
          <p:cNvSpPr txBox="1"/>
          <p:nvPr/>
        </p:nvSpPr>
        <p:spPr>
          <a:xfrm>
            <a:off x="7895371" y="4698078"/>
            <a:ext cx="2761718" cy="369332"/>
          </a:xfrm>
          <a:prstGeom prst="rect">
            <a:avLst/>
          </a:prstGeom>
          <a:noFill/>
        </p:spPr>
        <p:txBody>
          <a:bodyPr wrap="none" rtlCol="0">
            <a:spAutoFit/>
          </a:bodyPr>
          <a:lstStyle/>
          <a:p>
            <a:r>
              <a:rPr lang="es-EC" dirty="0"/>
              <a:t>Reportes, exploración, etc.</a:t>
            </a:r>
            <a:endParaRPr lang="en-GB" dirty="0"/>
          </a:p>
        </p:txBody>
      </p:sp>
      <p:sp>
        <p:nvSpPr>
          <p:cNvPr id="6" name="TextBox 5">
            <a:extLst>
              <a:ext uri="{FF2B5EF4-FFF2-40B4-BE49-F238E27FC236}">
                <a16:creationId xmlns:a16="http://schemas.microsoft.com/office/drawing/2014/main" id="{31161E35-EF0F-DD56-597E-C53E7416099F}"/>
              </a:ext>
            </a:extLst>
          </p:cNvPr>
          <p:cNvSpPr txBox="1"/>
          <p:nvPr/>
        </p:nvSpPr>
        <p:spPr>
          <a:xfrm>
            <a:off x="1145627" y="4783003"/>
            <a:ext cx="5921528" cy="1200329"/>
          </a:xfrm>
          <a:prstGeom prst="rect">
            <a:avLst/>
          </a:prstGeom>
          <a:noFill/>
        </p:spPr>
        <p:txBody>
          <a:bodyPr wrap="square" rtlCol="0">
            <a:spAutoFit/>
          </a:bodyPr>
          <a:lstStyle/>
          <a:p>
            <a:r>
              <a:rPr lang="es-EC" dirty="0"/>
              <a:t>Los datos vienen en muchas formas, a veces estructurados, a veces no. Limpiar se refiere al proceso de estandarizarlos en forma que puedan ser utilizados para el análisis correspondiente.</a:t>
            </a:r>
            <a:endParaRPr lang="en-GB" dirty="0"/>
          </a:p>
        </p:txBody>
      </p:sp>
    </p:spTree>
    <p:extLst>
      <p:ext uri="{BB962C8B-B14F-4D97-AF65-F5344CB8AC3E}">
        <p14:creationId xmlns:p14="http://schemas.microsoft.com/office/powerpoint/2010/main" val="2662171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La vida del análisis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Fuentes de Datos </a:t>
            </a:r>
          </a:p>
          <a:p>
            <a:pPr marL="0" indent="0">
              <a:buNone/>
            </a:pPr>
            <a:endParaRPr lang="es-EC" dirty="0"/>
          </a:p>
          <a:p>
            <a:pPr marL="0" indent="0">
              <a:buNone/>
            </a:pPr>
            <a:endParaRPr lang="es-EC" dirty="0"/>
          </a:p>
          <a:p>
            <a:pPr marL="0" indent="0">
              <a:buNone/>
            </a:pPr>
            <a:r>
              <a:rPr lang="es-EC" dirty="0">
                <a:solidFill>
                  <a:schemeClr val="tx1"/>
                </a:solidFill>
              </a:rPr>
              <a:t>Obtener</a:t>
            </a:r>
            <a:r>
              <a:rPr lang="es-EC" dirty="0"/>
              <a:t> -&gt; </a:t>
            </a:r>
            <a:r>
              <a:rPr lang="es-EC" dirty="0">
                <a:solidFill>
                  <a:schemeClr val="tx1"/>
                </a:solidFill>
              </a:rPr>
              <a:t>Limpiar</a:t>
            </a:r>
            <a:r>
              <a:rPr lang="es-EC" dirty="0"/>
              <a:t> -&gt; </a:t>
            </a:r>
            <a:r>
              <a:rPr lang="es-EC" b="1" dirty="0">
                <a:solidFill>
                  <a:schemeClr val="accent4"/>
                </a:solidFill>
              </a:rPr>
              <a:t>Integrar</a:t>
            </a:r>
            <a:r>
              <a:rPr lang="es-EC" dirty="0"/>
              <a:t> -&gt; Analizar -&gt; Visualizar                             </a:t>
            </a:r>
          </a:p>
          <a:p>
            <a:pPr marL="0" indent="0">
              <a:buNone/>
            </a:pPr>
            <a:endParaRPr lang="es-EC" dirty="0"/>
          </a:p>
          <a:p>
            <a:pPr marL="0" indent="0">
              <a:buNone/>
            </a:pPr>
            <a:endParaRPr lang="es-EC" dirty="0"/>
          </a:p>
          <a:p>
            <a:pPr marL="0" indent="0">
              <a:buNone/>
            </a:pPr>
            <a:endParaRPr lang="es-EC" dirty="0"/>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D48F6EA-CA30-ADF6-F0A0-FAB2C27E9CAC}"/>
              </a:ext>
            </a:extLst>
          </p:cNvPr>
          <p:cNvCxnSpPr/>
          <p:nvPr/>
        </p:nvCxnSpPr>
        <p:spPr>
          <a:xfrm>
            <a:off x="2163029" y="2749506"/>
            <a:ext cx="0" cy="73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FAACC221-99E1-AAB4-FCE1-18863323BB3D}"/>
              </a:ext>
            </a:extLst>
          </p:cNvPr>
          <p:cNvCxnSpPr/>
          <p:nvPr/>
        </p:nvCxnSpPr>
        <p:spPr>
          <a:xfrm>
            <a:off x="7025114" y="3853092"/>
            <a:ext cx="952238" cy="7189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24B996-C8C8-1B49-43DA-3B3B5AE3EAC7}"/>
              </a:ext>
            </a:extLst>
          </p:cNvPr>
          <p:cNvSpPr txBox="1"/>
          <p:nvPr/>
        </p:nvSpPr>
        <p:spPr>
          <a:xfrm>
            <a:off x="7895371" y="4698078"/>
            <a:ext cx="2761718" cy="369332"/>
          </a:xfrm>
          <a:prstGeom prst="rect">
            <a:avLst/>
          </a:prstGeom>
          <a:noFill/>
        </p:spPr>
        <p:txBody>
          <a:bodyPr wrap="none" rtlCol="0">
            <a:spAutoFit/>
          </a:bodyPr>
          <a:lstStyle/>
          <a:p>
            <a:r>
              <a:rPr lang="es-EC" dirty="0"/>
              <a:t>Reportes, exploración, etc.</a:t>
            </a:r>
            <a:endParaRPr lang="en-GB" dirty="0"/>
          </a:p>
        </p:txBody>
      </p:sp>
      <p:sp>
        <p:nvSpPr>
          <p:cNvPr id="6" name="TextBox 5">
            <a:extLst>
              <a:ext uri="{FF2B5EF4-FFF2-40B4-BE49-F238E27FC236}">
                <a16:creationId xmlns:a16="http://schemas.microsoft.com/office/drawing/2014/main" id="{31161E35-EF0F-DD56-597E-C53E7416099F}"/>
              </a:ext>
            </a:extLst>
          </p:cNvPr>
          <p:cNvSpPr txBox="1"/>
          <p:nvPr/>
        </p:nvSpPr>
        <p:spPr>
          <a:xfrm>
            <a:off x="1145627" y="4783003"/>
            <a:ext cx="5921528" cy="646331"/>
          </a:xfrm>
          <a:prstGeom prst="rect">
            <a:avLst/>
          </a:prstGeom>
          <a:noFill/>
        </p:spPr>
        <p:txBody>
          <a:bodyPr wrap="square" rtlCol="0">
            <a:spAutoFit/>
          </a:bodyPr>
          <a:lstStyle/>
          <a:p>
            <a:r>
              <a:rPr lang="es-EC" dirty="0"/>
              <a:t>Integrar simplemente hace referencia a unificar las fuentes de datos requeridas en el contexto analítico.</a:t>
            </a:r>
            <a:endParaRPr lang="en-GB" dirty="0"/>
          </a:p>
        </p:txBody>
      </p:sp>
    </p:spTree>
    <p:extLst>
      <p:ext uri="{BB962C8B-B14F-4D97-AF65-F5344CB8AC3E}">
        <p14:creationId xmlns:p14="http://schemas.microsoft.com/office/powerpoint/2010/main" val="35395986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La vida del análisis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Fuentes de Datos </a:t>
            </a:r>
          </a:p>
          <a:p>
            <a:pPr marL="0" indent="0">
              <a:buNone/>
            </a:pPr>
            <a:endParaRPr lang="es-EC" dirty="0"/>
          </a:p>
          <a:p>
            <a:pPr marL="0" indent="0">
              <a:buNone/>
            </a:pPr>
            <a:endParaRPr lang="es-EC" dirty="0"/>
          </a:p>
          <a:p>
            <a:pPr marL="0" indent="0">
              <a:buNone/>
            </a:pPr>
            <a:r>
              <a:rPr lang="es-EC" dirty="0">
                <a:solidFill>
                  <a:schemeClr val="tx1"/>
                </a:solidFill>
              </a:rPr>
              <a:t>Obtener</a:t>
            </a:r>
            <a:r>
              <a:rPr lang="es-EC" dirty="0"/>
              <a:t> -&gt; </a:t>
            </a:r>
            <a:r>
              <a:rPr lang="es-EC" dirty="0">
                <a:solidFill>
                  <a:schemeClr val="tx1"/>
                </a:solidFill>
              </a:rPr>
              <a:t>Limpiar</a:t>
            </a:r>
            <a:r>
              <a:rPr lang="es-EC" dirty="0"/>
              <a:t> -&gt; </a:t>
            </a:r>
            <a:r>
              <a:rPr lang="es-EC" dirty="0">
                <a:solidFill>
                  <a:schemeClr val="tx1"/>
                </a:solidFill>
              </a:rPr>
              <a:t>Integrar</a:t>
            </a:r>
            <a:r>
              <a:rPr lang="es-EC" dirty="0"/>
              <a:t> -&gt; </a:t>
            </a:r>
            <a:r>
              <a:rPr lang="es-EC" b="1" dirty="0">
                <a:solidFill>
                  <a:schemeClr val="accent4"/>
                </a:solidFill>
              </a:rPr>
              <a:t>Analizar</a:t>
            </a:r>
            <a:r>
              <a:rPr lang="es-EC" dirty="0"/>
              <a:t> -&gt; Visualizar                             </a:t>
            </a:r>
          </a:p>
          <a:p>
            <a:pPr marL="0" indent="0">
              <a:buNone/>
            </a:pPr>
            <a:endParaRPr lang="es-EC" dirty="0"/>
          </a:p>
          <a:p>
            <a:pPr marL="0" indent="0">
              <a:buNone/>
            </a:pPr>
            <a:endParaRPr lang="es-EC" dirty="0"/>
          </a:p>
          <a:p>
            <a:pPr marL="0" indent="0">
              <a:buNone/>
            </a:pPr>
            <a:endParaRPr lang="es-EC" dirty="0"/>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D48F6EA-CA30-ADF6-F0A0-FAB2C27E9CAC}"/>
              </a:ext>
            </a:extLst>
          </p:cNvPr>
          <p:cNvCxnSpPr/>
          <p:nvPr/>
        </p:nvCxnSpPr>
        <p:spPr>
          <a:xfrm>
            <a:off x="2163029" y="2749506"/>
            <a:ext cx="0" cy="73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FAACC221-99E1-AAB4-FCE1-18863323BB3D}"/>
              </a:ext>
            </a:extLst>
          </p:cNvPr>
          <p:cNvCxnSpPr/>
          <p:nvPr/>
        </p:nvCxnSpPr>
        <p:spPr>
          <a:xfrm>
            <a:off x="7025114" y="3853092"/>
            <a:ext cx="952238" cy="7189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24B996-C8C8-1B49-43DA-3B3B5AE3EAC7}"/>
              </a:ext>
            </a:extLst>
          </p:cNvPr>
          <p:cNvSpPr txBox="1"/>
          <p:nvPr/>
        </p:nvSpPr>
        <p:spPr>
          <a:xfrm>
            <a:off x="7895371" y="4698078"/>
            <a:ext cx="2761718" cy="369332"/>
          </a:xfrm>
          <a:prstGeom prst="rect">
            <a:avLst/>
          </a:prstGeom>
          <a:noFill/>
        </p:spPr>
        <p:txBody>
          <a:bodyPr wrap="none" rtlCol="0">
            <a:spAutoFit/>
          </a:bodyPr>
          <a:lstStyle/>
          <a:p>
            <a:r>
              <a:rPr lang="es-EC" dirty="0"/>
              <a:t>Reportes, exploración, etc.</a:t>
            </a:r>
            <a:endParaRPr lang="en-GB" dirty="0"/>
          </a:p>
        </p:txBody>
      </p:sp>
      <p:sp>
        <p:nvSpPr>
          <p:cNvPr id="6" name="TextBox 5">
            <a:extLst>
              <a:ext uri="{FF2B5EF4-FFF2-40B4-BE49-F238E27FC236}">
                <a16:creationId xmlns:a16="http://schemas.microsoft.com/office/drawing/2014/main" id="{31161E35-EF0F-DD56-597E-C53E7416099F}"/>
              </a:ext>
            </a:extLst>
          </p:cNvPr>
          <p:cNvSpPr txBox="1"/>
          <p:nvPr/>
        </p:nvSpPr>
        <p:spPr>
          <a:xfrm>
            <a:off x="1145627" y="4783003"/>
            <a:ext cx="5921528" cy="923330"/>
          </a:xfrm>
          <a:prstGeom prst="rect">
            <a:avLst/>
          </a:prstGeom>
          <a:noFill/>
        </p:spPr>
        <p:txBody>
          <a:bodyPr wrap="square" rtlCol="0">
            <a:spAutoFit/>
          </a:bodyPr>
          <a:lstStyle/>
          <a:p>
            <a:r>
              <a:rPr lang="es-EC" dirty="0"/>
              <a:t>Analizar hace referencia a la información que queremos obtener de esos datos, esto depende mucho del problema en el que estamos enfocándonos.</a:t>
            </a:r>
            <a:endParaRPr lang="en-GB" dirty="0"/>
          </a:p>
        </p:txBody>
      </p:sp>
    </p:spTree>
    <p:extLst>
      <p:ext uri="{BB962C8B-B14F-4D97-AF65-F5344CB8AC3E}">
        <p14:creationId xmlns:p14="http://schemas.microsoft.com/office/powerpoint/2010/main" val="10980470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La vida del análisis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Fuentes de Datos </a:t>
            </a:r>
          </a:p>
          <a:p>
            <a:pPr marL="0" indent="0">
              <a:buNone/>
            </a:pPr>
            <a:endParaRPr lang="es-EC" dirty="0"/>
          </a:p>
          <a:p>
            <a:pPr marL="0" indent="0">
              <a:buNone/>
            </a:pPr>
            <a:endParaRPr lang="es-EC" dirty="0"/>
          </a:p>
          <a:p>
            <a:pPr marL="0" indent="0">
              <a:buNone/>
            </a:pPr>
            <a:r>
              <a:rPr lang="es-EC" dirty="0">
                <a:solidFill>
                  <a:schemeClr val="tx1"/>
                </a:solidFill>
              </a:rPr>
              <a:t>Obtener</a:t>
            </a:r>
            <a:r>
              <a:rPr lang="es-EC" dirty="0"/>
              <a:t> -&gt; </a:t>
            </a:r>
            <a:r>
              <a:rPr lang="es-EC" dirty="0">
                <a:solidFill>
                  <a:schemeClr val="tx1"/>
                </a:solidFill>
              </a:rPr>
              <a:t>Limpiar</a:t>
            </a:r>
            <a:r>
              <a:rPr lang="es-EC" dirty="0"/>
              <a:t> -&gt; </a:t>
            </a:r>
            <a:r>
              <a:rPr lang="es-EC" dirty="0">
                <a:solidFill>
                  <a:schemeClr val="tx1"/>
                </a:solidFill>
              </a:rPr>
              <a:t>Integrar</a:t>
            </a:r>
            <a:r>
              <a:rPr lang="es-EC" dirty="0"/>
              <a:t> -&gt; </a:t>
            </a:r>
            <a:r>
              <a:rPr lang="es-EC" dirty="0">
                <a:solidFill>
                  <a:schemeClr val="tx1"/>
                </a:solidFill>
              </a:rPr>
              <a:t>Analizar</a:t>
            </a:r>
            <a:r>
              <a:rPr lang="es-EC" dirty="0"/>
              <a:t> -&gt; </a:t>
            </a:r>
            <a:r>
              <a:rPr lang="es-EC" b="1" dirty="0">
                <a:solidFill>
                  <a:schemeClr val="accent4"/>
                </a:solidFill>
              </a:rPr>
              <a:t>Visualizar</a:t>
            </a:r>
            <a:r>
              <a:rPr lang="es-EC" dirty="0"/>
              <a:t>                             </a:t>
            </a:r>
          </a:p>
          <a:p>
            <a:pPr marL="0" indent="0">
              <a:buNone/>
            </a:pPr>
            <a:endParaRPr lang="es-EC" dirty="0"/>
          </a:p>
          <a:p>
            <a:pPr marL="0" indent="0">
              <a:buNone/>
            </a:pPr>
            <a:endParaRPr lang="es-EC" dirty="0"/>
          </a:p>
          <a:p>
            <a:pPr marL="0" indent="0">
              <a:buNone/>
            </a:pPr>
            <a:endParaRPr lang="es-EC" dirty="0"/>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D48F6EA-CA30-ADF6-F0A0-FAB2C27E9CAC}"/>
              </a:ext>
            </a:extLst>
          </p:cNvPr>
          <p:cNvCxnSpPr/>
          <p:nvPr/>
        </p:nvCxnSpPr>
        <p:spPr>
          <a:xfrm>
            <a:off x="2163029" y="2749506"/>
            <a:ext cx="0" cy="73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FAACC221-99E1-AAB4-FCE1-18863323BB3D}"/>
              </a:ext>
            </a:extLst>
          </p:cNvPr>
          <p:cNvCxnSpPr/>
          <p:nvPr/>
        </p:nvCxnSpPr>
        <p:spPr>
          <a:xfrm>
            <a:off x="7025114" y="3853092"/>
            <a:ext cx="952238" cy="7189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24B996-C8C8-1B49-43DA-3B3B5AE3EAC7}"/>
              </a:ext>
            </a:extLst>
          </p:cNvPr>
          <p:cNvSpPr txBox="1"/>
          <p:nvPr/>
        </p:nvSpPr>
        <p:spPr>
          <a:xfrm>
            <a:off x="7895371" y="4698078"/>
            <a:ext cx="2761718" cy="369332"/>
          </a:xfrm>
          <a:prstGeom prst="rect">
            <a:avLst/>
          </a:prstGeom>
          <a:noFill/>
        </p:spPr>
        <p:txBody>
          <a:bodyPr wrap="none" rtlCol="0">
            <a:spAutoFit/>
          </a:bodyPr>
          <a:lstStyle/>
          <a:p>
            <a:r>
              <a:rPr lang="es-EC" dirty="0"/>
              <a:t>Reportes, exploración, etc.</a:t>
            </a:r>
            <a:endParaRPr lang="en-GB" dirty="0"/>
          </a:p>
        </p:txBody>
      </p:sp>
      <p:sp>
        <p:nvSpPr>
          <p:cNvPr id="6" name="TextBox 5">
            <a:extLst>
              <a:ext uri="{FF2B5EF4-FFF2-40B4-BE49-F238E27FC236}">
                <a16:creationId xmlns:a16="http://schemas.microsoft.com/office/drawing/2014/main" id="{31161E35-EF0F-DD56-597E-C53E7416099F}"/>
              </a:ext>
            </a:extLst>
          </p:cNvPr>
          <p:cNvSpPr txBox="1"/>
          <p:nvPr/>
        </p:nvSpPr>
        <p:spPr>
          <a:xfrm>
            <a:off x="1145627" y="4783003"/>
            <a:ext cx="5921528" cy="1200329"/>
          </a:xfrm>
          <a:prstGeom prst="rect">
            <a:avLst/>
          </a:prstGeom>
          <a:noFill/>
        </p:spPr>
        <p:txBody>
          <a:bodyPr wrap="square" rtlCol="0">
            <a:spAutoFit/>
          </a:bodyPr>
          <a:lstStyle/>
          <a:p>
            <a:r>
              <a:rPr lang="es-EC" dirty="0"/>
              <a:t>Visualizar hace referencia a las distintas formas en las que podemos explorar nuestro análisis en el contexto actual, por ejemplo, creando gráficos, o imprimiendo tablas numéricas.</a:t>
            </a:r>
            <a:endParaRPr lang="en-GB" dirty="0"/>
          </a:p>
        </p:txBody>
      </p:sp>
    </p:spTree>
    <p:extLst>
      <p:ext uri="{BB962C8B-B14F-4D97-AF65-F5344CB8AC3E}">
        <p14:creationId xmlns:p14="http://schemas.microsoft.com/office/powerpoint/2010/main" val="8220632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La vida del análisis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Fuentes de Datos </a:t>
            </a:r>
          </a:p>
          <a:p>
            <a:pPr marL="0" indent="0">
              <a:buNone/>
            </a:pPr>
            <a:endParaRPr lang="es-EC" dirty="0"/>
          </a:p>
          <a:p>
            <a:pPr marL="0" indent="0">
              <a:buNone/>
            </a:pPr>
            <a:endParaRPr lang="es-EC" dirty="0"/>
          </a:p>
          <a:p>
            <a:pPr marL="0" indent="0">
              <a:buNone/>
            </a:pPr>
            <a:r>
              <a:rPr lang="es-EC" dirty="0">
                <a:solidFill>
                  <a:schemeClr val="tx1"/>
                </a:solidFill>
              </a:rPr>
              <a:t>Obtener</a:t>
            </a:r>
            <a:r>
              <a:rPr lang="es-EC" dirty="0"/>
              <a:t> -&gt; </a:t>
            </a:r>
            <a:r>
              <a:rPr lang="es-EC" dirty="0">
                <a:solidFill>
                  <a:schemeClr val="tx1"/>
                </a:solidFill>
              </a:rPr>
              <a:t>Limpiar</a:t>
            </a:r>
            <a:r>
              <a:rPr lang="es-EC" dirty="0"/>
              <a:t> -&gt; </a:t>
            </a:r>
            <a:r>
              <a:rPr lang="es-EC" dirty="0">
                <a:solidFill>
                  <a:schemeClr val="tx1"/>
                </a:solidFill>
              </a:rPr>
              <a:t>Integrar</a:t>
            </a:r>
            <a:r>
              <a:rPr lang="es-EC" dirty="0"/>
              <a:t> -&gt; </a:t>
            </a:r>
            <a:r>
              <a:rPr lang="es-EC" dirty="0">
                <a:solidFill>
                  <a:schemeClr val="tx1"/>
                </a:solidFill>
              </a:rPr>
              <a:t>Analizar</a:t>
            </a:r>
            <a:r>
              <a:rPr lang="es-EC" dirty="0"/>
              <a:t> -&gt; </a:t>
            </a:r>
            <a:r>
              <a:rPr lang="es-EC" dirty="0">
                <a:solidFill>
                  <a:schemeClr val="tx1"/>
                </a:solidFill>
              </a:rPr>
              <a:t>Visualizar</a:t>
            </a:r>
            <a:r>
              <a:rPr lang="es-EC" dirty="0"/>
              <a:t>                             </a:t>
            </a:r>
          </a:p>
          <a:p>
            <a:pPr marL="0" indent="0">
              <a:buNone/>
            </a:pPr>
            <a:endParaRPr lang="es-EC" dirty="0"/>
          </a:p>
          <a:p>
            <a:pPr marL="0" indent="0">
              <a:buNone/>
            </a:pPr>
            <a:endParaRPr lang="es-EC" dirty="0"/>
          </a:p>
          <a:p>
            <a:pPr marL="0" indent="0">
              <a:buNone/>
            </a:pPr>
            <a:endParaRPr lang="es-EC" dirty="0"/>
          </a:p>
          <a:p>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7D48F6EA-CA30-ADF6-F0A0-FAB2C27E9CAC}"/>
              </a:ext>
            </a:extLst>
          </p:cNvPr>
          <p:cNvCxnSpPr/>
          <p:nvPr/>
        </p:nvCxnSpPr>
        <p:spPr>
          <a:xfrm>
            <a:off x="2163029" y="2749506"/>
            <a:ext cx="0" cy="73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FAACC221-99E1-AAB4-FCE1-18863323BB3D}"/>
              </a:ext>
            </a:extLst>
          </p:cNvPr>
          <p:cNvCxnSpPr/>
          <p:nvPr/>
        </p:nvCxnSpPr>
        <p:spPr>
          <a:xfrm>
            <a:off x="7025114" y="3853092"/>
            <a:ext cx="952238" cy="7189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F24B996-C8C8-1B49-43DA-3B3B5AE3EAC7}"/>
              </a:ext>
            </a:extLst>
          </p:cNvPr>
          <p:cNvSpPr txBox="1"/>
          <p:nvPr/>
        </p:nvSpPr>
        <p:spPr>
          <a:xfrm>
            <a:off x="7895371" y="4698078"/>
            <a:ext cx="2761718" cy="369332"/>
          </a:xfrm>
          <a:prstGeom prst="rect">
            <a:avLst/>
          </a:prstGeom>
          <a:noFill/>
        </p:spPr>
        <p:txBody>
          <a:bodyPr wrap="none" rtlCol="0">
            <a:spAutoFit/>
          </a:bodyPr>
          <a:lstStyle/>
          <a:p>
            <a:r>
              <a:rPr lang="es-EC" b="1" dirty="0">
                <a:solidFill>
                  <a:schemeClr val="accent4"/>
                </a:solidFill>
              </a:rPr>
              <a:t>Reportes, exploración, etc.</a:t>
            </a:r>
            <a:endParaRPr lang="en-GB" b="1" dirty="0">
              <a:solidFill>
                <a:schemeClr val="accent4"/>
              </a:solidFill>
            </a:endParaRPr>
          </a:p>
        </p:txBody>
      </p:sp>
      <p:sp>
        <p:nvSpPr>
          <p:cNvPr id="6" name="TextBox 5">
            <a:extLst>
              <a:ext uri="{FF2B5EF4-FFF2-40B4-BE49-F238E27FC236}">
                <a16:creationId xmlns:a16="http://schemas.microsoft.com/office/drawing/2014/main" id="{31161E35-EF0F-DD56-597E-C53E7416099F}"/>
              </a:ext>
            </a:extLst>
          </p:cNvPr>
          <p:cNvSpPr txBox="1"/>
          <p:nvPr/>
        </p:nvSpPr>
        <p:spPr>
          <a:xfrm>
            <a:off x="1145627" y="4783003"/>
            <a:ext cx="5921528" cy="923330"/>
          </a:xfrm>
          <a:prstGeom prst="rect">
            <a:avLst/>
          </a:prstGeom>
          <a:noFill/>
        </p:spPr>
        <p:txBody>
          <a:bodyPr wrap="square" rtlCol="0">
            <a:spAutoFit/>
          </a:bodyPr>
          <a:lstStyle/>
          <a:p>
            <a:r>
              <a:rPr lang="es-EC" dirty="0"/>
              <a:t>El objetivo final del análisis es siempre contestar una o más preguntas. La forma en que esto se haga depende del problema y la razón por la que lo ejecutamos.</a:t>
            </a:r>
            <a:endParaRPr lang="en-GB" dirty="0"/>
          </a:p>
        </p:txBody>
      </p:sp>
    </p:spTree>
    <p:extLst>
      <p:ext uri="{BB962C8B-B14F-4D97-AF65-F5344CB8AC3E}">
        <p14:creationId xmlns:p14="http://schemas.microsoft.com/office/powerpoint/2010/main" val="37808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524240" cy="492760"/>
          </a:xfrm>
        </p:spPr>
        <p:txBody>
          <a:bodyPr vert="horz" lIns="91440" tIns="45720" rIns="91440" bIns="45720" rtlCol="0">
            <a:normAutofit fontScale="90000"/>
          </a:bodyPr>
          <a:lstStyle/>
          <a:p>
            <a:r>
              <a:rPr lang="es-EC" dirty="0"/>
              <a:t>Opción 1: Máquinas virtuales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pPr marL="0" indent="0">
              <a:buNone/>
            </a:pPr>
            <a:r>
              <a:rPr lang="es-EC" dirty="0"/>
              <a:t>Muy conocida opción, </a:t>
            </a:r>
            <a:r>
              <a:rPr lang="es-EC" b="1" dirty="0"/>
              <a:t>la virtualización completa de otro sistema operativo y sus recursos físicos</a:t>
            </a:r>
            <a:r>
              <a:rPr lang="es-EC" dirty="0"/>
              <a:t>.</a:t>
            </a:r>
            <a:br>
              <a:rPr lang="es-EC" dirty="0"/>
            </a:br>
            <a:br>
              <a:rPr lang="es-EC" dirty="0"/>
            </a:br>
            <a:endParaRPr lang="es-EC" dirty="0"/>
          </a:p>
          <a:p>
            <a:r>
              <a:rPr lang="es-ES" dirty="0"/>
              <a:t>Una máquina virtual (VM) es un archivo de computadora, típicamente llamado imagen, que se comporta como una computadora real. Puede ejecutarse en una ventana como un entorno de computación separado, a menudo para ejecutar un sistema operativo diferente</a:t>
            </a: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645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Análisis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¿Pero a qué nos referimos específicamente cuando decimos análisis?</a:t>
            </a:r>
          </a:p>
          <a:p>
            <a:pPr marL="0" indent="0">
              <a:buNone/>
            </a:pPr>
            <a:endParaRPr lang="es-EC" dirty="0"/>
          </a:p>
          <a:p>
            <a:pPr marL="0" indent="0">
              <a:buNone/>
            </a:pPr>
            <a:r>
              <a:rPr lang="es-EC" dirty="0"/>
              <a:t>Es nada más el proceso mediante el cual obtenemos nueva información a través de métodos analíticos.</a:t>
            </a:r>
          </a:p>
          <a:p>
            <a:pPr marL="0" indent="0">
              <a:buNone/>
            </a:pPr>
            <a:endParaRPr lang="es-EC" dirty="0"/>
          </a:p>
          <a:p>
            <a:pPr marL="0" indent="0">
              <a:buNone/>
            </a:pPr>
            <a:r>
              <a:rPr lang="es-ES" dirty="0"/>
              <a:t>Esto puede ser algo simple como métodos estadísticos base (promedios, medianas), modelos estadísticos avanzados (regresiones, inferencias), predicciones, ¡o inclusive análisis visual (contestar preguntas viendo los datos obtenidos a mano)!</a:t>
            </a: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030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083088" cy="492760"/>
          </a:xfrm>
        </p:spPr>
        <p:txBody>
          <a:bodyPr vert="horz" lIns="91440" tIns="45720" rIns="91440" bIns="45720" rtlCol="0">
            <a:normAutofit fontScale="90000"/>
          </a:bodyPr>
          <a:lstStyle/>
          <a:p>
            <a:r>
              <a:rPr lang="es-EC" dirty="0"/>
              <a:t>Análisis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305385" y="2146038"/>
            <a:ext cx="9471921" cy="3760891"/>
          </a:xfrm>
        </p:spPr>
        <p:txBody>
          <a:bodyPr>
            <a:normAutofit/>
          </a:bodyPr>
          <a:lstStyle/>
          <a:p>
            <a:pPr marL="0" indent="0">
              <a:buNone/>
            </a:pPr>
            <a:r>
              <a:rPr lang="es-EC" dirty="0"/>
              <a:t>Al ser una clase enfocada en el contexto de servicios web, no entraremos en el mundo de análisis, pero existen muchos recursos disponibles en Python para operar en sets de datos de manera básica.</a:t>
            </a:r>
          </a:p>
          <a:p>
            <a:pPr marL="0" indent="0">
              <a:buNone/>
            </a:pPr>
            <a:endParaRPr lang="es-EC" dirty="0"/>
          </a:p>
          <a:p>
            <a:pPr marL="0" indent="0">
              <a:buNone/>
            </a:pPr>
            <a:endParaRPr lang="es-EC" dirty="0"/>
          </a:p>
          <a:p>
            <a:pPr marL="0" indent="0">
              <a:buNone/>
            </a:pP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2C6802-7C18-2A35-F418-E2B6201BE2D2}"/>
              </a:ext>
            </a:extLst>
          </p:cNvPr>
          <p:cNvSpPr txBox="1"/>
          <p:nvPr/>
        </p:nvSpPr>
        <p:spPr>
          <a:xfrm>
            <a:off x="4712642" y="5537597"/>
            <a:ext cx="7092577" cy="369332"/>
          </a:xfrm>
          <a:prstGeom prst="rect">
            <a:avLst/>
          </a:prstGeom>
          <a:noFill/>
        </p:spPr>
        <p:txBody>
          <a:bodyPr wrap="square">
            <a:spAutoFit/>
          </a:bodyPr>
          <a:lstStyle/>
          <a:p>
            <a:r>
              <a:rPr lang="en-GB">
                <a:hlinkClick r:id="rId3"/>
              </a:rPr>
              <a:t>The Age Of Analytics And The Importance Of Data Quality (forbes.com)</a:t>
            </a:r>
            <a:endParaRPr lang="en-GB" dirty="0"/>
          </a:p>
        </p:txBody>
      </p:sp>
      <p:sp>
        <p:nvSpPr>
          <p:cNvPr id="10" name="TextBox 9">
            <a:extLst>
              <a:ext uri="{FF2B5EF4-FFF2-40B4-BE49-F238E27FC236}">
                <a16:creationId xmlns:a16="http://schemas.microsoft.com/office/drawing/2014/main" id="{8BE28621-C473-1C0C-1380-D5D01AE914C3}"/>
              </a:ext>
            </a:extLst>
          </p:cNvPr>
          <p:cNvSpPr txBox="1"/>
          <p:nvPr/>
        </p:nvSpPr>
        <p:spPr>
          <a:xfrm>
            <a:off x="4701276" y="5168265"/>
            <a:ext cx="6094948" cy="369332"/>
          </a:xfrm>
          <a:prstGeom prst="rect">
            <a:avLst/>
          </a:prstGeom>
          <a:noFill/>
        </p:spPr>
        <p:txBody>
          <a:bodyPr wrap="square">
            <a:spAutoFit/>
          </a:bodyPr>
          <a:lstStyle/>
          <a:p>
            <a:r>
              <a:rPr lang="en-GB" dirty="0">
                <a:hlinkClick r:id="rId4"/>
              </a:rPr>
              <a:t>Data Analytics Definition (investopedia.com)</a:t>
            </a:r>
            <a:endParaRPr lang="en-GB" dirty="0"/>
          </a:p>
        </p:txBody>
      </p:sp>
      <p:sp>
        <p:nvSpPr>
          <p:cNvPr id="11" name="TextBox 10">
            <a:extLst>
              <a:ext uri="{FF2B5EF4-FFF2-40B4-BE49-F238E27FC236}">
                <a16:creationId xmlns:a16="http://schemas.microsoft.com/office/drawing/2014/main" id="{43698CD1-ED27-0D0A-B9C4-98AB2F0231B8}"/>
              </a:ext>
            </a:extLst>
          </p:cNvPr>
          <p:cNvSpPr txBox="1"/>
          <p:nvPr/>
        </p:nvSpPr>
        <p:spPr>
          <a:xfrm>
            <a:off x="4712641" y="4576758"/>
            <a:ext cx="6789879" cy="646331"/>
          </a:xfrm>
          <a:prstGeom prst="rect">
            <a:avLst/>
          </a:prstGeom>
          <a:noFill/>
        </p:spPr>
        <p:txBody>
          <a:bodyPr wrap="square">
            <a:spAutoFit/>
          </a:bodyPr>
          <a:lstStyle/>
          <a:p>
            <a:r>
              <a:rPr lang="en-GB" dirty="0">
                <a:hlinkClick r:id="rId5"/>
              </a:rPr>
              <a:t>A Beginner’s Guide to Data Analysis in Python | by </a:t>
            </a:r>
            <a:r>
              <a:rPr lang="en-GB" dirty="0" err="1">
                <a:hlinkClick r:id="rId5"/>
              </a:rPr>
              <a:t>Natassha</a:t>
            </a:r>
            <a:r>
              <a:rPr lang="en-GB" dirty="0">
                <a:hlinkClick r:id="rId5"/>
              </a:rPr>
              <a:t> Selvaraj | Towards Data Science</a:t>
            </a:r>
            <a:endParaRPr lang="en-GB" dirty="0"/>
          </a:p>
        </p:txBody>
      </p:sp>
    </p:spTree>
    <p:extLst>
      <p:ext uri="{BB962C8B-B14F-4D97-AF65-F5344CB8AC3E}">
        <p14:creationId xmlns:p14="http://schemas.microsoft.com/office/powerpoint/2010/main" val="3051654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p:txBody>
          <a:bodyPr/>
          <a:lstStyle/>
          <a:p>
            <a:r>
              <a:rPr lang="es-EC" dirty="0"/>
              <a:t>En realidad, lo importante para este curso es la necesidad de leer o recolectar datos. </a:t>
            </a:r>
          </a:p>
          <a:p>
            <a:endParaRPr lang="es-EC" dirty="0"/>
          </a:p>
          <a:p>
            <a:r>
              <a:rPr lang="es-EC" dirty="0"/>
              <a:t>1. ¿Dónde se encuentra esta información?</a:t>
            </a:r>
          </a:p>
          <a:p>
            <a:r>
              <a:rPr lang="es-EC" dirty="0"/>
              <a:t>2. ¿Cómo debo ajustarla para cumplir mis objetivos?</a:t>
            </a:r>
            <a:endParaRPr lang="en-GB"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Procesar Datos</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5995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p:txBody>
          <a:bodyPr/>
          <a:lstStyle/>
          <a:p>
            <a:r>
              <a:rPr lang="es-EC" dirty="0"/>
              <a:t>Los datos pueden almacenarse de diferentes formas, y es importante entender que dependiendo de la clase de datos, es posible que necesitemos realizar diferentes procesos para extraer dicha información.</a:t>
            </a:r>
            <a:endParaRPr lang="en-GB"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Almacenamiento</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423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p:txBody>
          <a:bodyPr>
            <a:normAutofit lnSpcReduction="10000"/>
          </a:bodyPr>
          <a:lstStyle/>
          <a:p>
            <a:r>
              <a:rPr lang="es-EC" dirty="0"/>
              <a:t>Una base de datos es una colección organizada de información estructurada almacenada electrónicamente, y usualmente gestionada por un sistema de gestión de bases de datos (DBMS).</a:t>
            </a:r>
          </a:p>
          <a:p>
            <a:endParaRPr lang="es-EC" dirty="0"/>
          </a:p>
          <a:p>
            <a:pPr marL="0" indent="0">
              <a:buNone/>
            </a:pPr>
            <a:r>
              <a:rPr lang="es-EC" dirty="0"/>
              <a:t>Comúnmente, los datos en una base de datos se modelan en tables con columnas y filas, denominándose bases de datos relacionales (relaciones entre tablas). Por ejemplo MySQL, </a:t>
            </a:r>
            <a:r>
              <a:rPr lang="es-EC" dirty="0" err="1"/>
              <a:t>Postgres</a:t>
            </a:r>
            <a:r>
              <a:rPr lang="es-EC" dirty="0"/>
              <a:t>, etc. </a:t>
            </a:r>
          </a:p>
          <a:p>
            <a:pPr marL="0" indent="0">
              <a:buNone/>
            </a:pPr>
            <a:endParaRPr lang="es-EC" dirty="0"/>
          </a:p>
          <a:p>
            <a:pPr marL="0" indent="0">
              <a:buNone/>
            </a:pPr>
            <a:r>
              <a:rPr lang="es-EC" dirty="0"/>
              <a:t>Sin embargo, existen bases de datos no relacionales que almacenan la información de manera diferente, por ejemplo como objetos puros (mongo, </a:t>
            </a:r>
            <a:r>
              <a:rPr lang="es-EC" dirty="0" err="1"/>
              <a:t>cassandra</a:t>
            </a:r>
            <a:r>
              <a:rPr lang="es-EC" dirty="0"/>
              <a:t>, etc.) o en una relación de grafos (neo4j). </a:t>
            </a:r>
            <a:endParaRPr lang="en-GB"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Almacenamiento: Bases de datos</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6230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p:txBody>
          <a:bodyPr>
            <a:normAutofit/>
          </a:bodyPr>
          <a:lstStyle/>
          <a:p>
            <a:r>
              <a:rPr lang="es-EC" dirty="0"/>
              <a:t>Las bases de datos relacionales generalmente permiten acceder y gestionar la información dentro de las mismas utilizando un lenguaje conocido como SQL.</a:t>
            </a:r>
          </a:p>
          <a:p>
            <a:endParaRPr lang="es-EC" dirty="0"/>
          </a:p>
          <a:p>
            <a:r>
              <a:rPr lang="es-EC" dirty="0"/>
              <a:t>SQL permite que tanto un usuario como una aplicación accedan a la información en las mismas de manera estructurada!</a:t>
            </a:r>
            <a:endParaRPr lang="en-GB"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Almacenamiento: Bases de datos</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8425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p:txBody>
          <a:bodyPr>
            <a:normAutofit/>
          </a:bodyPr>
          <a:lstStyle/>
          <a:p>
            <a:endParaRPr lang="es-EC" dirty="0"/>
          </a:p>
          <a:p>
            <a:r>
              <a:rPr lang="es-EC" dirty="0"/>
              <a:t>Generalmente todos los lenguajes de programación incluyen una o más librerías que permiten a un usuario interactuar con bases de datos.</a:t>
            </a:r>
          </a:p>
          <a:p>
            <a:endParaRPr lang="es-EC" dirty="0"/>
          </a:p>
          <a:p>
            <a:r>
              <a:rPr lang="es-EC" dirty="0"/>
              <a:t>En este curso introduciremos como conectarse a bases de datos relacionales mediante Python, sin embargo existen de igual manera mecanismos muy bien documentados para interactuar con bases de datos NoSQL (nombre utilizado para todas aquellas que no siguen el modelo relacional).</a:t>
            </a:r>
            <a:endParaRPr lang="en-GB"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Almacenamiento: Bases de datos</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3675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r>
              <a:rPr lang="es-EC" b="1" dirty="0"/>
              <a:t>sqlite3</a:t>
            </a:r>
            <a:r>
              <a:rPr lang="es-EC" dirty="0"/>
              <a:t> es una base de datos relacional muy sencilla, no requiere un motor o servidor ya que los datos de la misma viven uno o más archivos! </a:t>
            </a:r>
            <a:r>
              <a:rPr lang="en-GB" dirty="0"/>
              <a:t>Python </a:t>
            </a:r>
            <a:r>
              <a:rPr lang="en-GB" dirty="0" err="1"/>
              <a:t>incluye</a:t>
            </a:r>
            <a:r>
              <a:rPr lang="en-GB" dirty="0"/>
              <a:t> </a:t>
            </a:r>
            <a:r>
              <a:rPr lang="en-GB" dirty="0" err="1"/>
              <a:t>una</a:t>
            </a:r>
            <a:r>
              <a:rPr lang="en-GB" dirty="0"/>
              <a:t> </a:t>
            </a:r>
            <a:r>
              <a:rPr lang="en-GB" dirty="0" err="1"/>
              <a:t>librería</a:t>
            </a:r>
            <a:r>
              <a:rPr lang="en-GB" dirty="0"/>
              <a:t> de </a:t>
            </a:r>
            <a:r>
              <a:rPr lang="en-GB" dirty="0" err="1"/>
              <a:t>manera</a:t>
            </a:r>
            <a:r>
              <a:rPr lang="en-GB" dirty="0"/>
              <a:t> </a:t>
            </a:r>
            <a:r>
              <a:rPr lang="en-GB" dirty="0" err="1"/>
              <a:t>predeterminada</a:t>
            </a:r>
            <a:r>
              <a:rPr lang="en-GB" dirty="0"/>
              <a:t>! </a:t>
            </a:r>
            <a:endParaRPr lang="es-EC"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sqlite3 en Python</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DFA195C-C089-E59B-7A98-6ECDDE473BE6}"/>
              </a:ext>
            </a:extLst>
          </p:cNvPr>
          <p:cNvSpPr txBox="1"/>
          <p:nvPr/>
        </p:nvSpPr>
        <p:spPr>
          <a:xfrm>
            <a:off x="1222470" y="2931334"/>
            <a:ext cx="4488442" cy="3308598"/>
          </a:xfrm>
          <a:prstGeom prst="rect">
            <a:avLst/>
          </a:prstGeom>
          <a:solidFill>
            <a:schemeClr val="tx1"/>
          </a:solidFill>
        </p:spPr>
        <p:txBody>
          <a:bodyPr wrap="square">
            <a:spAutoFit/>
          </a:bodyPr>
          <a:lstStyle/>
          <a:p>
            <a:r>
              <a:rPr lang="en-GB" sz="1100" b="0" dirty="0">
                <a:solidFill>
                  <a:srgbClr val="C586C0"/>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sqlite3</a:t>
            </a:r>
            <a:endParaRPr lang="en-GB" sz="1100" b="0" dirty="0">
              <a:solidFill>
                <a:srgbClr val="D4D4D4"/>
              </a:solidFill>
              <a:effectLst/>
              <a:latin typeface="Consolas" panose="020B0609020204030204" pitchFamily="49" charset="0"/>
            </a:endParaRPr>
          </a:p>
          <a:p>
            <a:r>
              <a:rPr lang="en-GB" sz="1100" b="0" dirty="0">
                <a:solidFill>
                  <a:srgbClr val="C586C0"/>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sqlite3</a:t>
            </a:r>
            <a:r>
              <a:rPr lang="en-GB" sz="1100" b="0" dirty="0">
                <a:solidFill>
                  <a:srgbClr val="D4D4D4"/>
                </a:solidFill>
                <a:effectLst/>
                <a:latin typeface="Consolas" panose="020B0609020204030204" pitchFamily="49" charset="0"/>
              </a:rPr>
              <a:t> </a:t>
            </a:r>
            <a:r>
              <a:rPr lang="en-GB" sz="1100" b="0" dirty="0">
                <a:solidFill>
                  <a:srgbClr val="C586C0"/>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Error</a:t>
            </a:r>
            <a:endParaRPr lang="en-GB" sz="1100" b="0" dirty="0">
              <a:solidFill>
                <a:srgbClr val="D4D4D4"/>
              </a:solidFill>
              <a:effectLst/>
              <a:latin typeface="Consolas" panose="020B0609020204030204" pitchFamily="49" charset="0"/>
            </a:endParaRPr>
          </a:p>
          <a:p>
            <a:br>
              <a:rPr lang="en-GB" sz="1100" b="0" dirty="0">
                <a:solidFill>
                  <a:srgbClr val="D4D4D4"/>
                </a:solidFill>
                <a:effectLst/>
                <a:latin typeface="Consolas" panose="020B0609020204030204" pitchFamily="49" charset="0"/>
              </a:rPr>
            </a:b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a:t>
            </a:r>
            <a:r>
              <a:rPr lang="en-GB" sz="1100" b="0" dirty="0" err="1">
                <a:solidFill>
                  <a:srgbClr val="DCDCAA"/>
                </a:solidFill>
                <a:effectLst/>
                <a:latin typeface="Consolas" panose="020B0609020204030204" pitchFamily="49" charset="0"/>
              </a:rPr>
              <a:t>crear_conexion</a:t>
            </a:r>
            <a:r>
              <a:rPr lang="en-GB" sz="1100" b="0" dirty="0">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parametros</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conexion</a:t>
            </a:r>
            <a:r>
              <a:rPr lang="en-GB" sz="1100" b="0" dirty="0">
                <a:solidFill>
                  <a:srgbClr val="D4D4D4"/>
                </a:solidFill>
                <a:effectLst/>
                <a:latin typeface="Consolas" panose="020B0609020204030204" pitchFamily="49" charset="0"/>
              </a:rPr>
              <a:t> = </a:t>
            </a:r>
            <a:r>
              <a:rPr lang="en-GB" sz="1100" b="0" dirty="0">
                <a:solidFill>
                  <a:srgbClr val="569CD6"/>
                </a:solidFill>
                <a:effectLst/>
                <a:latin typeface="Consolas" panose="020B0609020204030204" pitchFamily="49" charset="0"/>
              </a:rPr>
              <a:t>None</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r>
              <a:rPr lang="en-GB" sz="1100" b="0" dirty="0">
                <a:solidFill>
                  <a:srgbClr val="C586C0"/>
                </a:solidFill>
                <a:effectLst/>
                <a:latin typeface="Consolas" panose="020B0609020204030204" pitchFamily="49" charset="0"/>
              </a:rPr>
              <a:t>try</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conexion</a:t>
            </a:r>
            <a:r>
              <a:rPr lang="en-GB" sz="1100" b="0" dirty="0">
                <a:solidFill>
                  <a:srgbClr val="D4D4D4"/>
                </a:solidFill>
                <a:effectLst/>
                <a:latin typeface="Consolas" panose="020B0609020204030204" pitchFamily="49" charset="0"/>
              </a:rPr>
              <a:t> = </a:t>
            </a:r>
            <a:r>
              <a:rPr lang="en-GB" sz="1100" b="0" dirty="0">
                <a:solidFill>
                  <a:srgbClr val="4EC9B0"/>
                </a:solidFill>
                <a:effectLst/>
                <a:latin typeface="Consolas" panose="020B0609020204030204" pitchFamily="49" charset="0"/>
              </a:rPr>
              <a:t>sqlite3</a:t>
            </a:r>
            <a:r>
              <a:rPr lang="en-GB" sz="1100" b="0" dirty="0">
                <a:solidFill>
                  <a:srgbClr val="D4D4D4"/>
                </a:solidFill>
                <a:effectLst/>
                <a:latin typeface="Consolas" panose="020B0609020204030204" pitchFamily="49" charset="0"/>
              </a:rPr>
              <a:t>.</a:t>
            </a:r>
            <a:r>
              <a:rPr lang="en-GB" sz="1100" b="0" dirty="0">
                <a:solidFill>
                  <a:srgbClr val="DCDCAA"/>
                </a:solidFill>
                <a:effectLst/>
                <a:latin typeface="Consolas" panose="020B0609020204030204" pitchFamily="49" charset="0"/>
              </a:rPr>
              <a:t>connect</a:t>
            </a:r>
            <a:r>
              <a:rPr lang="en-GB" sz="1100" b="0" dirty="0">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parametros</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a:solidFill>
                  <a:srgbClr val="DCDCAA"/>
                </a:solidFill>
                <a:effectLst/>
                <a:latin typeface="Consolas" panose="020B0609020204030204" pitchFamily="49" charset="0"/>
              </a:rPr>
              <a:t>print</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Conexión</a:t>
            </a:r>
            <a:r>
              <a:rPr lang="en-GB" sz="1100" b="0" dirty="0">
                <a:solidFill>
                  <a:srgbClr val="CE9178"/>
                </a:solidFill>
                <a:effectLst/>
                <a:latin typeface="Consolas" panose="020B0609020204030204" pitchFamily="49" charset="0"/>
              </a:rPr>
              <a:t> </a:t>
            </a:r>
            <a:r>
              <a:rPr lang="en-GB" sz="1100" b="0" dirty="0" err="1">
                <a:solidFill>
                  <a:srgbClr val="CE9178"/>
                </a:solidFill>
                <a:effectLst/>
                <a:latin typeface="Consolas" panose="020B0609020204030204" pitchFamily="49" charset="0"/>
              </a:rPr>
              <a:t>exitosa</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a:solidFill>
                  <a:srgbClr val="C586C0"/>
                </a:solidFill>
                <a:effectLst/>
                <a:latin typeface="Consolas" panose="020B0609020204030204" pitchFamily="49" charset="0"/>
              </a:rPr>
              <a:t>except</a:t>
            </a:r>
            <a:r>
              <a:rPr lang="en-GB" sz="1100" b="0" dirty="0">
                <a:solidFill>
                  <a:srgbClr val="D4D4D4"/>
                </a:solidFill>
                <a:effectLst/>
                <a:latin typeface="Consolas" panose="020B0609020204030204" pitchFamily="49" charset="0"/>
              </a:rPr>
              <a:t> </a:t>
            </a:r>
            <a:r>
              <a:rPr lang="en-GB" sz="1100" b="0" dirty="0">
                <a:solidFill>
                  <a:srgbClr val="4EC9B0"/>
                </a:solidFill>
                <a:effectLst/>
                <a:latin typeface="Consolas" panose="020B0609020204030204" pitchFamily="49" charset="0"/>
              </a:rPr>
              <a:t>Error</a:t>
            </a:r>
            <a:r>
              <a:rPr lang="en-GB" sz="1100" b="0" dirty="0">
                <a:solidFill>
                  <a:srgbClr val="D4D4D4"/>
                </a:solidFill>
                <a:effectLst/>
                <a:latin typeface="Consolas" panose="020B0609020204030204" pitchFamily="49" charset="0"/>
              </a:rPr>
              <a:t> </a:t>
            </a:r>
            <a:r>
              <a:rPr lang="en-GB" sz="1100" b="0" dirty="0">
                <a:solidFill>
                  <a:srgbClr val="C586C0"/>
                </a:solidFill>
                <a:effectLst/>
                <a:latin typeface="Consolas" panose="020B0609020204030204" pitchFamily="49" charset="0"/>
              </a:rPr>
              <a:t>as</a:t>
            </a:r>
            <a:r>
              <a:rPr lang="en-GB" sz="1100" b="0" dirty="0">
                <a:solidFill>
                  <a:srgbClr val="D4D4D4"/>
                </a:solidFill>
                <a:effectLst/>
                <a:latin typeface="Consolas" panose="020B0609020204030204" pitchFamily="49" charset="0"/>
              </a:rPr>
              <a:t> </a:t>
            </a:r>
            <a:r>
              <a:rPr lang="en-GB" sz="1100" b="0" dirty="0">
                <a:solidFill>
                  <a:srgbClr val="9CDCFE"/>
                </a:solidFill>
                <a:effectLst/>
                <a:latin typeface="Consolas" panose="020B0609020204030204" pitchFamily="49" charset="0"/>
              </a:rPr>
              <a:t>e</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a:solidFill>
                  <a:srgbClr val="DCDCAA"/>
                </a:solidFill>
                <a:effectLst/>
                <a:latin typeface="Consolas" panose="020B0609020204030204" pitchFamily="49" charset="0"/>
              </a:rPr>
              <a:t>print</a:t>
            </a:r>
            <a:r>
              <a:rPr lang="en-GB" sz="1100" b="0" dirty="0">
                <a:solidFill>
                  <a:srgbClr val="D4D4D4"/>
                </a:solidFill>
                <a:effectLst/>
                <a:latin typeface="Consolas" panose="020B0609020204030204" pitchFamily="49" charset="0"/>
              </a:rPr>
              <a:t>(</a:t>
            </a:r>
            <a:r>
              <a:rPr lang="en-GB" sz="1100" b="0" dirty="0" err="1">
                <a:solidFill>
                  <a:srgbClr val="569CD6"/>
                </a:solidFill>
                <a:effectLst/>
                <a:latin typeface="Consolas" panose="020B0609020204030204" pitchFamily="49" charset="0"/>
              </a:rPr>
              <a:t>f</a:t>
            </a:r>
            <a:r>
              <a:rPr lang="en-GB" sz="1100" b="0" dirty="0" err="1">
                <a:solidFill>
                  <a:srgbClr val="CE9178"/>
                </a:solidFill>
                <a:effectLst/>
                <a:latin typeface="Consolas" panose="020B0609020204030204" pitchFamily="49" charset="0"/>
              </a:rPr>
              <a:t>"Error</a:t>
            </a:r>
            <a:r>
              <a:rPr lang="en-GB" sz="1100" b="0" dirty="0">
                <a:solidFill>
                  <a:srgbClr val="CE9178"/>
                </a:solidFill>
                <a:effectLst/>
                <a:latin typeface="Consolas" panose="020B0609020204030204" pitchFamily="49" charset="0"/>
              </a:rPr>
              <a:t> '</a:t>
            </a:r>
            <a:r>
              <a:rPr lang="en-GB" sz="1100" b="0" dirty="0">
                <a:solidFill>
                  <a:srgbClr val="569CD6"/>
                </a:solidFill>
                <a:effectLst/>
                <a:latin typeface="Consolas" panose="020B0609020204030204" pitchFamily="49" charset="0"/>
              </a:rPr>
              <a:t>{</a:t>
            </a:r>
            <a:r>
              <a:rPr lang="en-GB" sz="1100" b="0" dirty="0">
                <a:solidFill>
                  <a:srgbClr val="9CDCFE"/>
                </a:solidFill>
                <a:effectLst/>
                <a:latin typeface="Consolas" panose="020B0609020204030204" pitchFamily="49" charset="0"/>
              </a:rPr>
              <a:t>e</a:t>
            </a:r>
            <a:r>
              <a:rPr lang="en-GB" sz="1100" b="0" dirty="0">
                <a:solidFill>
                  <a:srgbClr val="569CD6"/>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C586C0"/>
                </a:solidFill>
                <a:effectLst/>
                <a:latin typeface="Consolas" panose="020B0609020204030204" pitchFamily="49" charset="0"/>
              </a:rPr>
              <a:t>return</a:t>
            </a:r>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conexion</a:t>
            </a:r>
            <a:endParaRPr lang="en-GB" sz="1100" b="0" dirty="0">
              <a:solidFill>
                <a:srgbClr val="D4D4D4"/>
              </a:solidFill>
              <a:effectLst/>
              <a:latin typeface="Consolas" panose="020B0609020204030204" pitchFamily="49" charset="0"/>
            </a:endParaRPr>
          </a:p>
          <a:p>
            <a:br>
              <a:rPr lang="en-GB" sz="1100" b="0" dirty="0">
                <a:solidFill>
                  <a:srgbClr val="D4D4D4"/>
                </a:solidFill>
                <a:effectLst/>
                <a:latin typeface="Consolas" panose="020B0609020204030204" pitchFamily="49" charset="0"/>
              </a:rPr>
            </a:br>
            <a:r>
              <a:rPr lang="en-GB" sz="1100" b="0" dirty="0" err="1">
                <a:solidFill>
                  <a:srgbClr val="9CDCFE"/>
                </a:solidFill>
                <a:effectLst/>
                <a:latin typeface="Consolas" panose="020B0609020204030204" pitchFamily="49" charset="0"/>
              </a:rPr>
              <a:t>conexion</a:t>
            </a:r>
            <a:r>
              <a:rPr lang="en-GB" sz="1100" b="0" dirty="0">
                <a:solidFill>
                  <a:srgbClr val="D4D4D4"/>
                </a:solidFill>
                <a:effectLst/>
                <a:latin typeface="Consolas" panose="020B0609020204030204" pitchFamily="49" charset="0"/>
              </a:rPr>
              <a:t> = </a:t>
            </a:r>
            <a:r>
              <a:rPr lang="en-GB" sz="1100" b="0" dirty="0" err="1">
                <a:solidFill>
                  <a:srgbClr val="DCDCAA"/>
                </a:solidFill>
                <a:effectLst/>
                <a:latin typeface="Consolas" panose="020B0609020204030204" pitchFamily="49" charset="0"/>
              </a:rPr>
              <a:t>crear_conexion</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ubicacion</a:t>
            </a:r>
            <a:r>
              <a:rPr lang="en-GB" sz="1100" b="0" dirty="0">
                <a:solidFill>
                  <a:srgbClr val="CE9178"/>
                </a:solidFill>
                <a:effectLst/>
                <a:latin typeface="Consolas" panose="020B0609020204030204" pitchFamily="49" charset="0"/>
              </a:rPr>
              <a:t>/del/</a:t>
            </a:r>
            <a:r>
              <a:rPr lang="en-GB" sz="1100" b="0" dirty="0" err="1">
                <a:solidFill>
                  <a:srgbClr val="CE9178"/>
                </a:solidFill>
                <a:effectLst/>
                <a:latin typeface="Consolas" panose="020B0609020204030204" pitchFamily="49" charset="0"/>
              </a:rPr>
              <a:t>archivo.sqlite</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r>
              <a:rPr lang="en-GB" sz="1100" b="0" dirty="0" err="1">
                <a:solidFill>
                  <a:srgbClr val="9CDCFE"/>
                </a:solidFill>
                <a:effectLst/>
                <a:latin typeface="Consolas" panose="020B0609020204030204" pitchFamily="49" charset="0"/>
              </a:rPr>
              <a:t>conexion</a:t>
            </a:r>
            <a:r>
              <a:rPr lang="en-GB" sz="1100" b="0" dirty="0" err="1">
                <a:solidFill>
                  <a:srgbClr val="D4D4D4"/>
                </a:solidFill>
                <a:effectLst/>
                <a:latin typeface="Consolas" panose="020B0609020204030204" pitchFamily="49" charset="0"/>
              </a:rPr>
              <a:t>.</a:t>
            </a:r>
            <a:r>
              <a:rPr lang="en-GB" sz="1100" b="0" dirty="0" err="1">
                <a:solidFill>
                  <a:srgbClr val="DCDCAA"/>
                </a:solidFill>
                <a:effectLst/>
                <a:latin typeface="Consolas" panose="020B0609020204030204" pitchFamily="49" charset="0"/>
              </a:rPr>
              <a:t>execute</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"select * from </a:t>
            </a:r>
            <a:r>
              <a:rPr lang="en-GB" sz="1100" b="0" dirty="0" err="1">
                <a:solidFill>
                  <a:srgbClr val="CE9178"/>
                </a:solidFill>
                <a:effectLst/>
                <a:latin typeface="Consolas" panose="020B0609020204030204" pitchFamily="49" charset="0"/>
              </a:rPr>
              <a:t>tabla</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r>
              <a:rPr lang="en-GB" sz="1100" b="0" dirty="0" err="1">
                <a:solidFill>
                  <a:srgbClr val="9CDCFE"/>
                </a:solidFill>
                <a:effectLst/>
                <a:latin typeface="Consolas" panose="020B0609020204030204" pitchFamily="49" charset="0"/>
              </a:rPr>
              <a:t>resultados</a:t>
            </a:r>
            <a:r>
              <a:rPr lang="en-GB" sz="1100" b="0" dirty="0">
                <a:solidFill>
                  <a:srgbClr val="D4D4D4"/>
                </a:solidFill>
                <a:effectLst/>
                <a:latin typeface="Consolas" panose="020B0609020204030204" pitchFamily="49" charset="0"/>
              </a:rPr>
              <a:t> = </a:t>
            </a:r>
            <a:r>
              <a:rPr lang="en-GB" sz="1100" b="0" dirty="0" err="1">
                <a:solidFill>
                  <a:srgbClr val="9CDCFE"/>
                </a:solidFill>
                <a:effectLst/>
                <a:latin typeface="Consolas" panose="020B0609020204030204" pitchFamily="49" charset="0"/>
              </a:rPr>
              <a:t>conexion</a:t>
            </a:r>
            <a:r>
              <a:rPr lang="en-GB" sz="1100" b="0" dirty="0" err="1">
                <a:solidFill>
                  <a:srgbClr val="D4D4D4"/>
                </a:solidFill>
                <a:effectLst/>
                <a:latin typeface="Consolas" panose="020B0609020204030204" pitchFamily="49" charset="0"/>
              </a:rPr>
              <a:t>.fetchall</a:t>
            </a:r>
            <a:r>
              <a:rPr lang="en-GB" sz="1100" b="0" dirty="0">
                <a:solidFill>
                  <a:srgbClr val="D4D4D4"/>
                </a:solidFill>
                <a:effectLst/>
                <a:latin typeface="Consolas" panose="020B0609020204030204" pitchFamily="49" charset="0"/>
              </a:rPr>
              <a:t>()</a:t>
            </a:r>
          </a:p>
          <a:p>
            <a:r>
              <a:rPr lang="en-GB" sz="1100" b="0" dirty="0">
                <a:solidFill>
                  <a:srgbClr val="DCDCAA"/>
                </a:solidFill>
                <a:effectLst/>
                <a:latin typeface="Consolas" panose="020B0609020204030204" pitchFamily="49" charset="0"/>
              </a:rPr>
              <a:t>print</a:t>
            </a:r>
            <a:r>
              <a:rPr lang="en-GB" sz="1100" b="0" dirty="0">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resultados</a:t>
            </a:r>
            <a:r>
              <a:rPr lang="en-GB" sz="1100" b="0" dirty="0">
                <a:solidFill>
                  <a:srgbClr val="D4D4D4"/>
                </a:solidFill>
                <a:effectLst/>
                <a:latin typeface="Consolas" panose="020B0609020204030204" pitchFamily="49" charset="0"/>
              </a:rPr>
              <a:t>)</a:t>
            </a:r>
          </a:p>
          <a:p>
            <a:r>
              <a:rPr lang="en-GB" sz="1100" b="0" dirty="0" err="1">
                <a:solidFill>
                  <a:srgbClr val="9CDCFE"/>
                </a:solidFill>
                <a:effectLst/>
                <a:latin typeface="Consolas" panose="020B0609020204030204" pitchFamily="49" charset="0"/>
              </a:rPr>
              <a:t>conexion</a:t>
            </a:r>
            <a:r>
              <a:rPr lang="en-GB" sz="1100" b="0" dirty="0" err="1">
                <a:solidFill>
                  <a:srgbClr val="D4D4D4"/>
                </a:solidFill>
                <a:effectLst/>
                <a:latin typeface="Consolas" panose="020B0609020204030204" pitchFamily="49" charset="0"/>
              </a:rPr>
              <a:t>.</a:t>
            </a:r>
            <a:r>
              <a:rPr lang="en-GB" sz="1100" b="0" dirty="0" err="1">
                <a:solidFill>
                  <a:srgbClr val="DCDCAA"/>
                </a:solidFill>
                <a:effectLst/>
                <a:latin typeface="Consolas" panose="020B0609020204030204" pitchFamily="49" charset="0"/>
              </a:rPr>
              <a:t>close</a:t>
            </a:r>
            <a:r>
              <a:rPr lang="en-GB" sz="11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1FAE79E1-5264-68CB-A9DD-4B9FBB69DF7B}"/>
              </a:ext>
            </a:extLst>
          </p:cNvPr>
          <p:cNvSpPr txBox="1"/>
          <p:nvPr/>
        </p:nvSpPr>
        <p:spPr>
          <a:xfrm>
            <a:off x="6383459" y="5502748"/>
            <a:ext cx="5396536" cy="646331"/>
          </a:xfrm>
          <a:prstGeom prst="rect">
            <a:avLst/>
          </a:prstGeom>
          <a:noFill/>
        </p:spPr>
        <p:txBody>
          <a:bodyPr wrap="square">
            <a:spAutoFit/>
          </a:bodyPr>
          <a:lstStyle/>
          <a:p>
            <a:r>
              <a:rPr lang="en-GB" dirty="0">
                <a:hlinkClick r:id="rId4"/>
              </a:rPr>
              <a:t>sqlite3 — DB-API 2.0 interface for SQLite databases — Python 3.10.5 documentation</a:t>
            </a:r>
            <a:endParaRPr lang="en-GB" dirty="0"/>
          </a:p>
        </p:txBody>
      </p:sp>
    </p:spTree>
    <p:extLst>
      <p:ext uri="{BB962C8B-B14F-4D97-AF65-F5344CB8AC3E}">
        <p14:creationId xmlns:p14="http://schemas.microsoft.com/office/powerpoint/2010/main" val="1806215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r>
              <a:rPr lang="es-ES" dirty="0"/>
              <a:t>A diferencia de sqlite3, Python no incluye módulos para interactuar con MySQL, ¡pero existen muchos disponibles en el repositorio libre!</a:t>
            </a:r>
            <a:endParaRPr lang="es-EC"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MySQL en Python</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DFA195C-C089-E59B-7A98-6ECDDE473BE6}"/>
              </a:ext>
            </a:extLst>
          </p:cNvPr>
          <p:cNvSpPr txBox="1"/>
          <p:nvPr/>
        </p:nvSpPr>
        <p:spPr>
          <a:xfrm>
            <a:off x="5500969" y="2689594"/>
            <a:ext cx="4488442" cy="3647152"/>
          </a:xfrm>
          <a:prstGeom prst="rect">
            <a:avLst/>
          </a:prstGeom>
          <a:solidFill>
            <a:schemeClr val="tx1"/>
          </a:solidFill>
        </p:spPr>
        <p:txBody>
          <a:bodyPr wrap="square">
            <a:spAutoFit/>
          </a:bodyPr>
          <a:lstStyle/>
          <a:p>
            <a:r>
              <a:rPr lang="en-GB" sz="1100" b="0" dirty="0">
                <a:solidFill>
                  <a:srgbClr val="C586C0"/>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mysql.connector</a:t>
            </a:r>
            <a:endParaRPr lang="en-GB" sz="1100" b="0" dirty="0">
              <a:solidFill>
                <a:srgbClr val="D4D4D4"/>
              </a:solidFill>
              <a:effectLst/>
              <a:latin typeface="Consolas" panose="020B0609020204030204" pitchFamily="49" charset="0"/>
            </a:endParaRPr>
          </a:p>
          <a:p>
            <a:r>
              <a:rPr lang="en-GB" sz="1100" b="0" dirty="0">
                <a:solidFill>
                  <a:srgbClr val="C586C0"/>
                </a:solidFill>
                <a:effectLst/>
                <a:latin typeface="Consolas" panose="020B0609020204030204" pitchFamily="49" charset="0"/>
              </a:rPr>
              <a:t>from</a:t>
            </a:r>
            <a:r>
              <a:rPr lang="en-GB" sz="1100" b="0" dirty="0">
                <a:solidFill>
                  <a:srgbClr val="D4D4D4"/>
                </a:solidFill>
                <a:effectLst/>
                <a:latin typeface="Consolas" panose="020B0609020204030204" pitchFamily="49" charset="0"/>
              </a:rPr>
              <a:t> </a:t>
            </a:r>
            <a:r>
              <a:rPr lang="en-GB" sz="1100" b="0" dirty="0" err="1">
                <a:solidFill>
                  <a:srgbClr val="D4D4D4"/>
                </a:solidFill>
                <a:effectLst/>
                <a:latin typeface="Consolas" panose="020B0609020204030204" pitchFamily="49" charset="0"/>
              </a:rPr>
              <a:t>mysql.connector</a:t>
            </a:r>
            <a:r>
              <a:rPr lang="en-GB" sz="1100" b="0" dirty="0">
                <a:solidFill>
                  <a:srgbClr val="D4D4D4"/>
                </a:solidFill>
                <a:effectLst/>
                <a:latin typeface="Consolas" panose="020B0609020204030204" pitchFamily="49" charset="0"/>
              </a:rPr>
              <a:t> </a:t>
            </a:r>
            <a:r>
              <a:rPr lang="en-GB" sz="1100" b="0" dirty="0">
                <a:solidFill>
                  <a:srgbClr val="C586C0"/>
                </a:solidFill>
                <a:effectLst/>
                <a:latin typeface="Consolas" panose="020B0609020204030204" pitchFamily="49" charset="0"/>
              </a:rPr>
              <a:t>import</a:t>
            </a:r>
            <a:r>
              <a:rPr lang="en-GB" sz="1100" b="0" dirty="0">
                <a:solidFill>
                  <a:srgbClr val="D4D4D4"/>
                </a:solidFill>
                <a:effectLst/>
                <a:latin typeface="Consolas" panose="020B0609020204030204" pitchFamily="49" charset="0"/>
              </a:rPr>
              <a:t> Error</a:t>
            </a:r>
          </a:p>
          <a:p>
            <a:br>
              <a:rPr lang="en-GB" sz="1100" b="0" dirty="0">
                <a:solidFill>
                  <a:srgbClr val="D4D4D4"/>
                </a:solidFill>
                <a:effectLst/>
                <a:latin typeface="Consolas" panose="020B0609020204030204" pitchFamily="49" charset="0"/>
              </a:rPr>
            </a:br>
            <a:r>
              <a:rPr lang="en-GB" sz="1100" b="0" dirty="0">
                <a:solidFill>
                  <a:srgbClr val="569CD6"/>
                </a:solidFill>
                <a:effectLst/>
                <a:latin typeface="Consolas" panose="020B0609020204030204" pitchFamily="49" charset="0"/>
              </a:rPr>
              <a:t>def</a:t>
            </a:r>
            <a:r>
              <a:rPr lang="en-GB" sz="1100" b="0" dirty="0">
                <a:solidFill>
                  <a:srgbClr val="D4D4D4"/>
                </a:solidFill>
                <a:effectLst/>
                <a:latin typeface="Consolas" panose="020B0609020204030204" pitchFamily="49" charset="0"/>
              </a:rPr>
              <a:t> </a:t>
            </a:r>
            <a:r>
              <a:rPr lang="en-GB" sz="1100" b="0" dirty="0" err="1">
                <a:solidFill>
                  <a:srgbClr val="DCDCAA"/>
                </a:solidFill>
                <a:effectLst/>
                <a:latin typeface="Consolas" panose="020B0609020204030204" pitchFamily="49" charset="0"/>
              </a:rPr>
              <a:t>crear_conexion</a:t>
            </a:r>
            <a:r>
              <a:rPr lang="en-GB" sz="1100" b="0" dirty="0">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servidor</a:t>
            </a:r>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usuario</a:t>
            </a:r>
            <a:r>
              <a:rPr lang="en-GB" sz="1100" b="0" dirty="0">
                <a:solidFill>
                  <a:srgbClr val="D4D4D4"/>
                </a:solidFill>
                <a:effectLst/>
                <a:latin typeface="Consolas" panose="020B0609020204030204" pitchFamily="49" charset="0"/>
              </a:rPr>
              <a:t>, </a:t>
            </a:r>
            <a:r>
              <a:rPr lang="en-GB" sz="1100" b="0" dirty="0">
                <a:solidFill>
                  <a:srgbClr val="9CDCFE"/>
                </a:solidFill>
                <a:effectLst/>
                <a:latin typeface="Consolas" panose="020B0609020204030204" pitchFamily="49" charset="0"/>
              </a:rPr>
              <a:t>clave</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conexion</a:t>
            </a:r>
            <a:r>
              <a:rPr lang="en-GB" sz="1100" b="0" dirty="0">
                <a:solidFill>
                  <a:srgbClr val="D4D4D4"/>
                </a:solidFill>
                <a:effectLst/>
                <a:latin typeface="Consolas" panose="020B0609020204030204" pitchFamily="49" charset="0"/>
              </a:rPr>
              <a:t> = </a:t>
            </a:r>
            <a:r>
              <a:rPr lang="en-GB" sz="1100" b="0" dirty="0">
                <a:solidFill>
                  <a:srgbClr val="569CD6"/>
                </a:solidFill>
                <a:effectLst/>
                <a:latin typeface="Consolas" panose="020B0609020204030204" pitchFamily="49" charset="0"/>
              </a:rPr>
              <a:t>None</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r>
              <a:rPr lang="en-GB" sz="1100" b="0" dirty="0">
                <a:solidFill>
                  <a:srgbClr val="C586C0"/>
                </a:solidFill>
                <a:effectLst/>
                <a:latin typeface="Consolas" panose="020B0609020204030204" pitchFamily="49" charset="0"/>
              </a:rPr>
              <a:t>try</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conexion</a:t>
            </a:r>
            <a:r>
              <a:rPr lang="en-GB" sz="1100" b="0" dirty="0">
                <a:solidFill>
                  <a:srgbClr val="D4D4D4"/>
                </a:solidFill>
                <a:effectLst/>
                <a:latin typeface="Consolas" panose="020B0609020204030204" pitchFamily="49" charset="0"/>
              </a:rPr>
              <a:t> = </a:t>
            </a:r>
            <a:r>
              <a:rPr lang="en-GB" sz="1100" b="0" dirty="0" err="1">
                <a:solidFill>
                  <a:srgbClr val="4EC9B0"/>
                </a:solidFill>
                <a:effectLst/>
                <a:latin typeface="Consolas" panose="020B0609020204030204" pitchFamily="49" charset="0"/>
              </a:rPr>
              <a:t>mysql</a:t>
            </a:r>
            <a:r>
              <a:rPr lang="en-GB" sz="1100" b="0" dirty="0" err="1">
                <a:solidFill>
                  <a:srgbClr val="D4D4D4"/>
                </a:solidFill>
                <a:effectLst/>
                <a:latin typeface="Consolas" panose="020B0609020204030204" pitchFamily="49" charset="0"/>
              </a:rPr>
              <a:t>.connector.connect</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a:solidFill>
                  <a:srgbClr val="9CDCFE"/>
                </a:solidFill>
                <a:effectLst/>
                <a:latin typeface="Consolas" panose="020B0609020204030204" pitchFamily="49" charset="0"/>
              </a:rPr>
              <a:t>host</a:t>
            </a:r>
            <a:r>
              <a:rPr lang="en-GB" sz="1100" b="0" dirty="0">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servidor</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a:solidFill>
                  <a:srgbClr val="9CDCFE"/>
                </a:solidFill>
                <a:effectLst/>
                <a:latin typeface="Consolas" panose="020B0609020204030204" pitchFamily="49" charset="0"/>
              </a:rPr>
              <a:t>user</a:t>
            </a:r>
            <a:r>
              <a:rPr lang="en-GB" sz="1100" b="0" dirty="0">
                <a:solidFill>
                  <a:srgbClr val="D4D4D4"/>
                </a:solidFill>
                <a:effectLst/>
                <a:latin typeface="Consolas" panose="020B0609020204030204" pitchFamily="49" charset="0"/>
              </a:rPr>
              <a:t>=</a:t>
            </a:r>
            <a:r>
              <a:rPr lang="en-GB" sz="1100" b="0" dirty="0" err="1">
                <a:solidFill>
                  <a:srgbClr val="9CDCFE"/>
                </a:solidFill>
                <a:effectLst/>
                <a:latin typeface="Consolas" panose="020B0609020204030204" pitchFamily="49" charset="0"/>
              </a:rPr>
              <a:t>usuario</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a:solidFill>
                  <a:srgbClr val="9CDCFE"/>
                </a:solidFill>
                <a:effectLst/>
                <a:latin typeface="Consolas" panose="020B0609020204030204" pitchFamily="49" charset="0"/>
              </a:rPr>
              <a:t>passwd</a:t>
            </a:r>
            <a:r>
              <a:rPr lang="en-GB" sz="1100" b="0" dirty="0">
                <a:solidFill>
                  <a:srgbClr val="D4D4D4"/>
                </a:solidFill>
                <a:effectLst/>
                <a:latin typeface="Consolas" panose="020B0609020204030204" pitchFamily="49" charset="0"/>
              </a:rPr>
              <a:t>=</a:t>
            </a:r>
            <a:r>
              <a:rPr lang="en-GB" sz="1100" b="0" dirty="0">
                <a:solidFill>
                  <a:srgbClr val="9CDCFE"/>
                </a:solidFill>
                <a:effectLst/>
                <a:latin typeface="Consolas" panose="020B0609020204030204" pitchFamily="49" charset="0"/>
              </a:rPr>
              <a:t>clave</a:t>
            </a:r>
            <a:endParaRPr lang="en-GB" sz="1100" b="0" dirty="0">
              <a:solidFill>
                <a:srgbClr val="D4D4D4"/>
              </a:solidFill>
              <a:effectLst/>
              <a:latin typeface="Consolas" panose="020B0609020204030204" pitchFamily="49" charset="0"/>
            </a:endParaRPr>
          </a:p>
          <a:p>
            <a:r>
              <a:rPr lang="en-GB" sz="1100" b="0" dirty="0">
                <a:solidFill>
                  <a:srgbClr val="D4D4D4"/>
                </a:solidFill>
                <a:effectLst/>
                <a:latin typeface="Consolas" panose="020B0609020204030204" pitchFamily="49" charset="0"/>
              </a:rPr>
              <a:t>        )</a:t>
            </a:r>
          </a:p>
          <a:p>
            <a:r>
              <a:rPr lang="en-GB" sz="1100" b="0" dirty="0">
                <a:solidFill>
                  <a:srgbClr val="D4D4D4"/>
                </a:solidFill>
                <a:effectLst/>
                <a:latin typeface="Consolas" panose="020B0609020204030204" pitchFamily="49" charset="0"/>
              </a:rPr>
              <a:t>        </a:t>
            </a:r>
            <a:r>
              <a:rPr lang="en-GB" sz="1100" b="0" dirty="0">
                <a:solidFill>
                  <a:srgbClr val="DCDCAA"/>
                </a:solidFill>
                <a:effectLst/>
                <a:latin typeface="Consolas" panose="020B0609020204030204" pitchFamily="49" charset="0"/>
              </a:rPr>
              <a:t>print</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Conexión</a:t>
            </a:r>
            <a:r>
              <a:rPr lang="en-GB" sz="1100" b="0" dirty="0">
                <a:solidFill>
                  <a:srgbClr val="CE9178"/>
                </a:solidFill>
                <a:effectLst/>
                <a:latin typeface="Consolas" panose="020B0609020204030204" pitchFamily="49" charset="0"/>
              </a:rPr>
              <a:t> a MYSQL </a:t>
            </a:r>
            <a:r>
              <a:rPr lang="en-GB" sz="1100" b="0" dirty="0" err="1">
                <a:solidFill>
                  <a:srgbClr val="CE9178"/>
                </a:solidFill>
                <a:effectLst/>
                <a:latin typeface="Consolas" panose="020B0609020204030204" pitchFamily="49" charset="0"/>
              </a:rPr>
              <a:t>existosa</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a:solidFill>
                  <a:srgbClr val="C586C0"/>
                </a:solidFill>
                <a:effectLst/>
                <a:latin typeface="Consolas" panose="020B0609020204030204" pitchFamily="49" charset="0"/>
              </a:rPr>
              <a:t>except</a:t>
            </a:r>
            <a:r>
              <a:rPr lang="en-GB" sz="1100" b="0" dirty="0">
                <a:solidFill>
                  <a:srgbClr val="D4D4D4"/>
                </a:solidFill>
                <a:effectLst/>
                <a:latin typeface="Consolas" panose="020B0609020204030204" pitchFamily="49" charset="0"/>
              </a:rPr>
              <a:t> Error </a:t>
            </a:r>
            <a:r>
              <a:rPr lang="en-GB" sz="1100" b="0" dirty="0">
                <a:solidFill>
                  <a:srgbClr val="C586C0"/>
                </a:solidFill>
                <a:effectLst/>
                <a:latin typeface="Consolas" panose="020B0609020204030204" pitchFamily="49" charset="0"/>
              </a:rPr>
              <a:t>as</a:t>
            </a:r>
            <a:r>
              <a:rPr lang="en-GB" sz="1100" b="0" dirty="0">
                <a:solidFill>
                  <a:srgbClr val="D4D4D4"/>
                </a:solidFill>
                <a:effectLst/>
                <a:latin typeface="Consolas" panose="020B0609020204030204" pitchFamily="49" charset="0"/>
              </a:rPr>
              <a:t> </a:t>
            </a:r>
            <a:r>
              <a:rPr lang="en-GB" sz="1100" b="0" dirty="0">
                <a:solidFill>
                  <a:srgbClr val="9CDCFE"/>
                </a:solidFill>
                <a:effectLst/>
                <a:latin typeface="Consolas" panose="020B0609020204030204" pitchFamily="49" charset="0"/>
              </a:rPr>
              <a:t>e</a:t>
            </a:r>
            <a:r>
              <a:rPr lang="en-GB" sz="1100" b="0" dirty="0">
                <a:solidFill>
                  <a:srgbClr val="D4D4D4"/>
                </a:solidFill>
                <a:effectLst/>
                <a:latin typeface="Consolas" panose="020B0609020204030204" pitchFamily="49" charset="0"/>
              </a:rPr>
              <a:t>:</a:t>
            </a:r>
          </a:p>
          <a:p>
            <a:r>
              <a:rPr lang="en-GB" sz="1100" b="0" dirty="0">
                <a:solidFill>
                  <a:srgbClr val="D4D4D4"/>
                </a:solidFill>
                <a:effectLst/>
                <a:latin typeface="Consolas" panose="020B0609020204030204" pitchFamily="49" charset="0"/>
              </a:rPr>
              <a:t>        </a:t>
            </a:r>
            <a:r>
              <a:rPr lang="en-GB" sz="1100" b="0" dirty="0">
                <a:solidFill>
                  <a:srgbClr val="DCDCAA"/>
                </a:solidFill>
                <a:effectLst/>
                <a:latin typeface="Consolas" panose="020B0609020204030204" pitchFamily="49" charset="0"/>
              </a:rPr>
              <a:t>print</a:t>
            </a:r>
            <a:r>
              <a:rPr lang="en-GB" sz="1100" b="0" dirty="0">
                <a:solidFill>
                  <a:srgbClr val="D4D4D4"/>
                </a:solidFill>
                <a:effectLst/>
                <a:latin typeface="Consolas" panose="020B0609020204030204" pitchFamily="49" charset="0"/>
              </a:rPr>
              <a:t>(</a:t>
            </a:r>
            <a:r>
              <a:rPr lang="en-GB" sz="1100" b="0" dirty="0" err="1">
                <a:solidFill>
                  <a:srgbClr val="569CD6"/>
                </a:solidFill>
                <a:effectLst/>
                <a:latin typeface="Consolas" panose="020B0609020204030204" pitchFamily="49" charset="0"/>
              </a:rPr>
              <a:t>f</a:t>
            </a:r>
            <a:r>
              <a:rPr lang="en-GB" sz="1100" b="0" dirty="0" err="1">
                <a:solidFill>
                  <a:srgbClr val="CE9178"/>
                </a:solidFill>
                <a:effectLst/>
                <a:latin typeface="Consolas" panose="020B0609020204030204" pitchFamily="49" charset="0"/>
              </a:rPr>
              <a:t>"Error</a:t>
            </a:r>
            <a:r>
              <a:rPr lang="en-GB" sz="1100" b="0" dirty="0">
                <a:solidFill>
                  <a:srgbClr val="CE9178"/>
                </a:solidFill>
                <a:effectLst/>
                <a:latin typeface="Consolas" panose="020B0609020204030204" pitchFamily="49" charset="0"/>
              </a:rPr>
              <a:t> '</a:t>
            </a:r>
            <a:r>
              <a:rPr lang="en-GB" sz="1100" b="0" dirty="0">
                <a:solidFill>
                  <a:srgbClr val="569CD6"/>
                </a:solidFill>
                <a:effectLst/>
                <a:latin typeface="Consolas" panose="020B0609020204030204" pitchFamily="49" charset="0"/>
              </a:rPr>
              <a:t>{</a:t>
            </a:r>
            <a:r>
              <a:rPr lang="en-GB" sz="1100" b="0" dirty="0">
                <a:solidFill>
                  <a:srgbClr val="9CDCFE"/>
                </a:solidFill>
                <a:effectLst/>
                <a:latin typeface="Consolas" panose="020B0609020204030204" pitchFamily="49" charset="0"/>
              </a:rPr>
              <a:t>e</a:t>
            </a:r>
            <a:r>
              <a:rPr lang="en-GB" sz="1100" b="0" dirty="0">
                <a:solidFill>
                  <a:srgbClr val="569CD6"/>
                </a:solidFill>
                <a:effectLst/>
                <a:latin typeface="Consolas" panose="020B0609020204030204" pitchFamily="49" charset="0"/>
              </a:rPr>
              <a:t>}</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br>
              <a:rPr lang="en-GB" sz="1100" b="0" dirty="0">
                <a:solidFill>
                  <a:srgbClr val="D4D4D4"/>
                </a:solidFill>
                <a:effectLst/>
                <a:latin typeface="Consolas" panose="020B0609020204030204" pitchFamily="49" charset="0"/>
              </a:rPr>
            </a:br>
            <a:r>
              <a:rPr lang="en-GB" sz="1100" b="0" dirty="0">
                <a:solidFill>
                  <a:srgbClr val="D4D4D4"/>
                </a:solidFill>
                <a:effectLst/>
                <a:latin typeface="Consolas" panose="020B0609020204030204" pitchFamily="49" charset="0"/>
              </a:rPr>
              <a:t>    </a:t>
            </a:r>
            <a:r>
              <a:rPr lang="en-GB" sz="1100" b="0" dirty="0">
                <a:solidFill>
                  <a:srgbClr val="C586C0"/>
                </a:solidFill>
                <a:effectLst/>
                <a:latin typeface="Consolas" panose="020B0609020204030204" pitchFamily="49" charset="0"/>
              </a:rPr>
              <a:t>return</a:t>
            </a:r>
            <a:r>
              <a:rPr lang="en-GB" sz="1100" b="0" dirty="0">
                <a:solidFill>
                  <a:srgbClr val="D4D4D4"/>
                </a:solidFill>
                <a:effectLst/>
                <a:latin typeface="Consolas" panose="020B0609020204030204" pitchFamily="49" charset="0"/>
              </a:rPr>
              <a:t> </a:t>
            </a:r>
            <a:r>
              <a:rPr lang="en-GB" sz="1100" b="0" dirty="0" err="1">
                <a:solidFill>
                  <a:srgbClr val="9CDCFE"/>
                </a:solidFill>
                <a:effectLst/>
                <a:latin typeface="Consolas" panose="020B0609020204030204" pitchFamily="49" charset="0"/>
              </a:rPr>
              <a:t>conexion</a:t>
            </a:r>
            <a:endParaRPr lang="en-GB" sz="1100" b="0" dirty="0">
              <a:solidFill>
                <a:srgbClr val="D4D4D4"/>
              </a:solidFill>
              <a:effectLst/>
              <a:latin typeface="Consolas" panose="020B0609020204030204" pitchFamily="49" charset="0"/>
            </a:endParaRPr>
          </a:p>
          <a:p>
            <a:br>
              <a:rPr lang="en-GB" sz="1100" b="0" dirty="0">
                <a:solidFill>
                  <a:srgbClr val="D4D4D4"/>
                </a:solidFill>
                <a:effectLst/>
                <a:latin typeface="Consolas" panose="020B0609020204030204" pitchFamily="49" charset="0"/>
              </a:rPr>
            </a:br>
            <a:r>
              <a:rPr lang="en-GB" sz="1100" b="0" dirty="0" err="1">
                <a:solidFill>
                  <a:srgbClr val="9CDCFE"/>
                </a:solidFill>
                <a:effectLst/>
                <a:latin typeface="Consolas" panose="020B0609020204030204" pitchFamily="49" charset="0"/>
              </a:rPr>
              <a:t>conexion</a:t>
            </a:r>
            <a:r>
              <a:rPr lang="en-GB" sz="1100" b="0" dirty="0">
                <a:solidFill>
                  <a:srgbClr val="D4D4D4"/>
                </a:solidFill>
                <a:effectLst/>
                <a:latin typeface="Consolas" panose="020B0609020204030204" pitchFamily="49" charset="0"/>
              </a:rPr>
              <a:t> = </a:t>
            </a:r>
            <a:r>
              <a:rPr lang="en-GB" sz="1100" b="0" dirty="0" err="1">
                <a:solidFill>
                  <a:srgbClr val="DCDCAA"/>
                </a:solidFill>
                <a:effectLst/>
                <a:latin typeface="Consolas" panose="020B0609020204030204" pitchFamily="49" charset="0"/>
              </a:rPr>
              <a:t>crear_conexion</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"localhost"</a:t>
            </a:r>
            <a:r>
              <a:rPr lang="en-GB" sz="1100" b="0" dirty="0">
                <a:solidFill>
                  <a:srgbClr val="D4D4D4"/>
                </a:solidFill>
                <a:effectLst/>
                <a:latin typeface="Consolas" panose="020B0609020204030204" pitchFamily="49" charset="0"/>
              </a:rPr>
              <a:t>, </a:t>
            </a:r>
            <a:r>
              <a:rPr lang="en-GB" sz="1100" b="0" dirty="0">
                <a:solidFill>
                  <a:srgbClr val="CE9178"/>
                </a:solidFill>
                <a:effectLst/>
                <a:latin typeface="Consolas" panose="020B0609020204030204" pitchFamily="49" charset="0"/>
              </a:rPr>
              <a:t>"</a:t>
            </a:r>
            <a:r>
              <a:rPr lang="en-GB" sz="1100" b="0" dirty="0" err="1">
                <a:solidFill>
                  <a:srgbClr val="CE9178"/>
                </a:solidFill>
                <a:effectLst/>
                <a:latin typeface="Consolas" panose="020B0609020204030204" pitchFamily="49" charset="0"/>
              </a:rPr>
              <a:t>miusuario</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 </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r>
              <a:rPr lang="en-GB" sz="1100" b="0" dirty="0">
                <a:solidFill>
                  <a:srgbClr val="9CDCFE"/>
                </a:solidFill>
                <a:effectLst/>
                <a:latin typeface="Consolas" panose="020B0609020204030204" pitchFamily="49" charset="0"/>
              </a:rPr>
              <a:t>cursor</a:t>
            </a:r>
            <a:r>
              <a:rPr lang="en-GB" sz="1100" b="0" dirty="0">
                <a:solidFill>
                  <a:srgbClr val="D4D4D4"/>
                </a:solidFill>
                <a:effectLst/>
                <a:latin typeface="Consolas" panose="020B0609020204030204" pitchFamily="49" charset="0"/>
              </a:rPr>
              <a:t> = </a:t>
            </a:r>
            <a:r>
              <a:rPr lang="en-GB" sz="1100" b="0" dirty="0" err="1">
                <a:solidFill>
                  <a:srgbClr val="9CDCFE"/>
                </a:solidFill>
                <a:effectLst/>
                <a:latin typeface="Consolas" panose="020B0609020204030204" pitchFamily="49" charset="0"/>
              </a:rPr>
              <a:t>conexion</a:t>
            </a:r>
            <a:r>
              <a:rPr lang="en-GB" sz="1100" b="0" dirty="0" err="1">
                <a:solidFill>
                  <a:srgbClr val="D4D4D4"/>
                </a:solidFill>
                <a:effectLst/>
                <a:latin typeface="Consolas" panose="020B0609020204030204" pitchFamily="49" charset="0"/>
              </a:rPr>
              <a:t>.cursor</a:t>
            </a:r>
            <a:r>
              <a:rPr lang="en-GB" sz="1100" b="0" dirty="0">
                <a:solidFill>
                  <a:srgbClr val="D4D4D4"/>
                </a:solidFill>
                <a:effectLst/>
                <a:latin typeface="Consolas" panose="020B0609020204030204" pitchFamily="49" charset="0"/>
              </a:rPr>
              <a:t>()</a:t>
            </a:r>
          </a:p>
          <a:p>
            <a:r>
              <a:rPr lang="en-GB" sz="1100" b="0" dirty="0" err="1">
                <a:solidFill>
                  <a:srgbClr val="9CDCFE"/>
                </a:solidFill>
                <a:effectLst/>
                <a:latin typeface="Consolas" panose="020B0609020204030204" pitchFamily="49" charset="0"/>
              </a:rPr>
              <a:t>cursor</a:t>
            </a:r>
            <a:r>
              <a:rPr lang="en-GB" sz="1100" b="0" dirty="0" err="1">
                <a:solidFill>
                  <a:srgbClr val="D4D4D4"/>
                </a:solidFill>
                <a:effectLst/>
                <a:latin typeface="Consolas" panose="020B0609020204030204" pitchFamily="49" charset="0"/>
              </a:rPr>
              <a:t>.execute</a:t>
            </a:r>
            <a:r>
              <a:rPr lang="en-GB" sz="1100" b="0" dirty="0">
                <a:solidFill>
                  <a:srgbClr val="D4D4D4"/>
                </a:solidFill>
                <a:effectLst/>
                <a:latin typeface="Consolas" panose="020B0609020204030204" pitchFamily="49" charset="0"/>
              </a:rPr>
              <a:t>(</a:t>
            </a:r>
            <a:r>
              <a:rPr lang="en-GB" sz="1100" b="0" dirty="0">
                <a:solidFill>
                  <a:srgbClr val="CE9178"/>
                </a:solidFill>
                <a:effectLst/>
                <a:latin typeface="Consolas" panose="020B0609020204030204" pitchFamily="49" charset="0"/>
              </a:rPr>
              <a:t>"SELECT * FROM </a:t>
            </a:r>
            <a:r>
              <a:rPr lang="en-GB" sz="1100" b="0" dirty="0" err="1">
                <a:solidFill>
                  <a:srgbClr val="CE9178"/>
                </a:solidFill>
                <a:effectLst/>
                <a:latin typeface="Consolas" panose="020B0609020204030204" pitchFamily="49" charset="0"/>
              </a:rPr>
              <a:t>tabla</a:t>
            </a:r>
            <a:r>
              <a:rPr lang="en-GB" sz="1100" b="0" dirty="0">
                <a:solidFill>
                  <a:srgbClr val="CE9178"/>
                </a:solidFill>
                <a:effectLst/>
                <a:latin typeface="Consolas" panose="020B0609020204030204" pitchFamily="49" charset="0"/>
              </a:rPr>
              <a:t>"</a:t>
            </a:r>
            <a:r>
              <a:rPr lang="en-GB" sz="1100" b="0" dirty="0">
                <a:solidFill>
                  <a:srgbClr val="D4D4D4"/>
                </a:solidFill>
                <a:effectLst/>
                <a:latin typeface="Consolas" panose="020B0609020204030204" pitchFamily="49" charset="0"/>
              </a:rPr>
              <a:t>)</a:t>
            </a:r>
          </a:p>
          <a:p>
            <a:r>
              <a:rPr lang="en-GB" sz="1100" b="0" dirty="0" err="1">
                <a:solidFill>
                  <a:srgbClr val="9CDCFE"/>
                </a:solidFill>
                <a:effectLst/>
                <a:latin typeface="Consolas" panose="020B0609020204030204" pitchFamily="49" charset="0"/>
              </a:rPr>
              <a:t>resultado</a:t>
            </a:r>
            <a:r>
              <a:rPr lang="en-GB" sz="1100" b="0" dirty="0">
                <a:solidFill>
                  <a:srgbClr val="D4D4D4"/>
                </a:solidFill>
                <a:effectLst/>
                <a:latin typeface="Consolas" panose="020B0609020204030204" pitchFamily="49" charset="0"/>
              </a:rPr>
              <a:t> = </a:t>
            </a:r>
            <a:r>
              <a:rPr lang="en-GB" sz="1100" b="0" dirty="0" err="1">
                <a:solidFill>
                  <a:srgbClr val="9CDCFE"/>
                </a:solidFill>
                <a:effectLst/>
                <a:latin typeface="Consolas" panose="020B0609020204030204" pitchFamily="49" charset="0"/>
              </a:rPr>
              <a:t>cursor</a:t>
            </a:r>
            <a:r>
              <a:rPr lang="en-GB" sz="1100" b="0" dirty="0" err="1">
                <a:solidFill>
                  <a:srgbClr val="D4D4D4"/>
                </a:solidFill>
                <a:effectLst/>
                <a:latin typeface="Consolas" panose="020B0609020204030204" pitchFamily="49" charset="0"/>
              </a:rPr>
              <a:t>.fetchall</a:t>
            </a:r>
            <a:r>
              <a:rPr lang="en-GB" sz="1100" b="0" dirty="0">
                <a:solidFill>
                  <a:srgbClr val="D4D4D4"/>
                </a:solidFill>
                <a:effectLst/>
                <a:latin typeface="Consolas" panose="020B0609020204030204" pitchFamily="49" charset="0"/>
              </a:rPr>
              <a:t>()</a:t>
            </a:r>
          </a:p>
          <a:p>
            <a:r>
              <a:rPr lang="en-GB" sz="1100" b="0" dirty="0" err="1">
                <a:solidFill>
                  <a:srgbClr val="9CDCFE"/>
                </a:solidFill>
                <a:effectLst/>
                <a:latin typeface="Consolas" panose="020B0609020204030204" pitchFamily="49" charset="0"/>
              </a:rPr>
              <a:t>conexion</a:t>
            </a:r>
            <a:r>
              <a:rPr lang="en-GB" sz="1100" b="0" dirty="0" err="1">
                <a:solidFill>
                  <a:srgbClr val="D4D4D4"/>
                </a:solidFill>
                <a:effectLst/>
                <a:latin typeface="Consolas" panose="020B0609020204030204" pitchFamily="49" charset="0"/>
              </a:rPr>
              <a:t>.close</a:t>
            </a:r>
            <a:r>
              <a:rPr lang="en-GB" sz="1100" b="0" dirty="0">
                <a:solidFill>
                  <a:srgbClr val="D4D4D4"/>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BF4C8386-2BFC-0D82-BE82-BEF63C7976C2}"/>
              </a:ext>
            </a:extLst>
          </p:cNvPr>
          <p:cNvSpPr txBox="1"/>
          <p:nvPr/>
        </p:nvSpPr>
        <p:spPr>
          <a:xfrm>
            <a:off x="1239024" y="3082683"/>
            <a:ext cx="3812248" cy="261610"/>
          </a:xfrm>
          <a:prstGeom prst="rect">
            <a:avLst/>
          </a:prstGeom>
          <a:solidFill>
            <a:schemeClr val="tx1"/>
          </a:solidFill>
        </p:spPr>
        <p:txBody>
          <a:bodyPr wrap="square">
            <a:spAutoFit/>
          </a:bodyPr>
          <a:lstStyle/>
          <a:p>
            <a:r>
              <a:rPr lang="en-GB" sz="1100" b="0" dirty="0">
                <a:solidFill>
                  <a:srgbClr val="D4D4D4"/>
                </a:solidFill>
                <a:effectLst/>
                <a:latin typeface="Consolas" panose="020B0609020204030204" pitchFamily="49" charset="0"/>
              </a:rPr>
              <a:t>python -m pip install </a:t>
            </a:r>
            <a:r>
              <a:rPr lang="en-GB" sz="1100" b="0" dirty="0" err="1">
                <a:solidFill>
                  <a:srgbClr val="D4D4D4"/>
                </a:solidFill>
                <a:effectLst/>
                <a:latin typeface="Consolas" panose="020B0609020204030204" pitchFamily="49" charset="0"/>
              </a:rPr>
              <a:t>mysql</a:t>
            </a:r>
            <a:r>
              <a:rPr lang="en-GB" sz="1100" b="0" dirty="0">
                <a:solidFill>
                  <a:srgbClr val="D4D4D4"/>
                </a:solidFill>
                <a:effectLst/>
                <a:latin typeface="Consolas" panose="020B0609020204030204" pitchFamily="49" charset="0"/>
              </a:rPr>
              <a:t>-connector-python</a:t>
            </a:r>
          </a:p>
        </p:txBody>
      </p:sp>
      <p:sp>
        <p:nvSpPr>
          <p:cNvPr id="11" name="TextBox 10">
            <a:extLst>
              <a:ext uri="{FF2B5EF4-FFF2-40B4-BE49-F238E27FC236}">
                <a16:creationId xmlns:a16="http://schemas.microsoft.com/office/drawing/2014/main" id="{4035E267-2F54-191A-7922-679A5ABEDAD0}"/>
              </a:ext>
            </a:extLst>
          </p:cNvPr>
          <p:cNvSpPr txBox="1"/>
          <p:nvPr/>
        </p:nvSpPr>
        <p:spPr>
          <a:xfrm>
            <a:off x="657232" y="5413410"/>
            <a:ext cx="4096743" cy="646331"/>
          </a:xfrm>
          <a:prstGeom prst="rect">
            <a:avLst/>
          </a:prstGeom>
          <a:noFill/>
        </p:spPr>
        <p:txBody>
          <a:bodyPr wrap="square">
            <a:spAutoFit/>
          </a:bodyPr>
          <a:lstStyle/>
          <a:p>
            <a:r>
              <a:rPr lang="en-GB" dirty="0">
                <a:hlinkClick r:id="rId4"/>
              </a:rPr>
              <a:t>MySQL :: MySQL Connector/Python Developer Guide</a:t>
            </a:r>
            <a:endParaRPr lang="en-GB" dirty="0"/>
          </a:p>
        </p:txBody>
      </p:sp>
    </p:spTree>
    <p:extLst>
      <p:ext uri="{BB962C8B-B14F-4D97-AF65-F5344CB8AC3E}">
        <p14:creationId xmlns:p14="http://schemas.microsoft.com/office/powerpoint/2010/main" val="2654289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lnSpcReduction="10000"/>
          </a:bodyPr>
          <a:lstStyle/>
          <a:p>
            <a:r>
              <a:rPr lang="es-ES" dirty="0"/>
              <a:t>¡En realidad, existen librerías para cualquier sistema de base de datos común!</a:t>
            </a:r>
          </a:p>
          <a:p>
            <a:endParaRPr lang="es-ES" dirty="0"/>
          </a:p>
          <a:p>
            <a:pPr>
              <a:buFont typeface="Arial" panose="020B0604020202020204" pitchFamily="34" charset="0"/>
              <a:buChar char="•"/>
            </a:pPr>
            <a:r>
              <a:rPr lang="es-ES" dirty="0" err="1"/>
              <a:t>PostreSQL</a:t>
            </a:r>
            <a:endParaRPr lang="es-ES" dirty="0"/>
          </a:p>
          <a:p>
            <a:pPr>
              <a:buFont typeface="Arial" panose="020B0604020202020204" pitchFamily="34" charset="0"/>
              <a:buChar char="•"/>
            </a:pPr>
            <a:r>
              <a:rPr lang="es-ES" dirty="0" err="1"/>
              <a:t>Cassandra</a:t>
            </a:r>
            <a:endParaRPr lang="es-ES" dirty="0"/>
          </a:p>
          <a:p>
            <a:pPr>
              <a:buFont typeface="Arial" panose="020B0604020202020204" pitchFamily="34" charset="0"/>
              <a:buChar char="•"/>
            </a:pPr>
            <a:r>
              <a:rPr lang="es-ES" dirty="0"/>
              <a:t>MongoDB</a:t>
            </a:r>
          </a:p>
          <a:p>
            <a:pPr>
              <a:buFont typeface="Arial" panose="020B0604020202020204" pitchFamily="34" charset="0"/>
              <a:buChar char="•"/>
            </a:pPr>
            <a:r>
              <a:rPr lang="es-ES" dirty="0" err="1"/>
              <a:t>etc</a:t>
            </a:r>
            <a:r>
              <a:rPr lang="es-ES" dirty="0"/>
              <a:t>, </a:t>
            </a:r>
            <a:r>
              <a:rPr lang="es-ES" dirty="0" err="1"/>
              <a:t>etc</a:t>
            </a:r>
            <a:r>
              <a:rPr lang="es-ES" dirty="0"/>
              <a:t>, etc.</a:t>
            </a:r>
          </a:p>
          <a:p>
            <a:endParaRPr lang="es-ES" dirty="0"/>
          </a:p>
          <a:p>
            <a:r>
              <a:rPr lang="es-ES" dirty="0"/>
              <a:t>Su mejor amigo siempre </a:t>
            </a:r>
            <a:r>
              <a:rPr lang="es-ES" b="1" dirty="0"/>
              <a:t>Google</a:t>
            </a:r>
            <a:r>
              <a:rPr lang="es-ES" dirty="0"/>
              <a:t>.</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SQL y NoSQL en Python</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74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524240" cy="492760"/>
          </a:xfrm>
        </p:spPr>
        <p:txBody>
          <a:bodyPr vert="horz" lIns="91440" tIns="45720" rIns="91440" bIns="45720" rtlCol="0">
            <a:normAutofit fontScale="90000"/>
          </a:bodyPr>
          <a:lstStyle/>
          <a:p>
            <a:r>
              <a:rPr lang="es-EC" dirty="0"/>
              <a:t>Opción 1: Máquinas virtuales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pPr marL="0" indent="0">
              <a:buNone/>
            </a:pPr>
            <a:r>
              <a:rPr lang="es-EC" dirty="0"/>
              <a:t>Proporcional aislamiento completo, requieren un </a:t>
            </a:r>
            <a:r>
              <a:rPr lang="es-EC" dirty="0" err="1"/>
              <a:t>hypervisor</a:t>
            </a:r>
            <a:r>
              <a:rPr lang="es-EC" dirty="0"/>
              <a:t>, un programa responsable por virtualizar otros sistemas operativos de manera completa.</a:t>
            </a:r>
            <a:br>
              <a:rPr lang="es-EC" dirty="0"/>
            </a:br>
            <a:br>
              <a:rPr lang="es-EC" dirty="0"/>
            </a:br>
            <a:r>
              <a:rPr lang="es-EC" dirty="0"/>
              <a:t>Pero tienen muchos problemas:</a:t>
            </a:r>
            <a:br>
              <a:rPr lang="es-EC" dirty="0"/>
            </a:br>
            <a:endParaRPr lang="es-EC" dirty="0"/>
          </a:p>
          <a:p>
            <a:pPr>
              <a:buFontTx/>
              <a:buChar char="-"/>
            </a:pPr>
            <a:r>
              <a:rPr lang="es-EC" dirty="0"/>
              <a:t>Costo restrictivo</a:t>
            </a:r>
          </a:p>
          <a:p>
            <a:pPr>
              <a:buFontTx/>
              <a:buChar char="-"/>
            </a:pPr>
            <a:r>
              <a:rPr lang="es-EC" dirty="0"/>
              <a:t>Recursos al requerir virtualización completa a todo nivel de la máquina</a:t>
            </a:r>
          </a:p>
          <a:p>
            <a:pPr>
              <a:buFontTx/>
              <a:buChar char="-"/>
            </a:pPr>
            <a:r>
              <a:rPr lang="es-EC" dirty="0"/>
              <a:t>Complejidad de operación (Al empezar a requerir empaquetar una aplicación en un contexto escalable). </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976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r>
              <a:rPr lang="es-ES" dirty="0"/>
              <a:t>Existen muchos riesgos cuando uno escribe SQL de manera directa en Python</a:t>
            </a:r>
            <a:br>
              <a:rPr lang="es-ES" dirty="0"/>
            </a:br>
            <a:endParaRPr lang="es-ES"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Escribiendo SQL en Python</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0529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r>
              <a:rPr lang="es-ES" dirty="0"/>
              <a:t>¿Cuál es el principal riesgo en este ejemplo?</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Encuesta</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E7FD1F-EA46-5CA4-82C2-87B9F919F2C0}"/>
              </a:ext>
            </a:extLst>
          </p:cNvPr>
          <p:cNvSpPr txBox="1"/>
          <p:nvPr/>
        </p:nvSpPr>
        <p:spPr>
          <a:xfrm>
            <a:off x="5417886" y="2709910"/>
            <a:ext cx="6097248" cy="3231654"/>
          </a:xfrm>
          <a:prstGeom prst="rect">
            <a:avLst/>
          </a:prstGeom>
          <a:solidFill>
            <a:schemeClr val="tx1"/>
          </a:solidFill>
        </p:spPr>
        <p:txBody>
          <a:bodyPr wrap="square">
            <a:spAutoFit/>
          </a:bodyPr>
          <a:lstStyle/>
          <a:p>
            <a:r>
              <a:rPr lang="en-GB" sz="1200" dirty="0">
                <a:solidFill>
                  <a:schemeClr val="bg1"/>
                </a:solidFill>
              </a:rPr>
              <a:t>from flask import Flask, request</a:t>
            </a:r>
          </a:p>
          <a:p>
            <a:r>
              <a:rPr lang="en-GB" sz="1200" dirty="0">
                <a:solidFill>
                  <a:schemeClr val="bg1"/>
                </a:solidFill>
              </a:rPr>
              <a:t>from </a:t>
            </a:r>
            <a:r>
              <a:rPr lang="en-GB" sz="1200" dirty="0" err="1">
                <a:solidFill>
                  <a:schemeClr val="bg1"/>
                </a:solidFill>
              </a:rPr>
              <a:t>sqlalchemy</a:t>
            </a:r>
            <a:r>
              <a:rPr lang="en-GB" sz="1200" dirty="0">
                <a:solidFill>
                  <a:schemeClr val="bg1"/>
                </a:solidFill>
              </a:rPr>
              <a:t> import </a:t>
            </a:r>
            <a:r>
              <a:rPr lang="en-GB" sz="1200" dirty="0" err="1">
                <a:solidFill>
                  <a:schemeClr val="bg1"/>
                </a:solidFill>
              </a:rPr>
              <a:t>create_engine</a:t>
            </a:r>
            <a:r>
              <a:rPr lang="en-GB" sz="1200" dirty="0">
                <a:solidFill>
                  <a:schemeClr val="bg1"/>
                </a:solidFill>
              </a:rPr>
              <a:t>, text</a:t>
            </a:r>
          </a:p>
          <a:p>
            <a:endParaRPr lang="en-GB" sz="1200" dirty="0">
              <a:solidFill>
                <a:schemeClr val="bg1"/>
              </a:solidFill>
            </a:endParaRPr>
          </a:p>
          <a:p>
            <a:r>
              <a:rPr lang="en-GB" sz="1200" dirty="0">
                <a:solidFill>
                  <a:schemeClr val="bg1"/>
                </a:solidFill>
              </a:rPr>
              <a:t>app = Flask(__name__)</a:t>
            </a:r>
          </a:p>
          <a:p>
            <a:r>
              <a:rPr lang="en-GB" sz="1200" dirty="0">
                <a:solidFill>
                  <a:schemeClr val="bg1"/>
                </a:solidFill>
              </a:rPr>
              <a:t>engine = </a:t>
            </a:r>
            <a:r>
              <a:rPr lang="en-GB" sz="1200" dirty="0" err="1">
                <a:solidFill>
                  <a:schemeClr val="bg1"/>
                </a:solidFill>
              </a:rPr>
              <a:t>create_engine</a:t>
            </a:r>
            <a:r>
              <a:rPr lang="en-GB" sz="1200" dirty="0">
                <a:solidFill>
                  <a:schemeClr val="bg1"/>
                </a:solidFill>
              </a:rPr>
              <a:t>('</a:t>
            </a:r>
            <a:r>
              <a:rPr lang="en-GB" sz="1200" dirty="0" err="1">
                <a:solidFill>
                  <a:schemeClr val="bg1"/>
                </a:solidFill>
              </a:rPr>
              <a:t>sqlite</a:t>
            </a:r>
            <a:r>
              <a:rPr lang="en-GB" sz="1200" dirty="0">
                <a:solidFill>
                  <a:schemeClr val="bg1"/>
                </a:solidFill>
              </a:rPr>
              <a:t>:///</a:t>
            </a:r>
            <a:r>
              <a:rPr lang="en-GB" sz="1200" dirty="0" err="1">
                <a:solidFill>
                  <a:schemeClr val="bg1"/>
                </a:solidFill>
              </a:rPr>
              <a:t>mi_base_de_datos.db</a:t>
            </a:r>
            <a:r>
              <a:rPr lang="en-GB" sz="1200" dirty="0">
                <a:solidFill>
                  <a:schemeClr val="bg1"/>
                </a:solidFill>
              </a:rPr>
              <a:t>')</a:t>
            </a:r>
          </a:p>
          <a:p>
            <a:endParaRPr lang="en-GB" sz="1200" dirty="0">
              <a:solidFill>
                <a:schemeClr val="bg1"/>
              </a:solidFill>
            </a:endParaRPr>
          </a:p>
          <a:p>
            <a:r>
              <a:rPr lang="en-GB" sz="1200" dirty="0">
                <a:solidFill>
                  <a:schemeClr val="bg1"/>
                </a:solidFill>
              </a:rPr>
              <a:t>@app.route('/buscar')</a:t>
            </a:r>
          </a:p>
          <a:p>
            <a:r>
              <a:rPr lang="en-GB" sz="1200" dirty="0">
                <a:solidFill>
                  <a:schemeClr val="bg1"/>
                </a:solidFill>
              </a:rPr>
              <a:t>def </a:t>
            </a:r>
            <a:r>
              <a:rPr lang="en-GB" sz="1200" dirty="0" err="1">
                <a:solidFill>
                  <a:schemeClr val="bg1"/>
                </a:solidFill>
              </a:rPr>
              <a:t>buscar</a:t>
            </a:r>
            <a:r>
              <a:rPr lang="en-GB" sz="1200" dirty="0">
                <a:solidFill>
                  <a:schemeClr val="bg1"/>
                </a:solidFill>
              </a:rPr>
              <a:t>():</a:t>
            </a:r>
          </a:p>
          <a:p>
            <a:r>
              <a:rPr lang="en-GB" sz="1200" dirty="0">
                <a:solidFill>
                  <a:schemeClr val="bg1"/>
                </a:solidFill>
              </a:rPr>
              <a:t>   </a:t>
            </a:r>
            <a:r>
              <a:rPr lang="en-GB" sz="1200" dirty="0">
                <a:solidFill>
                  <a:srgbClr val="FF0000"/>
                </a:solidFill>
              </a:rPr>
              <a:t>#</a:t>
            </a:r>
            <a:r>
              <a:rPr lang="en-GB" sz="1200" dirty="0">
                <a:solidFill>
                  <a:schemeClr val="bg1"/>
                </a:solidFill>
              </a:rPr>
              <a:t> </a:t>
            </a:r>
            <a:r>
              <a:rPr lang="en-GB" sz="1200" dirty="0">
                <a:solidFill>
                  <a:srgbClr val="FF0000"/>
                </a:solidFill>
              </a:rPr>
              <a:t>variable externa </a:t>
            </a:r>
            <a:r>
              <a:rPr lang="en-GB" sz="1200" dirty="0" err="1">
                <a:solidFill>
                  <a:srgbClr val="FF0000"/>
                </a:solidFill>
              </a:rPr>
              <a:t>provista</a:t>
            </a:r>
            <a:r>
              <a:rPr lang="en-GB" sz="1200" dirty="0">
                <a:solidFill>
                  <a:srgbClr val="FF0000"/>
                </a:solidFill>
              </a:rPr>
              <a:t> </a:t>
            </a:r>
            <a:r>
              <a:rPr lang="en-GB" sz="1200" dirty="0" err="1">
                <a:solidFill>
                  <a:srgbClr val="FF0000"/>
                </a:solidFill>
              </a:rPr>
              <a:t>por</a:t>
            </a:r>
            <a:r>
              <a:rPr lang="en-GB" sz="1200" dirty="0">
                <a:solidFill>
                  <a:srgbClr val="FF0000"/>
                </a:solidFill>
              </a:rPr>
              <a:t> un </a:t>
            </a:r>
            <a:r>
              <a:rPr lang="en-GB" sz="1200" dirty="0" err="1">
                <a:solidFill>
                  <a:srgbClr val="FF0000"/>
                </a:solidFill>
              </a:rPr>
              <a:t>usuario</a:t>
            </a:r>
            <a:endParaRPr lang="en-GB" sz="1200" dirty="0">
              <a:solidFill>
                <a:srgbClr val="FF0000"/>
              </a:solidFill>
            </a:endParaRPr>
          </a:p>
          <a:p>
            <a:r>
              <a:rPr lang="en-GB" sz="1200" dirty="0">
                <a:solidFill>
                  <a:srgbClr val="FF0000"/>
                </a:solidFill>
              </a:rPr>
              <a:t>    </a:t>
            </a:r>
            <a:r>
              <a:rPr lang="en-GB" sz="1200" dirty="0" err="1">
                <a:solidFill>
                  <a:srgbClr val="FF0000"/>
                </a:solidFill>
              </a:rPr>
              <a:t>nombre</a:t>
            </a:r>
            <a:r>
              <a:rPr lang="en-GB" sz="1200" dirty="0">
                <a:solidFill>
                  <a:srgbClr val="FF0000"/>
                </a:solidFill>
              </a:rPr>
              <a:t> = </a:t>
            </a:r>
            <a:r>
              <a:rPr lang="en-GB" sz="1200" dirty="0" err="1">
                <a:solidFill>
                  <a:srgbClr val="FF0000"/>
                </a:solidFill>
              </a:rPr>
              <a:t>request.args.get</a:t>
            </a:r>
            <a:r>
              <a:rPr lang="en-GB" sz="1200" dirty="0">
                <a:solidFill>
                  <a:srgbClr val="FF0000"/>
                </a:solidFill>
              </a:rPr>
              <a:t>('</a:t>
            </a:r>
            <a:r>
              <a:rPr lang="en-GB" sz="1200" dirty="0" err="1">
                <a:solidFill>
                  <a:srgbClr val="FF0000"/>
                </a:solidFill>
              </a:rPr>
              <a:t>nombre</a:t>
            </a:r>
            <a:r>
              <a:rPr lang="en-GB" sz="1200" dirty="0">
                <a:solidFill>
                  <a:srgbClr val="FF0000"/>
                </a:solidFill>
              </a:rPr>
              <a:t>')</a:t>
            </a:r>
          </a:p>
          <a:p>
            <a:r>
              <a:rPr lang="en-GB" sz="1200" dirty="0">
                <a:solidFill>
                  <a:schemeClr val="bg1"/>
                </a:solidFill>
              </a:rPr>
              <a:t>    with </a:t>
            </a:r>
            <a:r>
              <a:rPr lang="en-GB" sz="1200" dirty="0" err="1">
                <a:solidFill>
                  <a:schemeClr val="bg1"/>
                </a:solidFill>
              </a:rPr>
              <a:t>engine.connect</a:t>
            </a:r>
            <a:r>
              <a:rPr lang="en-GB" sz="1200" dirty="0">
                <a:solidFill>
                  <a:schemeClr val="bg1"/>
                </a:solidFill>
              </a:rPr>
              <a:t>() as conn:</a:t>
            </a:r>
          </a:p>
          <a:p>
            <a:r>
              <a:rPr lang="en-GB" sz="1200" dirty="0">
                <a:solidFill>
                  <a:schemeClr val="bg1"/>
                </a:solidFill>
              </a:rPr>
              <a:t>        consulta = </a:t>
            </a:r>
            <a:r>
              <a:rPr lang="en-GB" sz="1200" dirty="0">
                <a:solidFill>
                  <a:srgbClr val="FF0000"/>
                </a:solidFill>
              </a:rPr>
              <a:t>"SELECT * FROM </a:t>
            </a:r>
            <a:r>
              <a:rPr lang="en-GB" sz="1200" dirty="0" err="1">
                <a:solidFill>
                  <a:srgbClr val="FF0000"/>
                </a:solidFill>
              </a:rPr>
              <a:t>usuarios</a:t>
            </a:r>
            <a:r>
              <a:rPr lang="en-GB" sz="1200" dirty="0">
                <a:solidFill>
                  <a:srgbClr val="FF0000"/>
                </a:solidFill>
              </a:rPr>
              <a:t> WHERE </a:t>
            </a:r>
            <a:r>
              <a:rPr lang="en-GB" sz="1200" dirty="0" err="1">
                <a:solidFill>
                  <a:srgbClr val="FF0000"/>
                </a:solidFill>
              </a:rPr>
              <a:t>nombre</a:t>
            </a:r>
            <a:r>
              <a:rPr lang="en-GB" sz="1200" dirty="0">
                <a:solidFill>
                  <a:srgbClr val="FF0000"/>
                </a:solidFill>
              </a:rPr>
              <a:t> = " + </a:t>
            </a:r>
            <a:r>
              <a:rPr lang="en-GB" sz="1200" dirty="0" err="1">
                <a:solidFill>
                  <a:srgbClr val="FF0000"/>
                </a:solidFill>
              </a:rPr>
              <a:t>nombre</a:t>
            </a:r>
            <a:endParaRPr lang="en-GB" sz="1200" dirty="0">
              <a:solidFill>
                <a:srgbClr val="FF0000"/>
              </a:solidFill>
            </a:endParaRPr>
          </a:p>
          <a:p>
            <a:r>
              <a:rPr lang="en-GB" sz="1200" dirty="0">
                <a:solidFill>
                  <a:schemeClr val="bg1"/>
                </a:solidFill>
              </a:rPr>
              <a:t>        </a:t>
            </a:r>
            <a:r>
              <a:rPr lang="en-GB" sz="1200" dirty="0" err="1">
                <a:solidFill>
                  <a:schemeClr val="bg1"/>
                </a:solidFill>
              </a:rPr>
              <a:t>resultados</a:t>
            </a:r>
            <a:r>
              <a:rPr lang="en-GB" sz="1200" dirty="0">
                <a:solidFill>
                  <a:schemeClr val="bg1"/>
                </a:solidFill>
              </a:rPr>
              <a:t> = </a:t>
            </a:r>
            <a:r>
              <a:rPr lang="en-GB" sz="1200" dirty="0" err="1">
                <a:solidFill>
                  <a:schemeClr val="bg1"/>
                </a:solidFill>
              </a:rPr>
              <a:t>conn.execute</a:t>
            </a:r>
            <a:r>
              <a:rPr lang="en-GB" sz="1200" dirty="0">
                <a:solidFill>
                  <a:schemeClr val="bg1"/>
                </a:solidFill>
              </a:rPr>
              <a:t>(consulta).</a:t>
            </a:r>
            <a:r>
              <a:rPr lang="en-GB" sz="1200" dirty="0" err="1">
                <a:solidFill>
                  <a:schemeClr val="bg1"/>
                </a:solidFill>
              </a:rPr>
              <a:t>fetchall</a:t>
            </a:r>
            <a:r>
              <a:rPr lang="en-GB" sz="1200" dirty="0">
                <a:solidFill>
                  <a:schemeClr val="bg1"/>
                </a:solidFill>
              </a:rPr>
              <a:t>()</a:t>
            </a:r>
          </a:p>
          <a:p>
            <a:r>
              <a:rPr lang="en-GB" sz="1200" dirty="0">
                <a:solidFill>
                  <a:schemeClr val="bg1"/>
                </a:solidFill>
              </a:rPr>
              <a:t>    return str(</a:t>
            </a:r>
            <a:r>
              <a:rPr lang="en-GB" sz="1200" dirty="0" err="1">
                <a:solidFill>
                  <a:schemeClr val="bg1"/>
                </a:solidFill>
              </a:rPr>
              <a:t>resultados</a:t>
            </a:r>
            <a:r>
              <a:rPr lang="en-GB" sz="1200" dirty="0">
                <a:solidFill>
                  <a:schemeClr val="bg1"/>
                </a:solidFill>
              </a:rPr>
              <a:t>)</a:t>
            </a:r>
          </a:p>
          <a:p>
            <a:endParaRPr lang="en-GB" sz="1200" dirty="0">
              <a:solidFill>
                <a:schemeClr val="bg1"/>
              </a:solidFill>
            </a:endParaRPr>
          </a:p>
          <a:p>
            <a:r>
              <a:rPr lang="en-GB" sz="1200" dirty="0">
                <a:solidFill>
                  <a:schemeClr val="bg1"/>
                </a:solidFill>
              </a:rPr>
              <a:t>if __name__ == '__main__':</a:t>
            </a:r>
          </a:p>
          <a:p>
            <a:r>
              <a:rPr lang="en-GB" sz="1200" dirty="0">
                <a:solidFill>
                  <a:schemeClr val="bg1"/>
                </a:solidFill>
              </a:rPr>
              <a:t>    </a:t>
            </a:r>
            <a:r>
              <a:rPr lang="en-GB" sz="1200" dirty="0" err="1">
                <a:solidFill>
                  <a:schemeClr val="bg1"/>
                </a:solidFill>
              </a:rPr>
              <a:t>app.run</a:t>
            </a:r>
            <a:r>
              <a:rPr lang="en-GB" sz="1200" dirty="0">
                <a:solidFill>
                  <a:schemeClr val="bg1"/>
                </a:solidFill>
              </a:rPr>
              <a:t>()</a:t>
            </a:r>
          </a:p>
        </p:txBody>
      </p:sp>
    </p:spTree>
    <p:extLst>
      <p:ext uri="{BB962C8B-B14F-4D97-AF65-F5344CB8AC3E}">
        <p14:creationId xmlns:p14="http://schemas.microsoft.com/office/powerpoint/2010/main" val="22749636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r>
              <a:rPr lang="es-ES" dirty="0"/>
              <a:t>¿Cuál es el principal riesgo en este ejemplo?</a:t>
            </a:r>
          </a:p>
          <a:p>
            <a:endParaRPr lang="es-ES" dirty="0"/>
          </a:p>
          <a:p>
            <a:r>
              <a:rPr lang="es-ES" b="1" dirty="0"/>
              <a:t>Inyección SQL, riesgo de seguridad.</a:t>
            </a:r>
          </a:p>
          <a:p>
            <a:r>
              <a:rPr lang="es-ES" dirty="0"/>
              <a:t>Por ejemplo, si un usuario ingresa</a:t>
            </a:r>
          </a:p>
          <a:p>
            <a:r>
              <a:rPr lang="es-ES" sz="1600" b="1" dirty="0"/>
              <a:t>"; DELETE * FROM usuarios;</a:t>
            </a:r>
          </a:p>
          <a:p>
            <a:pPr marL="0" indent="0">
              <a:buNone/>
            </a:pPr>
            <a:r>
              <a:rPr lang="es-ES" dirty="0"/>
              <a:t>La consulta se vuelve</a:t>
            </a:r>
          </a:p>
          <a:p>
            <a:pPr marL="0" indent="0">
              <a:buNone/>
            </a:pPr>
            <a:r>
              <a:rPr lang="en-GB" sz="1600" b="1" dirty="0">
                <a:solidFill>
                  <a:srgbClr val="FF0000"/>
                </a:solidFill>
              </a:rPr>
              <a:t>SELECT * FROM </a:t>
            </a:r>
            <a:r>
              <a:rPr lang="en-GB" sz="1600" b="1" dirty="0" err="1">
                <a:solidFill>
                  <a:srgbClr val="FF0000"/>
                </a:solidFill>
              </a:rPr>
              <a:t>usuarios</a:t>
            </a:r>
            <a:r>
              <a:rPr lang="en-GB" sz="1600" b="1" dirty="0">
                <a:solidFill>
                  <a:srgbClr val="FF0000"/>
                </a:solidFill>
              </a:rPr>
              <a:t> WHERE </a:t>
            </a:r>
            <a:r>
              <a:rPr lang="en-GB" sz="1600" b="1" dirty="0" err="1">
                <a:solidFill>
                  <a:srgbClr val="FF0000"/>
                </a:solidFill>
              </a:rPr>
              <a:t>nombre</a:t>
            </a:r>
            <a:r>
              <a:rPr lang="en-GB" sz="1600" b="1" dirty="0">
                <a:solidFill>
                  <a:srgbClr val="FF0000"/>
                </a:solidFill>
              </a:rPr>
              <a:t> = "";  </a:t>
            </a:r>
            <a:br>
              <a:rPr lang="en-GB" sz="1600" b="1" dirty="0">
                <a:solidFill>
                  <a:srgbClr val="FF0000"/>
                </a:solidFill>
              </a:rPr>
            </a:br>
            <a:r>
              <a:rPr lang="en-GB" sz="1600" b="1" dirty="0">
                <a:solidFill>
                  <a:srgbClr val="FF0000"/>
                </a:solidFill>
              </a:rPr>
              <a:t>DELETE * FROM </a:t>
            </a:r>
            <a:r>
              <a:rPr lang="en-GB" sz="1600" b="1" dirty="0" err="1">
                <a:solidFill>
                  <a:srgbClr val="FF0000"/>
                </a:solidFill>
              </a:rPr>
              <a:t>usuarios</a:t>
            </a:r>
            <a:r>
              <a:rPr lang="en-GB" sz="1600" b="1" dirty="0">
                <a:solidFill>
                  <a:srgbClr val="FF0000"/>
                </a:solidFill>
              </a:rPr>
              <a:t>;</a:t>
            </a:r>
            <a:endParaRPr lang="es-ES" sz="1600" b="1" dirty="0">
              <a:solidFill>
                <a:srgbClr val="FF0000"/>
              </a:solidFill>
            </a:endParaRPr>
          </a:p>
          <a:p>
            <a:pPr marL="0" indent="0">
              <a:buNone/>
            </a:pPr>
            <a:endParaRPr lang="es-ES"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Encuesta</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EE7FD1F-EA46-5CA4-82C2-87B9F919F2C0}"/>
              </a:ext>
            </a:extLst>
          </p:cNvPr>
          <p:cNvSpPr txBox="1"/>
          <p:nvPr/>
        </p:nvSpPr>
        <p:spPr>
          <a:xfrm>
            <a:off x="5417886" y="2709910"/>
            <a:ext cx="6097248" cy="3231654"/>
          </a:xfrm>
          <a:prstGeom prst="rect">
            <a:avLst/>
          </a:prstGeom>
          <a:solidFill>
            <a:schemeClr val="tx1"/>
          </a:solidFill>
        </p:spPr>
        <p:txBody>
          <a:bodyPr wrap="square">
            <a:spAutoFit/>
          </a:bodyPr>
          <a:lstStyle/>
          <a:p>
            <a:r>
              <a:rPr lang="en-GB" sz="1200" dirty="0">
                <a:solidFill>
                  <a:schemeClr val="bg1"/>
                </a:solidFill>
              </a:rPr>
              <a:t>from flask import Flask, request</a:t>
            </a:r>
          </a:p>
          <a:p>
            <a:r>
              <a:rPr lang="en-GB" sz="1200" dirty="0">
                <a:solidFill>
                  <a:schemeClr val="bg1"/>
                </a:solidFill>
              </a:rPr>
              <a:t>from </a:t>
            </a:r>
            <a:r>
              <a:rPr lang="en-GB" sz="1200" dirty="0" err="1">
                <a:solidFill>
                  <a:schemeClr val="bg1"/>
                </a:solidFill>
              </a:rPr>
              <a:t>sqlalchemy</a:t>
            </a:r>
            <a:r>
              <a:rPr lang="en-GB" sz="1200" dirty="0">
                <a:solidFill>
                  <a:schemeClr val="bg1"/>
                </a:solidFill>
              </a:rPr>
              <a:t> import </a:t>
            </a:r>
            <a:r>
              <a:rPr lang="en-GB" sz="1200" dirty="0" err="1">
                <a:solidFill>
                  <a:schemeClr val="bg1"/>
                </a:solidFill>
              </a:rPr>
              <a:t>create_engine</a:t>
            </a:r>
            <a:r>
              <a:rPr lang="en-GB" sz="1200" dirty="0">
                <a:solidFill>
                  <a:schemeClr val="bg1"/>
                </a:solidFill>
              </a:rPr>
              <a:t>, text</a:t>
            </a:r>
          </a:p>
          <a:p>
            <a:endParaRPr lang="en-GB" sz="1200" dirty="0">
              <a:solidFill>
                <a:schemeClr val="bg1"/>
              </a:solidFill>
            </a:endParaRPr>
          </a:p>
          <a:p>
            <a:r>
              <a:rPr lang="en-GB" sz="1200" dirty="0">
                <a:solidFill>
                  <a:schemeClr val="bg1"/>
                </a:solidFill>
              </a:rPr>
              <a:t>app = Flask(__name__)</a:t>
            </a:r>
          </a:p>
          <a:p>
            <a:r>
              <a:rPr lang="en-GB" sz="1200" dirty="0">
                <a:solidFill>
                  <a:schemeClr val="bg1"/>
                </a:solidFill>
              </a:rPr>
              <a:t>engine = </a:t>
            </a:r>
            <a:r>
              <a:rPr lang="en-GB" sz="1200" dirty="0" err="1">
                <a:solidFill>
                  <a:schemeClr val="bg1"/>
                </a:solidFill>
              </a:rPr>
              <a:t>create_engine</a:t>
            </a:r>
            <a:r>
              <a:rPr lang="en-GB" sz="1200" dirty="0">
                <a:solidFill>
                  <a:schemeClr val="bg1"/>
                </a:solidFill>
              </a:rPr>
              <a:t>('</a:t>
            </a:r>
            <a:r>
              <a:rPr lang="en-GB" sz="1200" dirty="0" err="1">
                <a:solidFill>
                  <a:schemeClr val="bg1"/>
                </a:solidFill>
              </a:rPr>
              <a:t>sqlite</a:t>
            </a:r>
            <a:r>
              <a:rPr lang="en-GB" sz="1200" dirty="0">
                <a:solidFill>
                  <a:schemeClr val="bg1"/>
                </a:solidFill>
              </a:rPr>
              <a:t>:///</a:t>
            </a:r>
            <a:r>
              <a:rPr lang="en-GB" sz="1200" dirty="0" err="1">
                <a:solidFill>
                  <a:schemeClr val="bg1"/>
                </a:solidFill>
              </a:rPr>
              <a:t>mi_base_de_datos.db</a:t>
            </a:r>
            <a:r>
              <a:rPr lang="en-GB" sz="1200" dirty="0">
                <a:solidFill>
                  <a:schemeClr val="bg1"/>
                </a:solidFill>
              </a:rPr>
              <a:t>')</a:t>
            </a:r>
          </a:p>
          <a:p>
            <a:endParaRPr lang="en-GB" sz="1200" dirty="0">
              <a:solidFill>
                <a:schemeClr val="bg1"/>
              </a:solidFill>
            </a:endParaRPr>
          </a:p>
          <a:p>
            <a:r>
              <a:rPr lang="en-GB" sz="1200" dirty="0">
                <a:solidFill>
                  <a:schemeClr val="bg1"/>
                </a:solidFill>
              </a:rPr>
              <a:t>@app.route('/buscar')</a:t>
            </a:r>
          </a:p>
          <a:p>
            <a:r>
              <a:rPr lang="en-GB" sz="1200" dirty="0">
                <a:solidFill>
                  <a:schemeClr val="bg1"/>
                </a:solidFill>
              </a:rPr>
              <a:t>def </a:t>
            </a:r>
            <a:r>
              <a:rPr lang="en-GB" sz="1200" dirty="0" err="1">
                <a:solidFill>
                  <a:schemeClr val="bg1"/>
                </a:solidFill>
              </a:rPr>
              <a:t>buscar</a:t>
            </a:r>
            <a:r>
              <a:rPr lang="en-GB" sz="1200" dirty="0">
                <a:solidFill>
                  <a:schemeClr val="bg1"/>
                </a:solidFill>
              </a:rPr>
              <a:t>():</a:t>
            </a:r>
          </a:p>
          <a:p>
            <a:r>
              <a:rPr lang="en-GB" sz="1200" dirty="0">
                <a:solidFill>
                  <a:schemeClr val="bg1"/>
                </a:solidFill>
              </a:rPr>
              <a:t>   </a:t>
            </a:r>
            <a:r>
              <a:rPr lang="en-GB" sz="1200" dirty="0">
                <a:solidFill>
                  <a:srgbClr val="FF0000"/>
                </a:solidFill>
              </a:rPr>
              <a:t>#</a:t>
            </a:r>
            <a:r>
              <a:rPr lang="en-GB" sz="1200" dirty="0">
                <a:solidFill>
                  <a:schemeClr val="bg1"/>
                </a:solidFill>
              </a:rPr>
              <a:t> </a:t>
            </a:r>
            <a:r>
              <a:rPr lang="en-GB" sz="1200" dirty="0">
                <a:solidFill>
                  <a:srgbClr val="FF0000"/>
                </a:solidFill>
              </a:rPr>
              <a:t>variable externa </a:t>
            </a:r>
            <a:r>
              <a:rPr lang="en-GB" sz="1200" dirty="0" err="1">
                <a:solidFill>
                  <a:srgbClr val="FF0000"/>
                </a:solidFill>
              </a:rPr>
              <a:t>provista</a:t>
            </a:r>
            <a:r>
              <a:rPr lang="en-GB" sz="1200" dirty="0">
                <a:solidFill>
                  <a:srgbClr val="FF0000"/>
                </a:solidFill>
              </a:rPr>
              <a:t> </a:t>
            </a:r>
            <a:r>
              <a:rPr lang="en-GB" sz="1200" dirty="0" err="1">
                <a:solidFill>
                  <a:srgbClr val="FF0000"/>
                </a:solidFill>
              </a:rPr>
              <a:t>por</a:t>
            </a:r>
            <a:r>
              <a:rPr lang="en-GB" sz="1200" dirty="0">
                <a:solidFill>
                  <a:srgbClr val="FF0000"/>
                </a:solidFill>
              </a:rPr>
              <a:t> un </a:t>
            </a:r>
            <a:r>
              <a:rPr lang="en-GB" sz="1200" dirty="0" err="1">
                <a:solidFill>
                  <a:srgbClr val="FF0000"/>
                </a:solidFill>
              </a:rPr>
              <a:t>usuario</a:t>
            </a:r>
            <a:endParaRPr lang="en-GB" sz="1200" dirty="0">
              <a:solidFill>
                <a:srgbClr val="FF0000"/>
              </a:solidFill>
            </a:endParaRPr>
          </a:p>
          <a:p>
            <a:r>
              <a:rPr lang="en-GB" sz="1200" dirty="0">
                <a:solidFill>
                  <a:srgbClr val="FF0000"/>
                </a:solidFill>
              </a:rPr>
              <a:t>    </a:t>
            </a:r>
            <a:r>
              <a:rPr lang="en-GB" sz="1200" dirty="0" err="1">
                <a:solidFill>
                  <a:srgbClr val="FF0000"/>
                </a:solidFill>
              </a:rPr>
              <a:t>nombre</a:t>
            </a:r>
            <a:r>
              <a:rPr lang="en-GB" sz="1200" dirty="0">
                <a:solidFill>
                  <a:srgbClr val="FF0000"/>
                </a:solidFill>
              </a:rPr>
              <a:t> = </a:t>
            </a:r>
            <a:r>
              <a:rPr lang="en-GB" sz="1200" dirty="0" err="1">
                <a:solidFill>
                  <a:srgbClr val="FF0000"/>
                </a:solidFill>
              </a:rPr>
              <a:t>request.args.get</a:t>
            </a:r>
            <a:r>
              <a:rPr lang="en-GB" sz="1200" dirty="0">
                <a:solidFill>
                  <a:srgbClr val="FF0000"/>
                </a:solidFill>
              </a:rPr>
              <a:t>('</a:t>
            </a:r>
            <a:r>
              <a:rPr lang="en-GB" sz="1200" dirty="0" err="1">
                <a:solidFill>
                  <a:srgbClr val="FF0000"/>
                </a:solidFill>
              </a:rPr>
              <a:t>nombre</a:t>
            </a:r>
            <a:r>
              <a:rPr lang="en-GB" sz="1200" dirty="0">
                <a:solidFill>
                  <a:srgbClr val="FF0000"/>
                </a:solidFill>
              </a:rPr>
              <a:t>')</a:t>
            </a:r>
          </a:p>
          <a:p>
            <a:r>
              <a:rPr lang="en-GB" sz="1200" dirty="0">
                <a:solidFill>
                  <a:schemeClr val="bg1"/>
                </a:solidFill>
              </a:rPr>
              <a:t>    with </a:t>
            </a:r>
            <a:r>
              <a:rPr lang="en-GB" sz="1200" dirty="0" err="1">
                <a:solidFill>
                  <a:schemeClr val="bg1"/>
                </a:solidFill>
              </a:rPr>
              <a:t>engine.connect</a:t>
            </a:r>
            <a:r>
              <a:rPr lang="en-GB" sz="1200" dirty="0">
                <a:solidFill>
                  <a:schemeClr val="bg1"/>
                </a:solidFill>
              </a:rPr>
              <a:t>() as conn:</a:t>
            </a:r>
          </a:p>
          <a:p>
            <a:r>
              <a:rPr lang="en-GB" sz="1200" dirty="0">
                <a:solidFill>
                  <a:schemeClr val="bg1"/>
                </a:solidFill>
              </a:rPr>
              <a:t>        consulta = </a:t>
            </a:r>
            <a:r>
              <a:rPr lang="en-GB" sz="1200" dirty="0">
                <a:solidFill>
                  <a:srgbClr val="FF0000"/>
                </a:solidFill>
              </a:rPr>
              <a:t>"SELECT * FROM </a:t>
            </a:r>
            <a:r>
              <a:rPr lang="en-GB" sz="1200" dirty="0" err="1">
                <a:solidFill>
                  <a:srgbClr val="FF0000"/>
                </a:solidFill>
              </a:rPr>
              <a:t>usuarios</a:t>
            </a:r>
            <a:r>
              <a:rPr lang="en-GB" sz="1200" dirty="0">
                <a:solidFill>
                  <a:srgbClr val="FF0000"/>
                </a:solidFill>
              </a:rPr>
              <a:t> WHERE </a:t>
            </a:r>
            <a:r>
              <a:rPr lang="en-GB" sz="1200" dirty="0" err="1">
                <a:solidFill>
                  <a:srgbClr val="FF0000"/>
                </a:solidFill>
              </a:rPr>
              <a:t>nombre</a:t>
            </a:r>
            <a:r>
              <a:rPr lang="en-GB" sz="1200" dirty="0">
                <a:solidFill>
                  <a:srgbClr val="FF0000"/>
                </a:solidFill>
              </a:rPr>
              <a:t> = " + </a:t>
            </a:r>
            <a:r>
              <a:rPr lang="en-GB" sz="1200" dirty="0" err="1">
                <a:solidFill>
                  <a:srgbClr val="FF0000"/>
                </a:solidFill>
              </a:rPr>
              <a:t>nombre</a:t>
            </a:r>
            <a:endParaRPr lang="en-GB" sz="1200" dirty="0">
              <a:solidFill>
                <a:srgbClr val="FF0000"/>
              </a:solidFill>
            </a:endParaRPr>
          </a:p>
          <a:p>
            <a:r>
              <a:rPr lang="en-GB" sz="1200" dirty="0">
                <a:solidFill>
                  <a:schemeClr val="bg1"/>
                </a:solidFill>
              </a:rPr>
              <a:t>        </a:t>
            </a:r>
            <a:r>
              <a:rPr lang="en-GB" sz="1200" dirty="0" err="1">
                <a:solidFill>
                  <a:schemeClr val="bg1"/>
                </a:solidFill>
              </a:rPr>
              <a:t>resultados</a:t>
            </a:r>
            <a:r>
              <a:rPr lang="en-GB" sz="1200" dirty="0">
                <a:solidFill>
                  <a:schemeClr val="bg1"/>
                </a:solidFill>
              </a:rPr>
              <a:t> = </a:t>
            </a:r>
            <a:r>
              <a:rPr lang="en-GB" sz="1200" dirty="0" err="1">
                <a:solidFill>
                  <a:schemeClr val="bg1"/>
                </a:solidFill>
              </a:rPr>
              <a:t>conn.execute</a:t>
            </a:r>
            <a:r>
              <a:rPr lang="en-GB" sz="1200" dirty="0">
                <a:solidFill>
                  <a:schemeClr val="bg1"/>
                </a:solidFill>
              </a:rPr>
              <a:t>(consulta).</a:t>
            </a:r>
            <a:r>
              <a:rPr lang="en-GB" sz="1200" dirty="0" err="1">
                <a:solidFill>
                  <a:schemeClr val="bg1"/>
                </a:solidFill>
              </a:rPr>
              <a:t>fetchall</a:t>
            </a:r>
            <a:r>
              <a:rPr lang="en-GB" sz="1200" dirty="0">
                <a:solidFill>
                  <a:schemeClr val="bg1"/>
                </a:solidFill>
              </a:rPr>
              <a:t>()</a:t>
            </a:r>
          </a:p>
          <a:p>
            <a:r>
              <a:rPr lang="en-GB" sz="1200" dirty="0">
                <a:solidFill>
                  <a:schemeClr val="bg1"/>
                </a:solidFill>
              </a:rPr>
              <a:t>    return str(</a:t>
            </a:r>
            <a:r>
              <a:rPr lang="en-GB" sz="1200" dirty="0" err="1">
                <a:solidFill>
                  <a:schemeClr val="bg1"/>
                </a:solidFill>
              </a:rPr>
              <a:t>resultados</a:t>
            </a:r>
            <a:r>
              <a:rPr lang="en-GB" sz="1200" dirty="0">
                <a:solidFill>
                  <a:schemeClr val="bg1"/>
                </a:solidFill>
              </a:rPr>
              <a:t>)</a:t>
            </a:r>
          </a:p>
          <a:p>
            <a:endParaRPr lang="en-GB" sz="1200" dirty="0">
              <a:solidFill>
                <a:schemeClr val="bg1"/>
              </a:solidFill>
            </a:endParaRPr>
          </a:p>
          <a:p>
            <a:r>
              <a:rPr lang="en-GB" sz="1200" dirty="0">
                <a:solidFill>
                  <a:schemeClr val="bg1"/>
                </a:solidFill>
              </a:rPr>
              <a:t>if __name__ == '__main__':</a:t>
            </a:r>
          </a:p>
          <a:p>
            <a:r>
              <a:rPr lang="en-GB" sz="1200" dirty="0">
                <a:solidFill>
                  <a:schemeClr val="bg1"/>
                </a:solidFill>
              </a:rPr>
              <a:t>    </a:t>
            </a:r>
            <a:r>
              <a:rPr lang="en-GB" sz="1200" dirty="0" err="1">
                <a:solidFill>
                  <a:schemeClr val="bg1"/>
                </a:solidFill>
              </a:rPr>
              <a:t>app.run</a:t>
            </a:r>
            <a:r>
              <a:rPr lang="en-GB" sz="1200" dirty="0">
                <a:solidFill>
                  <a:schemeClr val="bg1"/>
                </a:solidFill>
              </a:rPr>
              <a:t>()</a:t>
            </a:r>
          </a:p>
        </p:txBody>
      </p:sp>
    </p:spTree>
    <p:extLst>
      <p:ext uri="{BB962C8B-B14F-4D97-AF65-F5344CB8AC3E}">
        <p14:creationId xmlns:p14="http://schemas.microsoft.com/office/powerpoint/2010/main" val="2652268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br>
              <a:rPr lang="es-ES" dirty="0"/>
            </a:br>
            <a:r>
              <a:rPr lang="es-ES" dirty="0"/>
              <a:t>Un gran riesgo son los peligros de seguridad en contextos de inyección SQL, una vulnerabilidad común donde un atacante puede manipular una consulta inyectando código SQL malicioso</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Escribiendo SQL en Python</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5587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a:bodyPr>
          <a:lstStyle/>
          <a:p>
            <a:r>
              <a:rPr lang="es-ES" dirty="0"/>
              <a:t>Permiten ejecutar consultas SQL de manera más eficiente y segura. Funcionan </a:t>
            </a:r>
            <a:r>
              <a:rPr lang="es-ES" dirty="0" err="1"/>
              <a:t>precompilando</a:t>
            </a:r>
            <a:r>
              <a:rPr lang="es-ES" dirty="0"/>
              <a:t> la consulta SQL y permitiendo que la base de datos reutilice esta versión compilada varias veces con diferentes parámetros. </a:t>
            </a:r>
          </a:p>
          <a:p>
            <a:endParaRPr lang="es-ES" dirty="0"/>
          </a:p>
          <a:p>
            <a:r>
              <a:rPr lang="es-ES" dirty="0"/>
              <a:t>- Ayudan a prevenir ataques de inyección SQL</a:t>
            </a:r>
          </a:p>
          <a:p>
            <a:r>
              <a:rPr lang="es-ES" dirty="0"/>
              <a:t>- Dado que la consulta SQL está </a:t>
            </a:r>
            <a:r>
              <a:rPr lang="es-ES" dirty="0" err="1"/>
              <a:t>precompilada</a:t>
            </a:r>
            <a:r>
              <a:rPr lang="es-ES" dirty="0"/>
              <a:t>, la base de datos puede ejecutarla más rápidamente. </a:t>
            </a:r>
          </a:p>
          <a:p>
            <a:r>
              <a:rPr lang="es-ES" dirty="0"/>
              <a:t>Entre otras cosas más </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Declaraciones preparadas</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6170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10417854" cy="3760891"/>
          </a:xfrm>
        </p:spPr>
        <p:txBody>
          <a:bodyPr>
            <a:normAutofit fontScale="92500" lnSpcReduction="20000"/>
          </a:bodyPr>
          <a:lstStyle/>
          <a:p>
            <a:r>
              <a:rPr lang="es-ES" dirty="0"/>
              <a:t>Ejemplo</a:t>
            </a:r>
          </a:p>
          <a:p>
            <a:endParaRPr lang="es-ES" dirty="0"/>
          </a:p>
          <a:p>
            <a:endParaRPr lang="es-ES" dirty="0"/>
          </a:p>
          <a:p>
            <a:endParaRPr lang="es-ES" dirty="0"/>
          </a:p>
          <a:p>
            <a:endParaRPr lang="es-ES" dirty="0"/>
          </a:p>
          <a:p>
            <a:endParaRPr lang="es-ES" dirty="0"/>
          </a:p>
          <a:p>
            <a:endParaRPr lang="es-ES" dirty="0"/>
          </a:p>
          <a:p>
            <a:endParaRPr lang="es-ES" dirty="0"/>
          </a:p>
          <a:p>
            <a:pPr marL="0" indent="0">
              <a:buNone/>
            </a:pPr>
            <a:r>
              <a:rPr lang="es-ES" dirty="0"/>
              <a:t>En general, todos los sistemas de bases de datos ofrecen esta funcionalidad.</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Declaraciones preparadas</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2A6DC8-FC9A-0337-7C98-4DECE97E1D8A}"/>
              </a:ext>
            </a:extLst>
          </p:cNvPr>
          <p:cNvSpPr txBox="1"/>
          <p:nvPr/>
        </p:nvSpPr>
        <p:spPr>
          <a:xfrm>
            <a:off x="2658881" y="2175773"/>
            <a:ext cx="6097248" cy="3046988"/>
          </a:xfrm>
          <a:prstGeom prst="rect">
            <a:avLst/>
          </a:prstGeom>
          <a:solidFill>
            <a:schemeClr val="tx1"/>
          </a:solidFill>
        </p:spPr>
        <p:txBody>
          <a:bodyPr wrap="square">
            <a:spAutoFit/>
          </a:bodyPr>
          <a:lstStyle/>
          <a:p>
            <a:r>
              <a:rPr lang="en-GB" sz="1600" dirty="0">
                <a:solidFill>
                  <a:schemeClr val="bg1"/>
                </a:solidFill>
              </a:rPr>
              <a:t>from </a:t>
            </a:r>
            <a:r>
              <a:rPr lang="en-GB" sz="1600" dirty="0" err="1">
                <a:solidFill>
                  <a:schemeClr val="bg1"/>
                </a:solidFill>
              </a:rPr>
              <a:t>sqlalchemy</a:t>
            </a:r>
            <a:r>
              <a:rPr lang="en-GB" sz="1600" dirty="0">
                <a:solidFill>
                  <a:schemeClr val="bg1"/>
                </a:solidFill>
              </a:rPr>
              <a:t> import </a:t>
            </a:r>
            <a:r>
              <a:rPr lang="en-GB" sz="1600" dirty="0" err="1">
                <a:solidFill>
                  <a:schemeClr val="bg1"/>
                </a:solidFill>
              </a:rPr>
              <a:t>create_engine</a:t>
            </a:r>
            <a:r>
              <a:rPr lang="en-GB" sz="1600" dirty="0">
                <a:solidFill>
                  <a:schemeClr val="bg1"/>
                </a:solidFill>
              </a:rPr>
              <a:t>, text</a:t>
            </a:r>
          </a:p>
          <a:p>
            <a:endParaRPr lang="en-GB" sz="1600" dirty="0">
              <a:solidFill>
                <a:schemeClr val="bg1"/>
              </a:solidFill>
            </a:endParaRPr>
          </a:p>
          <a:p>
            <a:r>
              <a:rPr lang="en-GB" sz="1600" dirty="0">
                <a:solidFill>
                  <a:schemeClr val="bg1"/>
                </a:solidFill>
              </a:rPr>
              <a:t># </a:t>
            </a:r>
            <a:r>
              <a:rPr lang="en-GB" sz="1600" dirty="0" err="1">
                <a:solidFill>
                  <a:schemeClr val="bg1"/>
                </a:solidFill>
              </a:rPr>
              <a:t>Conexión</a:t>
            </a:r>
            <a:r>
              <a:rPr lang="en-GB" sz="1600" dirty="0">
                <a:solidFill>
                  <a:schemeClr val="bg1"/>
                </a:solidFill>
              </a:rPr>
              <a:t> a la base de </a:t>
            </a:r>
            <a:r>
              <a:rPr lang="en-GB" sz="1600" dirty="0" err="1">
                <a:solidFill>
                  <a:schemeClr val="bg1"/>
                </a:solidFill>
              </a:rPr>
              <a:t>datos</a:t>
            </a:r>
            <a:endParaRPr lang="en-GB" sz="1600" dirty="0">
              <a:solidFill>
                <a:schemeClr val="bg1"/>
              </a:solidFill>
            </a:endParaRPr>
          </a:p>
          <a:p>
            <a:r>
              <a:rPr lang="en-GB" sz="1600" dirty="0">
                <a:solidFill>
                  <a:schemeClr val="bg1"/>
                </a:solidFill>
              </a:rPr>
              <a:t>engine = </a:t>
            </a:r>
            <a:r>
              <a:rPr lang="en-GB" sz="1600" dirty="0" err="1">
                <a:solidFill>
                  <a:schemeClr val="bg1"/>
                </a:solidFill>
              </a:rPr>
              <a:t>create_engine</a:t>
            </a:r>
            <a:r>
              <a:rPr lang="en-GB" sz="1600" dirty="0">
                <a:solidFill>
                  <a:schemeClr val="bg1"/>
                </a:solidFill>
              </a:rPr>
              <a:t>('</a:t>
            </a:r>
            <a:r>
              <a:rPr lang="en-GB" sz="1600" dirty="0" err="1">
                <a:solidFill>
                  <a:schemeClr val="bg1"/>
                </a:solidFill>
              </a:rPr>
              <a:t>sqlite</a:t>
            </a:r>
            <a:r>
              <a:rPr lang="en-GB" sz="1600" dirty="0">
                <a:solidFill>
                  <a:schemeClr val="bg1"/>
                </a:solidFill>
              </a:rPr>
              <a:t>:///</a:t>
            </a:r>
            <a:r>
              <a:rPr lang="en-GB" sz="1600" dirty="0" err="1">
                <a:solidFill>
                  <a:schemeClr val="bg1"/>
                </a:solidFill>
              </a:rPr>
              <a:t>mi_base_de_datos.db</a:t>
            </a:r>
            <a:r>
              <a:rPr lang="en-GB" sz="1600" dirty="0">
                <a:solidFill>
                  <a:schemeClr val="bg1"/>
                </a:solidFill>
              </a:rPr>
              <a:t>')</a:t>
            </a:r>
          </a:p>
          <a:p>
            <a:r>
              <a:rPr lang="en-GB" sz="1600" dirty="0">
                <a:solidFill>
                  <a:schemeClr val="bg1"/>
                </a:solidFill>
              </a:rPr>
              <a:t>connection = </a:t>
            </a:r>
            <a:r>
              <a:rPr lang="en-GB" sz="1600" dirty="0" err="1">
                <a:solidFill>
                  <a:schemeClr val="bg1"/>
                </a:solidFill>
              </a:rPr>
              <a:t>engine.connect</a:t>
            </a:r>
            <a:r>
              <a:rPr lang="en-GB" sz="1600" dirty="0">
                <a:solidFill>
                  <a:schemeClr val="bg1"/>
                </a:solidFill>
              </a:rPr>
              <a:t>()</a:t>
            </a:r>
          </a:p>
          <a:p>
            <a:endParaRPr lang="en-GB" sz="1600" dirty="0">
              <a:solidFill>
                <a:schemeClr val="bg1"/>
              </a:solidFill>
            </a:endParaRPr>
          </a:p>
          <a:p>
            <a:r>
              <a:rPr lang="en-GB" sz="1600" dirty="0">
                <a:solidFill>
                  <a:schemeClr val="bg1"/>
                </a:solidFill>
              </a:rPr>
              <a:t># </a:t>
            </a:r>
            <a:r>
              <a:rPr lang="en-GB" sz="1600" dirty="0" err="1">
                <a:solidFill>
                  <a:schemeClr val="bg1"/>
                </a:solidFill>
              </a:rPr>
              <a:t>Ejemplo</a:t>
            </a:r>
            <a:r>
              <a:rPr lang="en-GB" sz="1600" dirty="0">
                <a:solidFill>
                  <a:schemeClr val="bg1"/>
                </a:solidFill>
              </a:rPr>
              <a:t> de </a:t>
            </a:r>
            <a:r>
              <a:rPr lang="en-GB" sz="1600" dirty="0" err="1">
                <a:solidFill>
                  <a:schemeClr val="bg1"/>
                </a:solidFill>
              </a:rPr>
              <a:t>declaración</a:t>
            </a:r>
            <a:r>
              <a:rPr lang="en-GB" sz="1600" dirty="0">
                <a:solidFill>
                  <a:schemeClr val="bg1"/>
                </a:solidFill>
              </a:rPr>
              <a:t> </a:t>
            </a:r>
            <a:r>
              <a:rPr lang="en-GB" sz="1600" dirty="0" err="1">
                <a:solidFill>
                  <a:schemeClr val="bg1"/>
                </a:solidFill>
              </a:rPr>
              <a:t>preparada</a:t>
            </a:r>
            <a:endParaRPr lang="en-GB" sz="1600" dirty="0">
              <a:solidFill>
                <a:schemeClr val="bg1"/>
              </a:solidFill>
            </a:endParaRPr>
          </a:p>
          <a:p>
            <a:r>
              <a:rPr lang="en-GB" sz="1600" dirty="0" err="1">
                <a:solidFill>
                  <a:schemeClr val="bg1"/>
                </a:solidFill>
              </a:rPr>
              <a:t>stmt</a:t>
            </a:r>
            <a:r>
              <a:rPr lang="en-GB" sz="1600" dirty="0">
                <a:solidFill>
                  <a:schemeClr val="bg1"/>
                </a:solidFill>
              </a:rPr>
              <a:t> = text("SELECT * FROM </a:t>
            </a:r>
            <a:r>
              <a:rPr lang="en-GB" sz="1600" dirty="0" err="1">
                <a:solidFill>
                  <a:schemeClr val="bg1"/>
                </a:solidFill>
              </a:rPr>
              <a:t>usuarios</a:t>
            </a:r>
            <a:r>
              <a:rPr lang="en-GB" sz="1600" dirty="0">
                <a:solidFill>
                  <a:schemeClr val="bg1"/>
                </a:solidFill>
              </a:rPr>
              <a:t> WHERE </a:t>
            </a:r>
            <a:r>
              <a:rPr lang="en-GB" sz="1600" dirty="0" err="1">
                <a:solidFill>
                  <a:schemeClr val="bg1"/>
                </a:solidFill>
              </a:rPr>
              <a:t>nombre</a:t>
            </a:r>
            <a:r>
              <a:rPr lang="en-GB" sz="1600" dirty="0">
                <a:solidFill>
                  <a:schemeClr val="bg1"/>
                </a:solidFill>
              </a:rPr>
              <a:t> = :</a:t>
            </a:r>
            <a:r>
              <a:rPr lang="en-GB" sz="1600" dirty="0" err="1">
                <a:solidFill>
                  <a:schemeClr val="bg1"/>
                </a:solidFill>
              </a:rPr>
              <a:t>nombre</a:t>
            </a:r>
            <a:r>
              <a:rPr lang="en-GB" sz="1600" dirty="0">
                <a:solidFill>
                  <a:schemeClr val="bg1"/>
                </a:solidFill>
              </a:rPr>
              <a:t>")</a:t>
            </a:r>
          </a:p>
          <a:p>
            <a:r>
              <a:rPr lang="en-GB" sz="1600" dirty="0">
                <a:solidFill>
                  <a:schemeClr val="bg1"/>
                </a:solidFill>
              </a:rPr>
              <a:t>result = </a:t>
            </a:r>
            <a:r>
              <a:rPr lang="en-GB" sz="1600" dirty="0" err="1">
                <a:solidFill>
                  <a:schemeClr val="bg1"/>
                </a:solidFill>
              </a:rPr>
              <a:t>connection.execute</a:t>
            </a:r>
            <a:r>
              <a:rPr lang="en-GB" sz="1600" dirty="0">
                <a:solidFill>
                  <a:schemeClr val="bg1"/>
                </a:solidFill>
              </a:rPr>
              <a:t>(</a:t>
            </a:r>
            <a:r>
              <a:rPr lang="en-GB" sz="1600" dirty="0" err="1">
                <a:solidFill>
                  <a:schemeClr val="bg1"/>
                </a:solidFill>
              </a:rPr>
              <a:t>stmt</a:t>
            </a:r>
            <a:r>
              <a:rPr lang="en-GB" sz="1600" dirty="0">
                <a:solidFill>
                  <a:schemeClr val="bg1"/>
                </a:solidFill>
              </a:rPr>
              <a:t>, {"</a:t>
            </a:r>
            <a:r>
              <a:rPr lang="en-GB" sz="1600" dirty="0" err="1">
                <a:solidFill>
                  <a:schemeClr val="bg1"/>
                </a:solidFill>
              </a:rPr>
              <a:t>nombre</a:t>
            </a:r>
            <a:r>
              <a:rPr lang="en-GB" sz="1600" dirty="0">
                <a:solidFill>
                  <a:schemeClr val="bg1"/>
                </a:solidFill>
              </a:rPr>
              <a:t>": "Juan"})</a:t>
            </a:r>
          </a:p>
          <a:p>
            <a:endParaRPr lang="en-GB" sz="1600" dirty="0">
              <a:solidFill>
                <a:schemeClr val="bg1"/>
              </a:solidFill>
            </a:endParaRPr>
          </a:p>
          <a:p>
            <a:r>
              <a:rPr lang="en-GB" sz="1600" dirty="0">
                <a:solidFill>
                  <a:schemeClr val="bg1"/>
                </a:solidFill>
              </a:rPr>
              <a:t>for row in result:</a:t>
            </a:r>
          </a:p>
          <a:p>
            <a:r>
              <a:rPr lang="en-GB" sz="1600" dirty="0">
                <a:solidFill>
                  <a:schemeClr val="bg1"/>
                </a:solidFill>
              </a:rPr>
              <a:t>    print(row)</a:t>
            </a:r>
          </a:p>
        </p:txBody>
      </p:sp>
    </p:spTree>
    <p:extLst>
      <p:ext uri="{BB962C8B-B14F-4D97-AF65-F5344CB8AC3E}">
        <p14:creationId xmlns:p14="http://schemas.microsoft.com/office/powerpoint/2010/main" val="2227727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C" dirty="0"/>
              <a:t>Un kit de utilidades para interactuar con bases de datos ofrece la flexibilidad de trabajar con bases de datos relacionales de manera más eficiente, en particular dentro de aplicaciones complejas.</a:t>
            </a:r>
          </a:p>
          <a:p>
            <a:endParaRPr lang="es-EC" dirty="0"/>
          </a:p>
          <a:p>
            <a:pPr>
              <a:buFont typeface="Wingdings" panose="05000000000000000000" pitchFamily="2" charset="2"/>
              <a:buChar char="§"/>
            </a:pPr>
            <a:r>
              <a:rPr lang="es-EC" dirty="0"/>
              <a:t>Ofrece un modelo relacional que permite operar en una base de datos usando objetos nativos a Python.</a:t>
            </a:r>
          </a:p>
          <a:p>
            <a:pPr>
              <a:buFont typeface="Wingdings" panose="05000000000000000000" pitchFamily="2" charset="2"/>
              <a:buChar char="§"/>
            </a:pPr>
            <a:r>
              <a:rPr lang="es-EC" dirty="0"/>
              <a:t>Un sistema eficiente de distribución de objetos y operaciones relacionales usando Python en lugar de SQL.</a:t>
            </a:r>
          </a:p>
          <a:p>
            <a:pPr>
              <a:buFont typeface="Wingdings" panose="05000000000000000000" pitchFamily="2" charset="2"/>
              <a:buChar char="§"/>
            </a:pPr>
            <a:r>
              <a:rPr lang="es-EC" dirty="0"/>
              <a:t>Generación e introspección de bases de datos.</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err="1"/>
              <a:t>sqlalchemy</a:t>
            </a:r>
            <a:endParaRPr lang="es-EC" dirty="0"/>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8C86CC3-4785-AD6C-EE3F-E72C44E1F37C}"/>
              </a:ext>
            </a:extLst>
          </p:cNvPr>
          <p:cNvSpPr txBox="1"/>
          <p:nvPr/>
        </p:nvSpPr>
        <p:spPr>
          <a:xfrm>
            <a:off x="9875520" y="5870600"/>
            <a:ext cx="2112579" cy="369332"/>
          </a:xfrm>
          <a:prstGeom prst="rect">
            <a:avLst/>
          </a:prstGeom>
          <a:noFill/>
        </p:spPr>
        <p:txBody>
          <a:bodyPr wrap="square">
            <a:spAutoFit/>
          </a:bodyPr>
          <a:lstStyle/>
          <a:p>
            <a:r>
              <a:rPr lang="en-GB" dirty="0" err="1">
                <a:hlinkClick r:id="rId4"/>
              </a:rPr>
              <a:t>SQLAlchemy</a:t>
            </a:r>
            <a:r>
              <a:rPr lang="en-GB" dirty="0">
                <a:hlinkClick r:id="rId4"/>
              </a:rPr>
              <a:t> · </a:t>
            </a:r>
            <a:r>
              <a:rPr lang="en-GB" dirty="0" err="1">
                <a:hlinkClick r:id="rId4"/>
              </a:rPr>
              <a:t>PyPI</a:t>
            </a:r>
            <a:endParaRPr lang="en-GB" dirty="0"/>
          </a:p>
        </p:txBody>
      </p:sp>
    </p:spTree>
    <p:extLst>
      <p:ext uri="{BB962C8B-B14F-4D97-AF65-F5344CB8AC3E}">
        <p14:creationId xmlns:p14="http://schemas.microsoft.com/office/powerpoint/2010/main" val="41815625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C" dirty="0"/>
              <a:t>Un kit de utilidades para interactuar con bases de datos ofrece la flexibilidad de trabajar con bases de datos relacionales de manera más eficiente, en particular dentro de aplicaciones complejas.</a:t>
            </a:r>
          </a:p>
          <a:p>
            <a:endParaRPr lang="es-EC" dirty="0"/>
          </a:p>
          <a:p>
            <a:pPr>
              <a:buFont typeface="Wingdings" panose="05000000000000000000" pitchFamily="2" charset="2"/>
              <a:buChar char="§"/>
            </a:pPr>
            <a:r>
              <a:rPr lang="es-EC" dirty="0"/>
              <a:t>Ofrece un modelo relacional que permite operar en una base de datos usando objetos nativos a Python.</a:t>
            </a:r>
          </a:p>
          <a:p>
            <a:pPr>
              <a:buFont typeface="Wingdings" panose="05000000000000000000" pitchFamily="2" charset="2"/>
              <a:buChar char="§"/>
            </a:pPr>
            <a:r>
              <a:rPr lang="es-EC" dirty="0"/>
              <a:t>Un sistema eficiente de distribución de objetos y operaciones relacionales usando Python en lugar de SQL.</a:t>
            </a:r>
          </a:p>
          <a:p>
            <a:pPr>
              <a:buFont typeface="Wingdings" panose="05000000000000000000" pitchFamily="2" charset="2"/>
              <a:buChar char="§"/>
            </a:pPr>
            <a:r>
              <a:rPr lang="es-EC" dirty="0"/>
              <a:t>Generación e introspección de bases de datos.</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err="1"/>
              <a:t>sqlalchemy</a:t>
            </a:r>
            <a:endParaRPr lang="es-EC" dirty="0"/>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8C86CC3-4785-AD6C-EE3F-E72C44E1F37C}"/>
              </a:ext>
            </a:extLst>
          </p:cNvPr>
          <p:cNvSpPr txBox="1"/>
          <p:nvPr/>
        </p:nvSpPr>
        <p:spPr>
          <a:xfrm>
            <a:off x="9875520" y="5870600"/>
            <a:ext cx="2112579" cy="369332"/>
          </a:xfrm>
          <a:prstGeom prst="rect">
            <a:avLst/>
          </a:prstGeom>
          <a:noFill/>
        </p:spPr>
        <p:txBody>
          <a:bodyPr wrap="square">
            <a:spAutoFit/>
          </a:bodyPr>
          <a:lstStyle/>
          <a:p>
            <a:r>
              <a:rPr lang="en-GB" dirty="0" err="1">
                <a:hlinkClick r:id="rId4"/>
              </a:rPr>
              <a:t>SQLAlchemy</a:t>
            </a:r>
            <a:r>
              <a:rPr lang="en-GB" dirty="0">
                <a:hlinkClick r:id="rId4"/>
              </a:rPr>
              <a:t> · </a:t>
            </a:r>
            <a:r>
              <a:rPr lang="en-GB" dirty="0" err="1">
                <a:hlinkClick r:id="rId4"/>
              </a:rPr>
              <a:t>PyPI</a:t>
            </a:r>
            <a:endParaRPr lang="en-GB" dirty="0"/>
          </a:p>
        </p:txBody>
      </p:sp>
    </p:spTree>
    <p:extLst>
      <p:ext uri="{BB962C8B-B14F-4D97-AF65-F5344CB8AC3E}">
        <p14:creationId xmlns:p14="http://schemas.microsoft.com/office/powerpoint/2010/main" val="33380177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C" dirty="0"/>
              <a:t>Interfaz consistente usando clases y objetos en lugar de SQL</a:t>
            </a:r>
            <a:br>
              <a:rPr lang="es-EC" dirty="0"/>
            </a:br>
            <a:endParaRPr lang="es-EC"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err="1"/>
              <a:t>sqlalchemy</a:t>
            </a:r>
            <a:endParaRPr lang="es-EC" dirty="0"/>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8C86CC3-4785-AD6C-EE3F-E72C44E1F37C}"/>
              </a:ext>
            </a:extLst>
          </p:cNvPr>
          <p:cNvSpPr txBox="1"/>
          <p:nvPr/>
        </p:nvSpPr>
        <p:spPr>
          <a:xfrm>
            <a:off x="9875520" y="5870600"/>
            <a:ext cx="2112579" cy="369332"/>
          </a:xfrm>
          <a:prstGeom prst="rect">
            <a:avLst/>
          </a:prstGeom>
          <a:noFill/>
        </p:spPr>
        <p:txBody>
          <a:bodyPr wrap="square">
            <a:spAutoFit/>
          </a:bodyPr>
          <a:lstStyle/>
          <a:p>
            <a:r>
              <a:rPr lang="en-GB" dirty="0" err="1">
                <a:hlinkClick r:id="rId4"/>
              </a:rPr>
              <a:t>SQLAlchemy</a:t>
            </a:r>
            <a:r>
              <a:rPr lang="en-GB" dirty="0">
                <a:hlinkClick r:id="rId4"/>
              </a:rPr>
              <a:t> · </a:t>
            </a:r>
            <a:r>
              <a:rPr lang="en-GB" dirty="0" err="1">
                <a:hlinkClick r:id="rId4"/>
              </a:rPr>
              <a:t>PyPI</a:t>
            </a:r>
            <a:endParaRPr lang="en-GB" dirty="0"/>
          </a:p>
        </p:txBody>
      </p:sp>
      <p:sp>
        <p:nvSpPr>
          <p:cNvPr id="4" name="TextBox 3">
            <a:extLst>
              <a:ext uri="{FF2B5EF4-FFF2-40B4-BE49-F238E27FC236}">
                <a16:creationId xmlns:a16="http://schemas.microsoft.com/office/drawing/2014/main" id="{CF998FD0-33CB-43ED-CB55-155DFB435527}"/>
              </a:ext>
            </a:extLst>
          </p:cNvPr>
          <p:cNvSpPr txBox="1"/>
          <p:nvPr/>
        </p:nvSpPr>
        <p:spPr>
          <a:xfrm>
            <a:off x="1407997" y="2822858"/>
            <a:ext cx="5756282" cy="3046988"/>
          </a:xfrm>
          <a:prstGeom prst="rect">
            <a:avLst/>
          </a:prstGeom>
          <a:solidFill>
            <a:schemeClr val="tx1"/>
          </a:solidFill>
        </p:spPr>
        <p:txBody>
          <a:bodyPr wrap="square">
            <a:spAutoFit/>
          </a:bodyPr>
          <a:lstStyle/>
          <a:p>
            <a:r>
              <a:rPr lang="en-GB" sz="1200" dirty="0">
                <a:solidFill>
                  <a:schemeClr val="bg1"/>
                </a:solidFill>
              </a:rPr>
              <a:t>from </a:t>
            </a:r>
            <a:r>
              <a:rPr lang="en-GB" sz="1200" dirty="0" err="1">
                <a:solidFill>
                  <a:schemeClr val="bg1"/>
                </a:solidFill>
              </a:rPr>
              <a:t>sqlalchemy</a:t>
            </a:r>
            <a:r>
              <a:rPr lang="en-GB" sz="1200" dirty="0">
                <a:solidFill>
                  <a:schemeClr val="bg1"/>
                </a:solidFill>
              </a:rPr>
              <a:t> import </a:t>
            </a:r>
            <a:r>
              <a:rPr lang="en-GB" sz="1200" dirty="0" err="1">
                <a:solidFill>
                  <a:schemeClr val="bg1"/>
                </a:solidFill>
              </a:rPr>
              <a:t>create_engine</a:t>
            </a:r>
            <a:r>
              <a:rPr lang="en-GB" sz="1200" dirty="0">
                <a:solidFill>
                  <a:schemeClr val="bg1"/>
                </a:solidFill>
              </a:rPr>
              <a:t>, Column, Integer, String, </a:t>
            </a:r>
            <a:r>
              <a:rPr lang="en-GB" sz="1200" dirty="0" err="1">
                <a:solidFill>
                  <a:schemeClr val="bg1"/>
                </a:solidFill>
              </a:rPr>
              <a:t>MetaData</a:t>
            </a:r>
            <a:r>
              <a:rPr lang="en-GB" sz="1200" dirty="0">
                <a:solidFill>
                  <a:schemeClr val="bg1"/>
                </a:solidFill>
              </a:rPr>
              <a:t>, Table</a:t>
            </a:r>
          </a:p>
          <a:p>
            <a:br>
              <a:rPr lang="en-GB" sz="1200" dirty="0">
                <a:solidFill>
                  <a:schemeClr val="bg1"/>
                </a:solidFill>
              </a:rPr>
            </a:br>
            <a:r>
              <a:rPr lang="en-GB" sz="1200" dirty="0">
                <a:solidFill>
                  <a:schemeClr val="bg1"/>
                </a:solidFill>
              </a:rPr>
              <a:t>from </a:t>
            </a:r>
            <a:r>
              <a:rPr lang="en-GB" sz="1200" dirty="0" err="1">
                <a:solidFill>
                  <a:schemeClr val="bg1"/>
                </a:solidFill>
              </a:rPr>
              <a:t>sqlalchemy</a:t>
            </a:r>
            <a:r>
              <a:rPr lang="en-GB" sz="1200" dirty="0">
                <a:solidFill>
                  <a:schemeClr val="bg1"/>
                </a:solidFill>
              </a:rPr>
              <a:t> import </a:t>
            </a:r>
            <a:r>
              <a:rPr lang="en-GB" sz="1200" dirty="0" err="1">
                <a:solidFill>
                  <a:schemeClr val="bg1"/>
                </a:solidFill>
              </a:rPr>
              <a:t>create_engine</a:t>
            </a:r>
            <a:endParaRPr lang="en-GB" sz="1200" dirty="0">
              <a:solidFill>
                <a:schemeClr val="bg1"/>
              </a:solidFill>
            </a:endParaRPr>
          </a:p>
          <a:p>
            <a:r>
              <a:rPr lang="en-GB" sz="1200" dirty="0">
                <a:solidFill>
                  <a:schemeClr val="bg1"/>
                </a:solidFill>
              </a:rPr>
              <a:t>engine = </a:t>
            </a:r>
            <a:r>
              <a:rPr lang="en-GB" sz="1200" dirty="0" err="1">
                <a:solidFill>
                  <a:schemeClr val="bg1"/>
                </a:solidFill>
              </a:rPr>
              <a:t>create_engine</a:t>
            </a:r>
            <a:r>
              <a:rPr lang="en-GB" sz="1200" dirty="0">
                <a:solidFill>
                  <a:schemeClr val="bg1"/>
                </a:solidFill>
              </a:rPr>
              <a:t>('</a:t>
            </a:r>
            <a:r>
              <a:rPr lang="en-GB" sz="1200" dirty="0" err="1">
                <a:solidFill>
                  <a:schemeClr val="bg1"/>
                </a:solidFill>
              </a:rPr>
              <a:t>sqlite</a:t>
            </a:r>
            <a:r>
              <a:rPr lang="en-GB" sz="1200" dirty="0">
                <a:solidFill>
                  <a:schemeClr val="bg1"/>
                </a:solidFill>
              </a:rPr>
              <a:t>:///</a:t>
            </a:r>
            <a:r>
              <a:rPr lang="en-GB" sz="1200" dirty="0" err="1">
                <a:solidFill>
                  <a:schemeClr val="bg1"/>
                </a:solidFill>
              </a:rPr>
              <a:t>mi_base_de_datos.db</a:t>
            </a:r>
            <a:r>
              <a:rPr lang="en-GB" sz="1200" dirty="0">
                <a:solidFill>
                  <a:schemeClr val="bg1"/>
                </a:solidFill>
              </a:rPr>
              <a:t>')</a:t>
            </a:r>
          </a:p>
          <a:p>
            <a:r>
              <a:rPr lang="en-GB" sz="1200" dirty="0">
                <a:solidFill>
                  <a:schemeClr val="bg1"/>
                </a:solidFill>
              </a:rPr>
              <a:t>connection = </a:t>
            </a:r>
            <a:r>
              <a:rPr lang="en-GB" sz="1200" dirty="0" err="1">
                <a:solidFill>
                  <a:schemeClr val="bg1"/>
                </a:solidFill>
              </a:rPr>
              <a:t>engine.connect</a:t>
            </a:r>
            <a:r>
              <a:rPr lang="en-GB" sz="1200" dirty="0">
                <a:solidFill>
                  <a:schemeClr val="bg1"/>
                </a:solidFill>
              </a:rPr>
              <a:t>()</a:t>
            </a:r>
          </a:p>
          <a:p>
            <a:br>
              <a:rPr lang="en-GB" sz="1200" dirty="0">
                <a:solidFill>
                  <a:schemeClr val="bg1"/>
                </a:solidFill>
              </a:rPr>
            </a:br>
            <a:r>
              <a:rPr lang="en-GB" sz="1200" dirty="0">
                <a:solidFill>
                  <a:schemeClr val="bg1"/>
                </a:solidFill>
              </a:rPr>
              <a:t>metadata = </a:t>
            </a:r>
            <a:r>
              <a:rPr lang="en-GB" sz="1200" dirty="0" err="1">
                <a:solidFill>
                  <a:schemeClr val="bg1"/>
                </a:solidFill>
              </a:rPr>
              <a:t>MetaData</a:t>
            </a:r>
            <a:r>
              <a:rPr lang="en-GB" sz="1200" dirty="0">
                <a:solidFill>
                  <a:schemeClr val="bg1"/>
                </a:solidFill>
              </a:rPr>
              <a:t>()</a:t>
            </a:r>
          </a:p>
          <a:p>
            <a:r>
              <a:rPr lang="en-GB" sz="1200" dirty="0" err="1">
                <a:solidFill>
                  <a:schemeClr val="bg1"/>
                </a:solidFill>
              </a:rPr>
              <a:t>usuarios</a:t>
            </a:r>
            <a:r>
              <a:rPr lang="en-GB" sz="1200" dirty="0">
                <a:solidFill>
                  <a:schemeClr val="bg1"/>
                </a:solidFill>
              </a:rPr>
              <a:t> = Table('</a:t>
            </a:r>
            <a:r>
              <a:rPr lang="en-GB" sz="1200" dirty="0" err="1">
                <a:solidFill>
                  <a:schemeClr val="bg1"/>
                </a:solidFill>
              </a:rPr>
              <a:t>usuarios</a:t>
            </a:r>
            <a:r>
              <a:rPr lang="en-GB" sz="1200" dirty="0">
                <a:solidFill>
                  <a:schemeClr val="bg1"/>
                </a:solidFill>
              </a:rPr>
              <a:t>', metadata,</a:t>
            </a:r>
          </a:p>
          <a:p>
            <a:r>
              <a:rPr lang="en-GB" sz="1200" dirty="0">
                <a:solidFill>
                  <a:schemeClr val="bg1"/>
                </a:solidFill>
              </a:rPr>
              <a:t>    Column('id', Integer, </a:t>
            </a:r>
            <a:r>
              <a:rPr lang="en-GB" sz="1200" dirty="0" err="1">
                <a:solidFill>
                  <a:schemeClr val="bg1"/>
                </a:solidFill>
              </a:rPr>
              <a:t>primary_key</a:t>
            </a:r>
            <a:r>
              <a:rPr lang="en-GB" sz="1200" dirty="0">
                <a:solidFill>
                  <a:schemeClr val="bg1"/>
                </a:solidFill>
              </a:rPr>
              <a:t>=True),</a:t>
            </a:r>
          </a:p>
          <a:p>
            <a:r>
              <a:rPr lang="en-GB" sz="1200" dirty="0">
                <a:solidFill>
                  <a:schemeClr val="bg1"/>
                </a:solidFill>
              </a:rPr>
              <a:t>    Column('</a:t>
            </a:r>
            <a:r>
              <a:rPr lang="en-GB" sz="1200" dirty="0" err="1">
                <a:solidFill>
                  <a:schemeClr val="bg1"/>
                </a:solidFill>
              </a:rPr>
              <a:t>nombre</a:t>
            </a:r>
            <a:r>
              <a:rPr lang="en-GB" sz="1200" dirty="0">
                <a:solidFill>
                  <a:schemeClr val="bg1"/>
                </a:solidFill>
              </a:rPr>
              <a:t>', String),</a:t>
            </a:r>
          </a:p>
          <a:p>
            <a:r>
              <a:rPr lang="en-GB" sz="1200" dirty="0">
                <a:solidFill>
                  <a:schemeClr val="bg1"/>
                </a:solidFill>
              </a:rPr>
              <a:t>    Column('</a:t>
            </a:r>
            <a:r>
              <a:rPr lang="en-GB" sz="1200" dirty="0" err="1">
                <a:solidFill>
                  <a:schemeClr val="bg1"/>
                </a:solidFill>
              </a:rPr>
              <a:t>edad</a:t>
            </a:r>
            <a:r>
              <a:rPr lang="en-GB" sz="1200" dirty="0">
                <a:solidFill>
                  <a:schemeClr val="bg1"/>
                </a:solidFill>
              </a:rPr>
              <a:t>', Integer)</a:t>
            </a:r>
          </a:p>
          <a:p>
            <a:r>
              <a:rPr lang="en-GB" sz="1200" dirty="0">
                <a:solidFill>
                  <a:schemeClr val="bg1"/>
                </a:solidFill>
              </a:rPr>
              <a:t>)</a:t>
            </a:r>
          </a:p>
          <a:p>
            <a:endParaRPr lang="en-GB" sz="1200" dirty="0">
              <a:solidFill>
                <a:schemeClr val="bg1"/>
              </a:solidFill>
            </a:endParaRPr>
          </a:p>
          <a:p>
            <a:r>
              <a:rPr lang="en-GB" sz="1200" dirty="0">
                <a:solidFill>
                  <a:schemeClr val="bg1"/>
                </a:solidFill>
              </a:rPr>
              <a:t>ins = </a:t>
            </a:r>
            <a:r>
              <a:rPr lang="en-GB" sz="1200" dirty="0" err="1">
                <a:solidFill>
                  <a:schemeClr val="bg1"/>
                </a:solidFill>
              </a:rPr>
              <a:t>usuarios.insert</a:t>
            </a:r>
            <a:r>
              <a:rPr lang="en-GB" sz="1200" dirty="0">
                <a:solidFill>
                  <a:schemeClr val="bg1"/>
                </a:solidFill>
              </a:rPr>
              <a:t>().values(</a:t>
            </a:r>
            <a:r>
              <a:rPr lang="en-GB" sz="1200" dirty="0" err="1">
                <a:solidFill>
                  <a:schemeClr val="bg1"/>
                </a:solidFill>
              </a:rPr>
              <a:t>nombre</a:t>
            </a:r>
            <a:r>
              <a:rPr lang="en-GB" sz="1200" dirty="0">
                <a:solidFill>
                  <a:schemeClr val="bg1"/>
                </a:solidFill>
              </a:rPr>
              <a:t>='Juan', </a:t>
            </a:r>
            <a:r>
              <a:rPr lang="en-GB" sz="1200" dirty="0" err="1">
                <a:solidFill>
                  <a:schemeClr val="bg1"/>
                </a:solidFill>
              </a:rPr>
              <a:t>edad</a:t>
            </a:r>
            <a:r>
              <a:rPr lang="en-GB" sz="1200" dirty="0">
                <a:solidFill>
                  <a:schemeClr val="bg1"/>
                </a:solidFill>
              </a:rPr>
              <a:t>=30)</a:t>
            </a:r>
          </a:p>
          <a:p>
            <a:r>
              <a:rPr lang="en-GB" sz="1200" dirty="0" err="1">
                <a:solidFill>
                  <a:schemeClr val="bg1"/>
                </a:solidFill>
              </a:rPr>
              <a:t>connection.execute</a:t>
            </a:r>
            <a:r>
              <a:rPr lang="en-GB" sz="1200" dirty="0">
                <a:solidFill>
                  <a:schemeClr val="bg1"/>
                </a:solidFill>
              </a:rPr>
              <a:t>(ins)</a:t>
            </a:r>
          </a:p>
          <a:p>
            <a:endParaRPr lang="en-GB" sz="1200" dirty="0">
              <a:solidFill>
                <a:schemeClr val="bg1"/>
              </a:solidFill>
            </a:endParaRPr>
          </a:p>
        </p:txBody>
      </p:sp>
    </p:spTree>
    <p:extLst>
      <p:ext uri="{BB962C8B-B14F-4D97-AF65-F5344CB8AC3E}">
        <p14:creationId xmlns:p14="http://schemas.microsoft.com/office/powerpoint/2010/main" val="2349660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C" dirty="0"/>
              <a:t>Operar mediante modelos y clases en lugar de SQL puro</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err="1"/>
              <a:t>sqlalchemy</a:t>
            </a:r>
            <a:endParaRPr lang="es-EC" dirty="0"/>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8C86CC3-4785-AD6C-EE3F-E72C44E1F37C}"/>
              </a:ext>
            </a:extLst>
          </p:cNvPr>
          <p:cNvSpPr txBox="1"/>
          <p:nvPr/>
        </p:nvSpPr>
        <p:spPr>
          <a:xfrm>
            <a:off x="9875520" y="5870600"/>
            <a:ext cx="2112579" cy="369332"/>
          </a:xfrm>
          <a:prstGeom prst="rect">
            <a:avLst/>
          </a:prstGeom>
          <a:noFill/>
        </p:spPr>
        <p:txBody>
          <a:bodyPr wrap="square">
            <a:spAutoFit/>
          </a:bodyPr>
          <a:lstStyle/>
          <a:p>
            <a:r>
              <a:rPr lang="en-GB" dirty="0" err="1">
                <a:hlinkClick r:id="rId4"/>
              </a:rPr>
              <a:t>SQLAlchemy</a:t>
            </a:r>
            <a:r>
              <a:rPr lang="en-GB" dirty="0">
                <a:hlinkClick r:id="rId4"/>
              </a:rPr>
              <a:t> · </a:t>
            </a:r>
            <a:r>
              <a:rPr lang="en-GB" dirty="0" err="1">
                <a:hlinkClick r:id="rId4"/>
              </a:rPr>
              <a:t>PyPI</a:t>
            </a:r>
            <a:endParaRPr lang="en-GB" dirty="0"/>
          </a:p>
        </p:txBody>
      </p:sp>
      <p:sp>
        <p:nvSpPr>
          <p:cNvPr id="4" name="TextBox 3">
            <a:extLst>
              <a:ext uri="{FF2B5EF4-FFF2-40B4-BE49-F238E27FC236}">
                <a16:creationId xmlns:a16="http://schemas.microsoft.com/office/drawing/2014/main" id="{CF998FD0-33CB-43ED-CB55-155DFB435527}"/>
              </a:ext>
            </a:extLst>
          </p:cNvPr>
          <p:cNvSpPr txBox="1"/>
          <p:nvPr/>
        </p:nvSpPr>
        <p:spPr>
          <a:xfrm>
            <a:off x="1097280" y="2822104"/>
            <a:ext cx="5756282" cy="2308324"/>
          </a:xfrm>
          <a:prstGeom prst="rect">
            <a:avLst/>
          </a:prstGeom>
          <a:solidFill>
            <a:schemeClr val="tx1"/>
          </a:solidFill>
        </p:spPr>
        <p:txBody>
          <a:bodyPr wrap="square">
            <a:spAutoFit/>
          </a:bodyPr>
          <a:lstStyle/>
          <a:p>
            <a:r>
              <a:rPr lang="en-GB" sz="1200" dirty="0">
                <a:solidFill>
                  <a:schemeClr val="bg1"/>
                </a:solidFill>
              </a:rPr>
              <a:t>from </a:t>
            </a:r>
            <a:r>
              <a:rPr lang="en-GB" sz="1200" dirty="0" err="1">
                <a:solidFill>
                  <a:schemeClr val="bg1"/>
                </a:solidFill>
              </a:rPr>
              <a:t>sqlalchemy</a:t>
            </a:r>
            <a:r>
              <a:rPr lang="en-GB" sz="1200" dirty="0">
                <a:solidFill>
                  <a:schemeClr val="bg1"/>
                </a:solidFill>
              </a:rPr>
              <a:t> import Column, Integer, String, </a:t>
            </a:r>
            <a:r>
              <a:rPr lang="en-GB" sz="1200" dirty="0" err="1">
                <a:solidFill>
                  <a:schemeClr val="bg1"/>
                </a:solidFill>
              </a:rPr>
              <a:t>create_engine</a:t>
            </a:r>
            <a:endParaRPr lang="en-GB" sz="1200" dirty="0">
              <a:solidFill>
                <a:schemeClr val="bg1"/>
              </a:solidFill>
            </a:endParaRPr>
          </a:p>
          <a:p>
            <a:r>
              <a:rPr lang="en-GB" sz="1200" dirty="0">
                <a:solidFill>
                  <a:schemeClr val="bg1"/>
                </a:solidFill>
              </a:rPr>
              <a:t>from </a:t>
            </a:r>
            <a:r>
              <a:rPr lang="en-GB" sz="1200" dirty="0" err="1">
                <a:solidFill>
                  <a:schemeClr val="bg1"/>
                </a:solidFill>
              </a:rPr>
              <a:t>sqlalchemy.ext.declarative</a:t>
            </a:r>
            <a:r>
              <a:rPr lang="en-GB" sz="1200" dirty="0">
                <a:solidFill>
                  <a:schemeClr val="bg1"/>
                </a:solidFill>
              </a:rPr>
              <a:t> import </a:t>
            </a:r>
            <a:r>
              <a:rPr lang="en-GB" sz="1200" dirty="0" err="1">
                <a:solidFill>
                  <a:schemeClr val="bg1"/>
                </a:solidFill>
              </a:rPr>
              <a:t>declarative_base</a:t>
            </a:r>
            <a:endParaRPr lang="en-GB" sz="1200" dirty="0">
              <a:solidFill>
                <a:schemeClr val="bg1"/>
              </a:solidFill>
            </a:endParaRPr>
          </a:p>
          <a:p>
            <a:r>
              <a:rPr lang="en-GB" sz="1200" dirty="0">
                <a:solidFill>
                  <a:schemeClr val="bg1"/>
                </a:solidFill>
              </a:rPr>
              <a:t>from </a:t>
            </a:r>
            <a:r>
              <a:rPr lang="en-GB" sz="1200" dirty="0" err="1">
                <a:solidFill>
                  <a:schemeClr val="bg1"/>
                </a:solidFill>
              </a:rPr>
              <a:t>sqlalchemy.orm</a:t>
            </a:r>
            <a:r>
              <a:rPr lang="en-GB" sz="1200" dirty="0">
                <a:solidFill>
                  <a:schemeClr val="bg1"/>
                </a:solidFill>
              </a:rPr>
              <a:t> import </a:t>
            </a:r>
            <a:r>
              <a:rPr lang="en-GB" sz="1200" dirty="0" err="1">
                <a:solidFill>
                  <a:schemeClr val="bg1"/>
                </a:solidFill>
              </a:rPr>
              <a:t>sessionmaker</a:t>
            </a:r>
            <a:endParaRPr lang="en-GB" sz="1200" dirty="0">
              <a:solidFill>
                <a:schemeClr val="bg1"/>
              </a:solidFill>
            </a:endParaRPr>
          </a:p>
          <a:p>
            <a:endParaRPr lang="en-GB" sz="1200" dirty="0">
              <a:solidFill>
                <a:schemeClr val="bg1"/>
              </a:solidFill>
            </a:endParaRPr>
          </a:p>
          <a:p>
            <a:r>
              <a:rPr lang="en-GB" sz="1200" dirty="0">
                <a:solidFill>
                  <a:schemeClr val="bg1"/>
                </a:solidFill>
              </a:rPr>
              <a:t>Base = </a:t>
            </a:r>
            <a:r>
              <a:rPr lang="en-GB" sz="1200" dirty="0" err="1">
                <a:solidFill>
                  <a:schemeClr val="bg1"/>
                </a:solidFill>
              </a:rPr>
              <a:t>declarative_base</a:t>
            </a:r>
            <a:r>
              <a:rPr lang="en-GB" sz="1200" dirty="0">
                <a:solidFill>
                  <a:schemeClr val="bg1"/>
                </a:solidFill>
              </a:rPr>
              <a:t>()</a:t>
            </a:r>
          </a:p>
          <a:p>
            <a:endParaRPr lang="en-GB" sz="1200" dirty="0">
              <a:solidFill>
                <a:schemeClr val="bg1"/>
              </a:solidFill>
            </a:endParaRPr>
          </a:p>
          <a:p>
            <a:r>
              <a:rPr lang="en-GB" sz="1200" dirty="0">
                <a:solidFill>
                  <a:schemeClr val="bg1"/>
                </a:solidFill>
              </a:rPr>
              <a:t>class </a:t>
            </a:r>
            <a:r>
              <a:rPr lang="en-GB" sz="1200" dirty="0" err="1">
                <a:solidFill>
                  <a:schemeClr val="bg1"/>
                </a:solidFill>
              </a:rPr>
              <a:t>Usuario</a:t>
            </a:r>
            <a:r>
              <a:rPr lang="en-GB" sz="1200" dirty="0">
                <a:solidFill>
                  <a:schemeClr val="bg1"/>
                </a:solidFill>
              </a:rPr>
              <a:t>(Base):</a:t>
            </a:r>
          </a:p>
          <a:p>
            <a:r>
              <a:rPr lang="en-GB" sz="1200" dirty="0">
                <a:solidFill>
                  <a:schemeClr val="bg1"/>
                </a:solidFill>
              </a:rPr>
              <a:t>    __</a:t>
            </a:r>
            <a:r>
              <a:rPr lang="en-GB" sz="1200" dirty="0" err="1">
                <a:solidFill>
                  <a:schemeClr val="bg1"/>
                </a:solidFill>
              </a:rPr>
              <a:t>tablename</a:t>
            </a:r>
            <a:r>
              <a:rPr lang="en-GB" sz="1200" dirty="0">
                <a:solidFill>
                  <a:schemeClr val="bg1"/>
                </a:solidFill>
              </a:rPr>
              <a:t>__ = '</a:t>
            </a:r>
            <a:r>
              <a:rPr lang="en-GB" sz="1200" dirty="0" err="1">
                <a:solidFill>
                  <a:schemeClr val="bg1"/>
                </a:solidFill>
              </a:rPr>
              <a:t>usuarios</a:t>
            </a:r>
            <a:r>
              <a:rPr lang="en-GB" sz="1200" dirty="0">
                <a:solidFill>
                  <a:schemeClr val="bg1"/>
                </a:solidFill>
              </a:rPr>
              <a:t>'</a:t>
            </a:r>
          </a:p>
          <a:p>
            <a:r>
              <a:rPr lang="en-GB" sz="1200" dirty="0">
                <a:solidFill>
                  <a:schemeClr val="bg1"/>
                </a:solidFill>
              </a:rPr>
              <a:t>    id = Column(Integer, </a:t>
            </a:r>
            <a:r>
              <a:rPr lang="en-GB" sz="1200" dirty="0" err="1">
                <a:solidFill>
                  <a:schemeClr val="bg1"/>
                </a:solidFill>
              </a:rPr>
              <a:t>primary_key</a:t>
            </a:r>
            <a:r>
              <a:rPr lang="en-GB" sz="1200" dirty="0">
                <a:solidFill>
                  <a:schemeClr val="bg1"/>
                </a:solidFill>
              </a:rPr>
              <a:t>=True)</a:t>
            </a:r>
          </a:p>
          <a:p>
            <a:r>
              <a:rPr lang="en-GB" sz="1200" dirty="0">
                <a:solidFill>
                  <a:schemeClr val="bg1"/>
                </a:solidFill>
              </a:rPr>
              <a:t>    </a:t>
            </a:r>
            <a:r>
              <a:rPr lang="en-GB" sz="1200" dirty="0" err="1">
                <a:solidFill>
                  <a:schemeClr val="bg1"/>
                </a:solidFill>
              </a:rPr>
              <a:t>nombre</a:t>
            </a:r>
            <a:r>
              <a:rPr lang="en-GB" sz="1200" dirty="0">
                <a:solidFill>
                  <a:schemeClr val="bg1"/>
                </a:solidFill>
              </a:rPr>
              <a:t> = Column(String)</a:t>
            </a:r>
          </a:p>
          <a:p>
            <a:r>
              <a:rPr lang="en-GB" sz="1200" dirty="0">
                <a:solidFill>
                  <a:schemeClr val="bg1"/>
                </a:solidFill>
              </a:rPr>
              <a:t>    </a:t>
            </a:r>
            <a:r>
              <a:rPr lang="en-GB" sz="1200" dirty="0" err="1">
                <a:solidFill>
                  <a:schemeClr val="bg1"/>
                </a:solidFill>
              </a:rPr>
              <a:t>edad</a:t>
            </a:r>
            <a:r>
              <a:rPr lang="en-GB" sz="1200" dirty="0">
                <a:solidFill>
                  <a:schemeClr val="bg1"/>
                </a:solidFill>
              </a:rPr>
              <a:t> = Column(Integer)</a:t>
            </a:r>
          </a:p>
          <a:p>
            <a:endParaRPr lang="en-GB" sz="1200" dirty="0">
              <a:solidFill>
                <a:schemeClr val="bg1"/>
              </a:solidFill>
            </a:endParaRPr>
          </a:p>
        </p:txBody>
      </p:sp>
    </p:spTree>
    <p:extLst>
      <p:ext uri="{BB962C8B-B14F-4D97-AF65-F5344CB8AC3E}">
        <p14:creationId xmlns:p14="http://schemas.microsoft.com/office/powerpoint/2010/main" val="372892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524240" cy="492760"/>
          </a:xfrm>
        </p:spPr>
        <p:txBody>
          <a:bodyPr vert="horz" lIns="91440" tIns="45720" rIns="91440" bIns="45720" rtlCol="0">
            <a:normAutofit fontScale="90000"/>
          </a:bodyPr>
          <a:lstStyle/>
          <a:p>
            <a:r>
              <a:rPr lang="es-EC" dirty="0"/>
              <a:t>Opción 1: Máquinas virtuales</a:t>
            </a:r>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ifference between virtual machines and containers">
            <a:extLst>
              <a:ext uri="{FF2B5EF4-FFF2-40B4-BE49-F238E27FC236}">
                <a16:creationId xmlns:a16="http://schemas.microsoft.com/office/drawing/2014/main" id="{DB3D7DE4-BE94-4041-3AF4-AFF5D024523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988"/>
          <a:stretch/>
        </p:blipFill>
        <p:spPr bwMode="auto">
          <a:xfrm>
            <a:off x="3583577" y="2288367"/>
            <a:ext cx="4573451" cy="376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6307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C" dirty="0"/>
              <a:t>Interoperabilidad con muchos </a:t>
            </a:r>
            <a:r>
              <a:rPr lang="es-EC" dirty="0" err="1"/>
              <a:t>frameworks</a:t>
            </a:r>
            <a:r>
              <a:rPr lang="es-EC" dirty="0"/>
              <a:t> de servicios web, por ejemplo </a:t>
            </a:r>
            <a:r>
              <a:rPr lang="es-EC" dirty="0" err="1"/>
              <a:t>flask</a:t>
            </a:r>
            <a:r>
              <a:rPr lang="es-EC" dirty="0"/>
              <a:t> y </a:t>
            </a:r>
            <a:r>
              <a:rPr lang="es-EC" dirty="0" err="1"/>
              <a:t>django</a:t>
            </a:r>
            <a:endParaRPr lang="es-EC" dirty="0"/>
          </a:p>
          <a:p>
            <a:endParaRPr lang="es-EC" dirty="0"/>
          </a:p>
          <a:p>
            <a:r>
              <a:rPr lang="es-EC" dirty="0"/>
              <a:t>Permite prevenir errores comunes y trabajar en un lenguaje común dentro de aplicaciones mejor estructuradas.</a:t>
            </a:r>
            <a:br>
              <a:rPr lang="es-EC" dirty="0"/>
            </a:br>
            <a:endParaRPr lang="es-EC"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err="1"/>
              <a:t>sqlalchemy</a:t>
            </a:r>
            <a:endParaRPr lang="es-EC" dirty="0"/>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8C86CC3-4785-AD6C-EE3F-E72C44E1F37C}"/>
              </a:ext>
            </a:extLst>
          </p:cNvPr>
          <p:cNvSpPr txBox="1"/>
          <p:nvPr/>
        </p:nvSpPr>
        <p:spPr>
          <a:xfrm>
            <a:off x="9875520" y="5870600"/>
            <a:ext cx="2112579" cy="369332"/>
          </a:xfrm>
          <a:prstGeom prst="rect">
            <a:avLst/>
          </a:prstGeom>
          <a:noFill/>
        </p:spPr>
        <p:txBody>
          <a:bodyPr wrap="square">
            <a:spAutoFit/>
          </a:bodyPr>
          <a:lstStyle/>
          <a:p>
            <a:r>
              <a:rPr lang="en-GB" dirty="0" err="1">
                <a:hlinkClick r:id="rId4"/>
              </a:rPr>
              <a:t>SQLAlchemy</a:t>
            </a:r>
            <a:r>
              <a:rPr lang="en-GB" dirty="0">
                <a:hlinkClick r:id="rId4"/>
              </a:rPr>
              <a:t> · </a:t>
            </a:r>
            <a:r>
              <a:rPr lang="en-GB" dirty="0" err="1">
                <a:hlinkClick r:id="rId4"/>
              </a:rPr>
              <a:t>PyPI</a:t>
            </a:r>
            <a:endParaRPr lang="en-GB" dirty="0"/>
          </a:p>
        </p:txBody>
      </p:sp>
    </p:spTree>
    <p:extLst>
      <p:ext uri="{BB962C8B-B14F-4D97-AF65-F5344CB8AC3E}">
        <p14:creationId xmlns:p14="http://schemas.microsoft.com/office/powerpoint/2010/main" val="33621427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S" dirty="0"/>
              <a:t>A pesar de que las bases de datos son maneras óptimas de mantener información, los archivos son una forma también muy común de almacenar objetos de datos, ¡particularmente en el contexto de análisis!</a:t>
            </a:r>
            <a:endParaRPr lang="es-EC"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Archivos</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8C86CC3-4785-AD6C-EE3F-E72C44E1F37C}"/>
              </a:ext>
            </a:extLst>
          </p:cNvPr>
          <p:cNvSpPr txBox="1"/>
          <p:nvPr/>
        </p:nvSpPr>
        <p:spPr>
          <a:xfrm>
            <a:off x="9875520" y="5870600"/>
            <a:ext cx="2112579" cy="369332"/>
          </a:xfrm>
          <a:prstGeom prst="rect">
            <a:avLst/>
          </a:prstGeom>
          <a:noFill/>
        </p:spPr>
        <p:txBody>
          <a:bodyPr wrap="square">
            <a:spAutoFit/>
          </a:bodyPr>
          <a:lstStyle/>
          <a:p>
            <a:r>
              <a:rPr lang="en-GB" dirty="0" err="1">
                <a:hlinkClick r:id="rId4"/>
              </a:rPr>
              <a:t>SQLAlchemy</a:t>
            </a:r>
            <a:r>
              <a:rPr lang="en-GB" dirty="0">
                <a:hlinkClick r:id="rId4"/>
              </a:rPr>
              <a:t> · </a:t>
            </a:r>
            <a:r>
              <a:rPr lang="en-GB" dirty="0" err="1">
                <a:hlinkClick r:id="rId4"/>
              </a:rPr>
              <a:t>PyPI</a:t>
            </a:r>
            <a:endParaRPr lang="en-GB" dirty="0"/>
          </a:p>
        </p:txBody>
      </p:sp>
    </p:spTree>
    <p:extLst>
      <p:ext uri="{BB962C8B-B14F-4D97-AF65-F5344CB8AC3E}">
        <p14:creationId xmlns:p14="http://schemas.microsoft.com/office/powerpoint/2010/main" val="40580412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C" dirty="0"/>
              <a:t>CSV – </a:t>
            </a:r>
            <a:r>
              <a:rPr lang="es-EC" dirty="0" err="1"/>
              <a:t>comma</a:t>
            </a:r>
            <a:r>
              <a:rPr lang="es-EC" dirty="0"/>
              <a:t> </a:t>
            </a:r>
            <a:r>
              <a:rPr lang="es-EC" dirty="0" err="1"/>
              <a:t>separated</a:t>
            </a:r>
            <a:r>
              <a:rPr lang="es-EC" dirty="0"/>
              <a:t> </a:t>
            </a:r>
            <a:r>
              <a:rPr lang="es-EC" dirty="0" err="1"/>
              <a:t>values</a:t>
            </a:r>
            <a:endParaRPr lang="es-EC" dirty="0"/>
          </a:p>
          <a:p>
            <a:pPr marL="0" indent="0">
              <a:buNone/>
            </a:pPr>
            <a:endParaRPr lang="es-EC" dirty="0"/>
          </a:p>
          <a:p>
            <a:r>
              <a:rPr lang="es-EC" dirty="0"/>
              <a:t>Un formato tabular en el que podemos representar una table de información mediante una serie de comas que indiquen la separación entre columnas.</a:t>
            </a:r>
          </a:p>
          <a:p>
            <a:br>
              <a:rPr lang="es-EC" dirty="0"/>
            </a:br>
            <a:r>
              <a:rPr lang="es-EC" dirty="0"/>
              <a:t>Al ser un formato de texto plano, el mismo puede leerse de manera sencilla mediante cualquier utilidad, e inclusive por programas como Excel.</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Archivos CSV</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1355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C" dirty="0"/>
              <a:t>Un archivo CSV es bastante simple, por ejemplo:</a:t>
            </a:r>
          </a:p>
          <a:p>
            <a:endParaRPr lang="es-EC" dirty="0"/>
          </a:p>
          <a:p>
            <a:endParaRPr lang="es-EC" dirty="0"/>
          </a:p>
          <a:p>
            <a:endParaRPr lang="es-EC" dirty="0"/>
          </a:p>
          <a:p>
            <a:endParaRPr lang="es-EC" dirty="0"/>
          </a:p>
          <a:p>
            <a:endParaRPr lang="es-EC" dirty="0"/>
          </a:p>
          <a:p>
            <a:r>
              <a:rPr lang="es-EC" dirty="0"/>
              <a:t>La primera línea puede definir los encabezados de cada columna, así como no definir nada. </a:t>
            </a:r>
            <a:r>
              <a:rPr lang="es-ES" dirty="0"/>
              <a:t>¡Es necesario que entendamos la estructura del mismo cuando lo estemos analizando!</a:t>
            </a:r>
            <a:endParaRPr lang="es-EC" dirty="0"/>
          </a:p>
          <a:p>
            <a:endParaRPr lang="es-EC" dirty="0"/>
          </a:p>
          <a:p>
            <a:endParaRPr lang="es-EC"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Archivos CSV</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8518CFB-4379-0006-A117-2524B5C7745C}"/>
              </a:ext>
            </a:extLst>
          </p:cNvPr>
          <p:cNvSpPr txBox="1"/>
          <p:nvPr/>
        </p:nvSpPr>
        <p:spPr>
          <a:xfrm>
            <a:off x="3411657" y="2774731"/>
            <a:ext cx="4962459" cy="2031325"/>
          </a:xfrm>
          <a:prstGeom prst="rect">
            <a:avLst/>
          </a:prstGeom>
          <a:solidFill>
            <a:schemeClr val="tx1"/>
          </a:solidFill>
        </p:spPr>
        <p:txBody>
          <a:bodyPr wrap="square">
            <a:spAutoFit/>
          </a:bodyPr>
          <a:lstStyle/>
          <a:p>
            <a:r>
              <a:rPr lang="en-GB" dirty="0" err="1">
                <a:solidFill>
                  <a:schemeClr val="bg1">
                    <a:lumMod val="95000"/>
                  </a:schemeClr>
                </a:solidFill>
              </a:rPr>
              <a:t>Usuario;Identificador;Nombre;Apellido</a:t>
            </a:r>
            <a:endParaRPr lang="en-GB" dirty="0">
              <a:solidFill>
                <a:schemeClr val="bg1">
                  <a:lumMod val="95000"/>
                </a:schemeClr>
              </a:solidFill>
            </a:endParaRPr>
          </a:p>
          <a:p>
            <a:r>
              <a:rPr lang="en-GB" dirty="0">
                <a:solidFill>
                  <a:schemeClr val="bg1">
                    <a:lumMod val="95000"/>
                  </a:schemeClr>
                </a:solidFill>
              </a:rPr>
              <a:t>booker12;9012;Rachel;Booker</a:t>
            </a:r>
          </a:p>
          <a:p>
            <a:r>
              <a:rPr lang="en-GB" dirty="0">
                <a:solidFill>
                  <a:schemeClr val="bg1">
                    <a:lumMod val="95000"/>
                  </a:schemeClr>
                </a:solidFill>
              </a:rPr>
              <a:t>grey07;2070;Laura;Grey</a:t>
            </a:r>
          </a:p>
          <a:p>
            <a:r>
              <a:rPr lang="en-GB" dirty="0">
                <a:solidFill>
                  <a:schemeClr val="bg1">
                    <a:lumMod val="95000"/>
                  </a:schemeClr>
                </a:solidFill>
              </a:rPr>
              <a:t>johnson81;4081;Craig;Johnson</a:t>
            </a:r>
          </a:p>
          <a:p>
            <a:r>
              <a:rPr lang="en-GB" dirty="0">
                <a:solidFill>
                  <a:schemeClr val="bg1">
                    <a:lumMod val="95000"/>
                  </a:schemeClr>
                </a:solidFill>
              </a:rPr>
              <a:t>jenkins46;9346;Mary;Jenkins</a:t>
            </a:r>
          </a:p>
          <a:p>
            <a:r>
              <a:rPr lang="en-GB" dirty="0">
                <a:solidFill>
                  <a:schemeClr val="bg1">
                    <a:lumMod val="95000"/>
                  </a:schemeClr>
                </a:solidFill>
              </a:rPr>
              <a:t>smith79;5079;Jamie;Smith</a:t>
            </a:r>
          </a:p>
          <a:p>
            <a:endParaRPr lang="en-GB" dirty="0"/>
          </a:p>
        </p:txBody>
      </p:sp>
    </p:spTree>
    <p:extLst>
      <p:ext uri="{BB962C8B-B14F-4D97-AF65-F5344CB8AC3E}">
        <p14:creationId xmlns:p14="http://schemas.microsoft.com/office/powerpoint/2010/main" val="36156294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C" dirty="0"/>
              <a:t>Al ser un archivo de texto plano, es bastante fácil leer este archivo como cualquier otro:</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Archivos CSV: Python</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9417706-851E-FC63-A73E-32D5A0D8B3DB}"/>
              </a:ext>
            </a:extLst>
          </p:cNvPr>
          <p:cNvSpPr txBox="1"/>
          <p:nvPr/>
        </p:nvSpPr>
        <p:spPr>
          <a:xfrm>
            <a:off x="1665782" y="3536080"/>
            <a:ext cx="9489898" cy="1477328"/>
          </a:xfrm>
          <a:prstGeom prst="rect">
            <a:avLst/>
          </a:prstGeom>
          <a:solidFill>
            <a:schemeClr val="tx1"/>
          </a:solidFill>
        </p:spPr>
        <p:txBody>
          <a:bodyPr wrap="square">
            <a:spAutoFit/>
          </a:bodyPr>
          <a:lstStyle/>
          <a:p>
            <a:r>
              <a:rPr lang="en-GB" b="0" dirty="0">
                <a:solidFill>
                  <a:srgbClr val="C586C0"/>
                </a:solidFill>
                <a:effectLst/>
                <a:latin typeface="Consolas" panose="020B0609020204030204" pitchFamily="49" charset="0"/>
              </a:rPr>
              <a:t>with</a:t>
            </a:r>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open</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"ubicacion.csv"</a:t>
            </a: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as</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archivo</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for</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fila</a:t>
            </a:r>
            <a:r>
              <a:rPr lang="en-GB" b="0" dirty="0">
                <a:solidFill>
                  <a:srgbClr val="D4D4D4"/>
                </a:solidFill>
                <a:effectLst/>
                <a:latin typeface="Consolas" panose="020B0609020204030204" pitchFamily="49" charset="0"/>
              </a:rPr>
              <a:t> </a:t>
            </a:r>
            <a:r>
              <a:rPr lang="en-GB" b="0" dirty="0">
                <a:solidFill>
                  <a:srgbClr val="C586C0"/>
                </a:solidFill>
                <a:effectLst/>
                <a:latin typeface="Consolas" panose="020B0609020204030204" pitchFamily="49" charset="0"/>
              </a:rPr>
              <a:t>in</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archivo</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Dividiamos</a:t>
            </a:r>
            <a:r>
              <a:rPr lang="en-GB" b="0" dirty="0">
                <a:solidFill>
                  <a:srgbClr val="6A9955"/>
                </a:solidFill>
                <a:effectLst/>
                <a:latin typeface="Consolas" panose="020B0609020204030204" pitchFamily="49" charset="0"/>
              </a:rPr>
              <a:t> las </a:t>
            </a:r>
            <a:r>
              <a:rPr lang="en-GB" b="0" dirty="0" err="1">
                <a:solidFill>
                  <a:srgbClr val="6A9955"/>
                </a:solidFill>
                <a:effectLst/>
                <a:latin typeface="Consolas" panose="020B0609020204030204" pitchFamily="49" charset="0"/>
              </a:rPr>
              <a:t>columnas</a:t>
            </a:r>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usando</a:t>
            </a:r>
            <a:r>
              <a:rPr lang="en-GB" b="0" dirty="0">
                <a:solidFill>
                  <a:srgbClr val="6A9955"/>
                </a:solidFill>
                <a:effectLst/>
                <a:latin typeface="Consolas" panose="020B0609020204030204" pitchFamily="49" charset="0"/>
              </a:rPr>
              <a:t> la , </a:t>
            </a:r>
            <a:r>
              <a:rPr lang="en-GB" b="0" dirty="0" err="1">
                <a:solidFill>
                  <a:srgbClr val="6A9955"/>
                </a:solidFill>
                <a:effectLst/>
                <a:latin typeface="Consolas" panose="020B0609020204030204" pitchFamily="49" charset="0"/>
              </a:rPr>
              <a:t>pero</a:t>
            </a:r>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tambien</a:t>
            </a:r>
            <a:r>
              <a:rPr lang="en-GB" b="0" dirty="0">
                <a:solidFill>
                  <a:srgbClr val="6A9955"/>
                </a:solidFill>
                <a:effectLst/>
                <a:latin typeface="Consolas" panose="020B0609020204030204" pitchFamily="49" charset="0"/>
              </a:rPr>
              <a:t> </a:t>
            </a:r>
            <a:r>
              <a:rPr lang="en-GB" b="0" dirty="0" err="1">
                <a:solidFill>
                  <a:srgbClr val="6A9955"/>
                </a:solidFill>
                <a:effectLst/>
                <a:latin typeface="Consolas" panose="020B0609020204030204" pitchFamily="49" charset="0"/>
              </a:rPr>
              <a:t>puede</a:t>
            </a:r>
            <a:r>
              <a:rPr lang="en-GB" b="0" dirty="0">
                <a:solidFill>
                  <a:srgbClr val="6A9955"/>
                </a:solidFill>
                <a:effectLst/>
                <a:latin typeface="Consolas" panose="020B0609020204030204" pitchFamily="49" charset="0"/>
              </a:rPr>
              <a:t> ser ;</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columnas</a:t>
            </a:r>
            <a:r>
              <a:rPr lang="en-GB" b="0" dirty="0">
                <a:solidFill>
                  <a:srgbClr val="D4D4D4"/>
                </a:solidFill>
                <a:effectLst/>
                <a:latin typeface="Consolas" panose="020B0609020204030204" pitchFamily="49" charset="0"/>
              </a:rPr>
              <a:t> = </a:t>
            </a:r>
            <a:r>
              <a:rPr lang="en-GB" b="0" dirty="0" err="1">
                <a:solidFill>
                  <a:srgbClr val="9CDCFE"/>
                </a:solidFill>
                <a:effectLst/>
                <a:latin typeface="Consolas" panose="020B0609020204030204" pitchFamily="49" charset="0"/>
              </a:rPr>
              <a:t>fila</a:t>
            </a:r>
            <a:r>
              <a:rPr lang="en-GB" b="0" dirty="0" err="1">
                <a:solidFill>
                  <a:srgbClr val="D4D4D4"/>
                </a:solidFill>
                <a:effectLst/>
                <a:latin typeface="Consolas" panose="020B0609020204030204" pitchFamily="49" charset="0"/>
              </a:rPr>
              <a:t>.</a:t>
            </a:r>
            <a:r>
              <a:rPr lang="en-GB" b="0" dirty="0" err="1">
                <a:solidFill>
                  <a:srgbClr val="DCDCAA"/>
                </a:solidFill>
                <a:effectLst/>
                <a:latin typeface="Consolas" panose="020B0609020204030204" pitchFamily="49" charset="0"/>
              </a:rPr>
              <a:t>split</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print</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columnas</a:t>
            </a:r>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905484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C" dirty="0"/>
              <a:t>Sin embargo, existen muchas particularidades que debemos controlar,  y por eso es mejor usar la librería incluida con Python.</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Archivos CSV: Python</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9417706-851E-FC63-A73E-32D5A0D8B3DB}"/>
              </a:ext>
            </a:extLst>
          </p:cNvPr>
          <p:cNvSpPr txBox="1"/>
          <p:nvPr/>
        </p:nvSpPr>
        <p:spPr>
          <a:xfrm>
            <a:off x="1224347" y="3012745"/>
            <a:ext cx="5781848" cy="2677656"/>
          </a:xfrm>
          <a:prstGeom prst="rect">
            <a:avLst/>
          </a:prstGeom>
          <a:solidFill>
            <a:schemeClr val="tx1"/>
          </a:solidFill>
        </p:spPr>
        <p:txBody>
          <a:bodyPr wrap="square">
            <a:spAutoFit/>
          </a:bodyPr>
          <a:lstStyle/>
          <a:p>
            <a:r>
              <a:rPr lang="en-GB" sz="1400" b="0">
                <a:solidFill>
                  <a:srgbClr val="C586C0"/>
                </a:solidFill>
                <a:effectLst/>
                <a:latin typeface="Consolas" panose="020B0609020204030204" pitchFamily="49" charset="0"/>
              </a:rPr>
              <a:t>import</a:t>
            </a:r>
            <a:r>
              <a:rPr lang="en-GB" sz="1400" b="0">
                <a:solidFill>
                  <a:srgbClr val="D4D4D4"/>
                </a:solidFill>
                <a:effectLst/>
                <a:latin typeface="Consolas" panose="020B0609020204030204" pitchFamily="49" charset="0"/>
              </a:rPr>
              <a:t> </a:t>
            </a:r>
            <a:r>
              <a:rPr lang="en-GB" sz="1400" b="0">
                <a:solidFill>
                  <a:srgbClr val="4EC9B0"/>
                </a:solidFill>
                <a:effectLst/>
                <a:latin typeface="Consolas" panose="020B0609020204030204" pitchFamily="49" charset="0"/>
              </a:rPr>
              <a:t>csv</a:t>
            </a:r>
            <a:endParaRPr lang="en-GB" sz="1400" b="0">
              <a:solidFill>
                <a:srgbClr val="D4D4D4"/>
              </a:solidFill>
              <a:effectLst/>
              <a:latin typeface="Consolas" panose="020B0609020204030204" pitchFamily="49" charset="0"/>
            </a:endParaRPr>
          </a:p>
          <a:p>
            <a:r>
              <a:rPr lang="en-GB" sz="1400" b="0">
                <a:solidFill>
                  <a:srgbClr val="C586C0"/>
                </a:solidFill>
                <a:effectLst/>
                <a:latin typeface="Consolas" panose="020B0609020204030204" pitchFamily="49" charset="0"/>
              </a:rPr>
              <a:t>with</a:t>
            </a:r>
            <a:r>
              <a:rPr lang="en-GB" sz="1400" b="0">
                <a:solidFill>
                  <a:srgbClr val="D4D4D4"/>
                </a:solidFill>
                <a:effectLst/>
                <a:latin typeface="Consolas" panose="020B0609020204030204" pitchFamily="49" charset="0"/>
              </a:rPr>
              <a:t> </a:t>
            </a:r>
            <a:r>
              <a:rPr lang="en-GB" sz="1400" b="0">
                <a:solidFill>
                  <a:srgbClr val="DCDCAA"/>
                </a:solidFill>
                <a:effectLst/>
                <a:latin typeface="Consolas" panose="020B0609020204030204" pitchFamily="49" charset="0"/>
              </a:rPr>
              <a:t>open</a:t>
            </a:r>
            <a:r>
              <a:rPr lang="en-GB" sz="1400" b="0">
                <a:solidFill>
                  <a:srgbClr val="D4D4D4"/>
                </a:solidFill>
                <a:effectLst/>
                <a:latin typeface="Consolas" panose="020B0609020204030204" pitchFamily="49" charset="0"/>
              </a:rPr>
              <a:t>(</a:t>
            </a:r>
            <a:r>
              <a:rPr lang="en-GB" sz="1400" b="0">
                <a:solidFill>
                  <a:srgbClr val="CE9178"/>
                </a:solidFill>
                <a:effectLst/>
                <a:latin typeface="Consolas" panose="020B0609020204030204" pitchFamily="49" charset="0"/>
              </a:rPr>
              <a:t>"ubicacion.csv"</a:t>
            </a: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as</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archivo</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Definir el delimitador que separa las columnas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filas</a:t>
            </a:r>
            <a:r>
              <a:rPr lang="en-GB" sz="1400" b="0">
                <a:solidFill>
                  <a:srgbClr val="D4D4D4"/>
                </a:solidFill>
                <a:effectLst/>
                <a:latin typeface="Consolas" panose="020B0609020204030204" pitchFamily="49" charset="0"/>
              </a:rPr>
              <a:t> = </a:t>
            </a:r>
            <a:r>
              <a:rPr lang="en-GB" sz="1400" b="0">
                <a:solidFill>
                  <a:srgbClr val="4EC9B0"/>
                </a:solidFill>
                <a:effectLst/>
                <a:latin typeface="Consolas" panose="020B0609020204030204" pitchFamily="49" charset="0"/>
              </a:rPr>
              <a:t>csv</a:t>
            </a:r>
            <a:r>
              <a:rPr lang="en-GB" sz="1400" b="0">
                <a:solidFill>
                  <a:srgbClr val="D4D4D4"/>
                </a:solidFill>
                <a:effectLst/>
                <a:latin typeface="Consolas" panose="020B0609020204030204" pitchFamily="49" charset="0"/>
              </a:rPr>
              <a:t>.</a:t>
            </a:r>
            <a:r>
              <a:rPr lang="en-GB" sz="1400" b="0">
                <a:solidFill>
                  <a:srgbClr val="DCDCAA"/>
                </a:solidFill>
                <a:effectLst/>
                <a:latin typeface="Consolas" panose="020B0609020204030204" pitchFamily="49" charset="0"/>
              </a:rPr>
              <a:t>reader</a:t>
            </a:r>
            <a:r>
              <a:rPr lang="en-GB" sz="1400" b="0">
                <a:solidFill>
                  <a:srgbClr val="D4D4D4"/>
                </a:solidFill>
                <a:effectLst/>
                <a:latin typeface="Consolas" panose="020B0609020204030204" pitchFamily="49" charset="0"/>
              </a:rPr>
              <a:t>(</a:t>
            </a:r>
            <a:r>
              <a:rPr lang="en-GB" sz="1400" b="0">
                <a:solidFill>
                  <a:srgbClr val="9CDCFE"/>
                </a:solidFill>
                <a:effectLst/>
                <a:latin typeface="Consolas" panose="020B0609020204030204" pitchFamily="49" charset="0"/>
              </a:rPr>
              <a:t>archivo</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delimiter</a:t>
            </a:r>
            <a:r>
              <a:rPr lang="en-GB" sz="1400" b="0">
                <a:solidFill>
                  <a:srgbClr val="D4D4D4"/>
                </a:solidFill>
                <a:effectLst/>
                <a:latin typeface="Consolas" panose="020B0609020204030204" pitchFamily="49" charset="0"/>
              </a:rPr>
              <a:t>=</a:t>
            </a:r>
            <a:r>
              <a:rPr lang="en-GB" sz="1400" b="0">
                <a:solidFill>
                  <a:srgbClr val="CE9178"/>
                </a:solidFill>
                <a:effectLst/>
                <a:latin typeface="Consolas" panose="020B0609020204030204" pitchFamily="49" charset="0"/>
              </a:rPr>
              <a:t>';'</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for</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fila</a:t>
            </a: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in</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filas</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6A9955"/>
                </a:solidFill>
                <a:effectLst/>
                <a:latin typeface="Consolas" panose="020B0609020204030204" pitchFamily="49" charset="0"/>
              </a:rPr>
              <a:t># Automáticamente se convirtieron en columnas</a:t>
            </a:r>
            <a:endParaRPr lang="en-GB" sz="1400" b="0">
              <a:solidFill>
                <a:srgbClr val="D4D4D4"/>
              </a:solidFill>
              <a:effectLst/>
              <a:latin typeface="Consolas" panose="020B0609020204030204" pitchFamily="49" charset="0"/>
            </a:endParaRPr>
          </a:p>
          <a:p>
            <a:r>
              <a:rPr lang="en-GB" sz="1400" b="0">
                <a:solidFill>
                  <a:srgbClr val="D4D4D4"/>
                </a:solidFill>
                <a:effectLst/>
                <a:latin typeface="Consolas" panose="020B0609020204030204" pitchFamily="49" charset="0"/>
              </a:rPr>
              <a:t>        </a:t>
            </a:r>
            <a:r>
              <a:rPr lang="en-GB" sz="1400" b="0">
                <a:solidFill>
                  <a:srgbClr val="DCDCAA"/>
                </a:solidFill>
                <a:effectLst/>
                <a:latin typeface="Consolas" panose="020B0609020204030204" pitchFamily="49" charset="0"/>
              </a:rPr>
              <a:t>print</a:t>
            </a:r>
            <a:r>
              <a:rPr lang="en-GB" sz="1400" b="0">
                <a:solidFill>
                  <a:srgbClr val="D4D4D4"/>
                </a:solidFill>
                <a:effectLst/>
                <a:latin typeface="Consolas" panose="020B0609020204030204" pitchFamily="49" charset="0"/>
              </a:rPr>
              <a:t>(</a:t>
            </a:r>
            <a:r>
              <a:rPr lang="en-GB" sz="1400" b="0">
                <a:solidFill>
                  <a:srgbClr val="9CDCFE"/>
                </a:solidFill>
                <a:effectLst/>
                <a:latin typeface="Consolas" panose="020B0609020204030204" pitchFamily="49" charset="0"/>
              </a:rPr>
              <a:t>fila</a:t>
            </a:r>
            <a:r>
              <a:rPr lang="en-GB" sz="1400" b="0">
                <a:solidFill>
                  <a:srgbClr val="D4D4D4"/>
                </a:solidFill>
                <a:effectLst/>
                <a:latin typeface="Consolas" panose="020B0609020204030204" pitchFamily="49" charset="0"/>
              </a:rPr>
              <a:t>[</a:t>
            </a:r>
            <a:r>
              <a:rPr lang="en-GB" sz="1400" b="0">
                <a:solidFill>
                  <a:srgbClr val="B5CEA8"/>
                </a:solidFill>
                <a:effectLst/>
                <a:latin typeface="Consolas" panose="020B0609020204030204" pitchFamily="49" charset="0"/>
              </a:rPr>
              <a:t>0</a:t>
            </a:r>
            <a:r>
              <a:rPr lang="en-GB" sz="1400" b="0">
                <a:solidFill>
                  <a:srgbClr val="D4D4D4"/>
                </a:solidFill>
                <a:effectLst/>
                <a:latin typeface="Consolas" panose="020B0609020204030204" pitchFamily="49" charset="0"/>
              </a:rPr>
              <a:t>])</a:t>
            </a:r>
          </a:p>
          <a:p>
            <a:br>
              <a:rPr lang="en-GB" sz="1400" b="0">
                <a:solidFill>
                  <a:srgbClr val="D4D4D4"/>
                </a:solidFill>
                <a:effectLst/>
                <a:latin typeface="Consolas" panose="020B0609020204030204" pitchFamily="49" charset="0"/>
              </a:rPr>
            </a:br>
            <a:r>
              <a:rPr lang="en-GB" sz="1400" b="0">
                <a:solidFill>
                  <a:srgbClr val="6A9955"/>
                </a:solidFill>
                <a:effectLst/>
                <a:latin typeface="Consolas" panose="020B0609020204030204" pitchFamily="49" charset="0"/>
              </a:rPr>
              <a:t># Podemos fácilmente agregar filas!</a:t>
            </a:r>
            <a:endParaRPr lang="en-GB" sz="1400" b="0">
              <a:solidFill>
                <a:srgbClr val="D4D4D4"/>
              </a:solidFill>
              <a:effectLst/>
              <a:latin typeface="Consolas" panose="020B0609020204030204" pitchFamily="49" charset="0"/>
            </a:endParaRPr>
          </a:p>
          <a:p>
            <a:r>
              <a:rPr lang="en-GB" sz="1400" b="0">
                <a:solidFill>
                  <a:srgbClr val="C586C0"/>
                </a:solidFill>
                <a:effectLst/>
                <a:latin typeface="Consolas" panose="020B0609020204030204" pitchFamily="49" charset="0"/>
              </a:rPr>
              <a:t>with</a:t>
            </a:r>
            <a:r>
              <a:rPr lang="en-GB" sz="1400" b="0">
                <a:solidFill>
                  <a:srgbClr val="D4D4D4"/>
                </a:solidFill>
                <a:effectLst/>
                <a:latin typeface="Consolas" panose="020B0609020204030204" pitchFamily="49" charset="0"/>
              </a:rPr>
              <a:t> </a:t>
            </a:r>
            <a:r>
              <a:rPr lang="en-GB" sz="1400" b="0">
                <a:solidFill>
                  <a:srgbClr val="DCDCAA"/>
                </a:solidFill>
                <a:effectLst/>
                <a:latin typeface="Consolas" panose="020B0609020204030204" pitchFamily="49" charset="0"/>
              </a:rPr>
              <a:t>open</a:t>
            </a:r>
            <a:r>
              <a:rPr lang="en-GB" sz="1400" b="0">
                <a:solidFill>
                  <a:srgbClr val="D4D4D4"/>
                </a:solidFill>
                <a:effectLst/>
                <a:latin typeface="Consolas" panose="020B0609020204030204" pitchFamily="49" charset="0"/>
              </a:rPr>
              <a:t>(</a:t>
            </a:r>
            <a:r>
              <a:rPr lang="en-GB" sz="1400" b="0">
                <a:solidFill>
                  <a:srgbClr val="CE9178"/>
                </a:solidFill>
                <a:effectLst/>
                <a:latin typeface="Consolas" panose="020B0609020204030204" pitchFamily="49" charset="0"/>
              </a:rPr>
              <a:t>'ubicacion.csv'</a:t>
            </a:r>
            <a:r>
              <a:rPr lang="en-GB" sz="1400" b="0">
                <a:solidFill>
                  <a:srgbClr val="D4D4D4"/>
                </a:solidFill>
                <a:effectLst/>
                <a:latin typeface="Consolas" panose="020B0609020204030204" pitchFamily="49" charset="0"/>
              </a:rPr>
              <a:t>, </a:t>
            </a:r>
            <a:r>
              <a:rPr lang="en-GB" sz="1400" b="0">
                <a:solidFill>
                  <a:srgbClr val="CE9178"/>
                </a:solidFill>
                <a:effectLst/>
                <a:latin typeface="Consolas" panose="020B0609020204030204" pitchFamily="49" charset="0"/>
              </a:rPr>
              <a:t>'w'</a:t>
            </a:r>
            <a:r>
              <a:rPr lang="en-GB" sz="1400" b="0">
                <a:solidFill>
                  <a:srgbClr val="D4D4D4"/>
                </a:solidFill>
                <a:effectLst/>
                <a:latin typeface="Consolas" panose="020B0609020204030204" pitchFamily="49" charset="0"/>
              </a:rPr>
              <a:t>) </a:t>
            </a:r>
            <a:r>
              <a:rPr lang="en-GB" sz="1400" b="0">
                <a:solidFill>
                  <a:srgbClr val="C586C0"/>
                </a:solidFill>
                <a:effectLst/>
                <a:latin typeface="Consolas" panose="020B0609020204030204" pitchFamily="49" charset="0"/>
              </a:rPr>
              <a:t>as</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archivo</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escritor</a:t>
            </a:r>
            <a:r>
              <a:rPr lang="en-GB" sz="1400" b="0">
                <a:solidFill>
                  <a:srgbClr val="D4D4D4"/>
                </a:solidFill>
                <a:effectLst/>
                <a:latin typeface="Consolas" panose="020B0609020204030204" pitchFamily="49" charset="0"/>
              </a:rPr>
              <a:t> = </a:t>
            </a:r>
            <a:r>
              <a:rPr lang="en-GB" sz="1400" b="0">
                <a:solidFill>
                  <a:srgbClr val="4EC9B0"/>
                </a:solidFill>
                <a:effectLst/>
                <a:latin typeface="Consolas" panose="020B0609020204030204" pitchFamily="49" charset="0"/>
              </a:rPr>
              <a:t>csv</a:t>
            </a:r>
            <a:r>
              <a:rPr lang="en-GB" sz="1400" b="0">
                <a:solidFill>
                  <a:srgbClr val="D4D4D4"/>
                </a:solidFill>
                <a:effectLst/>
                <a:latin typeface="Consolas" panose="020B0609020204030204" pitchFamily="49" charset="0"/>
              </a:rPr>
              <a:t>.</a:t>
            </a:r>
            <a:r>
              <a:rPr lang="en-GB" sz="1400" b="0">
                <a:solidFill>
                  <a:srgbClr val="DCDCAA"/>
                </a:solidFill>
                <a:effectLst/>
                <a:latin typeface="Consolas" panose="020B0609020204030204" pitchFamily="49" charset="0"/>
              </a:rPr>
              <a:t>writer</a:t>
            </a:r>
            <a:r>
              <a:rPr lang="en-GB" sz="1400" b="0">
                <a:solidFill>
                  <a:srgbClr val="D4D4D4"/>
                </a:solidFill>
                <a:effectLst/>
                <a:latin typeface="Consolas" panose="020B0609020204030204" pitchFamily="49" charset="0"/>
              </a:rPr>
              <a:t>(</a:t>
            </a:r>
            <a:r>
              <a:rPr lang="en-GB" sz="1400" b="0">
                <a:solidFill>
                  <a:srgbClr val="9CDCFE"/>
                </a:solidFill>
                <a:effectLst/>
                <a:latin typeface="Consolas" panose="020B0609020204030204" pitchFamily="49" charset="0"/>
              </a:rPr>
              <a:t>archivo</a:t>
            </a:r>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delimiter</a:t>
            </a:r>
            <a:r>
              <a:rPr lang="en-GB" sz="1400" b="0">
                <a:solidFill>
                  <a:srgbClr val="D4D4D4"/>
                </a:solidFill>
                <a:effectLst/>
                <a:latin typeface="Consolas" panose="020B0609020204030204" pitchFamily="49" charset="0"/>
              </a:rPr>
              <a:t>=</a:t>
            </a:r>
            <a:r>
              <a:rPr lang="en-GB" sz="1400" b="0">
                <a:solidFill>
                  <a:srgbClr val="CE9178"/>
                </a:solidFill>
                <a:effectLst/>
                <a:latin typeface="Consolas" panose="020B0609020204030204" pitchFamily="49" charset="0"/>
              </a:rPr>
              <a:t>';'</a:t>
            </a:r>
            <a:r>
              <a:rPr lang="en-GB" sz="1400" b="0">
                <a:solidFill>
                  <a:srgbClr val="D4D4D4"/>
                </a:solidFill>
                <a:effectLst/>
                <a:latin typeface="Consolas" panose="020B0609020204030204" pitchFamily="49" charset="0"/>
              </a:rPr>
              <a:t>)</a:t>
            </a:r>
          </a:p>
          <a:p>
            <a:r>
              <a:rPr lang="en-GB" sz="1400" b="0">
                <a:solidFill>
                  <a:srgbClr val="D4D4D4"/>
                </a:solidFill>
                <a:effectLst/>
                <a:latin typeface="Consolas" panose="020B0609020204030204" pitchFamily="49" charset="0"/>
              </a:rPr>
              <a:t>    </a:t>
            </a:r>
            <a:r>
              <a:rPr lang="en-GB" sz="1400" b="0">
                <a:solidFill>
                  <a:srgbClr val="9CDCFE"/>
                </a:solidFill>
                <a:effectLst/>
                <a:latin typeface="Consolas" panose="020B0609020204030204" pitchFamily="49" charset="0"/>
              </a:rPr>
              <a:t>escritor</a:t>
            </a:r>
            <a:r>
              <a:rPr lang="en-GB" sz="1400" b="0">
                <a:solidFill>
                  <a:srgbClr val="D4D4D4"/>
                </a:solidFill>
                <a:effectLst/>
                <a:latin typeface="Consolas" panose="020B0609020204030204" pitchFamily="49" charset="0"/>
              </a:rPr>
              <a:t>.</a:t>
            </a:r>
            <a:r>
              <a:rPr lang="en-GB" sz="1400" b="0">
                <a:solidFill>
                  <a:srgbClr val="DCDCAA"/>
                </a:solidFill>
                <a:effectLst/>
                <a:latin typeface="Consolas" panose="020B0609020204030204" pitchFamily="49" charset="0"/>
              </a:rPr>
              <a:t>writerow</a:t>
            </a:r>
            <a:r>
              <a:rPr lang="en-GB" sz="1400" b="0">
                <a:solidFill>
                  <a:srgbClr val="D4D4D4"/>
                </a:solidFill>
                <a:effectLst/>
                <a:latin typeface="Consolas" panose="020B0609020204030204" pitchFamily="49" charset="0"/>
              </a:rPr>
              <a:t>([</a:t>
            </a:r>
            <a:r>
              <a:rPr lang="en-GB" sz="1400" b="0">
                <a:solidFill>
                  <a:srgbClr val="CE9178"/>
                </a:solidFill>
                <a:effectLst/>
                <a:latin typeface="Consolas" panose="020B0609020204030204" pitchFamily="49" charset="0"/>
              </a:rPr>
              <a:t>'Pollo'</a:t>
            </a:r>
            <a:r>
              <a:rPr lang="en-GB" sz="1400" b="0">
                <a:solidFill>
                  <a:srgbClr val="D4D4D4"/>
                </a:solidFill>
                <a:effectLst/>
                <a:latin typeface="Consolas" panose="020B0609020204030204" pitchFamily="49" charset="0"/>
              </a:rPr>
              <a:t>, </a:t>
            </a:r>
            <a:r>
              <a:rPr lang="en-GB" sz="1400" b="0">
                <a:solidFill>
                  <a:srgbClr val="CE9178"/>
                </a:solidFill>
                <a:effectLst/>
                <a:latin typeface="Consolas" panose="020B0609020204030204" pitchFamily="49" charset="0"/>
              </a:rPr>
              <a:t>'Papas'</a:t>
            </a:r>
            <a:r>
              <a:rPr lang="en-GB" sz="1400" b="0">
                <a:solidFill>
                  <a:srgbClr val="D4D4D4"/>
                </a:solidFill>
                <a:effectLst/>
                <a:latin typeface="Consolas" panose="020B0609020204030204" pitchFamily="49" charset="0"/>
              </a:rPr>
              <a:t>])</a:t>
            </a:r>
            <a:endParaRPr lang="en-GB" sz="1400" b="0" dirty="0">
              <a:solidFill>
                <a:srgbClr val="D4D4D4"/>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94945493-7609-55CF-5A90-A31DBAFEB540}"/>
              </a:ext>
            </a:extLst>
          </p:cNvPr>
          <p:cNvSpPr txBox="1"/>
          <p:nvPr/>
        </p:nvSpPr>
        <p:spPr>
          <a:xfrm>
            <a:off x="7414894" y="5545926"/>
            <a:ext cx="4721772" cy="646331"/>
          </a:xfrm>
          <a:prstGeom prst="rect">
            <a:avLst/>
          </a:prstGeom>
          <a:noFill/>
        </p:spPr>
        <p:txBody>
          <a:bodyPr wrap="square">
            <a:spAutoFit/>
          </a:bodyPr>
          <a:lstStyle/>
          <a:p>
            <a:r>
              <a:rPr lang="en-GB" dirty="0">
                <a:hlinkClick r:id="rId4"/>
              </a:rPr>
              <a:t>csv — CSV File Reading and Writing — Python 3.10.5 documentation</a:t>
            </a:r>
            <a:endParaRPr lang="en-GB" dirty="0"/>
          </a:p>
        </p:txBody>
      </p:sp>
    </p:spTree>
    <p:extLst>
      <p:ext uri="{BB962C8B-B14F-4D97-AF65-F5344CB8AC3E}">
        <p14:creationId xmlns:p14="http://schemas.microsoft.com/office/powerpoint/2010/main" val="36937246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C" dirty="0"/>
              <a:t>Saber leer archivos CSV es muy importante ya que una gran cantidad de sets de datos pueden ser definidos de esta manera. De hecho librerías como pandas permiten de manera sencilla leer los mismos sin tener que gestionar el recurso de manera manual!</a:t>
            </a:r>
          </a:p>
          <a:p>
            <a:endParaRPr lang="es-EC" dirty="0"/>
          </a:p>
          <a:p>
            <a:r>
              <a:rPr lang="es-EC" dirty="0"/>
              <a:t>Sin embargo, cuando hablamos de cantidades muy extensas (muchos </a:t>
            </a:r>
            <a:r>
              <a:rPr lang="es-EC" dirty="0" err="1"/>
              <a:t>GBs</a:t>
            </a:r>
            <a:r>
              <a:rPr lang="es-EC" dirty="0"/>
              <a:t>), es importante considerar otros formatos más extensibles que no sean necesariamente texto plano, entre ellos </a:t>
            </a:r>
            <a:r>
              <a:rPr lang="es-EC" dirty="0" err="1"/>
              <a:t>Parquet</a:t>
            </a:r>
            <a:r>
              <a:rPr lang="es-EC" dirty="0"/>
              <a:t>, que no cubriremos en esta clase por ser un concepto más avanzado, pero que no va mal conocer. </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Archivos</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C78B7F5-9243-EB29-F64B-FC0DF50F5897}"/>
              </a:ext>
            </a:extLst>
          </p:cNvPr>
          <p:cNvSpPr txBox="1"/>
          <p:nvPr/>
        </p:nvSpPr>
        <p:spPr>
          <a:xfrm>
            <a:off x="9479806" y="5779747"/>
            <a:ext cx="2287576" cy="369332"/>
          </a:xfrm>
          <a:prstGeom prst="rect">
            <a:avLst/>
          </a:prstGeom>
          <a:noFill/>
        </p:spPr>
        <p:txBody>
          <a:bodyPr wrap="square">
            <a:spAutoFit/>
          </a:bodyPr>
          <a:lstStyle/>
          <a:p>
            <a:r>
              <a:rPr lang="en-GB" dirty="0">
                <a:hlinkClick r:id="rId4"/>
              </a:rPr>
              <a:t>Parquet – Databricks</a:t>
            </a:r>
            <a:endParaRPr lang="en-GB" dirty="0"/>
          </a:p>
        </p:txBody>
      </p:sp>
    </p:spTree>
    <p:extLst>
      <p:ext uri="{BB962C8B-B14F-4D97-AF65-F5344CB8AC3E}">
        <p14:creationId xmlns:p14="http://schemas.microsoft.com/office/powerpoint/2010/main" val="37878057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p:txBody>
          <a:bodyPr>
            <a:normAutofit fontScale="92500" lnSpcReduction="10000"/>
          </a:bodyPr>
          <a:lstStyle/>
          <a:p>
            <a:r>
              <a:rPr lang="es-EC" dirty="0"/>
              <a:t>A veces los datos no se encuentran de forma estructurada, o debemos recogerlos mediante herramientas que permitan extraerlos de manera eficiente.</a:t>
            </a:r>
          </a:p>
          <a:p>
            <a:endParaRPr lang="es-EC" dirty="0"/>
          </a:p>
          <a:p>
            <a:r>
              <a:rPr lang="es-EC" dirty="0"/>
              <a:t>Por ejemplo, a veces la información se encuentra en archivos PDF, o en páginas web, por lo tanto debemos procesar el contenido con librerías especializadas a manera de poder extraerla.</a:t>
            </a:r>
          </a:p>
          <a:p>
            <a:endParaRPr lang="es-EC" dirty="0"/>
          </a:p>
          <a:p>
            <a:endParaRPr lang="es-EC" dirty="0"/>
          </a:p>
          <a:p>
            <a:pPr marL="0" indent="0">
              <a:buNone/>
            </a:pPr>
            <a:r>
              <a:rPr lang="es-ES" b="1" dirty="0"/>
              <a:t>¡Casi siempre existe una librería robusta para procesar formatos especiales!</a:t>
            </a:r>
            <a:endParaRPr lang="es-EC" b="1" dirty="0"/>
          </a:p>
          <a:p>
            <a:pPr marL="0" indent="0">
              <a:buNone/>
            </a:pPr>
            <a:r>
              <a:rPr lang="es-EC" dirty="0"/>
              <a:t> </a:t>
            </a:r>
            <a:endParaRPr lang="en-GB"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Datos inesperados</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3238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C" dirty="0"/>
              <a:t>Podemos aprovechar los beneficios de Python para describir entidades y modelos a través de clases, y validarlos de manera eficiente mediante una serie de reglas completas.</a:t>
            </a: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Validación de datos</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4695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0" y="2108201"/>
            <a:ext cx="9787233" cy="3760891"/>
          </a:xfrm>
        </p:spPr>
        <p:txBody>
          <a:bodyPr>
            <a:normAutofit/>
          </a:bodyPr>
          <a:lstStyle/>
          <a:p>
            <a:r>
              <a:rPr lang="es-ES" dirty="0" err="1"/>
              <a:t>Libería</a:t>
            </a:r>
            <a:r>
              <a:rPr lang="es-ES" dirty="0"/>
              <a:t> para la validación y gestión de datos en Python, que se basa en las </a:t>
            </a:r>
            <a:r>
              <a:rPr lang="es-ES" b="1" dirty="0"/>
              <a:t>anotaciones de tipo de Python</a:t>
            </a:r>
            <a:r>
              <a:rPr lang="es-ES" dirty="0"/>
              <a:t>. </a:t>
            </a:r>
          </a:p>
          <a:p>
            <a:endParaRPr lang="es-ES" dirty="0"/>
          </a:p>
          <a:p>
            <a:r>
              <a:rPr lang="es-ES" dirty="0"/>
              <a:t>- Usos en validación en servicios web</a:t>
            </a:r>
          </a:p>
          <a:p>
            <a:r>
              <a:rPr lang="es-ES" dirty="0"/>
              <a:t>- Manejo de archivos de configuración</a:t>
            </a:r>
          </a:p>
          <a:p>
            <a:r>
              <a:rPr lang="es-ES" dirty="0"/>
              <a:t>- Modelado de entidades </a:t>
            </a:r>
            <a:endParaRPr lang="es-EC" dirty="0"/>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err="1"/>
              <a:t>pydantic</a:t>
            </a:r>
            <a:endParaRPr lang="es-EC" dirty="0"/>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BFC8EC-3230-F637-C760-55DBD55A0DEC}"/>
              </a:ext>
            </a:extLst>
          </p:cNvPr>
          <p:cNvSpPr txBox="1"/>
          <p:nvPr/>
        </p:nvSpPr>
        <p:spPr>
          <a:xfrm>
            <a:off x="8504807" y="5750056"/>
            <a:ext cx="3451194" cy="369332"/>
          </a:xfrm>
          <a:prstGeom prst="rect">
            <a:avLst/>
          </a:prstGeom>
          <a:noFill/>
        </p:spPr>
        <p:txBody>
          <a:bodyPr wrap="square">
            <a:spAutoFit/>
          </a:bodyPr>
          <a:lstStyle/>
          <a:p>
            <a:r>
              <a:rPr lang="en-GB" dirty="0">
                <a:hlinkClick r:id="rId4"/>
              </a:rPr>
              <a:t>Welcome to </a:t>
            </a:r>
            <a:r>
              <a:rPr lang="en-GB" dirty="0" err="1">
                <a:hlinkClick r:id="rId4"/>
              </a:rPr>
              <a:t>Pydantic</a:t>
            </a:r>
            <a:r>
              <a:rPr lang="en-GB" dirty="0">
                <a:hlinkClick r:id="rId4"/>
              </a:rPr>
              <a:t> - </a:t>
            </a:r>
            <a:r>
              <a:rPr lang="en-GB" dirty="0" err="1">
                <a:hlinkClick r:id="rId4"/>
              </a:rPr>
              <a:t>Pydantic</a:t>
            </a:r>
            <a:endParaRPr lang="en-GB" dirty="0"/>
          </a:p>
        </p:txBody>
      </p:sp>
    </p:spTree>
    <p:extLst>
      <p:ext uri="{BB962C8B-B14F-4D97-AF65-F5344CB8AC3E}">
        <p14:creationId xmlns:p14="http://schemas.microsoft.com/office/powerpoint/2010/main" val="1671336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244601"/>
            <a:ext cx="8524240" cy="492760"/>
          </a:xfrm>
        </p:spPr>
        <p:txBody>
          <a:bodyPr vert="horz" lIns="91440" tIns="45720" rIns="91440" bIns="45720" rtlCol="0">
            <a:normAutofit fontScale="90000"/>
          </a:bodyPr>
          <a:lstStyle/>
          <a:p>
            <a:r>
              <a:rPr lang="es-EC" dirty="0"/>
              <a:t>Contenedores</a:t>
            </a:r>
          </a:p>
        </p:txBody>
      </p:sp>
      <p:sp>
        <p:nvSpPr>
          <p:cNvPr id="5" name="Content Placeholder 4">
            <a:extLst>
              <a:ext uri="{FF2B5EF4-FFF2-40B4-BE49-F238E27FC236}">
                <a16:creationId xmlns:a16="http://schemas.microsoft.com/office/drawing/2014/main" id="{DC38BC06-D3BC-F5CC-77A3-BFA58E0846C1}"/>
              </a:ext>
            </a:extLst>
          </p:cNvPr>
          <p:cNvSpPr>
            <a:spLocks noGrp="1"/>
          </p:cNvSpPr>
          <p:nvPr>
            <p:ph idx="1"/>
          </p:nvPr>
        </p:nvSpPr>
        <p:spPr>
          <a:xfrm>
            <a:off x="1097279" y="2108201"/>
            <a:ext cx="10324253" cy="3760891"/>
          </a:xfrm>
        </p:spPr>
        <p:txBody>
          <a:bodyPr>
            <a:normAutofit/>
          </a:bodyPr>
          <a:lstStyle/>
          <a:p>
            <a:pPr marL="0" indent="0">
              <a:buNone/>
            </a:pPr>
            <a:r>
              <a:rPr lang="es-ES" dirty="0"/>
              <a:t> Paquetes de software ligeros, autónomos y ejecutables que incluyen todo lo necesario para ejecutar una pieza de software, como el código, el tiempo de ejecución, las herramientas del sistema, las bibliotecas y la configuración. </a:t>
            </a:r>
          </a:p>
          <a:p>
            <a:pPr marL="0" indent="0">
              <a:buNone/>
            </a:pPr>
            <a:br>
              <a:rPr lang="es-ES" dirty="0"/>
            </a:br>
            <a:r>
              <a:rPr lang="es-ES" dirty="0"/>
              <a:t>Los contenedores permiten virtualizar el </a:t>
            </a:r>
            <a:r>
              <a:rPr lang="es-ES" b="1" dirty="0"/>
              <a:t>entorno de ejecución del sistema operativo</a:t>
            </a:r>
            <a:r>
              <a:rPr lang="es-ES" dirty="0"/>
              <a:t>.</a:t>
            </a:r>
          </a:p>
          <a:p>
            <a:pPr marL="0" indent="0">
              <a:buNone/>
            </a:pPr>
            <a:endParaRPr lang="es-ES" dirty="0"/>
          </a:p>
          <a:p>
            <a:pPr marL="0" indent="0">
              <a:buNone/>
            </a:pPr>
            <a:r>
              <a:rPr lang="es-ES" b="1" dirty="0"/>
              <a:t>Docker</a:t>
            </a:r>
            <a:r>
              <a:rPr lang="es-ES" dirty="0"/>
              <a:t> por ejemplo es un conocido gestor de contenedores en sistemas operativos Linux.</a:t>
            </a:r>
            <a:endParaRPr lang="es-EC" dirty="0"/>
          </a:p>
        </p:txBody>
      </p:sp>
      <p:pic>
        <p:nvPicPr>
          <p:cNvPr id="1026" name="Picture 2" descr="See the source image">
            <a:extLst>
              <a:ext uri="{FF2B5EF4-FFF2-40B4-BE49-F238E27FC236}">
                <a16:creationId xmlns:a16="http://schemas.microsoft.com/office/drawing/2014/main" id="{DD6964EA-8952-BF6D-F43A-0E531A8D2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15C8D5-2ACF-000A-A460-540646202361}"/>
              </a:ext>
            </a:extLst>
          </p:cNvPr>
          <p:cNvSpPr txBox="1"/>
          <p:nvPr/>
        </p:nvSpPr>
        <p:spPr>
          <a:xfrm>
            <a:off x="9093200" y="5684426"/>
            <a:ext cx="2801257" cy="369332"/>
          </a:xfrm>
          <a:prstGeom prst="rect">
            <a:avLst/>
          </a:prstGeom>
          <a:noFill/>
        </p:spPr>
        <p:txBody>
          <a:bodyPr wrap="square">
            <a:spAutoFit/>
          </a:bodyPr>
          <a:lstStyle/>
          <a:p>
            <a:r>
              <a:rPr lang="en-GB" dirty="0">
                <a:hlinkClick r:id="rId3"/>
              </a:rPr>
              <a:t>What Is Docker? | IBM</a:t>
            </a:r>
            <a:endParaRPr lang="en-GB" dirty="0"/>
          </a:p>
        </p:txBody>
      </p:sp>
    </p:spTree>
    <p:extLst>
      <p:ext uri="{BB962C8B-B14F-4D97-AF65-F5344CB8AC3E}">
        <p14:creationId xmlns:p14="http://schemas.microsoft.com/office/powerpoint/2010/main" val="26991916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1" y="2108201"/>
            <a:ext cx="4824126" cy="3760891"/>
          </a:xfrm>
          <a:solidFill>
            <a:schemeClr val="tx1"/>
          </a:solidFill>
        </p:spPr>
        <p:txBody>
          <a:bodyPr>
            <a:normAutofit fontScale="85000" lnSpcReduction="10000"/>
          </a:bodyPr>
          <a:lstStyle/>
          <a:p>
            <a:r>
              <a:rPr lang="es-EC" dirty="0" err="1">
                <a:solidFill>
                  <a:schemeClr val="bg1"/>
                </a:solidFill>
              </a:rPr>
              <a:t>from</a:t>
            </a:r>
            <a:r>
              <a:rPr lang="es-EC" dirty="0">
                <a:solidFill>
                  <a:schemeClr val="bg1"/>
                </a:solidFill>
              </a:rPr>
              <a:t> </a:t>
            </a:r>
            <a:r>
              <a:rPr lang="es-EC" dirty="0" err="1">
                <a:solidFill>
                  <a:schemeClr val="bg1"/>
                </a:solidFill>
              </a:rPr>
              <a:t>pydantic</a:t>
            </a:r>
            <a:r>
              <a:rPr lang="es-EC" dirty="0">
                <a:solidFill>
                  <a:schemeClr val="bg1"/>
                </a:solidFill>
              </a:rPr>
              <a:t> </a:t>
            </a:r>
            <a:r>
              <a:rPr lang="es-EC" dirty="0" err="1">
                <a:solidFill>
                  <a:schemeClr val="bg1"/>
                </a:solidFill>
              </a:rPr>
              <a:t>import</a:t>
            </a:r>
            <a:r>
              <a:rPr lang="es-EC" dirty="0">
                <a:solidFill>
                  <a:schemeClr val="bg1"/>
                </a:solidFill>
              </a:rPr>
              <a:t> </a:t>
            </a:r>
            <a:r>
              <a:rPr lang="es-EC" dirty="0" err="1">
                <a:solidFill>
                  <a:schemeClr val="bg1"/>
                </a:solidFill>
              </a:rPr>
              <a:t>BaseModel</a:t>
            </a:r>
            <a:endParaRPr lang="es-EC" dirty="0">
              <a:solidFill>
                <a:schemeClr val="bg1"/>
              </a:solidFill>
            </a:endParaRPr>
          </a:p>
          <a:p>
            <a:endParaRPr lang="es-EC" dirty="0">
              <a:solidFill>
                <a:schemeClr val="bg1"/>
              </a:solidFill>
            </a:endParaRPr>
          </a:p>
          <a:p>
            <a:r>
              <a:rPr lang="es-EC" dirty="0" err="1">
                <a:solidFill>
                  <a:schemeClr val="bg1"/>
                </a:solidFill>
              </a:rPr>
              <a:t>class</a:t>
            </a:r>
            <a:r>
              <a:rPr lang="es-EC" dirty="0">
                <a:solidFill>
                  <a:schemeClr val="bg1"/>
                </a:solidFill>
              </a:rPr>
              <a:t> Usuario(</a:t>
            </a:r>
            <a:r>
              <a:rPr lang="es-EC" dirty="0" err="1">
                <a:solidFill>
                  <a:schemeClr val="bg1"/>
                </a:solidFill>
              </a:rPr>
              <a:t>BaseModel</a:t>
            </a:r>
            <a:r>
              <a:rPr lang="es-EC" dirty="0">
                <a:solidFill>
                  <a:schemeClr val="bg1"/>
                </a:solidFill>
              </a:rPr>
              <a:t>):</a:t>
            </a:r>
          </a:p>
          <a:p>
            <a:r>
              <a:rPr lang="es-EC" dirty="0">
                <a:solidFill>
                  <a:schemeClr val="bg1"/>
                </a:solidFill>
              </a:rPr>
              <a:t>    id: </a:t>
            </a:r>
            <a:r>
              <a:rPr lang="es-EC" dirty="0" err="1">
                <a:solidFill>
                  <a:schemeClr val="bg1"/>
                </a:solidFill>
              </a:rPr>
              <a:t>int</a:t>
            </a:r>
            <a:endParaRPr lang="es-EC" dirty="0">
              <a:solidFill>
                <a:schemeClr val="bg1"/>
              </a:solidFill>
            </a:endParaRPr>
          </a:p>
          <a:p>
            <a:r>
              <a:rPr lang="es-EC" dirty="0">
                <a:solidFill>
                  <a:schemeClr val="bg1"/>
                </a:solidFill>
              </a:rPr>
              <a:t>    nombre: </a:t>
            </a:r>
            <a:r>
              <a:rPr lang="es-EC" dirty="0" err="1">
                <a:solidFill>
                  <a:schemeClr val="bg1"/>
                </a:solidFill>
              </a:rPr>
              <a:t>str</a:t>
            </a:r>
            <a:endParaRPr lang="es-EC" dirty="0">
              <a:solidFill>
                <a:schemeClr val="bg1"/>
              </a:solidFill>
            </a:endParaRPr>
          </a:p>
          <a:p>
            <a:r>
              <a:rPr lang="es-EC" dirty="0">
                <a:solidFill>
                  <a:schemeClr val="bg1"/>
                </a:solidFill>
              </a:rPr>
              <a:t>    edad: </a:t>
            </a:r>
            <a:r>
              <a:rPr lang="es-EC" dirty="0" err="1">
                <a:solidFill>
                  <a:schemeClr val="bg1"/>
                </a:solidFill>
              </a:rPr>
              <a:t>int</a:t>
            </a:r>
            <a:endParaRPr lang="es-EC" dirty="0">
              <a:solidFill>
                <a:schemeClr val="bg1"/>
              </a:solidFill>
            </a:endParaRPr>
          </a:p>
          <a:p>
            <a:endParaRPr lang="es-EC" dirty="0">
              <a:solidFill>
                <a:schemeClr val="bg1"/>
              </a:solidFill>
            </a:endParaRPr>
          </a:p>
          <a:p>
            <a:r>
              <a:rPr lang="es-EC" dirty="0">
                <a:solidFill>
                  <a:schemeClr val="bg1"/>
                </a:solidFill>
              </a:rPr>
              <a:t>usuario = Usuario(id=1, nombre="Juan", edad=30)</a:t>
            </a:r>
          </a:p>
          <a:p>
            <a:r>
              <a:rPr lang="es-EC" dirty="0" err="1">
                <a:solidFill>
                  <a:schemeClr val="bg1"/>
                </a:solidFill>
              </a:rPr>
              <a:t>print</a:t>
            </a:r>
            <a:r>
              <a:rPr lang="es-EC" dirty="0">
                <a:solidFill>
                  <a:schemeClr val="bg1"/>
                </a:solidFill>
              </a:rPr>
              <a:t>(usuario)</a:t>
            </a:r>
          </a:p>
          <a:p>
            <a:endParaRPr lang="es-EC" dirty="0">
              <a:solidFill>
                <a:schemeClr val="bg1"/>
              </a:solidFill>
            </a:endParaRP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err="1"/>
              <a:t>pydantic</a:t>
            </a:r>
            <a:r>
              <a:rPr lang="es-EC" dirty="0"/>
              <a:t>: Un Modelo</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BFC8EC-3230-F637-C760-55DBD55A0DEC}"/>
              </a:ext>
            </a:extLst>
          </p:cNvPr>
          <p:cNvSpPr txBox="1"/>
          <p:nvPr/>
        </p:nvSpPr>
        <p:spPr>
          <a:xfrm>
            <a:off x="8504807" y="5750056"/>
            <a:ext cx="3451194" cy="369332"/>
          </a:xfrm>
          <a:prstGeom prst="rect">
            <a:avLst/>
          </a:prstGeom>
          <a:noFill/>
        </p:spPr>
        <p:txBody>
          <a:bodyPr wrap="square">
            <a:spAutoFit/>
          </a:bodyPr>
          <a:lstStyle/>
          <a:p>
            <a:r>
              <a:rPr lang="en-GB" dirty="0">
                <a:hlinkClick r:id="rId4"/>
              </a:rPr>
              <a:t>Welcome to </a:t>
            </a:r>
            <a:r>
              <a:rPr lang="en-GB" dirty="0" err="1">
                <a:hlinkClick r:id="rId4"/>
              </a:rPr>
              <a:t>Pydantic</a:t>
            </a:r>
            <a:r>
              <a:rPr lang="en-GB" dirty="0">
                <a:hlinkClick r:id="rId4"/>
              </a:rPr>
              <a:t> - </a:t>
            </a:r>
            <a:r>
              <a:rPr lang="en-GB" dirty="0" err="1">
                <a:hlinkClick r:id="rId4"/>
              </a:rPr>
              <a:t>Pydantic</a:t>
            </a:r>
            <a:endParaRPr lang="en-GB" dirty="0"/>
          </a:p>
        </p:txBody>
      </p:sp>
    </p:spTree>
    <p:extLst>
      <p:ext uri="{BB962C8B-B14F-4D97-AF65-F5344CB8AC3E}">
        <p14:creationId xmlns:p14="http://schemas.microsoft.com/office/powerpoint/2010/main" val="24884186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ACFA87-7D13-B149-E553-84B1B82487B3}"/>
              </a:ext>
            </a:extLst>
          </p:cNvPr>
          <p:cNvSpPr>
            <a:spLocks noGrp="1"/>
          </p:cNvSpPr>
          <p:nvPr>
            <p:ph idx="1"/>
          </p:nvPr>
        </p:nvSpPr>
        <p:spPr>
          <a:xfrm>
            <a:off x="1097281" y="2108201"/>
            <a:ext cx="4824126" cy="3760891"/>
          </a:xfrm>
          <a:solidFill>
            <a:schemeClr val="tx1"/>
          </a:solidFill>
        </p:spPr>
        <p:txBody>
          <a:bodyPr>
            <a:normAutofit fontScale="70000" lnSpcReduction="20000"/>
          </a:bodyPr>
          <a:lstStyle/>
          <a:p>
            <a:r>
              <a:rPr lang="es-EC" dirty="0" err="1">
                <a:solidFill>
                  <a:schemeClr val="bg1"/>
                </a:solidFill>
              </a:rPr>
              <a:t>from</a:t>
            </a:r>
            <a:r>
              <a:rPr lang="es-EC" dirty="0">
                <a:solidFill>
                  <a:schemeClr val="bg1"/>
                </a:solidFill>
              </a:rPr>
              <a:t> </a:t>
            </a:r>
            <a:r>
              <a:rPr lang="es-EC" dirty="0" err="1">
                <a:solidFill>
                  <a:schemeClr val="bg1"/>
                </a:solidFill>
              </a:rPr>
              <a:t>pydantic</a:t>
            </a:r>
            <a:r>
              <a:rPr lang="es-EC" dirty="0">
                <a:solidFill>
                  <a:schemeClr val="bg1"/>
                </a:solidFill>
              </a:rPr>
              <a:t> </a:t>
            </a:r>
            <a:r>
              <a:rPr lang="es-EC" dirty="0" err="1">
                <a:solidFill>
                  <a:schemeClr val="bg1"/>
                </a:solidFill>
              </a:rPr>
              <a:t>import</a:t>
            </a:r>
            <a:r>
              <a:rPr lang="es-EC" dirty="0">
                <a:solidFill>
                  <a:schemeClr val="bg1"/>
                </a:solidFill>
              </a:rPr>
              <a:t> </a:t>
            </a:r>
            <a:r>
              <a:rPr lang="es-EC" dirty="0" err="1">
                <a:solidFill>
                  <a:schemeClr val="bg1"/>
                </a:solidFill>
              </a:rPr>
              <a:t>BaseModel</a:t>
            </a:r>
            <a:r>
              <a:rPr lang="es-EC" dirty="0">
                <a:solidFill>
                  <a:schemeClr val="bg1"/>
                </a:solidFill>
              </a:rPr>
              <a:t>, </a:t>
            </a:r>
            <a:r>
              <a:rPr lang="es-EC" dirty="0" err="1">
                <a:solidFill>
                  <a:schemeClr val="bg1"/>
                </a:solidFill>
              </a:rPr>
              <a:t>ValidationError</a:t>
            </a:r>
            <a:endParaRPr lang="es-EC" dirty="0">
              <a:solidFill>
                <a:schemeClr val="bg1"/>
              </a:solidFill>
            </a:endParaRPr>
          </a:p>
          <a:p>
            <a:endParaRPr lang="es-EC" dirty="0">
              <a:solidFill>
                <a:schemeClr val="bg1"/>
              </a:solidFill>
            </a:endParaRPr>
          </a:p>
          <a:p>
            <a:r>
              <a:rPr lang="es-EC" dirty="0" err="1">
                <a:solidFill>
                  <a:schemeClr val="bg1"/>
                </a:solidFill>
              </a:rPr>
              <a:t>class</a:t>
            </a:r>
            <a:r>
              <a:rPr lang="es-EC" dirty="0">
                <a:solidFill>
                  <a:schemeClr val="bg1"/>
                </a:solidFill>
              </a:rPr>
              <a:t> Producto(</a:t>
            </a:r>
            <a:r>
              <a:rPr lang="es-EC" dirty="0" err="1">
                <a:solidFill>
                  <a:schemeClr val="bg1"/>
                </a:solidFill>
              </a:rPr>
              <a:t>BaseModel</a:t>
            </a:r>
            <a:r>
              <a:rPr lang="es-EC" dirty="0">
                <a:solidFill>
                  <a:schemeClr val="bg1"/>
                </a:solidFill>
              </a:rPr>
              <a:t>):</a:t>
            </a:r>
          </a:p>
          <a:p>
            <a:r>
              <a:rPr lang="es-EC" dirty="0">
                <a:solidFill>
                  <a:schemeClr val="bg1"/>
                </a:solidFill>
              </a:rPr>
              <a:t>    nombre: </a:t>
            </a:r>
            <a:r>
              <a:rPr lang="es-EC" dirty="0" err="1">
                <a:solidFill>
                  <a:schemeClr val="bg1"/>
                </a:solidFill>
              </a:rPr>
              <a:t>str</a:t>
            </a:r>
            <a:endParaRPr lang="es-EC" dirty="0">
              <a:solidFill>
                <a:schemeClr val="bg1"/>
              </a:solidFill>
            </a:endParaRPr>
          </a:p>
          <a:p>
            <a:r>
              <a:rPr lang="es-EC" dirty="0">
                <a:solidFill>
                  <a:schemeClr val="bg1"/>
                </a:solidFill>
              </a:rPr>
              <a:t>    precio: </a:t>
            </a:r>
            <a:r>
              <a:rPr lang="es-EC" dirty="0" err="1">
                <a:solidFill>
                  <a:schemeClr val="bg1"/>
                </a:solidFill>
              </a:rPr>
              <a:t>float</a:t>
            </a:r>
            <a:endParaRPr lang="es-EC" dirty="0">
              <a:solidFill>
                <a:schemeClr val="bg1"/>
              </a:solidFill>
            </a:endParaRPr>
          </a:p>
          <a:p>
            <a:endParaRPr lang="es-EC" dirty="0">
              <a:solidFill>
                <a:schemeClr val="bg1"/>
              </a:solidFill>
            </a:endParaRPr>
          </a:p>
          <a:p>
            <a:r>
              <a:rPr lang="es-EC" dirty="0">
                <a:solidFill>
                  <a:schemeClr val="bg1"/>
                </a:solidFill>
              </a:rPr>
              <a:t>try:</a:t>
            </a:r>
          </a:p>
          <a:p>
            <a:r>
              <a:rPr lang="es-EC" dirty="0">
                <a:solidFill>
                  <a:schemeClr val="bg1"/>
                </a:solidFill>
              </a:rPr>
              <a:t>    producto = Producto(nombre="Laptop", precio="mil")</a:t>
            </a:r>
          </a:p>
          <a:p>
            <a:r>
              <a:rPr lang="es-EC" dirty="0" err="1">
                <a:solidFill>
                  <a:schemeClr val="bg1"/>
                </a:solidFill>
              </a:rPr>
              <a:t>except</a:t>
            </a:r>
            <a:r>
              <a:rPr lang="es-EC" dirty="0">
                <a:solidFill>
                  <a:schemeClr val="bg1"/>
                </a:solidFill>
              </a:rPr>
              <a:t> </a:t>
            </a:r>
            <a:r>
              <a:rPr lang="es-EC" dirty="0" err="1">
                <a:solidFill>
                  <a:schemeClr val="bg1"/>
                </a:solidFill>
              </a:rPr>
              <a:t>ValidationError</a:t>
            </a:r>
            <a:r>
              <a:rPr lang="es-EC" dirty="0">
                <a:solidFill>
                  <a:schemeClr val="bg1"/>
                </a:solidFill>
              </a:rPr>
              <a:t> as e:</a:t>
            </a:r>
          </a:p>
          <a:p>
            <a:r>
              <a:rPr lang="es-EC" dirty="0">
                <a:solidFill>
                  <a:schemeClr val="bg1"/>
                </a:solidFill>
              </a:rPr>
              <a:t>    </a:t>
            </a:r>
            <a:r>
              <a:rPr lang="es-EC" dirty="0" err="1">
                <a:solidFill>
                  <a:schemeClr val="bg1"/>
                </a:solidFill>
              </a:rPr>
              <a:t>print</a:t>
            </a:r>
            <a:r>
              <a:rPr lang="es-EC" dirty="0">
                <a:solidFill>
                  <a:schemeClr val="bg1"/>
                </a:solidFill>
              </a:rPr>
              <a:t>(“Datos no válidos”, e)</a:t>
            </a:r>
          </a:p>
          <a:p>
            <a:endParaRPr lang="es-EC" dirty="0">
              <a:solidFill>
                <a:schemeClr val="bg1"/>
              </a:solidFill>
            </a:endParaRPr>
          </a:p>
        </p:txBody>
      </p:sp>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err="1"/>
              <a:t>pydantic</a:t>
            </a:r>
            <a:r>
              <a:rPr lang="es-EC" dirty="0"/>
              <a:t>: Validación</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BFC8EC-3230-F637-C760-55DBD55A0DEC}"/>
              </a:ext>
            </a:extLst>
          </p:cNvPr>
          <p:cNvSpPr txBox="1"/>
          <p:nvPr/>
        </p:nvSpPr>
        <p:spPr>
          <a:xfrm>
            <a:off x="8504807" y="5750056"/>
            <a:ext cx="3451194" cy="369332"/>
          </a:xfrm>
          <a:prstGeom prst="rect">
            <a:avLst/>
          </a:prstGeom>
          <a:noFill/>
        </p:spPr>
        <p:txBody>
          <a:bodyPr wrap="square">
            <a:spAutoFit/>
          </a:bodyPr>
          <a:lstStyle/>
          <a:p>
            <a:r>
              <a:rPr lang="en-GB" dirty="0">
                <a:hlinkClick r:id="rId4"/>
              </a:rPr>
              <a:t>Welcome to </a:t>
            </a:r>
            <a:r>
              <a:rPr lang="en-GB" dirty="0" err="1">
                <a:hlinkClick r:id="rId4"/>
              </a:rPr>
              <a:t>Pydantic</a:t>
            </a:r>
            <a:r>
              <a:rPr lang="en-GB" dirty="0">
                <a:hlinkClick r:id="rId4"/>
              </a:rPr>
              <a:t> - </a:t>
            </a:r>
            <a:r>
              <a:rPr lang="en-GB" dirty="0" err="1">
                <a:hlinkClick r:id="rId4"/>
              </a:rPr>
              <a:t>Pydantic</a:t>
            </a:r>
            <a:endParaRPr lang="en-GB" dirty="0"/>
          </a:p>
        </p:txBody>
      </p:sp>
    </p:spTree>
    <p:extLst>
      <p:ext uri="{BB962C8B-B14F-4D97-AF65-F5344CB8AC3E}">
        <p14:creationId xmlns:p14="http://schemas.microsoft.com/office/powerpoint/2010/main" val="2524742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err="1"/>
              <a:t>pydantic</a:t>
            </a:r>
            <a:r>
              <a:rPr lang="es-EC" dirty="0"/>
              <a:t>: Validación extensa</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BFC8EC-3230-F637-C760-55DBD55A0DEC}"/>
              </a:ext>
            </a:extLst>
          </p:cNvPr>
          <p:cNvSpPr txBox="1"/>
          <p:nvPr/>
        </p:nvSpPr>
        <p:spPr>
          <a:xfrm>
            <a:off x="8504807" y="5750056"/>
            <a:ext cx="3451194" cy="369332"/>
          </a:xfrm>
          <a:prstGeom prst="rect">
            <a:avLst/>
          </a:prstGeom>
          <a:noFill/>
        </p:spPr>
        <p:txBody>
          <a:bodyPr wrap="square">
            <a:spAutoFit/>
          </a:bodyPr>
          <a:lstStyle/>
          <a:p>
            <a:r>
              <a:rPr lang="en-GB" dirty="0">
                <a:hlinkClick r:id="rId4"/>
              </a:rPr>
              <a:t>Welcome to </a:t>
            </a:r>
            <a:r>
              <a:rPr lang="en-GB" dirty="0" err="1">
                <a:hlinkClick r:id="rId4"/>
              </a:rPr>
              <a:t>Pydantic</a:t>
            </a:r>
            <a:r>
              <a:rPr lang="en-GB" dirty="0">
                <a:hlinkClick r:id="rId4"/>
              </a:rPr>
              <a:t> - </a:t>
            </a:r>
            <a:r>
              <a:rPr lang="en-GB" dirty="0" err="1">
                <a:hlinkClick r:id="rId4"/>
              </a:rPr>
              <a:t>Pydantic</a:t>
            </a:r>
            <a:endParaRPr lang="en-GB" dirty="0"/>
          </a:p>
        </p:txBody>
      </p:sp>
      <p:sp>
        <p:nvSpPr>
          <p:cNvPr id="9" name="TextBox 8">
            <a:extLst>
              <a:ext uri="{FF2B5EF4-FFF2-40B4-BE49-F238E27FC236}">
                <a16:creationId xmlns:a16="http://schemas.microsoft.com/office/drawing/2014/main" id="{6607E98A-FE37-3284-2F6D-9D262E6065E2}"/>
              </a:ext>
            </a:extLst>
          </p:cNvPr>
          <p:cNvSpPr txBox="1"/>
          <p:nvPr/>
        </p:nvSpPr>
        <p:spPr>
          <a:xfrm>
            <a:off x="1182949" y="2237172"/>
            <a:ext cx="5093564" cy="3046988"/>
          </a:xfrm>
          <a:prstGeom prst="rect">
            <a:avLst/>
          </a:prstGeom>
          <a:solidFill>
            <a:schemeClr val="tx1"/>
          </a:solidFill>
        </p:spPr>
        <p:txBody>
          <a:bodyPr wrap="square">
            <a:spAutoFit/>
          </a:bodyPr>
          <a:lstStyle/>
          <a:p>
            <a:r>
              <a:rPr lang="en-GB" sz="1200" dirty="0">
                <a:solidFill>
                  <a:schemeClr val="bg1"/>
                </a:solidFill>
              </a:rPr>
              <a:t>from </a:t>
            </a:r>
            <a:r>
              <a:rPr lang="en-GB" sz="1200" dirty="0" err="1">
                <a:solidFill>
                  <a:schemeClr val="bg1"/>
                </a:solidFill>
              </a:rPr>
              <a:t>pydantic</a:t>
            </a:r>
            <a:r>
              <a:rPr lang="en-GB" sz="1200" dirty="0">
                <a:solidFill>
                  <a:schemeClr val="bg1"/>
                </a:solidFill>
              </a:rPr>
              <a:t> import </a:t>
            </a:r>
            <a:r>
              <a:rPr lang="en-GB" sz="1200" dirty="0" err="1">
                <a:solidFill>
                  <a:schemeClr val="bg1"/>
                </a:solidFill>
              </a:rPr>
              <a:t>BaseModel</a:t>
            </a:r>
            <a:r>
              <a:rPr lang="en-GB" sz="1200" dirty="0">
                <a:solidFill>
                  <a:schemeClr val="bg1"/>
                </a:solidFill>
              </a:rPr>
              <a:t>, validator</a:t>
            </a:r>
          </a:p>
          <a:p>
            <a:endParaRPr lang="en-GB" sz="1200" dirty="0">
              <a:solidFill>
                <a:schemeClr val="bg1"/>
              </a:solidFill>
            </a:endParaRPr>
          </a:p>
          <a:p>
            <a:r>
              <a:rPr lang="en-GB" sz="1200" dirty="0">
                <a:solidFill>
                  <a:schemeClr val="bg1"/>
                </a:solidFill>
              </a:rPr>
              <a:t>class </a:t>
            </a:r>
            <a:r>
              <a:rPr lang="en-GB" sz="1200" dirty="0" err="1">
                <a:solidFill>
                  <a:schemeClr val="bg1"/>
                </a:solidFill>
              </a:rPr>
              <a:t>Usuario</a:t>
            </a:r>
            <a:r>
              <a:rPr lang="en-GB" sz="1200" dirty="0">
                <a:solidFill>
                  <a:schemeClr val="bg1"/>
                </a:solidFill>
              </a:rPr>
              <a:t>(</a:t>
            </a:r>
            <a:r>
              <a:rPr lang="en-GB" sz="1200" dirty="0" err="1">
                <a:solidFill>
                  <a:schemeClr val="bg1"/>
                </a:solidFill>
              </a:rPr>
              <a:t>BaseModel</a:t>
            </a:r>
            <a:r>
              <a:rPr lang="en-GB" sz="1200" dirty="0">
                <a:solidFill>
                  <a:schemeClr val="bg1"/>
                </a:solidFill>
              </a:rPr>
              <a:t>):</a:t>
            </a:r>
          </a:p>
          <a:p>
            <a:r>
              <a:rPr lang="en-GB" sz="1200" dirty="0">
                <a:solidFill>
                  <a:schemeClr val="bg1"/>
                </a:solidFill>
              </a:rPr>
              <a:t>    </a:t>
            </a:r>
            <a:r>
              <a:rPr lang="en-GB" sz="1200" dirty="0" err="1">
                <a:solidFill>
                  <a:schemeClr val="bg1"/>
                </a:solidFill>
              </a:rPr>
              <a:t>nombre</a:t>
            </a:r>
            <a:r>
              <a:rPr lang="en-GB" sz="1200" dirty="0">
                <a:solidFill>
                  <a:schemeClr val="bg1"/>
                </a:solidFill>
              </a:rPr>
              <a:t>: str</a:t>
            </a:r>
          </a:p>
          <a:p>
            <a:r>
              <a:rPr lang="en-GB" sz="1200" dirty="0">
                <a:solidFill>
                  <a:schemeClr val="bg1"/>
                </a:solidFill>
              </a:rPr>
              <a:t>    </a:t>
            </a:r>
            <a:r>
              <a:rPr lang="en-GB" sz="1200" dirty="0" err="1">
                <a:solidFill>
                  <a:schemeClr val="bg1"/>
                </a:solidFill>
              </a:rPr>
              <a:t>edad</a:t>
            </a:r>
            <a:r>
              <a:rPr lang="en-GB" sz="1200" dirty="0">
                <a:solidFill>
                  <a:schemeClr val="bg1"/>
                </a:solidFill>
              </a:rPr>
              <a:t>: int</a:t>
            </a:r>
          </a:p>
          <a:p>
            <a:endParaRPr lang="en-GB" sz="1200" dirty="0">
              <a:solidFill>
                <a:schemeClr val="bg1"/>
              </a:solidFill>
            </a:endParaRPr>
          </a:p>
          <a:p>
            <a:r>
              <a:rPr lang="en-GB" sz="1200" dirty="0">
                <a:solidFill>
                  <a:schemeClr val="bg1"/>
                </a:solidFill>
              </a:rPr>
              <a:t>    </a:t>
            </a:r>
            <a:r>
              <a:rPr lang="en-GB" sz="1200" dirty="0">
                <a:solidFill>
                  <a:srgbClr val="00B0F0"/>
                </a:solidFill>
              </a:rPr>
              <a:t>@validator('edad')</a:t>
            </a:r>
          </a:p>
          <a:p>
            <a:r>
              <a:rPr lang="en-GB" sz="1200" dirty="0">
                <a:solidFill>
                  <a:schemeClr val="bg1"/>
                </a:solidFill>
              </a:rPr>
              <a:t>    def </a:t>
            </a:r>
            <a:r>
              <a:rPr lang="en-GB" sz="1200" dirty="0" err="1">
                <a:solidFill>
                  <a:schemeClr val="bg1"/>
                </a:solidFill>
              </a:rPr>
              <a:t>validar_edad</a:t>
            </a:r>
            <a:r>
              <a:rPr lang="en-GB" sz="1200" dirty="0">
                <a:solidFill>
                  <a:schemeClr val="bg1"/>
                </a:solidFill>
              </a:rPr>
              <a:t>(</a:t>
            </a:r>
            <a:r>
              <a:rPr lang="en-GB" sz="1200" dirty="0" err="1">
                <a:solidFill>
                  <a:schemeClr val="bg1"/>
                </a:solidFill>
              </a:rPr>
              <a:t>cls</a:t>
            </a:r>
            <a:r>
              <a:rPr lang="en-GB" sz="1200" dirty="0">
                <a:solidFill>
                  <a:schemeClr val="bg1"/>
                </a:solidFill>
              </a:rPr>
              <a:t>, v):</a:t>
            </a:r>
          </a:p>
          <a:p>
            <a:r>
              <a:rPr lang="en-GB" sz="1200" dirty="0">
                <a:solidFill>
                  <a:schemeClr val="bg1"/>
                </a:solidFill>
              </a:rPr>
              <a:t>        if v &lt; 18:</a:t>
            </a:r>
          </a:p>
          <a:p>
            <a:r>
              <a:rPr lang="en-GB" sz="1200" dirty="0">
                <a:solidFill>
                  <a:schemeClr val="bg1"/>
                </a:solidFill>
              </a:rPr>
              <a:t>            raise </a:t>
            </a:r>
            <a:r>
              <a:rPr lang="en-GB" sz="1200" dirty="0" err="1">
                <a:solidFill>
                  <a:schemeClr val="bg1"/>
                </a:solidFill>
              </a:rPr>
              <a:t>ValueError</a:t>
            </a:r>
            <a:r>
              <a:rPr lang="en-GB" sz="1200" dirty="0">
                <a:solidFill>
                  <a:schemeClr val="bg1"/>
                </a:solidFill>
              </a:rPr>
              <a:t>('La </a:t>
            </a:r>
            <a:r>
              <a:rPr lang="en-GB" sz="1200" dirty="0" err="1">
                <a:solidFill>
                  <a:schemeClr val="bg1"/>
                </a:solidFill>
              </a:rPr>
              <a:t>edad</a:t>
            </a:r>
            <a:r>
              <a:rPr lang="en-GB" sz="1200" dirty="0">
                <a:solidFill>
                  <a:schemeClr val="bg1"/>
                </a:solidFill>
              </a:rPr>
              <a:t> </a:t>
            </a:r>
            <a:r>
              <a:rPr lang="en-GB" sz="1200" dirty="0" err="1">
                <a:solidFill>
                  <a:schemeClr val="bg1"/>
                </a:solidFill>
              </a:rPr>
              <a:t>debe</a:t>
            </a:r>
            <a:r>
              <a:rPr lang="en-GB" sz="1200" dirty="0">
                <a:solidFill>
                  <a:schemeClr val="bg1"/>
                </a:solidFill>
              </a:rPr>
              <a:t> ser mayor o </a:t>
            </a:r>
            <a:r>
              <a:rPr lang="en-GB" sz="1200" dirty="0" err="1">
                <a:solidFill>
                  <a:schemeClr val="bg1"/>
                </a:solidFill>
              </a:rPr>
              <a:t>igual</a:t>
            </a:r>
            <a:r>
              <a:rPr lang="en-GB" sz="1200" dirty="0">
                <a:solidFill>
                  <a:schemeClr val="bg1"/>
                </a:solidFill>
              </a:rPr>
              <a:t> a 18')</a:t>
            </a:r>
          </a:p>
          <a:p>
            <a:r>
              <a:rPr lang="en-GB" sz="1200" dirty="0">
                <a:solidFill>
                  <a:schemeClr val="bg1"/>
                </a:solidFill>
              </a:rPr>
              <a:t>        return v</a:t>
            </a:r>
          </a:p>
          <a:p>
            <a:endParaRPr lang="en-GB" sz="1200" dirty="0">
              <a:solidFill>
                <a:schemeClr val="bg1"/>
              </a:solidFill>
            </a:endParaRPr>
          </a:p>
          <a:p>
            <a:r>
              <a:rPr lang="en-GB" sz="1200" dirty="0">
                <a:solidFill>
                  <a:schemeClr val="bg1"/>
                </a:solidFill>
              </a:rPr>
              <a:t>try:</a:t>
            </a:r>
          </a:p>
          <a:p>
            <a:r>
              <a:rPr lang="en-GB" sz="1200" dirty="0">
                <a:solidFill>
                  <a:schemeClr val="bg1"/>
                </a:solidFill>
              </a:rPr>
              <a:t>    </a:t>
            </a:r>
            <a:r>
              <a:rPr lang="en-GB" sz="1200" dirty="0" err="1">
                <a:solidFill>
                  <a:schemeClr val="bg1"/>
                </a:solidFill>
              </a:rPr>
              <a:t>usuario</a:t>
            </a:r>
            <a:r>
              <a:rPr lang="en-GB" sz="1200" dirty="0">
                <a:solidFill>
                  <a:schemeClr val="bg1"/>
                </a:solidFill>
              </a:rPr>
              <a:t> = </a:t>
            </a:r>
            <a:r>
              <a:rPr lang="en-GB" sz="1200" dirty="0" err="1">
                <a:solidFill>
                  <a:schemeClr val="bg1"/>
                </a:solidFill>
              </a:rPr>
              <a:t>Usuario</a:t>
            </a:r>
            <a:r>
              <a:rPr lang="en-GB" sz="1200" dirty="0">
                <a:solidFill>
                  <a:schemeClr val="bg1"/>
                </a:solidFill>
              </a:rPr>
              <a:t>(</a:t>
            </a:r>
            <a:r>
              <a:rPr lang="en-GB" sz="1200" dirty="0" err="1">
                <a:solidFill>
                  <a:schemeClr val="bg1"/>
                </a:solidFill>
              </a:rPr>
              <a:t>nombre</a:t>
            </a:r>
            <a:r>
              <a:rPr lang="en-GB" sz="1200" dirty="0">
                <a:solidFill>
                  <a:schemeClr val="bg1"/>
                </a:solidFill>
              </a:rPr>
              <a:t>="Ana", </a:t>
            </a:r>
            <a:r>
              <a:rPr lang="en-GB" sz="1200" dirty="0" err="1">
                <a:solidFill>
                  <a:schemeClr val="bg1"/>
                </a:solidFill>
              </a:rPr>
              <a:t>edad</a:t>
            </a:r>
            <a:r>
              <a:rPr lang="en-GB" sz="1200" dirty="0">
                <a:solidFill>
                  <a:schemeClr val="bg1"/>
                </a:solidFill>
              </a:rPr>
              <a:t>=17)</a:t>
            </a:r>
          </a:p>
          <a:p>
            <a:r>
              <a:rPr lang="en-GB" sz="1200" dirty="0">
                <a:solidFill>
                  <a:schemeClr val="bg1"/>
                </a:solidFill>
              </a:rPr>
              <a:t>except </a:t>
            </a:r>
            <a:r>
              <a:rPr lang="en-GB" sz="1200" dirty="0" err="1">
                <a:solidFill>
                  <a:schemeClr val="bg1"/>
                </a:solidFill>
              </a:rPr>
              <a:t>ValidationError</a:t>
            </a:r>
            <a:r>
              <a:rPr lang="en-GB" sz="1200" dirty="0">
                <a:solidFill>
                  <a:schemeClr val="bg1"/>
                </a:solidFill>
              </a:rPr>
              <a:t> as e:</a:t>
            </a:r>
          </a:p>
          <a:p>
            <a:r>
              <a:rPr lang="en-GB" sz="1200" dirty="0">
                <a:solidFill>
                  <a:schemeClr val="bg1"/>
                </a:solidFill>
              </a:rPr>
              <a:t>    print(“</a:t>
            </a:r>
            <a:r>
              <a:rPr lang="en-GB" sz="1200" dirty="0" err="1">
                <a:solidFill>
                  <a:schemeClr val="bg1"/>
                </a:solidFill>
              </a:rPr>
              <a:t>Usuario</a:t>
            </a:r>
            <a:r>
              <a:rPr lang="en-GB" sz="1200" dirty="0">
                <a:solidFill>
                  <a:schemeClr val="bg1"/>
                </a:solidFill>
              </a:rPr>
              <a:t> es </a:t>
            </a:r>
            <a:r>
              <a:rPr lang="en-GB" sz="1200" dirty="0" err="1">
                <a:solidFill>
                  <a:schemeClr val="bg1"/>
                </a:solidFill>
              </a:rPr>
              <a:t>menor</a:t>
            </a:r>
            <a:r>
              <a:rPr lang="en-GB" sz="1200" dirty="0">
                <a:solidFill>
                  <a:schemeClr val="bg1"/>
                </a:solidFill>
              </a:rPr>
              <a:t> de </a:t>
            </a:r>
            <a:r>
              <a:rPr lang="en-GB" sz="1200" dirty="0" err="1">
                <a:solidFill>
                  <a:schemeClr val="bg1"/>
                </a:solidFill>
              </a:rPr>
              <a:t>edad</a:t>
            </a:r>
            <a:r>
              <a:rPr lang="en-GB" sz="1200" dirty="0">
                <a:solidFill>
                  <a:schemeClr val="bg1"/>
                </a:solidFill>
              </a:rPr>
              <a:t>", e)</a:t>
            </a:r>
          </a:p>
        </p:txBody>
      </p:sp>
    </p:spTree>
    <p:extLst>
      <p:ext uri="{BB962C8B-B14F-4D97-AF65-F5344CB8AC3E}">
        <p14:creationId xmlns:p14="http://schemas.microsoft.com/office/powerpoint/2010/main" val="41962914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0CAE476-3286-8C38-E3DA-1EA4D86CDF2F}"/>
              </a:ext>
            </a:extLst>
          </p:cNvPr>
          <p:cNvSpPr txBox="1">
            <a:spLocks/>
          </p:cNvSpPr>
          <p:nvPr/>
        </p:nvSpPr>
        <p:spPr>
          <a:xfrm>
            <a:off x="1097280" y="1244601"/>
            <a:ext cx="8083088" cy="49276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s-EC" dirty="0"/>
              <a:t>Resumen</a:t>
            </a:r>
          </a:p>
        </p:txBody>
      </p:sp>
      <p:pic>
        <p:nvPicPr>
          <p:cNvPr id="7" name="Picture 2" descr="See the source image">
            <a:extLst>
              <a:ext uri="{FF2B5EF4-FFF2-40B4-BE49-F238E27FC236}">
                <a16:creationId xmlns:a16="http://schemas.microsoft.com/office/drawing/2014/main" id="{98909A25-AFA5-7C79-46E4-122AD86D8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25" y="413385"/>
            <a:ext cx="1323975" cy="1323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BFC8EC-3230-F637-C760-55DBD55A0DEC}"/>
              </a:ext>
            </a:extLst>
          </p:cNvPr>
          <p:cNvSpPr txBox="1"/>
          <p:nvPr/>
        </p:nvSpPr>
        <p:spPr>
          <a:xfrm>
            <a:off x="8504807" y="5750056"/>
            <a:ext cx="3451194" cy="369332"/>
          </a:xfrm>
          <a:prstGeom prst="rect">
            <a:avLst/>
          </a:prstGeom>
          <a:noFill/>
        </p:spPr>
        <p:txBody>
          <a:bodyPr wrap="square">
            <a:spAutoFit/>
          </a:bodyPr>
          <a:lstStyle/>
          <a:p>
            <a:r>
              <a:rPr lang="en-GB" dirty="0">
                <a:hlinkClick r:id="rId4"/>
              </a:rPr>
              <a:t>Welcome to </a:t>
            </a:r>
            <a:r>
              <a:rPr lang="en-GB" dirty="0" err="1">
                <a:hlinkClick r:id="rId4"/>
              </a:rPr>
              <a:t>Pydantic</a:t>
            </a:r>
            <a:r>
              <a:rPr lang="en-GB" dirty="0">
                <a:hlinkClick r:id="rId4"/>
              </a:rPr>
              <a:t> - </a:t>
            </a:r>
            <a:r>
              <a:rPr lang="en-GB" dirty="0" err="1">
                <a:hlinkClick r:id="rId4"/>
              </a:rPr>
              <a:t>Pydantic</a:t>
            </a:r>
            <a:endParaRPr lang="en-GB" dirty="0"/>
          </a:p>
        </p:txBody>
      </p:sp>
      <p:sp>
        <p:nvSpPr>
          <p:cNvPr id="8" name="TextBox 7">
            <a:extLst>
              <a:ext uri="{FF2B5EF4-FFF2-40B4-BE49-F238E27FC236}">
                <a16:creationId xmlns:a16="http://schemas.microsoft.com/office/drawing/2014/main" id="{F3AE4F68-8C04-CB50-7D5D-63D4C95C6063}"/>
              </a:ext>
            </a:extLst>
          </p:cNvPr>
          <p:cNvSpPr txBox="1"/>
          <p:nvPr/>
        </p:nvSpPr>
        <p:spPr>
          <a:xfrm>
            <a:off x="1182949" y="2197893"/>
            <a:ext cx="9434743" cy="2031325"/>
          </a:xfrm>
          <a:prstGeom prst="rect">
            <a:avLst/>
          </a:prstGeom>
          <a:noFill/>
        </p:spPr>
        <p:txBody>
          <a:bodyPr wrap="square">
            <a:spAutoFit/>
          </a:bodyPr>
          <a:lstStyle/>
          <a:p>
            <a:pPr marL="285750" indent="-285750">
              <a:buFont typeface="Arial" panose="020B0604020202020204" pitchFamily="34" charset="0"/>
              <a:buChar char="•"/>
            </a:pPr>
            <a:r>
              <a:rPr lang="es-ES" sz="1400" dirty="0"/>
              <a:t>Valida automáticamente los datos basándose en las anotaciones de tipo, reduciendo errores y mejorando la robustez del código.</a:t>
            </a:r>
          </a:p>
          <a:p>
            <a:endParaRPr lang="es-ES" sz="1400" dirty="0"/>
          </a:p>
          <a:p>
            <a:pPr marL="285750" indent="-285750">
              <a:buFont typeface="Arial" panose="020B0604020202020204" pitchFamily="34" charset="0"/>
              <a:buChar char="•"/>
            </a:pPr>
            <a:r>
              <a:rPr lang="es-ES" sz="1400" dirty="0"/>
              <a:t>Conversión de Datos: Convierte los datos de entrada en objetos Python con los tipos correctos, facilitando su manipulación.</a:t>
            </a:r>
          </a:p>
          <a:p>
            <a:endParaRPr lang="es-ES" sz="1400" dirty="0"/>
          </a:p>
          <a:p>
            <a:pPr marL="285750" indent="-285750">
              <a:buFont typeface="Arial" panose="020B0604020202020204" pitchFamily="34" charset="0"/>
              <a:buChar char="•"/>
            </a:pPr>
            <a:r>
              <a:rPr lang="es-ES" sz="1400" dirty="0"/>
              <a:t>Manejo de Errores: Proporciona mensajes de error claros y detallados para datos inválidos, lo que facilita la depuración.</a:t>
            </a:r>
          </a:p>
          <a:p>
            <a:pPr marL="285750" indent="-285750">
              <a:buFont typeface="Arial" panose="020B0604020202020204" pitchFamily="34" charset="0"/>
              <a:buChar char="•"/>
            </a:pPr>
            <a:endParaRPr lang="es-ES" sz="1400" dirty="0"/>
          </a:p>
          <a:p>
            <a:pPr marL="285750" indent="-285750">
              <a:buFont typeface="Arial" panose="020B0604020202020204" pitchFamily="34" charset="0"/>
              <a:buChar char="•"/>
            </a:pPr>
            <a:r>
              <a:rPr lang="es-ES" sz="1400" dirty="0"/>
              <a:t>Se integra fácilmente con </a:t>
            </a:r>
            <a:r>
              <a:rPr lang="es-ES" sz="1400" dirty="0" err="1"/>
              <a:t>frameworks</a:t>
            </a:r>
            <a:r>
              <a:rPr lang="es-ES" sz="1400" dirty="0"/>
              <a:t> populares como </a:t>
            </a:r>
            <a:r>
              <a:rPr lang="es-ES" sz="1400" dirty="0" err="1"/>
              <a:t>FastAPI</a:t>
            </a:r>
            <a:r>
              <a:rPr lang="es-ES" sz="1400" dirty="0"/>
              <a:t>, Django, </a:t>
            </a:r>
            <a:r>
              <a:rPr lang="es-ES" sz="1400" dirty="0" err="1"/>
              <a:t>Flask</a:t>
            </a:r>
            <a:r>
              <a:rPr lang="es-ES" sz="1400" dirty="0"/>
              <a:t> y </a:t>
            </a:r>
            <a:r>
              <a:rPr lang="es-ES" sz="1400" dirty="0" err="1"/>
              <a:t>ORMs</a:t>
            </a:r>
            <a:r>
              <a:rPr lang="es-ES" sz="1400" dirty="0"/>
              <a:t> como SQLAlchemy2.</a:t>
            </a:r>
            <a:endParaRPr lang="en-GB" sz="1400" dirty="0"/>
          </a:p>
        </p:txBody>
      </p:sp>
    </p:spTree>
    <p:extLst>
      <p:ext uri="{BB962C8B-B14F-4D97-AF65-F5344CB8AC3E}">
        <p14:creationId xmlns:p14="http://schemas.microsoft.com/office/powerpoint/2010/main" val="144601831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documentManagement/types"/>
    <ds:schemaRef ds:uri="http://schemas.microsoft.com/office/2006/metadata/properties"/>
    <ds:schemaRef ds:uri="http://purl.org/dc/dcmitype/"/>
    <ds:schemaRef ds:uri="http://purl.org/dc/elements/1.1/"/>
    <ds:schemaRef ds:uri="71af3243-3dd4-4a8d-8c0d-dd76da1f02a5"/>
    <ds:schemaRef ds:uri="http://schemas.openxmlformats.org/package/2006/metadata/core-properties"/>
    <ds:schemaRef ds:uri="http://www.w3.org/XML/1998/namespace"/>
    <ds:schemaRef ds:uri="http://purl.org/dc/terms/"/>
    <ds:schemaRef ds:uri="http://schemas.microsoft.com/office/infopath/2007/PartnerControl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{F305F88B-1209-4BF6-BC4A-B09682F48B1B}tf22712842_win32</Template>
  <TotalTime>1162</TotalTime>
  <Words>5318</Words>
  <Application>Microsoft Office PowerPoint</Application>
  <PresentationFormat>Widescreen</PresentationFormat>
  <Paragraphs>694</Paragraphs>
  <Slides>93</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93</vt:i4>
      </vt:variant>
    </vt:vector>
  </HeadingPairs>
  <TitlesOfParts>
    <vt:vector size="100" baseType="lpstr">
      <vt:lpstr>Arial</vt:lpstr>
      <vt:lpstr>Bookman Old Style</vt:lpstr>
      <vt:lpstr>Calibri</vt:lpstr>
      <vt:lpstr>Consolas</vt:lpstr>
      <vt:lpstr>Franklin Gothic Book</vt:lpstr>
      <vt:lpstr>Wingdings</vt:lpstr>
      <vt:lpstr>1_RetrospectVTI</vt:lpstr>
      <vt:lpstr>Python: Conceptos de aplicaciones en producción</vt:lpstr>
      <vt:lpstr>Recordemos</vt:lpstr>
      <vt:lpstr>Entornos virtuales</vt:lpstr>
      <vt:lpstr>Entornos virtuales: Limitaciones</vt:lpstr>
      <vt:lpstr>Opción 1: Máquinas virtuales</vt:lpstr>
      <vt:lpstr>Opción 1: Máquinas virtuales</vt:lpstr>
      <vt:lpstr>Opción 1: Máquinas virtuales</vt:lpstr>
      <vt:lpstr>Opción 1: Máquinas virtuales</vt:lpstr>
      <vt:lpstr>Contenedores</vt:lpstr>
      <vt:lpstr>Contenedores vs máquinas virtuales</vt:lpstr>
      <vt:lpstr>Contenedores</vt:lpstr>
      <vt:lpstr>Contenedores vs entornos virtuales de Python</vt:lpstr>
      <vt:lpstr>Contenedores</vt:lpstr>
      <vt:lpstr>Empaquetando contenedores</vt:lpstr>
      <vt:lpstr>Docker: Imagen base</vt:lpstr>
      <vt:lpstr>Docker: Dockerfile</vt:lpstr>
      <vt:lpstr>Docker: Imagen vs contenedor</vt:lpstr>
      <vt:lpstr>Docker: Contenedores</vt:lpstr>
      <vt:lpstr>Docker en Windows</vt:lpstr>
      <vt:lpstr>¿Por qué usar contenedores?</vt:lpstr>
      <vt:lpstr>¿Por qué usar contenedores?</vt:lpstr>
      <vt:lpstr>Sistemas complejos</vt:lpstr>
      <vt:lpstr>docker-compose</vt:lpstr>
      <vt:lpstr>docker-compose.yml</vt:lpstr>
      <vt:lpstr>docker-compose</vt:lpstr>
      <vt:lpstr>Tema para estudiar</vt:lpstr>
      <vt:lpstr>PowerPoint Presentation</vt:lpstr>
      <vt:lpstr>PowerPoint Presentation</vt:lpstr>
      <vt:lpstr>PowerPoint Presentation</vt:lpstr>
      <vt:lpstr>PowerPoint Presentation</vt:lpstr>
      <vt:lpstr>PowerPoint Presentation</vt:lpstr>
      <vt:lpstr>Python: Conceptos de aplicaciones en producción</vt:lpstr>
      <vt:lpstr>Python: Conceptos de aplicaciones en producción</vt:lpstr>
      <vt:lpstr>Github Codespaces</vt:lpstr>
      <vt:lpstr>Github Codespaces</vt:lpstr>
      <vt:lpstr>Github Codespaces</vt:lpstr>
      <vt:lpstr>Github Codespaces</vt:lpstr>
      <vt:lpstr>Github Codespaces</vt:lpstr>
      <vt:lpstr>Github Codespaces</vt:lpstr>
      <vt:lpstr>Python: Introducción</vt:lpstr>
      <vt:lpstr>Datos</vt:lpstr>
      <vt:lpstr>Datos</vt:lpstr>
      <vt:lpstr>Ejemplos</vt:lpstr>
      <vt:lpstr>Ejemplos</vt:lpstr>
      <vt:lpstr>Ejemplos</vt:lpstr>
      <vt:lpstr>Datos</vt:lpstr>
      <vt:lpstr>Datos</vt:lpstr>
      <vt:lpstr>La vida del análisis de datos</vt:lpstr>
      <vt:lpstr>La vida de los servicios de datos</vt:lpstr>
      <vt:lpstr>Trabajando en análisis</vt:lpstr>
      <vt:lpstr>Trabajando en análisis</vt:lpstr>
      <vt:lpstr>¿Por qué usar Python?</vt:lpstr>
      <vt:lpstr>Python para análisis de datos</vt:lpstr>
      <vt:lpstr>La vida del análisis</vt:lpstr>
      <vt:lpstr>La vida del análisis</vt:lpstr>
      <vt:lpstr>La vida del análisis</vt:lpstr>
      <vt:lpstr>La vida del análisis</vt:lpstr>
      <vt:lpstr>La vida del análisis</vt:lpstr>
      <vt:lpstr>La vida del análisis</vt:lpstr>
      <vt:lpstr>Análisis</vt:lpstr>
      <vt:lpstr>Análisis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Una herramienta multipropósito</dc:title>
  <dc:creator>Daniel ORTIZ COSTA (Student)</dc:creator>
  <cp:lastModifiedBy>Daniel Ortiz Costa (Student)</cp:lastModifiedBy>
  <cp:revision>143</cp:revision>
  <dcterms:created xsi:type="dcterms:W3CDTF">2022-06-29T18:13:33Z</dcterms:created>
  <dcterms:modified xsi:type="dcterms:W3CDTF">2024-09-13T22:48:08Z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