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4"/>
  </p:notesMasterIdLst>
  <p:sldIdLst>
    <p:sldId id="298" r:id="rId5"/>
    <p:sldId id="364" r:id="rId6"/>
    <p:sldId id="365" r:id="rId7"/>
    <p:sldId id="366" r:id="rId8"/>
    <p:sldId id="367" r:id="rId9"/>
    <p:sldId id="368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8" r:id="rId28"/>
    <p:sldId id="387" r:id="rId29"/>
    <p:sldId id="389" r:id="rId30"/>
    <p:sldId id="390" r:id="rId31"/>
    <p:sldId id="391" r:id="rId32"/>
    <p:sldId id="392" r:id="rId33"/>
    <p:sldId id="394" r:id="rId34"/>
    <p:sldId id="393" r:id="rId35"/>
    <p:sldId id="395" r:id="rId36"/>
    <p:sldId id="396" r:id="rId37"/>
    <p:sldId id="397" r:id="rId38"/>
    <p:sldId id="398" r:id="rId39"/>
    <p:sldId id="411" r:id="rId40"/>
    <p:sldId id="402" r:id="rId41"/>
    <p:sldId id="399" r:id="rId42"/>
    <p:sldId id="401" r:id="rId43"/>
    <p:sldId id="403" r:id="rId44"/>
    <p:sldId id="404" r:id="rId45"/>
    <p:sldId id="406" r:id="rId46"/>
    <p:sldId id="405" r:id="rId47"/>
    <p:sldId id="407" r:id="rId48"/>
    <p:sldId id="408" r:id="rId49"/>
    <p:sldId id="409" r:id="rId50"/>
    <p:sldId id="410" r:id="rId51"/>
    <p:sldId id="412" r:id="rId52"/>
    <p:sldId id="41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4618" autoAdjust="0"/>
  </p:normalViewPr>
  <p:slideViewPr>
    <p:cSldViewPr snapToGrid="0">
      <p:cViewPr varScale="1">
        <p:scale>
          <a:sx n="96" d="100"/>
          <a:sy n="96" d="100"/>
        </p:scale>
        <p:origin x="72" y="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2BE8-7B3A-44F1-BF49-4B095E2A7623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1FD40-CC14-4F7E-A160-3C6C44C1A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1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1FD40-CC14-4F7E-A160-3C6C44C1AC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00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1FD40-CC14-4F7E-A160-3C6C44C1ACF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0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pyinstaller.org/en/stab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action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leci.com/docs/language-pytho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leci.com/docs/language-pytho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leci.com/docs/language-pytho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prompting.org/es/docs/basics/prompt_enginee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3C4D85-97C8-7BD5-07EC-2ED6E460A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Python: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s-EC" sz="2800" dirty="0">
                <a:solidFill>
                  <a:schemeClr val="tx1"/>
                </a:solidFill>
              </a:rPr>
              <a:t>Conceptos de Aplicaciones en Producción</a:t>
            </a:r>
            <a:endParaRPr lang="es-EC" sz="3600" dirty="0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9CF6B45-FDF4-8614-0E29-5EF3F4C68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C" sz="1600" dirty="0"/>
              <a:t>PROYECTOS EN PRODUCCIÓN</a:t>
            </a:r>
            <a:endParaRPr lang="en-US" sz="1600" dirty="0"/>
          </a:p>
        </p:txBody>
      </p:sp>
      <p:pic>
        <p:nvPicPr>
          <p:cNvPr id="15" name="Picture 8" descr="See the source image">
            <a:extLst>
              <a:ext uri="{FF2B5EF4-FFF2-40B4-BE49-F238E27FC236}">
                <a16:creationId xmlns:a16="http://schemas.microsoft.com/office/drawing/2014/main" id="{65D54260-B535-298B-A283-5070697A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56" y="1177569"/>
            <a:ext cx="1680072" cy="16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Aplicaciones web: IaaS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C" dirty="0"/>
          </a:p>
          <a:p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IaaS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 proporciona infraestructura informática virtualizada a través de Internet. Esto incluye servidores, almacenamiento, y redes. Los usuarios pueden alquilar estos recursos según sea necesario y escalar hacia arriba o hacia abajo según sus necesidades.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b="1" dirty="0">
                <a:solidFill>
                  <a:srgbClr val="111111"/>
                </a:solidFill>
                <a:latin typeface="-apple-system"/>
              </a:rPr>
              <a:t>Mucho control, pero muchas más responsabilidades.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Ejemplo: Amazon Web </a:t>
            </a:r>
            <a:r>
              <a:rPr lang="es-ES" dirty="0" err="1">
                <a:solidFill>
                  <a:srgbClr val="111111"/>
                </a:solidFill>
                <a:latin typeface="-apple-system"/>
              </a:rPr>
              <a:t>Services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Google CP, Azure.</a:t>
            </a:r>
            <a:endParaRPr lang="es-EC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8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5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Aplicaciones web: PaaS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C" dirty="0"/>
          </a:p>
          <a:p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PaaS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 proporciona una plataforma completa para desarrollar, ejecutar y gestionar aplicaciones sin preocuparse por la infraestructura subyacente. Incluye herramientas de desarrollo, sistemas operativos, bases de datos y servidores.</a:t>
            </a:r>
          </a:p>
          <a:p>
            <a:endParaRPr lang="es-ES" b="1" dirty="0">
              <a:solidFill>
                <a:srgbClr val="111111"/>
              </a:solidFill>
              <a:latin typeface="-apple-system"/>
            </a:endParaRPr>
          </a:p>
          <a:p>
            <a:r>
              <a:rPr lang="es-ES" b="1" dirty="0">
                <a:solidFill>
                  <a:srgbClr val="111111"/>
                </a:solidFill>
                <a:latin typeface="-apple-system"/>
              </a:rPr>
              <a:t>Mucho más sencillas, pero generalmente mucho más costosas.</a:t>
            </a:r>
            <a:endParaRPr lang="es-ES" dirty="0">
              <a:solidFill>
                <a:srgbClr val="111111"/>
              </a:solidFill>
              <a:latin typeface="-apple-system"/>
            </a:endParaRP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Ejemplo: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PythonAnywhere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</a:t>
            </a:r>
            <a:r>
              <a:rPr lang="es-ES" dirty="0" err="1">
                <a:solidFill>
                  <a:srgbClr val="111111"/>
                </a:solidFill>
                <a:latin typeface="-apple-system"/>
              </a:rPr>
              <a:t>Heroku</a:t>
            </a:r>
            <a:endParaRPr lang="es-EC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8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6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Aplicaciones web: Servidor simple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  <a:p>
            <a:r>
              <a:rPr lang="es-ES" i="0" dirty="0">
                <a:solidFill>
                  <a:srgbClr val="111111"/>
                </a:solidFill>
                <a:effectLst/>
                <a:latin typeface="-apple-system"/>
              </a:rPr>
              <a:t>Sin embargo, como aprendimos en la clase anterior, un servidor no es más que un programa corriendo en computador. Mientras este sistema esté expuesto a la red de interés, cualquier equipo puede ser usado.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Mucho más sencillo, pero potencialmente mucha menos fiabilidad.</a:t>
            </a:r>
            <a:endParaRPr lang="es-EC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8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9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Aplicaciones de escritorio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C" dirty="0"/>
              <a:t>A pesar de que Python nada más requiere utilizar el intérprete y las librerías dependientes, en muchos contextos es necesario incluir un paquete que incluya todas las partes requeridas para ejecutar nuestra aplicación.</a:t>
            </a:r>
          </a:p>
          <a:p>
            <a:endParaRPr lang="es-EC" dirty="0"/>
          </a:p>
          <a:p>
            <a:r>
              <a:rPr lang="es-EC" dirty="0"/>
              <a:t>Esto es conceptualmente similar a empaquetar todo el entorno de desarrollo de Python, incluyendo el intérprete, junto a los módulos de nuestra aplicación.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8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2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Aplicaciones de escritorio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 lnSpcReduction="10000"/>
          </a:bodyPr>
          <a:lstStyle/>
          <a:p>
            <a:r>
              <a:rPr lang="es-EC" dirty="0"/>
              <a:t>Empaquetando en Windows</a:t>
            </a:r>
          </a:p>
          <a:p>
            <a:r>
              <a:rPr lang="es-EC" dirty="0" err="1"/>
              <a:t>PyInstaller</a:t>
            </a:r>
            <a:r>
              <a:rPr lang="es-EC" dirty="0"/>
              <a:t> </a:t>
            </a:r>
          </a:p>
          <a:p>
            <a:endParaRPr lang="es-EC" dirty="0">
              <a:hlinkClick r:id="rId2"/>
            </a:endParaRPr>
          </a:p>
          <a:p>
            <a:endParaRPr lang="es-EC" dirty="0">
              <a:hlinkClick r:id="rId2"/>
            </a:endParaRPr>
          </a:p>
          <a:p>
            <a:endParaRPr lang="es-EC" dirty="0">
              <a:hlinkClick r:id="rId2"/>
            </a:endParaRPr>
          </a:p>
          <a:p>
            <a:endParaRPr lang="es-EC" dirty="0">
              <a:hlinkClick r:id="rId2"/>
            </a:endParaRPr>
          </a:p>
          <a:p>
            <a:endParaRPr lang="es-EC" dirty="0">
              <a:hlinkClick r:id="rId2"/>
            </a:endParaRPr>
          </a:p>
          <a:p>
            <a:pPr marL="0" indent="0">
              <a:buNone/>
            </a:pPr>
            <a:r>
              <a:rPr lang="en-GB" dirty="0" err="1">
                <a:hlinkClick r:id="rId2"/>
              </a:rPr>
              <a:t>PyInstaller</a:t>
            </a:r>
            <a:r>
              <a:rPr lang="en-GB" dirty="0">
                <a:hlinkClick r:id="rId2"/>
              </a:rPr>
              <a:t> Manual — </a:t>
            </a:r>
            <a:r>
              <a:rPr lang="en-GB" dirty="0" err="1">
                <a:hlinkClick r:id="rId2"/>
              </a:rPr>
              <a:t>PyInstaller</a:t>
            </a:r>
            <a:r>
              <a:rPr lang="en-GB" dirty="0">
                <a:hlinkClick r:id="rId2"/>
              </a:rPr>
              <a:t> 6.10.0 documentation</a:t>
            </a:r>
            <a:endParaRPr lang="es-EC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8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2884E-6691-3D5A-7081-4D08C8185AA1}"/>
              </a:ext>
            </a:extLst>
          </p:cNvPr>
          <p:cNvSpPr txBox="1"/>
          <p:nvPr/>
        </p:nvSpPr>
        <p:spPr>
          <a:xfrm>
            <a:off x="3048625" y="3263071"/>
            <a:ext cx="609724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pip install </a:t>
            </a:r>
            <a:r>
              <a:rPr lang="en-GB" dirty="0" err="1">
                <a:solidFill>
                  <a:schemeClr val="bg1"/>
                </a:solidFill>
              </a:rPr>
              <a:t>pyinstaller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pyinstaller</a:t>
            </a:r>
            <a:r>
              <a:rPr lang="en-GB" dirty="0">
                <a:solidFill>
                  <a:schemeClr val="bg1"/>
                </a:solidFill>
              </a:rPr>
              <a:t> --</a:t>
            </a:r>
            <a:r>
              <a:rPr lang="en-GB" dirty="0" err="1">
                <a:solidFill>
                  <a:schemeClr val="bg1"/>
                </a:solidFill>
              </a:rPr>
              <a:t>onefile</a:t>
            </a:r>
            <a:r>
              <a:rPr lang="en-GB" dirty="0">
                <a:solidFill>
                  <a:schemeClr val="bg1"/>
                </a:solidFill>
              </a:rPr>
              <a:t> mi_script.py</a:t>
            </a:r>
          </a:p>
          <a:p>
            <a:r>
              <a:rPr lang="it-IT" dirty="0">
                <a:solidFill>
                  <a:schemeClr val="bg1"/>
                </a:solidFill>
              </a:rPr>
              <a:t>cd dist</a:t>
            </a:r>
          </a:p>
          <a:p>
            <a:r>
              <a:rPr lang="it-IT" dirty="0">
                <a:solidFill>
                  <a:srgbClr val="92D050"/>
                </a:solidFill>
              </a:rPr>
              <a:t>./mi_script.exe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7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Empaquetando en general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S" dirty="0"/>
              <a:t>Sin embargo, no existe una forma estandarizada, ¡ya que todo es contextual!</a:t>
            </a:r>
            <a:endParaRPr lang="es-EC" dirty="0"/>
          </a:p>
          <a:p>
            <a:endParaRPr lang="es-EC" dirty="0"/>
          </a:p>
          <a:p>
            <a:r>
              <a:rPr lang="es-EC" dirty="0"/>
              <a:t>Por ejemplo, los contenedores aparecen mucho en el contexto de </a:t>
            </a:r>
            <a:r>
              <a:rPr lang="es-EC" dirty="0" err="1"/>
              <a:t>orquestrado</a:t>
            </a:r>
            <a:r>
              <a:rPr lang="es-EC" dirty="0"/>
              <a:t> y distribución en IaaS usando herramientas como </a:t>
            </a:r>
            <a:r>
              <a:rPr lang="es-EC" b="1" dirty="0"/>
              <a:t>Docker </a:t>
            </a:r>
            <a:r>
              <a:rPr lang="es-EC" b="1" dirty="0" err="1"/>
              <a:t>Swarm</a:t>
            </a:r>
            <a:r>
              <a:rPr lang="es-EC" b="1" dirty="0"/>
              <a:t> </a:t>
            </a:r>
            <a:r>
              <a:rPr lang="es-EC" dirty="0"/>
              <a:t>o </a:t>
            </a:r>
            <a:r>
              <a:rPr lang="es-EC" b="1" dirty="0" err="1"/>
              <a:t>Kubernetes</a:t>
            </a:r>
            <a:r>
              <a:rPr lang="es-EC" dirty="0"/>
              <a:t>.</a:t>
            </a:r>
            <a:br>
              <a:rPr lang="es-EC" dirty="0"/>
            </a:br>
            <a:br>
              <a:rPr lang="es-EC" dirty="0"/>
            </a:br>
            <a:r>
              <a:rPr lang="es-EC" dirty="0"/>
              <a:t>Un mundo completamente diferente y que se recomienda cubrir si estás interesado en funcionalidades de infraestructura escalable en la nube.</a:t>
            </a:r>
          </a:p>
          <a:p>
            <a:endParaRPr lang="es-EC" dirty="0"/>
          </a:p>
          <a:p>
            <a:r>
              <a:rPr lang="en-GB" dirty="0">
                <a:hlinkClick r:id="rId2"/>
              </a:rPr>
              <a:t>Kubernetes</a:t>
            </a:r>
            <a:endParaRPr lang="es-EC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8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1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CI/CD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C" b="1" dirty="0"/>
              <a:t>Integración y emisión continua</a:t>
            </a:r>
          </a:p>
          <a:p>
            <a:endParaRPr lang="es-EC" dirty="0"/>
          </a:p>
          <a:p>
            <a:r>
              <a:rPr lang="es-ES" dirty="0"/>
              <a:t> Son prácticas que ayudan a los equipos de desarrollo de software a entregar cambios de código de manera más frecuente y confiable.</a:t>
            </a:r>
            <a:endParaRPr lang="es-EC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1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CI/CD: Integración continua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Automatiza la integración de cambios de código en un repositorio compartido.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Cada cambio se verifica mediante pruebas automáticas para asegurar que no cause errores en la aplicación.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6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CI/CD: Emisión continua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Automatiza la entrega de cambios de código a un entorno de producción.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La </a:t>
            </a: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Emisión Continua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 asegura que el código esté siempre listo para ser desplegado, mientras que el </a:t>
            </a: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Despliegue Continuo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 automatiza el despliegue en producción.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5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CI/CD: Emisión continua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29D2-0AC6-053D-BA20-AA0C505E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NO EXISTEN 2 FORMAS IGUALES DE UN FLUJO CI/CD.</a:t>
            </a:r>
          </a:p>
          <a:p>
            <a:endParaRPr lang="es-EC" dirty="0"/>
          </a:p>
          <a:p>
            <a:r>
              <a:rPr lang="es-ES" dirty="0"/>
              <a:t>La realidad es que todo depende del proyecto, la infraestructura disponible, y el tipo de aplicación.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5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Recordando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C" dirty="0"/>
              <a:t>En Python encontramos una serie de herramientas para validar y asegurarnos que haya consistencia en el proyecto.</a:t>
            </a:r>
          </a:p>
          <a:p>
            <a:endParaRPr lang="es-EC" dirty="0"/>
          </a:p>
          <a:p>
            <a:r>
              <a:rPr lang="es-EC" dirty="0"/>
              <a:t>- </a:t>
            </a:r>
            <a:r>
              <a:rPr lang="es-EC" dirty="0" err="1"/>
              <a:t>Linters</a:t>
            </a:r>
            <a:r>
              <a:rPr lang="es-EC" dirty="0"/>
              <a:t>: Prevenir errores lógicos y patrones erróneos</a:t>
            </a:r>
          </a:p>
          <a:p>
            <a:r>
              <a:rPr lang="es-EC" dirty="0"/>
              <a:t>- </a:t>
            </a:r>
            <a:r>
              <a:rPr lang="es-EC" dirty="0" err="1"/>
              <a:t>Formatters</a:t>
            </a:r>
            <a:r>
              <a:rPr lang="es-EC" dirty="0"/>
              <a:t>: Transformar código de manera automática para seguir un patrón</a:t>
            </a:r>
          </a:p>
          <a:p>
            <a:r>
              <a:rPr lang="es-EC" b="1" i="1" dirty="0"/>
              <a:t>- </a:t>
            </a:r>
            <a:r>
              <a:rPr lang="es-EC" dirty="0"/>
              <a:t>Chequeo estático: Agregar consistencia en un contexto dinámico </a:t>
            </a:r>
          </a:p>
          <a:p>
            <a:r>
              <a:rPr lang="es-EC" dirty="0"/>
              <a:t>- Verificación: Asegurarnos que exista un proceso de validación de la funcionalidad</a:t>
            </a:r>
          </a:p>
          <a:p>
            <a:r>
              <a:rPr lang="es-EC" dirty="0"/>
              <a:t>- Distribución: Emitir la aplicación de acuerdo al contexto específico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09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CI/CD: Emisión continua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29D2-0AC6-053D-BA20-AA0C505E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  <a:p>
            <a:r>
              <a:rPr lang="es-ES" dirty="0"/>
              <a:t>La realidad es que todo depende del proyecto, la infraestructura disponible, y el tipo de aplicación.</a:t>
            </a:r>
            <a:endParaRPr lang="en-GB" dirty="0"/>
          </a:p>
        </p:txBody>
      </p:sp>
      <p:pic>
        <p:nvPicPr>
          <p:cNvPr id="6146" name="Picture 2" descr="CI/CD: Continuous Integration and Continuous Delivery - GeeksforGeeks">
            <a:extLst>
              <a:ext uri="{FF2B5EF4-FFF2-40B4-BE49-F238E27FC236}">
                <a16:creationId xmlns:a16="http://schemas.microsoft.com/office/drawing/2014/main" id="{1CD1BC45-5A4D-8F3B-A90E-FFEF578C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81" y="3476858"/>
            <a:ext cx="8609351" cy="23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50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CI/CD: Emisión continua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29D2-0AC6-053D-BA20-AA0C505E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  <a:p>
            <a:r>
              <a:rPr lang="es-ES" dirty="0"/>
              <a:t>La realidad es que todo depende del proyecto, la infraestructura disponible, y el tipo de aplicación.</a:t>
            </a:r>
            <a:endParaRPr lang="en-GB" dirty="0"/>
          </a:p>
        </p:txBody>
      </p:sp>
      <p:pic>
        <p:nvPicPr>
          <p:cNvPr id="8194" name="Picture 2" descr="Introducing Gitlab CI/CD. On this post we will develop a simple… | by  Matheus Luís Bernardi | Medium">
            <a:extLst>
              <a:ext uri="{FF2B5EF4-FFF2-40B4-BE49-F238E27FC236}">
                <a16:creationId xmlns:a16="http://schemas.microsoft.com/office/drawing/2014/main" id="{05FB6E59-BC55-10C7-3280-11C55AF60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02" y="3059584"/>
            <a:ext cx="5294026" cy="29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1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CI/CD: </a:t>
            </a:r>
            <a:r>
              <a:rPr lang="es-EC" dirty="0" err="1"/>
              <a:t>Github</a:t>
            </a:r>
            <a:r>
              <a:rPr lang="es-EC" dirty="0"/>
              <a:t> </a:t>
            </a:r>
            <a:r>
              <a:rPr lang="es-EC" dirty="0" err="1"/>
              <a:t>Actions</a:t>
            </a:r>
            <a:endParaRPr lang="es-EC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29D2-0AC6-053D-BA20-AA0C505E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  <a:p>
            <a:r>
              <a:rPr lang="es-ES" dirty="0"/>
              <a:t>Mediante </a:t>
            </a:r>
            <a:r>
              <a:rPr lang="es-ES" dirty="0" err="1"/>
              <a:t>Github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 se puede automatizar todo el ciclo de integración y emisión de una aplicación que vive en </a:t>
            </a:r>
            <a:r>
              <a:rPr lang="es-ES" dirty="0" err="1"/>
              <a:t>Github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 err="1"/>
              <a:t>Action</a:t>
            </a:r>
            <a:r>
              <a:rPr lang="es-ES" dirty="0"/>
              <a:t>: Un proceso parte de la tubería de integración o emisión</a:t>
            </a:r>
          </a:p>
          <a:p>
            <a:endParaRPr lang="en-GB" dirty="0"/>
          </a:p>
        </p:txBody>
      </p:sp>
      <p:pic>
        <p:nvPicPr>
          <p:cNvPr id="9220" name="Picture 4" descr="Introduction to GitHub Actions - GeeksforGeeks">
            <a:extLst>
              <a:ext uri="{FF2B5EF4-FFF2-40B4-BE49-F238E27FC236}">
                <a16:creationId xmlns:a16="http://schemas.microsoft.com/office/drawing/2014/main" id="{1549C071-813B-1234-3BDA-33825E29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90" y="4308422"/>
            <a:ext cx="3558290" cy="177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539ECF-FE52-D717-2243-68EB1B63334B}"/>
              </a:ext>
            </a:extLst>
          </p:cNvPr>
          <p:cNvSpPr txBox="1"/>
          <p:nvPr/>
        </p:nvSpPr>
        <p:spPr>
          <a:xfrm>
            <a:off x="1036320" y="5354199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GitHub Actions documentation - GitHub Docs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191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CI/CD: </a:t>
            </a:r>
            <a:r>
              <a:rPr lang="es-EC" dirty="0" err="1"/>
              <a:t>CircleCI</a:t>
            </a:r>
            <a:endParaRPr lang="es-EC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29D2-0AC6-053D-BA20-AA0C505E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  <a:p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E53F5A8-F4BA-0628-75E5-F0285F8F8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853" y="5962933"/>
            <a:ext cx="4974948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hlinkClick r:id="rId3"/>
              </a:rPr>
              <a:t>Configure a Python application on CircleCI - CircleCI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D27B99-36DF-CDB5-2372-7685C91A7065}"/>
              </a:ext>
            </a:extLst>
          </p:cNvPr>
          <p:cNvSpPr txBox="1"/>
          <p:nvPr/>
        </p:nvSpPr>
        <p:spPr>
          <a:xfrm>
            <a:off x="1821305" y="2420910"/>
            <a:ext cx="87317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CircleCI</a:t>
            </a:r>
            <a:r>
              <a:rPr lang="es-ES" dirty="0"/>
              <a:t> es una plataforma de integración continua y entrega continua (CI/CD) que automatiza la construcción, prueba y despliegue de aplicaciones.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Funciona a través de un archivo de configuración en el repositorio de </a:t>
            </a:r>
            <a:r>
              <a:rPr lang="es-ES" b="1" dirty="0" err="1"/>
              <a:t>Github</a:t>
            </a:r>
            <a:r>
              <a:rPr lang="es-ES" b="1" dirty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701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CI/CD: </a:t>
            </a:r>
            <a:r>
              <a:rPr lang="es-EC" dirty="0" err="1"/>
              <a:t>CircleCI</a:t>
            </a:r>
            <a:endParaRPr lang="es-EC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29D2-0AC6-053D-BA20-AA0C505E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  <a:p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E53F5A8-F4BA-0628-75E5-F0285F8F8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853" y="5962933"/>
            <a:ext cx="4974948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hlinkClick r:id="rId3"/>
              </a:rPr>
              <a:t>Configure a Python application on CircleCI - CircleCI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D27B99-36DF-CDB5-2372-7685C91A7065}"/>
              </a:ext>
            </a:extLst>
          </p:cNvPr>
          <p:cNvSpPr txBox="1"/>
          <p:nvPr/>
        </p:nvSpPr>
        <p:spPr>
          <a:xfrm>
            <a:off x="1821305" y="2420910"/>
            <a:ext cx="8731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version</a:t>
            </a:r>
            <a:r>
              <a:rPr lang="es-ES" dirty="0"/>
              <a:t>: Especifica la versión de configuración de </a:t>
            </a:r>
            <a:r>
              <a:rPr lang="es-ES" dirty="0" err="1"/>
              <a:t>CircleCI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orbs</a:t>
            </a:r>
            <a:r>
              <a:rPr lang="es-ES" dirty="0"/>
              <a:t>: El sistema específico preconfigurado.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workflows</a:t>
            </a:r>
            <a:r>
              <a:rPr lang="es-ES" dirty="0"/>
              <a:t>: Define el flujo de trabajo que ejecuta los trabajos en el orden especificado.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736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CI/CD: </a:t>
            </a:r>
            <a:r>
              <a:rPr lang="es-EC" dirty="0" err="1"/>
              <a:t>CircleCI</a:t>
            </a:r>
            <a:endParaRPr lang="es-EC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29D2-0AC6-053D-BA20-AA0C505E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000" dirty="0">
                <a:solidFill>
                  <a:schemeClr val="bg2"/>
                </a:solidFill>
              </a:rPr>
              <a:t>workflows:</a:t>
            </a:r>
          </a:p>
          <a:p>
            <a:r>
              <a:rPr lang="en-GB" sz="2000" dirty="0">
                <a:solidFill>
                  <a:schemeClr val="bg2"/>
                </a:solidFill>
              </a:rPr>
              <a:t>  version: 2</a:t>
            </a:r>
          </a:p>
          <a:p>
            <a:r>
              <a:rPr lang="en-GB" sz="2000" dirty="0">
                <a:solidFill>
                  <a:schemeClr val="bg2"/>
                </a:solidFill>
              </a:rPr>
              <a:t>  build-and-deploy:</a:t>
            </a:r>
          </a:p>
          <a:p>
            <a:r>
              <a:rPr lang="en-GB" sz="2000" dirty="0">
                <a:solidFill>
                  <a:schemeClr val="bg2"/>
                </a:solidFill>
              </a:rPr>
              <a:t>    jobs:</a:t>
            </a:r>
          </a:p>
          <a:p>
            <a:r>
              <a:rPr lang="en-GB" sz="2000" dirty="0">
                <a:solidFill>
                  <a:schemeClr val="bg2"/>
                </a:solidFill>
              </a:rPr>
              <a:t>      - lint</a:t>
            </a:r>
          </a:p>
          <a:p>
            <a:r>
              <a:rPr lang="en-GB" sz="2000" dirty="0">
                <a:solidFill>
                  <a:schemeClr val="bg2"/>
                </a:solidFill>
              </a:rPr>
              <a:t>      - test</a:t>
            </a:r>
          </a:p>
          <a:p>
            <a:r>
              <a:rPr lang="en-GB" sz="2000" dirty="0">
                <a:solidFill>
                  <a:schemeClr val="bg2"/>
                </a:solidFill>
              </a:rPr>
              <a:t>      - deploy:</a:t>
            </a:r>
          </a:p>
          <a:p>
            <a:r>
              <a:rPr lang="en-GB" sz="2000" dirty="0">
                <a:solidFill>
                  <a:schemeClr val="bg2"/>
                </a:solidFill>
              </a:rPr>
              <a:t>          requires:</a:t>
            </a:r>
          </a:p>
          <a:p>
            <a:r>
              <a:rPr lang="en-GB" sz="2000" dirty="0">
                <a:solidFill>
                  <a:schemeClr val="bg2"/>
                </a:solidFill>
              </a:rPr>
              <a:t>            - lint</a:t>
            </a:r>
          </a:p>
          <a:p>
            <a:r>
              <a:rPr lang="en-GB" sz="2000" dirty="0">
                <a:solidFill>
                  <a:schemeClr val="bg2"/>
                </a:solidFill>
              </a:rPr>
              <a:t>            - test</a:t>
            </a:r>
            <a:endParaRPr lang="es-EC" dirty="0"/>
          </a:p>
          <a:p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E53F5A8-F4BA-0628-75E5-F0285F8F8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853" y="5962933"/>
            <a:ext cx="4974948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hlinkClick r:id="rId3"/>
              </a:rPr>
              <a:t>Configure a Python application on CircleCI - CircleCI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86556-4A22-B6B3-F392-4B16D2C98C0B}"/>
              </a:ext>
            </a:extLst>
          </p:cNvPr>
          <p:cNvSpPr txBox="1"/>
          <p:nvPr/>
        </p:nvSpPr>
        <p:spPr>
          <a:xfrm>
            <a:off x="1182349" y="2183153"/>
            <a:ext cx="2130477" cy="3631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2"/>
                </a:solidFill>
              </a:rPr>
              <a:t>version: 2.1</a:t>
            </a:r>
          </a:p>
          <a:p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orbs: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python: </a:t>
            </a:r>
            <a:r>
              <a:rPr lang="en-GB" sz="1000" b="1" dirty="0" err="1">
                <a:solidFill>
                  <a:schemeClr val="accent5">
                    <a:lumMod val="75000"/>
                  </a:schemeClr>
                </a:solidFill>
              </a:rPr>
              <a:t>circleci</a:t>
            </a:r>
            <a:r>
              <a:rPr lang="en-GB" sz="1000" b="1" dirty="0">
                <a:solidFill>
                  <a:schemeClr val="accent5">
                    <a:lumMod val="75000"/>
                  </a:schemeClr>
                </a:solidFill>
              </a:rPr>
              <a:t>/python@1.2.3</a:t>
            </a:r>
          </a:p>
          <a:p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jobs: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</a:t>
            </a:r>
            <a:r>
              <a:rPr lang="en-GB" sz="1000" b="1" dirty="0">
                <a:solidFill>
                  <a:srgbClr val="00B050"/>
                </a:solidFill>
              </a:rPr>
              <a:t>lint</a:t>
            </a:r>
            <a:r>
              <a:rPr lang="en-GB" sz="1000" dirty="0">
                <a:solidFill>
                  <a:schemeClr val="bg2"/>
                </a:solidFill>
              </a:rPr>
              <a:t>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docker: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image: </a:t>
            </a:r>
            <a:r>
              <a:rPr lang="en-GB" sz="1000" dirty="0" err="1">
                <a:solidFill>
                  <a:schemeClr val="bg2"/>
                </a:solidFill>
              </a:rPr>
              <a:t>circleci</a:t>
            </a:r>
            <a:r>
              <a:rPr lang="en-GB" sz="1000" dirty="0">
                <a:solidFill>
                  <a:schemeClr val="bg2"/>
                </a:solidFill>
              </a:rPr>
              <a:t>/python:3.8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steps: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checkout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run: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name: </a:t>
            </a:r>
            <a:r>
              <a:rPr lang="en-GB" sz="1000" dirty="0" err="1">
                <a:solidFill>
                  <a:schemeClr val="bg2"/>
                </a:solidFill>
              </a:rPr>
              <a:t>Dependencias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          command: |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  python -m </a:t>
            </a:r>
            <a:r>
              <a:rPr lang="en-GB" sz="1000" dirty="0" err="1">
                <a:solidFill>
                  <a:schemeClr val="bg2"/>
                </a:solidFill>
              </a:rPr>
              <a:t>venv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venv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            . </a:t>
            </a:r>
            <a:r>
              <a:rPr lang="en-GB" sz="1000" dirty="0" err="1">
                <a:solidFill>
                  <a:schemeClr val="bg2"/>
                </a:solidFill>
              </a:rPr>
              <a:t>venv</a:t>
            </a:r>
            <a:r>
              <a:rPr lang="en-GB" sz="1000" dirty="0">
                <a:solidFill>
                  <a:schemeClr val="bg2"/>
                </a:solidFill>
              </a:rPr>
              <a:t>/bin/activate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  pip install black </a:t>
            </a:r>
            <a:r>
              <a:rPr lang="en-GB" sz="1000" dirty="0" err="1">
                <a:solidFill>
                  <a:schemeClr val="bg2"/>
                </a:solidFill>
              </a:rPr>
              <a:t>mypy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      - run: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name: Black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command: black --check .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run: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name: </a:t>
            </a:r>
            <a:r>
              <a:rPr lang="en-GB" sz="1000" dirty="0" err="1">
                <a:solidFill>
                  <a:schemeClr val="bg2"/>
                </a:solidFill>
              </a:rPr>
              <a:t>Mypy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          command: </a:t>
            </a:r>
            <a:r>
              <a:rPr lang="en-GB" sz="1000" dirty="0" err="1">
                <a:solidFill>
                  <a:schemeClr val="bg2"/>
                </a:solidFill>
              </a:rPr>
              <a:t>mypy</a:t>
            </a:r>
            <a:r>
              <a:rPr lang="en-GB" sz="1000" dirty="0">
                <a:solidFill>
                  <a:schemeClr val="bg2"/>
                </a:solidFill>
              </a:rPr>
              <a:t>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74D73-F47E-7B70-1117-DE0A7455F095}"/>
              </a:ext>
            </a:extLst>
          </p:cNvPr>
          <p:cNvSpPr txBox="1"/>
          <p:nvPr/>
        </p:nvSpPr>
        <p:spPr>
          <a:xfrm>
            <a:off x="3312826" y="2183153"/>
            <a:ext cx="2130477" cy="3631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2"/>
                </a:solidFill>
              </a:rPr>
              <a:t>  </a:t>
            </a:r>
            <a:r>
              <a:rPr lang="en-GB" sz="1000" b="1" dirty="0">
                <a:solidFill>
                  <a:srgbClr val="00B050"/>
                </a:solidFill>
              </a:rPr>
              <a:t>test</a:t>
            </a:r>
            <a:r>
              <a:rPr lang="en-GB" sz="1000" dirty="0">
                <a:solidFill>
                  <a:schemeClr val="bg2"/>
                </a:solidFill>
              </a:rPr>
              <a:t>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docker: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image: </a:t>
            </a:r>
            <a:r>
              <a:rPr lang="en-GB" sz="1000" dirty="0" err="1">
                <a:solidFill>
                  <a:schemeClr val="bg2"/>
                </a:solidFill>
              </a:rPr>
              <a:t>circleci</a:t>
            </a:r>
            <a:r>
              <a:rPr lang="en-GB" sz="1000" dirty="0">
                <a:solidFill>
                  <a:schemeClr val="bg2"/>
                </a:solidFill>
              </a:rPr>
              <a:t>/python:3.8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steps: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checkout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run: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name: </a:t>
            </a:r>
            <a:r>
              <a:rPr lang="en-GB" sz="1000" dirty="0" err="1">
                <a:solidFill>
                  <a:schemeClr val="bg2"/>
                </a:solidFill>
              </a:rPr>
              <a:t>Dependencias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          command: |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  python -m </a:t>
            </a:r>
            <a:r>
              <a:rPr lang="en-GB" sz="1000" dirty="0" err="1">
                <a:solidFill>
                  <a:schemeClr val="bg2"/>
                </a:solidFill>
              </a:rPr>
              <a:t>venv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venv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            . </a:t>
            </a:r>
            <a:r>
              <a:rPr lang="en-GB" sz="1000" dirty="0" err="1">
                <a:solidFill>
                  <a:schemeClr val="bg2"/>
                </a:solidFill>
              </a:rPr>
              <a:t>venv</a:t>
            </a:r>
            <a:r>
              <a:rPr lang="en-GB" sz="1000" dirty="0">
                <a:solidFill>
                  <a:schemeClr val="bg2"/>
                </a:solidFill>
              </a:rPr>
              <a:t>/bin/activate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  pip install </a:t>
            </a:r>
            <a:r>
              <a:rPr lang="en-GB" sz="1000" dirty="0" err="1">
                <a:solidFill>
                  <a:schemeClr val="bg2"/>
                </a:solidFill>
              </a:rPr>
              <a:t>pytest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      - run: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name: Tests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command: </a:t>
            </a:r>
            <a:r>
              <a:rPr lang="en-GB" sz="1000" dirty="0" err="1">
                <a:solidFill>
                  <a:schemeClr val="bg2"/>
                </a:solidFill>
              </a:rPr>
              <a:t>pytest</a:t>
            </a:r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FCB55-3E74-1ADE-E856-03A5842B6A03}"/>
              </a:ext>
            </a:extLst>
          </p:cNvPr>
          <p:cNvSpPr txBox="1"/>
          <p:nvPr/>
        </p:nvSpPr>
        <p:spPr>
          <a:xfrm>
            <a:off x="5443303" y="2183153"/>
            <a:ext cx="2130477" cy="3631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2"/>
                </a:solidFill>
              </a:rPr>
              <a:t>  </a:t>
            </a:r>
            <a:r>
              <a:rPr lang="en-GB" sz="1000" b="1" dirty="0">
                <a:solidFill>
                  <a:srgbClr val="00B050"/>
                </a:solidFill>
              </a:rPr>
              <a:t>deploy</a:t>
            </a:r>
            <a:r>
              <a:rPr lang="en-GB" sz="1000" dirty="0">
                <a:solidFill>
                  <a:schemeClr val="bg2"/>
                </a:solidFill>
              </a:rPr>
              <a:t>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docker: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image: </a:t>
            </a:r>
            <a:r>
              <a:rPr lang="en-GB" sz="1000" dirty="0" err="1">
                <a:solidFill>
                  <a:schemeClr val="bg2"/>
                </a:solidFill>
              </a:rPr>
              <a:t>circleci</a:t>
            </a:r>
            <a:r>
              <a:rPr lang="en-GB" sz="1000" dirty="0">
                <a:solidFill>
                  <a:schemeClr val="bg2"/>
                </a:solidFill>
              </a:rPr>
              <a:t>/python:3.8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steps: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checkout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run: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name: </a:t>
            </a:r>
            <a:r>
              <a:rPr lang="en-GB" sz="1000" dirty="0" err="1">
                <a:solidFill>
                  <a:schemeClr val="bg2"/>
                </a:solidFill>
              </a:rPr>
              <a:t>Dependencias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          command: |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  python -m </a:t>
            </a:r>
            <a:r>
              <a:rPr lang="en-GB" sz="1000" dirty="0" err="1">
                <a:solidFill>
                  <a:schemeClr val="bg2"/>
                </a:solidFill>
              </a:rPr>
              <a:t>venv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venv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            . </a:t>
            </a:r>
            <a:r>
              <a:rPr lang="en-GB" sz="1000" dirty="0" err="1">
                <a:solidFill>
                  <a:schemeClr val="bg2"/>
                </a:solidFill>
              </a:rPr>
              <a:t>venv</a:t>
            </a:r>
            <a:r>
              <a:rPr lang="en-GB" sz="1000" dirty="0">
                <a:solidFill>
                  <a:schemeClr val="bg2"/>
                </a:solidFill>
              </a:rPr>
              <a:t>/bin/activate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  pip install twine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run: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name: </a:t>
            </a:r>
            <a:r>
              <a:rPr lang="en-GB" sz="1000" dirty="0" err="1">
                <a:solidFill>
                  <a:schemeClr val="bg2"/>
                </a:solidFill>
              </a:rPr>
              <a:t>Armar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          command: |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  . </a:t>
            </a:r>
            <a:r>
              <a:rPr lang="en-GB" sz="1000" dirty="0" err="1">
                <a:solidFill>
                  <a:schemeClr val="bg2"/>
                </a:solidFill>
              </a:rPr>
              <a:t>venv</a:t>
            </a:r>
            <a:r>
              <a:rPr lang="en-GB" sz="1000" dirty="0">
                <a:solidFill>
                  <a:schemeClr val="bg2"/>
                </a:solidFill>
              </a:rPr>
              <a:t>/bin/activate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  python setup.py </a:t>
            </a:r>
            <a:r>
              <a:rPr lang="en-GB" sz="1000" dirty="0" err="1">
                <a:solidFill>
                  <a:schemeClr val="bg2"/>
                </a:solidFill>
              </a:rPr>
              <a:t>sdist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bdist_wheel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      - run: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name: Subir a </a:t>
            </a:r>
            <a:r>
              <a:rPr lang="en-GB" sz="1000" dirty="0" err="1">
                <a:solidFill>
                  <a:schemeClr val="bg2"/>
                </a:solidFill>
              </a:rPr>
              <a:t>PyPI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          command: |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  . </a:t>
            </a:r>
            <a:r>
              <a:rPr lang="en-GB" sz="1000" dirty="0" err="1">
                <a:solidFill>
                  <a:schemeClr val="bg2"/>
                </a:solidFill>
              </a:rPr>
              <a:t>venv</a:t>
            </a:r>
            <a:r>
              <a:rPr lang="en-GB" sz="1000" dirty="0">
                <a:solidFill>
                  <a:schemeClr val="bg2"/>
                </a:solidFill>
              </a:rPr>
              <a:t>/bin/activate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  twine upload </a:t>
            </a:r>
            <a:r>
              <a:rPr lang="en-GB" sz="1000" dirty="0" err="1">
                <a:solidFill>
                  <a:schemeClr val="bg2"/>
                </a:solidFill>
              </a:rPr>
              <a:t>dist</a:t>
            </a:r>
            <a:r>
              <a:rPr lang="en-GB" sz="1000" dirty="0">
                <a:solidFill>
                  <a:schemeClr val="bg2"/>
                </a:solidFill>
              </a:rPr>
              <a:t>/*</a:t>
            </a:r>
          </a:p>
          <a:p>
            <a:endParaRPr lang="en-GB" sz="1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14D4C-48CA-BF1C-0A28-6AE97EE178F6}"/>
              </a:ext>
            </a:extLst>
          </p:cNvPr>
          <p:cNvSpPr txBox="1"/>
          <p:nvPr/>
        </p:nvSpPr>
        <p:spPr>
          <a:xfrm>
            <a:off x="7540052" y="2183153"/>
            <a:ext cx="2130477" cy="3631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2"/>
                </a:solidFill>
              </a:rPr>
              <a:t>workflows: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version: 2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build-and-deploy: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jobs: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lint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test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- deploy: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requires: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  - lint</a:t>
            </a:r>
          </a:p>
          <a:p>
            <a:r>
              <a:rPr lang="en-GB" sz="1000" dirty="0">
                <a:solidFill>
                  <a:schemeClr val="bg2"/>
                </a:solidFill>
              </a:rPr>
              <a:t>            - test</a:t>
            </a: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  <a:p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84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33C4D85-97C8-7BD5-07EC-2ED6E460A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Python: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s-EC" sz="2800" dirty="0">
                <a:solidFill>
                  <a:schemeClr val="tx1"/>
                </a:solidFill>
              </a:rPr>
              <a:t>Conceptos de Aplicaciones en Producción</a:t>
            </a:r>
            <a:endParaRPr lang="es-EC" sz="3600" dirty="0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9CF6B45-FDF4-8614-0E29-5EF3F4C68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C" sz="1600" dirty="0"/>
              <a:t>Herramientas de productividad</a:t>
            </a:r>
            <a:endParaRPr lang="en-US" sz="1600" dirty="0"/>
          </a:p>
        </p:txBody>
      </p:sp>
      <p:pic>
        <p:nvPicPr>
          <p:cNvPr id="15" name="Picture 8" descr="See the source image">
            <a:extLst>
              <a:ext uri="{FF2B5EF4-FFF2-40B4-BE49-F238E27FC236}">
                <a16:creationId xmlns:a16="http://schemas.microsoft.com/office/drawing/2014/main" id="{65D54260-B535-298B-A283-5070697A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56" y="1177569"/>
            <a:ext cx="1680072" cy="16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928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Modelos ML reusables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C" dirty="0"/>
              <a:t>En el contexto de desarrollo de aplicaciones que utilizan Machine </a:t>
            </a:r>
            <a:r>
              <a:rPr lang="es-EC" dirty="0" err="1"/>
              <a:t>Learning</a:t>
            </a:r>
            <a:r>
              <a:rPr lang="es-EC" dirty="0"/>
              <a:t>, es muchas veces necesario utilizar modelos existentes y ajustarlos a los requisitos de nuestro proyecto.</a:t>
            </a:r>
          </a:p>
          <a:p>
            <a:endParaRPr lang="es-EC" dirty="0"/>
          </a:p>
          <a:p>
            <a:r>
              <a:rPr lang="es-EC" dirty="0"/>
              <a:t>En general, el proceso de producir modelos es un arte y ciencia muy a parte de la producción de una aplicación.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0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Hugging</a:t>
            </a:r>
            <a:r>
              <a:rPr lang="es-EC" dirty="0"/>
              <a:t> </a:t>
            </a:r>
            <a:r>
              <a:rPr lang="es-EC" dirty="0" err="1"/>
              <a:t>Face</a:t>
            </a:r>
            <a:endParaRPr lang="es-EC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S" dirty="0"/>
              <a:t>Una</a:t>
            </a:r>
            <a:r>
              <a:rPr lang="es-ES" b="1" dirty="0"/>
              <a:t> </a:t>
            </a:r>
            <a:r>
              <a:rPr lang="es-ES" dirty="0"/>
              <a:t>plataforma de inteligencia artificial y aprendizaje automático que permite a la comunidad </a:t>
            </a:r>
            <a:r>
              <a:rPr lang="es-ES" b="1" dirty="0"/>
              <a:t>colaborar en modelos, conjuntos de datos y aplicaciones</a:t>
            </a:r>
            <a:r>
              <a:rPr lang="es-ES" dirty="0"/>
              <a:t>. Es conocida por </a:t>
            </a:r>
            <a:r>
              <a:rPr lang="es-ES" b="1" dirty="0"/>
              <a:t>su biblioteca de transformadores y modelos reutilizables.</a:t>
            </a:r>
            <a:endParaRPr lang="es-EC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290" name="Picture 2" descr="Hugging Face">
            <a:extLst>
              <a:ext uri="{FF2B5EF4-FFF2-40B4-BE49-F238E27FC236}">
                <a16:creationId xmlns:a16="http://schemas.microsoft.com/office/drawing/2014/main" id="{6C1769EE-03DE-58AB-6B60-14ED86BF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898" y="88795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96CCC-21EA-682C-737F-90BA8B2D133B}"/>
              </a:ext>
            </a:extLst>
          </p:cNvPr>
          <p:cNvSpPr txBox="1"/>
          <p:nvPr/>
        </p:nvSpPr>
        <p:spPr>
          <a:xfrm>
            <a:off x="5596952" y="5151832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Hugging Face – The AI community building the future.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356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Hugging</a:t>
            </a:r>
            <a:r>
              <a:rPr lang="es-EC" dirty="0"/>
              <a:t> </a:t>
            </a:r>
            <a:r>
              <a:rPr lang="es-EC" dirty="0" err="1"/>
              <a:t>Face</a:t>
            </a:r>
            <a:endParaRPr lang="es-EC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S" dirty="0"/>
              <a:t>Repositorio de miles de modelos y sets de datos. </a:t>
            </a:r>
          </a:p>
          <a:p>
            <a:r>
              <a:rPr lang="es-ES" dirty="0"/>
              <a:t>Con licencias específicas e instrucciones de integración.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r>
              <a:rPr lang="es-ES" b="1" dirty="0"/>
              <a:t>¡En general, las empresas contribuyen</a:t>
            </a:r>
          </a:p>
          <a:p>
            <a:r>
              <a:rPr lang="es-ES" b="1" dirty="0"/>
              <a:t>sus modelos open-</a:t>
            </a:r>
            <a:r>
              <a:rPr lang="es-ES" b="1" dirty="0" err="1"/>
              <a:t>source</a:t>
            </a:r>
            <a:r>
              <a:rPr lang="es-ES" b="1" dirty="0"/>
              <a:t>!</a:t>
            </a:r>
          </a:p>
          <a:p>
            <a:endParaRPr lang="es-ES" dirty="0"/>
          </a:p>
          <a:p>
            <a:endParaRPr lang="es-ES" dirty="0"/>
          </a:p>
          <a:p>
            <a:endParaRPr lang="es-EC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290" name="Picture 2" descr="Hugging Face">
            <a:extLst>
              <a:ext uri="{FF2B5EF4-FFF2-40B4-BE49-F238E27FC236}">
                <a16:creationId xmlns:a16="http://schemas.microsoft.com/office/drawing/2014/main" id="{6C1769EE-03DE-58AB-6B60-14ED86BF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898" y="88795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24BF7E-4B14-508A-3CE6-4D0567C55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705" y="2108201"/>
            <a:ext cx="3608526" cy="39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En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C" dirty="0"/>
              <a:t>En Python encontramos una serie de herramientas para validar y asegurarnos que haya consistencia en el proyecto.</a:t>
            </a:r>
          </a:p>
          <a:p>
            <a:endParaRPr lang="es-EC" dirty="0"/>
          </a:p>
          <a:p>
            <a:r>
              <a:rPr lang="es-EC" dirty="0"/>
              <a:t>- </a:t>
            </a:r>
            <a:r>
              <a:rPr lang="es-EC" dirty="0" err="1"/>
              <a:t>Linters</a:t>
            </a:r>
            <a:r>
              <a:rPr lang="es-EC" dirty="0"/>
              <a:t>: Prevenir errores lógicos y patrones erróneos </a:t>
            </a:r>
            <a:r>
              <a:rPr lang="es-EC" b="1" i="1" dirty="0"/>
              <a:t>flake8</a:t>
            </a:r>
          </a:p>
          <a:p>
            <a:r>
              <a:rPr lang="es-EC" dirty="0"/>
              <a:t>- </a:t>
            </a:r>
            <a:r>
              <a:rPr lang="es-EC" dirty="0" err="1"/>
              <a:t>Formatters</a:t>
            </a:r>
            <a:r>
              <a:rPr lang="es-EC" dirty="0"/>
              <a:t>: Transformar código de manera automática para seguir un patrón </a:t>
            </a:r>
            <a:r>
              <a:rPr lang="es-EC" b="1" i="1" dirty="0" err="1"/>
              <a:t>black</a:t>
            </a:r>
            <a:r>
              <a:rPr lang="es-EC" b="1" i="1" dirty="0"/>
              <a:t>, </a:t>
            </a:r>
            <a:r>
              <a:rPr lang="es-EC" b="1" i="1" dirty="0" err="1"/>
              <a:t>ruff</a:t>
            </a:r>
            <a:endParaRPr lang="es-EC" b="1" i="1" dirty="0"/>
          </a:p>
          <a:p>
            <a:r>
              <a:rPr lang="es-EC" b="1" i="1" dirty="0"/>
              <a:t>- </a:t>
            </a:r>
            <a:r>
              <a:rPr lang="es-EC" dirty="0"/>
              <a:t>Chequeo estático: Agregar consistencia en un contexto dinámico </a:t>
            </a:r>
            <a:r>
              <a:rPr lang="es-EC" b="1" i="1" dirty="0" err="1"/>
              <a:t>mypy</a:t>
            </a:r>
            <a:endParaRPr lang="es-EC" b="1" i="1" dirty="0"/>
          </a:p>
          <a:p>
            <a:r>
              <a:rPr lang="es-EC" dirty="0"/>
              <a:t>- Verificación: Asegurarnos que exista un proceso de validación de la funcionalidad </a:t>
            </a:r>
            <a:r>
              <a:rPr lang="es-EC" b="1" i="1" dirty="0" err="1"/>
              <a:t>pytest</a:t>
            </a:r>
            <a:endParaRPr lang="es-EC" i="1" dirty="0"/>
          </a:p>
          <a:p>
            <a:r>
              <a:rPr lang="es-EC" dirty="0"/>
              <a:t>- Distribución </a:t>
            </a:r>
            <a:r>
              <a:rPr lang="es-EC" b="1" i="1" dirty="0"/>
              <a:t>contenedores en la nube, </a:t>
            </a:r>
            <a:r>
              <a:rPr lang="es-EC" b="1" i="1" dirty="0" err="1"/>
              <a:t>pypi</a:t>
            </a:r>
            <a:r>
              <a:rPr lang="es-EC" b="1" i="1" dirty="0"/>
              <a:t>, encapsulado ejecutable</a:t>
            </a:r>
            <a:endParaRPr lang="es-EC" i="1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8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57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Hugging</a:t>
            </a:r>
            <a:r>
              <a:rPr lang="es-EC" dirty="0"/>
              <a:t> </a:t>
            </a:r>
            <a:r>
              <a:rPr lang="es-EC" dirty="0" err="1"/>
              <a:t>Face</a:t>
            </a:r>
            <a:endParaRPr lang="es-EC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290" name="Picture 2" descr="Hugging Face">
            <a:extLst>
              <a:ext uri="{FF2B5EF4-FFF2-40B4-BE49-F238E27FC236}">
                <a16:creationId xmlns:a16="http://schemas.microsoft.com/office/drawing/2014/main" id="{6C1769EE-03DE-58AB-6B60-14ED86BF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898" y="88795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5628F-C888-0236-9E6D-344660F34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45" y="1973533"/>
            <a:ext cx="3872711" cy="403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3F5426-D77E-4B94-8979-665E7432B528}"/>
              </a:ext>
            </a:extLst>
          </p:cNvPr>
          <p:cNvSpPr txBox="1"/>
          <p:nvPr/>
        </p:nvSpPr>
        <p:spPr>
          <a:xfrm>
            <a:off x="5776835" y="2251235"/>
            <a:ext cx="609724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pip install transformers</a:t>
            </a:r>
          </a:p>
          <a:p>
            <a:r>
              <a:rPr lang="en-GB" b="1" dirty="0">
                <a:solidFill>
                  <a:schemeClr val="bg1"/>
                </a:solidFill>
              </a:rPr>
              <a:t>pip install datasets tokenizers</a:t>
            </a:r>
          </a:p>
          <a:p>
            <a:r>
              <a:rPr lang="en-GB" b="1" dirty="0">
                <a:solidFill>
                  <a:schemeClr val="bg1"/>
                </a:solidFill>
              </a:rPr>
              <a:t>pip install transformers torch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C95678-A89D-0A35-6320-E8F9A630A7FC}"/>
              </a:ext>
            </a:extLst>
          </p:cNvPr>
          <p:cNvSpPr txBox="1"/>
          <p:nvPr/>
        </p:nvSpPr>
        <p:spPr>
          <a:xfrm>
            <a:off x="5776835" y="3763937"/>
            <a:ext cx="6097248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from transformers import pipeline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# </a:t>
            </a:r>
            <a:r>
              <a:rPr lang="en-GB" sz="1200" dirty="0" err="1">
                <a:solidFill>
                  <a:schemeClr val="bg1"/>
                </a:solidFill>
              </a:rPr>
              <a:t>Crear</a:t>
            </a:r>
            <a:r>
              <a:rPr lang="en-GB" sz="1200" dirty="0">
                <a:solidFill>
                  <a:schemeClr val="bg1"/>
                </a:solidFill>
              </a:rPr>
              <a:t> un pipeline de </a:t>
            </a:r>
            <a:r>
              <a:rPr lang="en-GB" sz="1200" dirty="0" err="1">
                <a:solidFill>
                  <a:schemeClr val="bg1"/>
                </a:solidFill>
              </a:rPr>
              <a:t>generación</a:t>
            </a:r>
            <a:r>
              <a:rPr lang="en-GB" sz="1200" dirty="0">
                <a:solidFill>
                  <a:schemeClr val="bg1"/>
                </a:solidFill>
              </a:rPr>
              <a:t> de </a:t>
            </a:r>
            <a:r>
              <a:rPr lang="en-GB" sz="1200" dirty="0" err="1">
                <a:solidFill>
                  <a:schemeClr val="bg1"/>
                </a:solidFill>
              </a:rPr>
              <a:t>texto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usando</a:t>
            </a:r>
            <a:r>
              <a:rPr lang="en-GB" sz="1200" dirty="0">
                <a:solidFill>
                  <a:schemeClr val="bg1"/>
                </a:solidFill>
              </a:rPr>
              <a:t> GPT-2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generador</a:t>
            </a:r>
            <a:r>
              <a:rPr lang="en-GB" sz="1200" dirty="0">
                <a:solidFill>
                  <a:schemeClr val="bg1"/>
                </a:solidFill>
              </a:rPr>
              <a:t> = pipeline('text-generation', model='gpt-2')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# </a:t>
            </a:r>
            <a:r>
              <a:rPr lang="en-GB" sz="1200" dirty="0" err="1">
                <a:solidFill>
                  <a:schemeClr val="bg1"/>
                </a:solidFill>
              </a:rPr>
              <a:t>Generar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texto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 err="1">
                <a:solidFill>
                  <a:schemeClr val="bg1"/>
                </a:solidFill>
              </a:rPr>
              <a:t>resultado</a:t>
            </a:r>
            <a:r>
              <a:rPr lang="en-GB" sz="1200" dirty="0">
                <a:solidFill>
                  <a:schemeClr val="bg1"/>
                </a:solidFill>
              </a:rPr>
              <a:t> = </a:t>
            </a:r>
            <a:r>
              <a:rPr lang="en-GB" sz="1200" dirty="0" err="1">
                <a:solidFill>
                  <a:schemeClr val="bg1"/>
                </a:solidFill>
              </a:rPr>
              <a:t>generador</a:t>
            </a:r>
            <a:r>
              <a:rPr lang="en-GB" sz="1200" dirty="0">
                <a:solidFill>
                  <a:schemeClr val="bg1"/>
                </a:solidFill>
              </a:rPr>
              <a:t>("</a:t>
            </a:r>
            <a:r>
              <a:rPr lang="en-GB" sz="1200" dirty="0" err="1">
                <a:solidFill>
                  <a:schemeClr val="bg1"/>
                </a:solidFill>
              </a:rPr>
              <a:t>Érase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una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vez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en</a:t>
            </a:r>
            <a:r>
              <a:rPr lang="en-GB" sz="1200" dirty="0">
                <a:solidFill>
                  <a:schemeClr val="bg1"/>
                </a:solidFill>
              </a:rPr>
              <a:t> un </a:t>
            </a:r>
            <a:r>
              <a:rPr lang="en-GB" sz="1200" dirty="0" err="1">
                <a:solidFill>
                  <a:schemeClr val="bg1"/>
                </a:solidFill>
              </a:rPr>
              <a:t>reino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lejano</a:t>
            </a:r>
            <a:r>
              <a:rPr lang="en-GB" sz="1200" dirty="0">
                <a:solidFill>
                  <a:schemeClr val="bg1"/>
                </a:solidFill>
              </a:rPr>
              <a:t>,", </a:t>
            </a:r>
            <a:r>
              <a:rPr lang="en-GB" sz="1200" dirty="0" err="1">
                <a:solidFill>
                  <a:schemeClr val="bg1"/>
                </a:solidFill>
              </a:rPr>
              <a:t>max_length</a:t>
            </a:r>
            <a:r>
              <a:rPr lang="en-GB" sz="1200" dirty="0">
                <a:solidFill>
                  <a:schemeClr val="bg1"/>
                </a:solidFill>
              </a:rPr>
              <a:t>=50, </a:t>
            </a:r>
            <a:r>
              <a:rPr lang="en-GB" sz="1200" dirty="0" err="1">
                <a:solidFill>
                  <a:schemeClr val="bg1"/>
                </a:solidFill>
              </a:rPr>
              <a:t>num_return_sequences</a:t>
            </a:r>
            <a:r>
              <a:rPr lang="en-GB" sz="1200" dirty="0">
                <a:solidFill>
                  <a:schemeClr val="bg1"/>
                </a:solidFill>
              </a:rPr>
              <a:t>=1)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# </a:t>
            </a:r>
            <a:r>
              <a:rPr lang="en-GB" sz="1200" dirty="0" err="1">
                <a:solidFill>
                  <a:schemeClr val="bg1"/>
                </a:solidFill>
              </a:rPr>
              <a:t>Imprimir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el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texto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generado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print(</a:t>
            </a:r>
            <a:r>
              <a:rPr lang="en-GB" sz="1200" dirty="0" err="1">
                <a:solidFill>
                  <a:schemeClr val="bg1"/>
                </a:solidFill>
              </a:rPr>
              <a:t>resultado</a:t>
            </a:r>
            <a:r>
              <a:rPr lang="en-GB" sz="1200" dirty="0">
                <a:solidFill>
                  <a:schemeClr val="bg1"/>
                </a:solidFill>
              </a:rPr>
              <a:t>[0]['</a:t>
            </a:r>
            <a:r>
              <a:rPr lang="en-GB" sz="1200" dirty="0" err="1">
                <a:solidFill>
                  <a:schemeClr val="bg1"/>
                </a:solidFill>
              </a:rPr>
              <a:t>generated_text</a:t>
            </a:r>
            <a:r>
              <a:rPr lang="en-GB" sz="1200" dirty="0">
                <a:solidFill>
                  <a:schemeClr val="bg1"/>
                </a:solidFill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924282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 para desarrolladores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endParaRPr lang="es-ES" b="1" dirty="0"/>
          </a:p>
          <a:p>
            <a:endParaRPr lang="es-ES" dirty="0"/>
          </a:p>
          <a:p>
            <a:r>
              <a:rPr lang="es-ES" dirty="0"/>
              <a:t>Una herramienta que utiliza el modelo basado en la arquitectura GPT (Generative </a:t>
            </a:r>
            <a:r>
              <a:rPr lang="es-ES" dirty="0" err="1"/>
              <a:t>Pre-trained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). Utiliza técnicas avanzadas de aprendizaje profundo para generar texto coherente y relevante en respuesta a las entradas del usuario. </a:t>
            </a:r>
          </a:p>
          <a:p>
            <a:r>
              <a:rPr lang="es-ES" dirty="0" err="1"/>
              <a:t>ChatGPT</a:t>
            </a:r>
            <a:r>
              <a:rPr lang="es-ES" dirty="0"/>
              <a:t> se entrena en </a:t>
            </a:r>
            <a:r>
              <a:rPr lang="es-ES" b="1" dirty="0"/>
              <a:t>grandes cantidades </a:t>
            </a:r>
            <a:r>
              <a:rPr lang="es-ES" dirty="0"/>
              <a:t>de datos textuales y puede realizar tareas como responder preguntas, mantener conversaciones, y generar contenido.</a:t>
            </a:r>
            <a:endParaRPr lang="es-EC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7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Grandes cantidades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endParaRPr lang="es-ES" b="1" dirty="0"/>
          </a:p>
          <a:p>
            <a:r>
              <a:rPr lang="es-ES" dirty="0"/>
              <a:t>¡El modelo en sí surgió a la fama por el producto y su integración, ya que variaciones similares del modelo existen en la academia desde hace bastantes años!</a:t>
            </a:r>
          </a:p>
          <a:p>
            <a:endParaRPr lang="es-EC" b="1" dirty="0"/>
          </a:p>
          <a:p>
            <a:r>
              <a:rPr lang="es-EC" b="1" dirty="0"/>
              <a:t>Entrenado en un corpus de 500 mil millones de tokens de texto extraídos de millones de fuentes.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16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endParaRPr lang="es-EC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C" dirty="0"/>
              <a:t>Es por eso que se ha vuelto una herramienta muy útil en varios contextos. </a:t>
            </a:r>
            <a:r>
              <a:rPr lang="es-EC" b="1" dirty="0"/>
              <a:t>¡Incluida la programación!</a:t>
            </a:r>
          </a:p>
          <a:p>
            <a:endParaRPr lang="es-EC" b="1" dirty="0"/>
          </a:p>
          <a:p>
            <a:r>
              <a:rPr lang="es-ES" dirty="0"/>
              <a:t>Sin embargo, debido al desconocimiento sobre cómo funciona esta herramienta, ¡es recomendado seguir unos consejos para maximizar sus beneficios!</a:t>
            </a:r>
            <a:endParaRPr lang="es-EC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60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Lo que 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C" dirty="0"/>
              <a:t>Un modelo de lenguaje, es decir produce palabras basado en un modelo matemático optimizado para su caso de uso.</a:t>
            </a:r>
          </a:p>
          <a:p>
            <a:endParaRPr lang="es-EC" b="1" dirty="0"/>
          </a:p>
          <a:p>
            <a:r>
              <a:rPr lang="es-EC" b="1" dirty="0"/>
              <a:t>Es excelente cuando se necesita coherencia general al generar contenido basado en patrones de texto.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40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Lo que NO 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C" dirty="0"/>
              <a:t>Una base de datos: </a:t>
            </a:r>
            <a:r>
              <a:rPr lang="es-EC" dirty="0" err="1"/>
              <a:t>ChatGPT</a:t>
            </a:r>
            <a:r>
              <a:rPr lang="es-EC" dirty="0"/>
              <a:t> no busca información en una base de datos, la genera a partir de su modelo matemático.</a:t>
            </a:r>
          </a:p>
          <a:p>
            <a:endParaRPr lang="es-EC" b="1" dirty="0"/>
          </a:p>
          <a:p>
            <a:r>
              <a:rPr lang="es-EC" dirty="0"/>
              <a:t>Una inteligencia autónoma: A pesar de parecer muy coherente, es una cadena de palabras que siguen un modelo estadístico.</a:t>
            </a:r>
          </a:p>
          <a:p>
            <a:endParaRPr lang="es-EC" b="1" dirty="0"/>
          </a:p>
          <a:p>
            <a:r>
              <a:rPr lang="es-ES" b="1" dirty="0"/>
              <a:t>¡Por lo tanto, puede cometer errores (y lo hace muy seguido)!</a:t>
            </a:r>
            <a:endParaRPr lang="es-EC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79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Errores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8674" name="Picture 2" descr="8 Huge ChatGPT Fails To Watch Out for When Using the Tool">
            <a:extLst>
              <a:ext uri="{FF2B5EF4-FFF2-40B4-BE49-F238E27FC236}">
                <a16:creationId xmlns:a16="http://schemas.microsoft.com/office/drawing/2014/main" id="{8F8E9708-CF52-BD10-4563-3BBB70BC0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114" y="2216314"/>
            <a:ext cx="7848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008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Alucinaciones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S" dirty="0"/>
              <a:t>Los modelos de lenguaje se entrenan con grandes cantidades de datos textuales, pero </a:t>
            </a:r>
            <a:r>
              <a:rPr lang="es-ES" dirty="0" err="1"/>
              <a:t>ChatGPT</a:t>
            </a:r>
            <a:r>
              <a:rPr lang="es-ES" dirty="0"/>
              <a:t> no tiene acceso a información en tiempo real ni a datos fuera de su conjunto de entrenamiento.</a:t>
            </a:r>
          </a:p>
          <a:p>
            <a:r>
              <a:rPr lang="es-ES" b="1" dirty="0"/>
              <a:t>Ejemplo: Si el modelo no ha sido entrenado con información actualizada sobre un evento reciente, puede generar respuestas incorrectas sobre ese evento.</a:t>
            </a:r>
            <a:endParaRPr lang="es-EC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09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Alucinaciones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endParaRPr lang="es-ES" b="1" dirty="0"/>
          </a:p>
          <a:p>
            <a:r>
              <a:rPr lang="es-ES" dirty="0"/>
              <a:t>Los modelos pueden malinterpretar el contexto de una pregunta o solicitud, especialmente si es ambigua o contradictoria.</a:t>
            </a:r>
          </a:p>
          <a:p>
            <a:r>
              <a:rPr lang="es-ES" b="1" dirty="0"/>
              <a:t>Ejemplo: Preguntar “¿Dónde puedo patinar sobre hielo en el Cotopaxi?” puede llevar al modelo a generar una respuesta seria, aunque patinar sobre hielo en el Cotopaxi no sea posible.</a:t>
            </a:r>
            <a:endParaRPr lang="es-EC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62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Alucinaciones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endParaRPr lang="es-ES" b="1" dirty="0"/>
          </a:p>
          <a:p>
            <a:r>
              <a:rPr lang="es-ES" dirty="0"/>
              <a:t>Esto es un problema más grande donde interviene la lógica, ya que el modelo no está razonando, sino generando texto basado en patrones</a:t>
            </a:r>
            <a:r>
              <a:rPr lang="es-ES" b="1" dirty="0"/>
              <a:t>.</a:t>
            </a:r>
            <a:endParaRPr lang="es-EC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69D2C-17E8-AB5E-125B-5983F17B3806}"/>
              </a:ext>
            </a:extLst>
          </p:cNvPr>
          <p:cNvSpPr txBox="1"/>
          <p:nvPr/>
        </p:nvSpPr>
        <p:spPr>
          <a:xfrm>
            <a:off x="1229193" y="3818345"/>
            <a:ext cx="9136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Pregunta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“¿Cuál es la raíz cuadrada de 16?”</a:t>
            </a:r>
          </a:p>
          <a:p>
            <a:pPr algn="l"/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Respuesta Alucinada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“La raíz cuadrada de 16 es 5.”</a:t>
            </a:r>
          </a:p>
          <a:p>
            <a:pPr algn="l"/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Explicación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La respuesta correcta es 4. El modelo puede generar un número incorrecto debido a errores en la predicción de la secuencia de números.</a:t>
            </a:r>
          </a:p>
        </p:txBody>
      </p:sp>
    </p:spTree>
    <p:extLst>
      <p:ext uri="{BB962C8B-B14F-4D97-AF65-F5344CB8AC3E}">
        <p14:creationId xmlns:p14="http://schemas.microsoft.com/office/powerpoint/2010/main" val="69265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Distribución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C" dirty="0"/>
              <a:t>Dependiendo de la aplicación o herramienta en construcción existen muchas formas de distribuirla</a:t>
            </a:r>
          </a:p>
          <a:p>
            <a:endParaRPr lang="es-EC" i="1" dirty="0"/>
          </a:p>
          <a:p>
            <a:r>
              <a:rPr lang="es-EC" dirty="0"/>
              <a:t>Cubriremos brevemente una serie de ejemplos.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8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88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Alucinaciones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endParaRPr lang="es-ES" b="1" dirty="0"/>
          </a:p>
          <a:p>
            <a:r>
              <a:rPr lang="es-ES" dirty="0"/>
              <a:t>Esto es un problema más grande donde interviene la lógica, ya que el modelo no está razonando, sino generando texto basado en patrones</a:t>
            </a:r>
            <a:r>
              <a:rPr lang="es-ES" b="1" dirty="0"/>
              <a:t>.</a:t>
            </a:r>
            <a:endParaRPr lang="es-EC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69D2C-17E8-AB5E-125B-5983F17B3806}"/>
              </a:ext>
            </a:extLst>
          </p:cNvPr>
          <p:cNvSpPr txBox="1"/>
          <p:nvPr/>
        </p:nvSpPr>
        <p:spPr>
          <a:xfrm>
            <a:off x="1229193" y="3818345"/>
            <a:ext cx="91365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Pregunta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“¿Cuál es el teorema de Fermat?”</a:t>
            </a:r>
          </a:p>
          <a:p>
            <a:pPr lvl="1" algn="l"/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Respuesta Alucinada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“El teorema de Fermat establece que la suma de dos números primos siempre es un número primo.”</a:t>
            </a:r>
          </a:p>
          <a:p>
            <a:pPr lvl="1" algn="l"/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Explicación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El teorema de Fermat en realidad se refiere a la imposibilidad de dividir un cubo en dos cubos, una cuarta potencia en dos cuartas potencias, y así sucesivamente, para cualquier número mayor que dos.</a:t>
            </a:r>
          </a:p>
        </p:txBody>
      </p:sp>
    </p:spTree>
    <p:extLst>
      <p:ext uri="{BB962C8B-B14F-4D97-AF65-F5344CB8AC3E}">
        <p14:creationId xmlns:p14="http://schemas.microsoft.com/office/powerpoint/2010/main" val="2674616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Alucinaciones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Pregunta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“¿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Cómo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la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librería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requests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para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hacer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solicitud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GET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Python?”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Respuesta Alucinada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876B5-A3EE-E970-BF5B-CF218B10E9D0}"/>
              </a:ext>
            </a:extLst>
          </p:cNvPr>
          <p:cNvSpPr txBox="1"/>
          <p:nvPr/>
        </p:nvSpPr>
        <p:spPr>
          <a:xfrm>
            <a:off x="3047376" y="3436882"/>
            <a:ext cx="609724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import requests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response = </a:t>
            </a:r>
            <a:r>
              <a:rPr lang="en-GB" dirty="0" err="1">
                <a:solidFill>
                  <a:schemeClr val="bg1"/>
                </a:solidFill>
              </a:rPr>
              <a:t>requests.get</a:t>
            </a:r>
            <a:r>
              <a:rPr lang="en-GB" dirty="0">
                <a:solidFill>
                  <a:schemeClr val="bg1"/>
                </a:solidFill>
              </a:rPr>
              <a:t>('https://api.example.com/data')</a:t>
            </a:r>
          </a:p>
          <a:p>
            <a:r>
              <a:rPr lang="en-GB" dirty="0">
                <a:solidFill>
                  <a:schemeClr val="bg1"/>
                </a:solidFill>
              </a:rPr>
              <a:t>data = </a:t>
            </a:r>
            <a:r>
              <a:rPr lang="en-GB" dirty="0" err="1">
                <a:solidFill>
                  <a:schemeClr val="bg1"/>
                </a:solidFill>
              </a:rPr>
              <a:t>response.json</a:t>
            </a:r>
            <a:r>
              <a:rPr lang="en-GB" dirty="0">
                <a:solidFill>
                  <a:schemeClr val="bg1"/>
                </a:solidFill>
              </a:rPr>
              <a:t>()</a:t>
            </a:r>
          </a:p>
          <a:p>
            <a:r>
              <a:rPr lang="en-GB" dirty="0">
                <a:solidFill>
                  <a:schemeClr val="bg1"/>
                </a:solidFill>
              </a:rPr>
              <a:t>print(data['</a:t>
            </a:r>
            <a:r>
              <a:rPr lang="en-GB" dirty="0" err="1">
                <a:solidFill>
                  <a:schemeClr val="bg1"/>
                </a:solidFill>
              </a:rPr>
              <a:t>nombre</a:t>
            </a:r>
            <a:r>
              <a:rPr lang="en-GB" dirty="0">
                <a:solidFill>
                  <a:schemeClr val="bg1"/>
                </a:solidFill>
              </a:rPr>
              <a:t>'])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92E8D5-C624-F55E-C85A-640E4099C55B}"/>
              </a:ext>
            </a:extLst>
          </p:cNvPr>
          <p:cNvSpPr txBox="1"/>
          <p:nvPr/>
        </p:nvSpPr>
        <p:spPr>
          <a:xfrm>
            <a:off x="770467" y="5225749"/>
            <a:ext cx="10262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Aunque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código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parece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correcto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la API no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devuelve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un JSON o la clave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nombre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no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existe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código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fallará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 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modelo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puede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no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tener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cuenta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estos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posibles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errores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551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Alucinaciones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i="0" dirty="0">
                <a:solidFill>
                  <a:srgbClr val="111111"/>
                </a:solidFill>
                <a:effectLst/>
                <a:latin typeface="-apple-system"/>
              </a:rPr>
              <a:t>La realidad es que en general, a pesar de hacer un buen trabajo, a medida que incrementa la complejidad de una solicitud, incrementa la probabilidad de alucinaciones y errores lógicos.</a:t>
            </a:r>
          </a:p>
          <a:p>
            <a:pPr marL="0" indent="0" algn="l">
              <a:buNone/>
            </a:pPr>
            <a:endParaRPr lang="es-ES" b="1" dirty="0">
              <a:solidFill>
                <a:srgbClr val="111111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s-ES" i="0" dirty="0">
                <a:solidFill>
                  <a:srgbClr val="111111"/>
                </a:solidFill>
                <a:effectLst/>
                <a:latin typeface="-apple-system"/>
              </a:rPr>
              <a:t>Lo más importante: </a:t>
            </a:r>
            <a:r>
              <a:rPr lang="es-ES" b="1" i="0" dirty="0">
                <a:solidFill>
                  <a:srgbClr val="C00000"/>
                </a:solidFill>
                <a:effectLst/>
                <a:latin typeface="-apple-system"/>
              </a:rPr>
              <a:t>Es imposible de comprobar rápidamente a menos que entendamos el tema en detalle.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11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Alucinaciones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11111"/>
                </a:solidFill>
                <a:effectLst/>
                <a:latin typeface="-apple-system"/>
              </a:rPr>
              <a:t>Siempre revisa y prueba el código generado por modelos de lenguaje.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97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Alucinaciones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11111"/>
                </a:solidFill>
                <a:effectLst/>
                <a:latin typeface="-apple-system"/>
              </a:rPr>
              <a:t>Verifica los cálculos matemáticos y las afirmaciones en fuentes confiables.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77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Alucinaciones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11111"/>
                </a:solidFill>
                <a:effectLst/>
                <a:latin typeface="-apple-system"/>
              </a:rPr>
              <a:t>Utiliza </a:t>
            </a:r>
            <a:r>
              <a:rPr lang="es-ES" sz="2400" b="1" i="0" dirty="0" err="1">
                <a:solidFill>
                  <a:srgbClr val="111111"/>
                </a:solidFill>
                <a:effectLst/>
                <a:latin typeface="-apple-system"/>
              </a:rPr>
              <a:t>linters</a:t>
            </a:r>
            <a:r>
              <a:rPr lang="es-ES" sz="2400" b="1" i="0" dirty="0">
                <a:solidFill>
                  <a:srgbClr val="111111"/>
                </a:solidFill>
                <a:effectLst/>
                <a:latin typeface="-apple-system"/>
              </a:rPr>
              <a:t> y herramientas de análisis estático para verificar el código.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96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Alucinaciones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i="0" dirty="0">
                <a:solidFill>
                  <a:srgbClr val="111111"/>
                </a:solidFill>
                <a:effectLst/>
                <a:latin typeface="-apple-system"/>
              </a:rPr>
              <a:t>Sé específico en tus preguntas para reducir la ambigüedad, </a:t>
            </a:r>
            <a:r>
              <a:rPr lang="en-GB" sz="2000" b="1" dirty="0" err="1">
                <a:solidFill>
                  <a:srgbClr val="111111"/>
                </a:solidFill>
                <a:latin typeface="-apple-system"/>
              </a:rPr>
              <a:t>p</a:t>
            </a:r>
            <a:r>
              <a:rPr lang="en-GB" sz="2000" b="1" i="0" dirty="0" err="1">
                <a:solidFill>
                  <a:srgbClr val="111111"/>
                </a:solidFill>
                <a:effectLst/>
                <a:latin typeface="-apple-system"/>
              </a:rPr>
              <a:t>roporciona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GB" sz="2000" b="1" i="0" dirty="0" err="1">
                <a:solidFill>
                  <a:srgbClr val="111111"/>
                </a:solidFill>
                <a:effectLst/>
                <a:latin typeface="-apple-system"/>
              </a:rPr>
              <a:t>contexto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GB" sz="2000" b="1" i="0" dirty="0" err="1">
                <a:solidFill>
                  <a:srgbClr val="111111"/>
                </a:solidFill>
                <a:effectLst/>
                <a:latin typeface="-apple-system"/>
              </a:rPr>
              <a:t>adicional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GB" sz="2000" b="1" i="0" dirty="0" err="1">
                <a:solidFill>
                  <a:srgbClr val="111111"/>
                </a:solidFill>
                <a:effectLst/>
                <a:latin typeface="-apple-system"/>
              </a:rPr>
              <a:t>si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 es </a:t>
            </a:r>
            <a:r>
              <a:rPr lang="en-GB" sz="2000" b="1" i="0" dirty="0" err="1">
                <a:solidFill>
                  <a:srgbClr val="111111"/>
                </a:solidFill>
                <a:effectLst/>
                <a:latin typeface="-apple-system"/>
              </a:rPr>
              <a:t>necesario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47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ChatGPT</a:t>
            </a:r>
            <a:r>
              <a:rPr lang="es-EC" dirty="0"/>
              <a:t>: Alucinaciones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dirty="0">
                <a:solidFill>
                  <a:srgbClr val="111111"/>
                </a:solidFill>
                <a:latin typeface="-apple-system"/>
              </a:rPr>
              <a:t>Usar </a:t>
            </a:r>
            <a:r>
              <a:rPr lang="es-EC" sz="2000" dirty="0" err="1">
                <a:solidFill>
                  <a:srgbClr val="111111"/>
                </a:solidFill>
                <a:latin typeface="-apple-system"/>
              </a:rPr>
              <a:t>ChatGPT</a:t>
            </a:r>
            <a:r>
              <a:rPr lang="es-EC" sz="2000" dirty="0">
                <a:solidFill>
                  <a:srgbClr val="111111"/>
                </a:solidFill>
                <a:latin typeface="-apple-system"/>
              </a:rPr>
              <a:t> es muy recomendado para p</a:t>
            </a:r>
            <a:r>
              <a:rPr lang="es-EC" sz="2000" i="0" dirty="0">
                <a:solidFill>
                  <a:srgbClr val="111111"/>
                </a:solidFill>
                <a:effectLst/>
                <a:latin typeface="-apple-system"/>
              </a:rPr>
              <a:t>lantillas y andamios de proyectos, una vez que tengamos una lista de requisitos, es decir cuando podamos operar con conocimiento y no incertidumbre.</a:t>
            </a:r>
            <a:endParaRPr lang="en-GB" sz="200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36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 err="1"/>
              <a:t>Github</a:t>
            </a:r>
            <a:r>
              <a:rPr lang="es-EC" dirty="0"/>
              <a:t> </a:t>
            </a:r>
            <a:r>
              <a:rPr lang="es-EC" dirty="0" err="1"/>
              <a:t>CoPilot</a:t>
            </a:r>
            <a:endParaRPr lang="es-EC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dirty="0">
                <a:solidFill>
                  <a:srgbClr val="111111"/>
                </a:solidFill>
                <a:latin typeface="-apple-system"/>
              </a:rPr>
              <a:t>Integración de </a:t>
            </a:r>
            <a:r>
              <a:rPr lang="es-EC" sz="2000" dirty="0" err="1">
                <a:solidFill>
                  <a:srgbClr val="111111"/>
                </a:solidFill>
                <a:latin typeface="-apple-system"/>
              </a:rPr>
              <a:t>ChatGPT</a:t>
            </a:r>
            <a:r>
              <a:rPr lang="es-EC" sz="2000" dirty="0">
                <a:solidFill>
                  <a:srgbClr val="111111"/>
                </a:solidFill>
                <a:latin typeface="-apple-system"/>
              </a:rPr>
              <a:t> para usos de programación. </a:t>
            </a:r>
            <a:r>
              <a:rPr lang="es-EC" sz="2000" dirty="0" err="1">
                <a:solidFill>
                  <a:srgbClr val="111111"/>
                </a:solidFill>
                <a:latin typeface="-apple-system"/>
              </a:rPr>
              <a:t>Incluído</a:t>
            </a:r>
            <a:r>
              <a:rPr lang="es-EC" sz="2000" dirty="0">
                <a:solidFill>
                  <a:srgbClr val="111111"/>
                </a:solidFill>
                <a:latin typeface="-apple-system"/>
              </a:rPr>
              <a:t> gratuitamente con los beneficios educación. </a:t>
            </a:r>
            <a:r>
              <a:rPr lang="es-ES" sz="2000" dirty="0">
                <a:solidFill>
                  <a:srgbClr val="111111"/>
                </a:solidFill>
                <a:latin typeface="-apple-system"/>
              </a:rPr>
              <a:t>Recomendación de </a:t>
            </a:r>
            <a:r>
              <a:rPr lang="es-ES" sz="2000" dirty="0" err="1">
                <a:solidFill>
                  <a:srgbClr val="111111"/>
                </a:solidFill>
                <a:latin typeface="-apple-system"/>
              </a:rPr>
              <a:t>tests</a:t>
            </a:r>
            <a:r>
              <a:rPr lang="es-ES" sz="2000" dirty="0">
                <a:solidFill>
                  <a:srgbClr val="111111"/>
                </a:solidFill>
                <a:latin typeface="-apple-system"/>
              </a:rPr>
              <a:t>, explicación e interpretación, </a:t>
            </a:r>
            <a:r>
              <a:rPr lang="es-ES" sz="2000" b="1" dirty="0">
                <a:solidFill>
                  <a:srgbClr val="111111"/>
                </a:solidFill>
                <a:latin typeface="-apple-system"/>
              </a:rPr>
              <a:t>¡documentación de funciones!</a:t>
            </a:r>
            <a:endParaRPr lang="en-GB" sz="20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3794" name="Picture 2" descr="GitHub Copilot · Your AI pair programmer · GitHub">
            <a:extLst>
              <a:ext uri="{FF2B5EF4-FFF2-40B4-BE49-F238E27FC236}">
                <a16:creationId xmlns:a16="http://schemas.microsoft.com/office/drawing/2014/main" id="{39053C90-F55A-294A-E9BD-DF79304D9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224" y="3121385"/>
            <a:ext cx="5132362" cy="30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635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Ingeniería de </a:t>
            </a:r>
            <a:r>
              <a:rPr lang="es-EC" dirty="0" err="1"/>
              <a:t>prompts</a:t>
            </a:r>
            <a:endParaRPr lang="es-EC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dirty="0">
                <a:solidFill>
                  <a:srgbClr val="111111"/>
                </a:solidFill>
                <a:latin typeface="-apple-system"/>
              </a:rPr>
              <a:t>Un </a:t>
            </a:r>
            <a:r>
              <a:rPr lang="es-EC" sz="2000" dirty="0" err="1">
                <a:solidFill>
                  <a:srgbClr val="111111"/>
                </a:solidFill>
                <a:latin typeface="-apple-system"/>
              </a:rPr>
              <a:t>prompt</a:t>
            </a:r>
            <a:r>
              <a:rPr lang="es-EC" sz="2000" dirty="0">
                <a:solidFill>
                  <a:srgbClr val="111111"/>
                </a:solidFill>
                <a:latin typeface="-apple-system"/>
              </a:rPr>
              <a:t> es una instrucción que se le provee a una ingeniería artificial. </a:t>
            </a:r>
            <a:r>
              <a:rPr lang="es-ES" sz="2000" dirty="0">
                <a:solidFill>
                  <a:srgbClr val="111111"/>
                </a:solidFill>
                <a:latin typeface="-apple-system"/>
              </a:rPr>
              <a:t>¡En este caso existe una técnica que se enfoca en maximizar la calidad de las respuestas obtenidas por un sistema!</a:t>
            </a:r>
            <a:r>
              <a:rPr lang="es-EC" sz="2000" dirty="0">
                <a:solidFill>
                  <a:srgbClr val="111111"/>
                </a:solidFill>
                <a:latin typeface="-apple-system"/>
              </a:rPr>
              <a:t> </a:t>
            </a:r>
          </a:p>
          <a:p>
            <a:pPr marL="0" indent="0">
              <a:buNone/>
            </a:pPr>
            <a:endParaRPr lang="es-EC" sz="20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s-EC" sz="2000" b="1" dirty="0">
                <a:solidFill>
                  <a:srgbClr val="111111"/>
                </a:solidFill>
                <a:latin typeface="-apple-system"/>
              </a:rPr>
              <a:t>Ingeniería de </a:t>
            </a:r>
            <a:r>
              <a:rPr lang="es-EC" sz="2000" b="1" dirty="0" err="1">
                <a:solidFill>
                  <a:srgbClr val="111111"/>
                </a:solidFill>
                <a:latin typeface="-apple-system"/>
              </a:rPr>
              <a:t>prompts</a:t>
            </a:r>
            <a:r>
              <a:rPr lang="es-EC" sz="20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es-ES" sz="2000" b="1" i="0" dirty="0">
                <a:solidFill>
                  <a:srgbClr val="111111"/>
                </a:solidFill>
                <a:effectLst/>
                <a:latin typeface="-apple-system"/>
              </a:rPr>
              <a:t>implica crear y refinar las entradas para que los modelos de IA comprendan mejor las tareas y produzcan resultados más exactos.</a:t>
            </a:r>
            <a:endParaRPr lang="en-GB" sz="20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GB" sz="2000" dirty="0">
                <a:hlinkClick r:id="rId2"/>
              </a:rPr>
              <a:t>Prompt Engineering (learnprompting.org)</a:t>
            </a:r>
            <a:endParaRPr lang="es-ES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4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7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Librerías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C" dirty="0"/>
              <a:t>Un proyecto de Python enfocado enteramente en ofrecer utilidades a otro proyecto.</a:t>
            </a:r>
          </a:p>
          <a:p>
            <a:r>
              <a:rPr lang="es-EC" dirty="0"/>
              <a:t>Por ejemplo, una librería para procesar datos, o una herramienta utilitaria para transformar imágenes.</a:t>
            </a:r>
          </a:p>
          <a:p>
            <a:endParaRPr lang="es-EC" dirty="0"/>
          </a:p>
          <a:p>
            <a:r>
              <a:rPr lang="es-EC" dirty="0"/>
              <a:t>Generalmente se publican al repositorio de Python</a:t>
            </a:r>
          </a:p>
          <a:p>
            <a:endParaRPr lang="es-EC" dirty="0"/>
          </a:p>
          <a:p>
            <a:r>
              <a:rPr lang="en-GB" dirty="0" err="1">
                <a:hlinkClick r:id="rId2"/>
              </a:rPr>
              <a:t>PyPI</a:t>
            </a:r>
            <a:r>
              <a:rPr lang="en-GB" dirty="0">
                <a:hlinkClick r:id="rId2"/>
              </a:rPr>
              <a:t> · The Python Package Index</a:t>
            </a:r>
            <a:endParaRPr lang="es-EC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8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4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Librerías: setup.py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C" dirty="0"/>
              <a:t>La configuración principal que define lo necesario para poder distribuir el código como una librería.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8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64361-2BE0-DC1F-210E-322378EB483C}"/>
              </a:ext>
            </a:extLst>
          </p:cNvPr>
          <p:cNvSpPr txBox="1"/>
          <p:nvPr/>
        </p:nvSpPr>
        <p:spPr>
          <a:xfrm>
            <a:off x="1422192" y="2533698"/>
            <a:ext cx="6097248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# setup.py</a:t>
            </a:r>
          </a:p>
          <a:p>
            <a:r>
              <a:rPr lang="en-GB" sz="1200" dirty="0">
                <a:solidFill>
                  <a:schemeClr val="bg1"/>
                </a:solidFill>
              </a:rPr>
              <a:t>from </a:t>
            </a:r>
            <a:r>
              <a:rPr lang="en-GB" sz="1200" dirty="0" err="1">
                <a:solidFill>
                  <a:schemeClr val="bg1"/>
                </a:solidFill>
              </a:rPr>
              <a:t>setuptools</a:t>
            </a:r>
            <a:r>
              <a:rPr lang="en-GB" sz="1200" dirty="0">
                <a:solidFill>
                  <a:schemeClr val="bg1"/>
                </a:solidFill>
              </a:rPr>
              <a:t> import setup, </a:t>
            </a:r>
            <a:r>
              <a:rPr lang="en-GB" sz="1200" dirty="0" err="1">
                <a:solidFill>
                  <a:schemeClr val="bg1"/>
                </a:solidFill>
              </a:rPr>
              <a:t>find_packages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setup(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name="</a:t>
            </a:r>
            <a:r>
              <a:rPr lang="en-GB" sz="1200" dirty="0" err="1">
                <a:solidFill>
                  <a:schemeClr val="bg1"/>
                </a:solidFill>
              </a:rPr>
              <a:t>mibiblioteca</a:t>
            </a:r>
            <a:r>
              <a:rPr lang="en-GB" sz="1200" dirty="0">
                <a:solidFill>
                  <a:schemeClr val="bg1"/>
                </a:solidFill>
              </a:rPr>
              <a:t>",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version="0.1",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packages=</a:t>
            </a:r>
            <a:r>
              <a:rPr lang="en-GB" sz="1200" dirty="0" err="1">
                <a:solidFill>
                  <a:schemeClr val="bg1"/>
                </a:solidFill>
              </a:rPr>
              <a:t>find_packages</a:t>
            </a:r>
            <a:r>
              <a:rPr lang="en-GB" sz="1200" dirty="0">
                <a:solidFill>
                  <a:schemeClr val="bg1"/>
                </a:solidFill>
              </a:rPr>
              <a:t>(),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author="Tu </a:t>
            </a:r>
            <a:r>
              <a:rPr lang="en-GB" sz="1200" dirty="0" err="1">
                <a:solidFill>
                  <a:schemeClr val="bg1"/>
                </a:solidFill>
              </a:rPr>
              <a:t>Nombre</a:t>
            </a:r>
            <a:r>
              <a:rPr lang="en-GB" sz="1200" dirty="0">
                <a:solidFill>
                  <a:schemeClr val="bg1"/>
                </a:solidFill>
              </a:rPr>
              <a:t>",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</a:t>
            </a:r>
            <a:r>
              <a:rPr lang="en-GB" sz="1200" dirty="0" err="1">
                <a:solidFill>
                  <a:schemeClr val="bg1"/>
                </a:solidFill>
              </a:rPr>
              <a:t>author_email</a:t>
            </a:r>
            <a:r>
              <a:rPr lang="en-GB" sz="1200" dirty="0">
                <a:solidFill>
                  <a:schemeClr val="bg1"/>
                </a:solidFill>
              </a:rPr>
              <a:t>="tuemail@example.com",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description="Una </a:t>
            </a:r>
            <a:r>
              <a:rPr lang="en-GB" sz="1200" dirty="0" err="1">
                <a:solidFill>
                  <a:schemeClr val="bg1"/>
                </a:solidFill>
              </a:rPr>
              <a:t>biblioteca</a:t>
            </a:r>
            <a:r>
              <a:rPr lang="en-GB" sz="1200" dirty="0">
                <a:solidFill>
                  <a:schemeClr val="bg1"/>
                </a:solidFill>
              </a:rPr>
              <a:t> de </a:t>
            </a:r>
            <a:r>
              <a:rPr lang="en-GB" sz="1200" dirty="0" err="1">
                <a:solidFill>
                  <a:schemeClr val="bg1"/>
                </a:solidFill>
              </a:rPr>
              <a:t>ejemplo</a:t>
            </a:r>
            <a:r>
              <a:rPr lang="en-GB" sz="1200" dirty="0">
                <a:solidFill>
                  <a:schemeClr val="bg1"/>
                </a:solidFill>
              </a:rPr>
              <a:t>",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</a:t>
            </a:r>
            <a:r>
              <a:rPr lang="en-GB" sz="1200" dirty="0" err="1">
                <a:solidFill>
                  <a:schemeClr val="bg1"/>
                </a:solidFill>
              </a:rPr>
              <a:t>long_description</a:t>
            </a:r>
            <a:r>
              <a:rPr lang="en-GB" sz="1200" dirty="0">
                <a:solidFill>
                  <a:schemeClr val="bg1"/>
                </a:solidFill>
              </a:rPr>
              <a:t>=open('README.md').read(),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</a:t>
            </a:r>
            <a:r>
              <a:rPr lang="en-GB" sz="1200" dirty="0" err="1">
                <a:solidFill>
                  <a:schemeClr val="bg1"/>
                </a:solidFill>
              </a:rPr>
              <a:t>long_description_content_type</a:t>
            </a:r>
            <a:r>
              <a:rPr lang="en-GB" sz="1200" dirty="0">
                <a:solidFill>
                  <a:schemeClr val="bg1"/>
                </a:solidFill>
              </a:rPr>
              <a:t>='text/markdown',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</a:t>
            </a:r>
            <a:r>
              <a:rPr lang="en-GB" sz="1200" dirty="0" err="1">
                <a:solidFill>
                  <a:schemeClr val="bg1"/>
                </a:solidFill>
              </a:rPr>
              <a:t>url</a:t>
            </a:r>
            <a:r>
              <a:rPr lang="en-GB" sz="1200" dirty="0">
                <a:solidFill>
                  <a:schemeClr val="bg1"/>
                </a:solidFill>
              </a:rPr>
              <a:t>="https://github.com/</a:t>
            </a:r>
            <a:r>
              <a:rPr lang="en-GB" sz="1200" dirty="0" err="1">
                <a:solidFill>
                  <a:schemeClr val="bg1"/>
                </a:solidFill>
              </a:rPr>
              <a:t>tuusuario</a:t>
            </a:r>
            <a:r>
              <a:rPr lang="en-GB" sz="1200" dirty="0">
                <a:solidFill>
                  <a:schemeClr val="bg1"/>
                </a:solidFill>
              </a:rPr>
              <a:t>/</a:t>
            </a:r>
            <a:r>
              <a:rPr lang="en-GB" sz="1200" dirty="0" err="1">
                <a:solidFill>
                  <a:schemeClr val="bg1"/>
                </a:solidFill>
              </a:rPr>
              <a:t>mibiblioteca</a:t>
            </a:r>
            <a:r>
              <a:rPr lang="en-GB" sz="1200" dirty="0">
                <a:solidFill>
                  <a:schemeClr val="bg1"/>
                </a:solidFill>
              </a:rPr>
              <a:t>",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classifiers=[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"Programming Language :: Python :: 3",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"License :: OSI Approved :: MIT License",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"Operating System :: OS Independent",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],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</a:t>
            </a:r>
            <a:r>
              <a:rPr lang="en-GB" sz="1200" dirty="0" err="1">
                <a:solidFill>
                  <a:schemeClr val="bg1"/>
                </a:solidFill>
              </a:rPr>
              <a:t>python_requires</a:t>
            </a:r>
            <a:r>
              <a:rPr lang="en-GB" sz="1200" dirty="0">
                <a:solidFill>
                  <a:schemeClr val="bg1"/>
                </a:solidFill>
              </a:rPr>
              <a:t>='&gt;=3.6',</a:t>
            </a:r>
          </a:p>
          <a:p>
            <a:r>
              <a:rPr lang="en-GB" sz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52618A-07DC-A164-60E2-455A6B9464C3}"/>
              </a:ext>
            </a:extLst>
          </p:cNvPr>
          <p:cNvCxnSpPr>
            <a:cxnSpLocks/>
          </p:cNvCxnSpPr>
          <p:nvPr/>
        </p:nvCxnSpPr>
        <p:spPr>
          <a:xfrm>
            <a:off x="4706911" y="5523875"/>
            <a:ext cx="347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9BB5B-EBC8-B936-8614-928BDCABEC10}"/>
              </a:ext>
            </a:extLst>
          </p:cNvPr>
          <p:cNvCxnSpPr>
            <a:cxnSpLocks/>
          </p:cNvCxnSpPr>
          <p:nvPr/>
        </p:nvCxnSpPr>
        <p:spPr>
          <a:xfrm>
            <a:off x="4706911" y="5924056"/>
            <a:ext cx="347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0A4206-9FD1-E781-D8E8-E25672751FD0}"/>
              </a:ext>
            </a:extLst>
          </p:cNvPr>
          <p:cNvCxnSpPr>
            <a:cxnSpLocks/>
          </p:cNvCxnSpPr>
          <p:nvPr/>
        </p:nvCxnSpPr>
        <p:spPr>
          <a:xfrm>
            <a:off x="4776866" y="3565603"/>
            <a:ext cx="347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70275-693C-6E13-0056-CAD265525BC8}"/>
              </a:ext>
            </a:extLst>
          </p:cNvPr>
          <p:cNvSpPr txBox="1"/>
          <p:nvPr/>
        </p:nvSpPr>
        <p:spPr>
          <a:xfrm>
            <a:off x="8401987" y="3363238"/>
            <a:ext cx="30681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Versión actual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Define metadatos específicos</a:t>
            </a:r>
          </a:p>
          <a:p>
            <a:endParaRPr lang="es-EC" dirty="0"/>
          </a:p>
          <a:p>
            <a:r>
              <a:rPr lang="es-EC" dirty="0"/>
              <a:t>Versión mínima de Python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17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Librerías: Publicando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C" dirty="0"/>
              <a:t>Muchos flujos para publicar, por ejemplo usando </a:t>
            </a:r>
            <a:r>
              <a:rPr lang="es-EC" b="1" i="1" dirty="0" err="1"/>
              <a:t>twine</a:t>
            </a:r>
            <a:endParaRPr lang="es-EC" b="1" i="1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8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22BDE-AA2C-9A3D-4694-760BA9E33B1E}"/>
              </a:ext>
            </a:extLst>
          </p:cNvPr>
          <p:cNvSpPr txBox="1"/>
          <p:nvPr/>
        </p:nvSpPr>
        <p:spPr>
          <a:xfrm>
            <a:off x="3048625" y="3263071"/>
            <a:ext cx="609724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pip install </a:t>
            </a:r>
            <a:r>
              <a:rPr lang="en-GB" dirty="0" err="1">
                <a:solidFill>
                  <a:schemeClr val="bg1"/>
                </a:solidFill>
              </a:rPr>
              <a:t>setuptools</a:t>
            </a:r>
            <a:r>
              <a:rPr lang="en-GB" dirty="0">
                <a:solidFill>
                  <a:schemeClr val="bg1"/>
                </a:solidFill>
              </a:rPr>
              <a:t> wheel twine</a:t>
            </a:r>
          </a:p>
          <a:p>
            <a:r>
              <a:rPr lang="en-GB" dirty="0">
                <a:solidFill>
                  <a:schemeClr val="bg1"/>
                </a:solidFill>
              </a:rPr>
              <a:t>python setup.py </a:t>
            </a:r>
            <a:r>
              <a:rPr lang="en-GB" dirty="0" err="1">
                <a:solidFill>
                  <a:schemeClr val="bg1"/>
                </a:solidFill>
              </a:rPr>
              <a:t>sdist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bdist_wheel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twine upload </a:t>
            </a:r>
            <a:r>
              <a:rPr lang="en-GB" dirty="0" err="1">
                <a:solidFill>
                  <a:schemeClr val="bg1"/>
                </a:solidFill>
              </a:rPr>
              <a:t>dist</a:t>
            </a:r>
            <a:r>
              <a:rPr lang="en-GB" dirty="0">
                <a:solidFill>
                  <a:schemeClr val="bg1"/>
                </a:solidFill>
              </a:rPr>
              <a:t>/*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rgbClr val="92D050"/>
                </a:solidFill>
              </a:rPr>
              <a:t>pip install </a:t>
            </a:r>
            <a:r>
              <a:rPr lang="en-GB" dirty="0" err="1">
                <a:solidFill>
                  <a:srgbClr val="92D050"/>
                </a:solidFill>
              </a:rPr>
              <a:t>mibiblioteca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246A6E8-BCF7-952B-D10B-4D71ABAC7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twine upload dist/*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4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Librerías: Licencias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pPr algn="l"/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Las licencias son acuerdos legales que permiten a una persona o entidad usar, distribuir o modificar un producto, software, o contenido bajo ciertas condiciones. </a:t>
            </a:r>
            <a:br>
              <a:rPr lang="es-ES" dirty="0"/>
            </a:br>
            <a:endParaRPr lang="es-ES" dirty="0"/>
          </a:p>
          <a:p>
            <a:pPr algn="l"/>
            <a:r>
              <a:rPr lang="es-ES" b="1" i="1" dirty="0"/>
              <a:t>Licencia MIT, Apache 2.0, GPL, etc.</a:t>
            </a:r>
          </a:p>
          <a:p>
            <a:pPr algn="l"/>
            <a:endParaRPr lang="es-ES" b="1" i="1" dirty="0"/>
          </a:p>
          <a:p>
            <a:pPr algn="l"/>
            <a:r>
              <a:rPr lang="es-ES" b="1" dirty="0"/>
              <a:t>1</a:t>
            </a:r>
            <a:r>
              <a:rPr lang="es-ES" dirty="0"/>
              <a:t>. Incluir un archivo LICENE</a:t>
            </a:r>
          </a:p>
          <a:p>
            <a:pPr algn="l"/>
            <a:r>
              <a:rPr lang="es-ES" b="1" dirty="0"/>
              <a:t>2. </a:t>
            </a:r>
            <a:r>
              <a:rPr lang="es-ES" dirty="0"/>
              <a:t>Incluir referencia en el setup.py</a:t>
            </a:r>
          </a:p>
          <a:p>
            <a:pPr algn="l"/>
            <a:endParaRPr lang="es-ES" b="1" i="1" dirty="0"/>
          </a:p>
          <a:p>
            <a:pPr marL="0" indent="0" algn="l">
              <a:buNone/>
            </a:pPr>
            <a:endParaRPr lang="es-EC" b="1" i="1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8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246A6E8-BCF7-952B-D10B-4D71ABAC7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twine upload dist/*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CEF9E-BFCC-8439-24DB-765F9EC16BB9}"/>
              </a:ext>
            </a:extLst>
          </p:cNvPr>
          <p:cNvSpPr txBox="1"/>
          <p:nvPr/>
        </p:nvSpPr>
        <p:spPr>
          <a:xfrm>
            <a:off x="6728830" y="2981960"/>
            <a:ext cx="4692702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from </a:t>
            </a:r>
            <a:r>
              <a:rPr lang="en-GB" sz="1400" dirty="0" err="1">
                <a:solidFill>
                  <a:schemeClr val="bg1"/>
                </a:solidFill>
              </a:rPr>
              <a:t>setuptools</a:t>
            </a:r>
            <a:r>
              <a:rPr lang="en-GB" sz="1400" dirty="0">
                <a:solidFill>
                  <a:schemeClr val="bg1"/>
                </a:solidFill>
              </a:rPr>
              <a:t> import setup, </a:t>
            </a:r>
            <a:r>
              <a:rPr lang="en-GB" sz="1400" dirty="0" err="1">
                <a:solidFill>
                  <a:schemeClr val="bg1"/>
                </a:solidFill>
              </a:rPr>
              <a:t>find_packages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setup(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…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</a:t>
            </a:r>
            <a:r>
              <a:rPr lang="en-GB" sz="1400" dirty="0" err="1">
                <a:solidFill>
                  <a:schemeClr val="bg1"/>
                </a:solidFill>
              </a:rPr>
              <a:t>url</a:t>
            </a:r>
            <a:r>
              <a:rPr lang="en-GB" sz="1400" dirty="0">
                <a:solidFill>
                  <a:schemeClr val="bg1"/>
                </a:solidFill>
              </a:rPr>
              <a:t>="https://github.com/</a:t>
            </a:r>
            <a:r>
              <a:rPr lang="en-GB" sz="1400" dirty="0" err="1">
                <a:solidFill>
                  <a:schemeClr val="bg1"/>
                </a:solidFill>
              </a:rPr>
              <a:t>tuusuario</a:t>
            </a:r>
            <a:r>
              <a:rPr lang="en-GB" sz="1400" dirty="0">
                <a:solidFill>
                  <a:schemeClr val="bg1"/>
                </a:solidFill>
              </a:rPr>
              <a:t>/</a:t>
            </a:r>
            <a:r>
              <a:rPr lang="en-GB" sz="1400" dirty="0" err="1">
                <a:solidFill>
                  <a:schemeClr val="bg1"/>
                </a:solidFill>
              </a:rPr>
              <a:t>mibiblioteca</a:t>
            </a:r>
            <a:r>
              <a:rPr lang="en-GB" sz="1400" dirty="0">
                <a:solidFill>
                  <a:schemeClr val="bg1"/>
                </a:solidFill>
              </a:rPr>
              <a:t>",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classifiers=[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"Programming Language :: Python :: 3",</a:t>
            </a:r>
          </a:p>
          <a:p>
            <a:r>
              <a:rPr lang="en-GB" sz="1400" b="1" dirty="0">
                <a:solidFill>
                  <a:srgbClr val="92D050"/>
                </a:solidFill>
              </a:rPr>
              <a:t>        "License :: OSI Approved :: MIT License",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  "Operating System :: OS Independent",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],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</a:t>
            </a:r>
            <a:r>
              <a:rPr lang="en-GB" sz="1400" dirty="0" err="1">
                <a:solidFill>
                  <a:schemeClr val="bg1"/>
                </a:solidFill>
              </a:rPr>
              <a:t>python_requires</a:t>
            </a:r>
            <a:r>
              <a:rPr lang="en-GB" sz="1400" dirty="0">
                <a:solidFill>
                  <a:schemeClr val="bg1"/>
                </a:solidFill>
              </a:rPr>
              <a:t>='&gt;=3.6',</a:t>
            </a:r>
          </a:p>
          <a:p>
            <a:r>
              <a:rPr lang="en-GB" sz="1400" b="1" dirty="0">
                <a:solidFill>
                  <a:srgbClr val="92D050"/>
                </a:solidFill>
              </a:rPr>
              <a:t>    license="MIT",</a:t>
            </a:r>
          </a:p>
          <a:p>
            <a:r>
              <a:rPr lang="en-GB" sz="1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17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4601"/>
            <a:ext cx="8083088" cy="4927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s-EC" dirty="0"/>
              <a:t>Aplicaciones web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BC06-D3BC-F5CC-77A3-BFA58E0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253" cy="3760891"/>
          </a:xfrm>
        </p:spPr>
        <p:txBody>
          <a:bodyPr>
            <a:normAutofit/>
          </a:bodyPr>
          <a:lstStyle/>
          <a:p>
            <a:r>
              <a:rPr lang="es-EC" dirty="0"/>
              <a:t>Al ser parte de proyectos más complejos. Una aplicación web requerirá diferentes funcionalidades dependiendo del destino de la aplicación web.</a:t>
            </a:r>
          </a:p>
          <a:p>
            <a:endParaRPr lang="es-EC" dirty="0"/>
          </a:p>
          <a:p>
            <a:r>
              <a:rPr lang="es-EC" dirty="0"/>
              <a:t>Como mínimo necesita un servidor, generalmente a través de una infraestructura como servicio o una plataforma como servicio (IaaS, PaaS).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6964EA-8952-BF6D-F43A-0E531A8D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413385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E0EF1-E2CC-53DB-9045-B622B0E631C9}"/>
              </a:ext>
            </a:extLst>
          </p:cNvPr>
          <p:cNvSpPr txBox="1"/>
          <p:nvPr/>
        </p:nvSpPr>
        <p:spPr>
          <a:xfrm>
            <a:off x="47414" y="642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Python: </a:t>
            </a:r>
            <a:r>
              <a:rPr lang="es-EC" sz="1800" dirty="0">
                <a:solidFill>
                  <a:schemeClr val="bg1">
                    <a:lumMod val="95000"/>
                  </a:schemeClr>
                </a:solidFill>
              </a:rPr>
              <a:t>Proyectos en Producción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865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{F305F88B-1209-4BF6-BC4A-B09682F48B1B}tf22712842_win32</Template>
  <TotalTime>942</TotalTime>
  <Words>2992</Words>
  <Application>Microsoft Office PowerPoint</Application>
  <PresentationFormat>Widescreen</PresentationFormat>
  <Paragraphs>430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-apple-system</vt:lpstr>
      <vt:lpstr>Arial</vt:lpstr>
      <vt:lpstr>Arial Unicode MS</vt:lpstr>
      <vt:lpstr>Bookman Old Style</vt:lpstr>
      <vt:lpstr>Calibri</vt:lpstr>
      <vt:lpstr>Franklin Gothic Book</vt:lpstr>
      <vt:lpstr>1_RetrospectVTI</vt:lpstr>
      <vt:lpstr>Python: Conceptos de Aplicaciones en Producción</vt:lpstr>
      <vt:lpstr>Recordando</vt:lpstr>
      <vt:lpstr>En Python</vt:lpstr>
      <vt:lpstr>Distribución</vt:lpstr>
      <vt:lpstr>Librerías</vt:lpstr>
      <vt:lpstr>Librerías: setup.py</vt:lpstr>
      <vt:lpstr>Librerías: Publicando</vt:lpstr>
      <vt:lpstr>Librerías: Licencias</vt:lpstr>
      <vt:lpstr>Aplicaciones web</vt:lpstr>
      <vt:lpstr>Aplicaciones web: IaaS</vt:lpstr>
      <vt:lpstr>Aplicaciones web: PaaS</vt:lpstr>
      <vt:lpstr>Aplicaciones web: Servidor simple</vt:lpstr>
      <vt:lpstr>Aplicaciones de escritorio</vt:lpstr>
      <vt:lpstr>Aplicaciones de escritorio</vt:lpstr>
      <vt:lpstr>Empaquetando en general</vt:lpstr>
      <vt:lpstr>CI/CD</vt:lpstr>
      <vt:lpstr>CI/CD: Integración continua</vt:lpstr>
      <vt:lpstr>CI/CD: Emisión continua</vt:lpstr>
      <vt:lpstr>CI/CD: Emisión continua</vt:lpstr>
      <vt:lpstr>CI/CD: Emisión continua</vt:lpstr>
      <vt:lpstr>CI/CD: Emisión continua</vt:lpstr>
      <vt:lpstr>CI/CD: Github Actions</vt:lpstr>
      <vt:lpstr>CI/CD: CircleCI</vt:lpstr>
      <vt:lpstr>CI/CD: CircleCI</vt:lpstr>
      <vt:lpstr>CI/CD: CircleCI</vt:lpstr>
      <vt:lpstr>Python: Conceptos de Aplicaciones en Producción</vt:lpstr>
      <vt:lpstr>Modelos ML reusables</vt:lpstr>
      <vt:lpstr>Hugging Face</vt:lpstr>
      <vt:lpstr>Hugging Face</vt:lpstr>
      <vt:lpstr>Hugging Face</vt:lpstr>
      <vt:lpstr>ChatGPT para desarrolladores</vt:lpstr>
      <vt:lpstr>Grandes cantidades</vt:lpstr>
      <vt:lpstr>ChatGPT</vt:lpstr>
      <vt:lpstr>ChatGPT: Lo que es</vt:lpstr>
      <vt:lpstr>ChatGPT: Lo que NO es</vt:lpstr>
      <vt:lpstr>ChatGPT: Errores</vt:lpstr>
      <vt:lpstr>ChatGPT: Alucinaciones</vt:lpstr>
      <vt:lpstr>ChatGPT: Alucinaciones</vt:lpstr>
      <vt:lpstr>ChatGPT: Alucinaciones</vt:lpstr>
      <vt:lpstr>ChatGPT: Alucinaciones</vt:lpstr>
      <vt:lpstr>ChatGPT: Alucinaciones</vt:lpstr>
      <vt:lpstr>ChatGPT: Alucinaciones</vt:lpstr>
      <vt:lpstr>ChatGPT: Alucinaciones</vt:lpstr>
      <vt:lpstr>ChatGPT: Alucinaciones</vt:lpstr>
      <vt:lpstr>ChatGPT: Alucinaciones</vt:lpstr>
      <vt:lpstr>ChatGPT: Alucinaciones</vt:lpstr>
      <vt:lpstr>ChatGPT: Alucinaciones</vt:lpstr>
      <vt:lpstr>Github CoPilot</vt:lpstr>
      <vt:lpstr>Ingeniería de prompts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Una herramienta multipropósito</dc:title>
  <dc:creator>Daniel ORTIZ COSTA (Student)</dc:creator>
  <cp:lastModifiedBy>Daniel Ortiz Costa (Student)</cp:lastModifiedBy>
  <cp:revision>107</cp:revision>
  <dcterms:created xsi:type="dcterms:W3CDTF">2022-06-29T18:13:33Z</dcterms:created>
  <dcterms:modified xsi:type="dcterms:W3CDTF">2024-09-16T20:13:50Z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