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56" r:id="rId2"/>
    <p:sldId id="257" r:id="rId3"/>
    <p:sldId id="262" r:id="rId4"/>
    <p:sldId id="263" r:id="rId5"/>
    <p:sldId id="264" r:id="rId6"/>
    <p:sldId id="265" r:id="rId7"/>
    <p:sldId id="266" r:id="rId8"/>
    <p:sldId id="267" r:id="rId9"/>
    <p:sldId id="275" r:id="rId10"/>
    <p:sldId id="277" r:id="rId11"/>
    <p:sldId id="276" r:id="rId12"/>
    <p:sldId id="268" r:id="rId13"/>
    <p:sldId id="278" r:id="rId14"/>
    <p:sldId id="269" r:id="rId15"/>
    <p:sldId id="270" r:id="rId16"/>
    <p:sldId id="271" r:id="rId17"/>
    <p:sldId id="274" r:id="rId18"/>
    <p:sldId id="279" r:id="rId19"/>
    <p:sldId id="280" r:id="rId20"/>
    <p:sldId id="281" r:id="rId21"/>
    <p:sldId id="261" r:id="rId22"/>
    <p:sldId id="282" r:id="rId23"/>
    <p:sldId id="283" r:id="rId24"/>
    <p:sldId id="284" r:id="rId25"/>
  </p:sldIdLst>
  <p:sldSz cx="12192000" cy="6858000"/>
  <p:notesSz cx="6858000" cy="9144000"/>
  <p:embeddedFontLst>
    <p:embeddedFont>
      <p:font typeface="Lato" panose="020F0502020204030203" pitchFamily="34" charset="0"/>
      <p:regular r:id="rId27"/>
      <p:bold r:id="rId28"/>
      <p:italic r:id="rId29"/>
      <p:boldItalic r:id="rId30"/>
    </p:embeddedFont>
    <p:embeddedFont>
      <p:font typeface="Raleway"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34E73-A709-4A4B-9480-4C802E2E0D7F}" v="1" dt="2024-11-22T16:22:15.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98"/>
    <p:restoredTop sz="94789"/>
  </p:normalViewPr>
  <p:slideViewPr>
    <p:cSldViewPr snapToGrid="0">
      <p:cViewPr varScale="1">
        <p:scale>
          <a:sx n="94" d="100"/>
          <a:sy n="94" d="100"/>
        </p:scale>
        <p:origin x="208" y="1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21431136 Daniel Carson" userId="a594e771-16ad-4758-a5c5-273637affbb8" providerId="ADAL" clId="{3BD34E73-A709-4A4B-9480-4C802E2E0D7F}"/>
    <pc:docChg chg="undo custSel modSld">
      <pc:chgData name="C21431136 Daniel Carson" userId="a594e771-16ad-4758-a5c5-273637affbb8" providerId="ADAL" clId="{3BD34E73-A709-4A4B-9480-4C802E2E0D7F}" dt="2024-11-22T16:35:37.041" v="13" actId="47"/>
      <pc:docMkLst>
        <pc:docMk/>
      </pc:docMkLst>
      <pc:sldChg chg="addSp delSp modSp mod">
        <pc:chgData name="C21431136 Daniel Carson" userId="a594e771-16ad-4758-a5c5-273637affbb8" providerId="ADAL" clId="{3BD34E73-A709-4A4B-9480-4C802E2E0D7F}" dt="2024-11-22T16:35:37.041" v="13" actId="47"/>
        <pc:sldMkLst>
          <pc:docMk/>
          <pc:sldMk cId="652937758" sldId="266"/>
        </pc:sldMkLst>
        <pc:spChg chg="add del mod">
          <ac:chgData name="C21431136 Daniel Carson" userId="a594e771-16ad-4758-a5c5-273637affbb8" providerId="ADAL" clId="{3BD34E73-A709-4A4B-9480-4C802E2E0D7F}" dt="2024-11-22T16:35:37.041" v="13" actId="47"/>
          <ac:spMkLst>
            <pc:docMk/>
            <pc:sldMk cId="652937758" sldId="266"/>
            <ac:spMk id="5" creationId="{E7184CC6-C0B8-8239-A3B5-D31BC4A30066}"/>
          </ac:spMkLst>
        </pc:spChg>
      </pc:sldChg>
      <pc:sldChg chg="modSp mod">
        <pc:chgData name="C21431136 Daniel Carson" userId="a594e771-16ad-4758-a5c5-273637affbb8" providerId="ADAL" clId="{3BD34E73-A709-4A4B-9480-4C802E2E0D7F}" dt="2024-11-22T16:35:36.705" v="12" actId="20577"/>
        <pc:sldMkLst>
          <pc:docMk/>
          <pc:sldMk cId="596073045" sldId="267"/>
        </pc:sldMkLst>
        <pc:spChg chg="mod">
          <ac:chgData name="C21431136 Daniel Carson" userId="a594e771-16ad-4758-a5c5-273637affbb8" providerId="ADAL" clId="{3BD34E73-A709-4A4B-9480-4C802E2E0D7F}" dt="2024-11-22T16:35:36.705" v="12" actId="20577"/>
          <ac:spMkLst>
            <pc:docMk/>
            <pc:sldMk cId="596073045" sldId="267"/>
            <ac:spMk id="2" creationId="{F7769E4B-9E20-2C3F-F4C1-303660FB25AD}"/>
          </ac:spMkLst>
        </pc:spChg>
      </pc:sldChg>
    </pc:docChg>
  </pc:docChgLst>
  <pc:docChgLst>
    <pc:chgData name="C21431136 Daniel Carson" userId="a594e771-16ad-4758-a5c5-273637affbb8" providerId="ADAL" clId="{D3286F58-2E41-B242-A0FD-A5AD0819C83C}"/>
    <pc:docChg chg="modSld">
      <pc:chgData name="C21431136 Daniel Carson" userId="a594e771-16ad-4758-a5c5-273637affbb8" providerId="ADAL" clId="{D3286F58-2E41-B242-A0FD-A5AD0819C83C}" dt="2024-11-20T19:25:33.505" v="3" actId="1036"/>
      <pc:docMkLst>
        <pc:docMk/>
      </pc:docMkLst>
      <pc:sldChg chg="modSp mod">
        <pc:chgData name="C21431136 Daniel Carson" userId="a594e771-16ad-4758-a5c5-273637affbb8" providerId="ADAL" clId="{D3286F58-2E41-B242-A0FD-A5AD0819C83C}" dt="2024-11-20T19:25:33.505" v="3" actId="1036"/>
        <pc:sldMkLst>
          <pc:docMk/>
          <pc:sldMk cId="652937758" sldId="266"/>
        </pc:sldMkLst>
        <pc:picChg chg="mod">
          <ac:chgData name="C21431136 Daniel Carson" userId="a594e771-16ad-4758-a5c5-273637affbb8" providerId="ADAL" clId="{D3286F58-2E41-B242-A0FD-A5AD0819C83C}" dt="2024-11-20T19:25:33.505" v="3" actId="1036"/>
          <ac:picMkLst>
            <pc:docMk/>
            <pc:sldMk cId="652937758" sldId="266"/>
            <ac:picMk id="7" creationId="{C45C61B8-9A0E-98C5-4295-B173FEFD9D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E"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cxnSp>
        <p:nvCxnSpPr>
          <p:cNvPr id="14" name="Google Shape;14;p2"/>
          <p:cNvCxnSpPr/>
          <p:nvPr/>
        </p:nvCxnSpPr>
        <p:spPr>
          <a:xfrm>
            <a:off x="3303633"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15" name="Google Shape;15;p2"/>
          <p:cNvCxnSpPr/>
          <p:nvPr/>
        </p:nvCxnSpPr>
        <p:spPr>
          <a:xfrm>
            <a:off x="3303633"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16" name="Google Shape;16;p2"/>
          <p:cNvCxnSpPr/>
          <p:nvPr/>
        </p:nvCxnSpPr>
        <p:spPr>
          <a:xfrm>
            <a:off x="566931" y="554200"/>
            <a:ext cx="244500" cy="0"/>
          </a:xfrm>
          <a:prstGeom prst="straightConnector1">
            <a:avLst/>
          </a:prstGeom>
          <a:noFill/>
          <a:ln w="19050" cap="flat" cmpd="sng">
            <a:solidFill>
              <a:schemeClr val="lt1"/>
            </a:solidFill>
            <a:prstDash val="solid"/>
            <a:round/>
            <a:headEnd type="none" w="sm" len="sm"/>
            <a:tailEnd type="none" w="sm" len="sm"/>
          </a:ln>
        </p:spPr>
      </p:cxnSp>
      <p:sp>
        <p:nvSpPr>
          <p:cNvPr id="17" name="Google Shape;17;p2"/>
          <p:cNvSpPr txBox="1">
            <a:spLocks noGrp="1"/>
          </p:cNvSpPr>
          <p:nvPr>
            <p:ph type="ctrTitle"/>
          </p:nvPr>
        </p:nvSpPr>
        <p:spPr>
          <a:xfrm>
            <a:off x="3162300" y="840300"/>
            <a:ext cx="8442000" cy="20559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18" name="Google Shape;18;p2"/>
          <p:cNvSpPr txBox="1">
            <a:spLocks noGrp="1"/>
          </p:cNvSpPr>
          <p:nvPr>
            <p:ph type="subTitle" idx="1"/>
          </p:nvPr>
        </p:nvSpPr>
        <p:spPr>
          <a:xfrm>
            <a:off x="3187022" y="4317933"/>
            <a:ext cx="8442000" cy="1655700"/>
          </a:xfrm>
          <a:prstGeom prst="rect">
            <a:avLst/>
          </a:prstGeom>
        </p:spPr>
        <p:txBody>
          <a:bodyPr spcFirstLastPara="1" wrap="square" lIns="121900" tIns="121900" rIns="121900" bIns="121900" anchor="b" anchorCtr="0">
            <a:norm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9" name="Google Shape;19;p2"/>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cxnSp>
        <p:nvCxnSpPr>
          <p:cNvPr id="65" name="Google Shape;65;p11"/>
          <p:cNvCxnSpPr/>
          <p:nvPr/>
        </p:nvCxnSpPr>
        <p:spPr>
          <a:xfrm>
            <a:off x="566934" y="6320000"/>
            <a:ext cx="11062500" cy="0"/>
          </a:xfrm>
          <a:prstGeom prst="straightConnector1">
            <a:avLst/>
          </a:prstGeom>
          <a:noFill/>
          <a:ln w="19050" cap="flat" cmpd="sng">
            <a:solidFill>
              <a:schemeClr val="dk2"/>
            </a:solidFill>
            <a:prstDash val="solid"/>
            <a:round/>
            <a:headEnd type="none" w="sm" len="sm"/>
            <a:tailEnd type="none" w="sm" len="sm"/>
          </a:ln>
        </p:spPr>
      </p:cxnSp>
      <p:cxnSp>
        <p:nvCxnSpPr>
          <p:cNvPr id="66" name="Google Shape;66;p11"/>
          <p:cNvCxnSpPr/>
          <p:nvPr/>
        </p:nvCxnSpPr>
        <p:spPr>
          <a:xfrm>
            <a:off x="566934" y="554200"/>
            <a:ext cx="11062500" cy="0"/>
          </a:xfrm>
          <a:prstGeom prst="straightConnector1">
            <a:avLst/>
          </a:prstGeom>
          <a:noFill/>
          <a:ln w="38100" cap="flat" cmpd="sng">
            <a:solidFill>
              <a:schemeClr val="dk2"/>
            </a:solidFill>
            <a:prstDash val="solid"/>
            <a:round/>
            <a:headEnd type="none" w="sm" len="sm"/>
            <a:tailEnd type="none" w="sm" len="sm"/>
          </a:ln>
        </p:spPr>
      </p:cxnSp>
      <p:sp>
        <p:nvSpPr>
          <p:cNvPr id="67" name="Google Shape;67;p11"/>
          <p:cNvSpPr txBox="1">
            <a:spLocks noGrp="1"/>
          </p:cNvSpPr>
          <p:nvPr>
            <p:ph type="title" hasCustomPrompt="1"/>
          </p:nvPr>
        </p:nvSpPr>
        <p:spPr>
          <a:xfrm>
            <a:off x="1138600" y="1739800"/>
            <a:ext cx="9914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1pPr>
            <a:lvl2pPr lvl="1"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2pPr>
            <a:lvl3pPr lvl="2"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3pPr>
            <a:lvl4pPr lvl="3"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4pPr>
            <a:lvl5pPr lvl="4"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5pPr>
            <a:lvl6pPr lvl="5"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6pPr>
            <a:lvl7pPr lvl="6"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7pPr>
            <a:lvl8pPr lvl="7"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8pPr>
            <a:lvl9pPr lvl="8" algn="ctr">
              <a:spcBef>
                <a:spcPts val="0"/>
              </a:spcBef>
              <a:spcAft>
                <a:spcPts val="0"/>
              </a:spcAft>
              <a:buClr>
                <a:schemeClr val="dk1"/>
              </a:buClr>
              <a:buSzPts val="12800"/>
              <a:buFont typeface="Lato"/>
              <a:buNone/>
              <a:defRPr sz="12800">
                <a:solidFill>
                  <a:schemeClr val="dk1"/>
                </a:solidFill>
                <a:latin typeface="Lato"/>
                <a:ea typeface="Lato"/>
                <a:cs typeface="Lato"/>
                <a:sym typeface="Lato"/>
              </a:defRPr>
            </a:lvl9pPr>
          </a:lstStyle>
          <a:p>
            <a:r>
              <a:t>xx%</a:t>
            </a:r>
          </a:p>
        </p:txBody>
      </p:sp>
      <p:sp>
        <p:nvSpPr>
          <p:cNvPr id="68" name="Google Shape;68;p11"/>
          <p:cNvSpPr txBox="1">
            <a:spLocks noGrp="1"/>
          </p:cNvSpPr>
          <p:nvPr>
            <p:ph type="body" idx="1"/>
          </p:nvPr>
        </p:nvSpPr>
        <p:spPr>
          <a:xfrm>
            <a:off x="1138600" y="3892600"/>
            <a:ext cx="9914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69" name="Google Shape;69;p11"/>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2"/>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74" name="Google Shape;74;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75" name="Google Shape;75;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3"/>
          <p:cNvCxnSpPr/>
          <p:nvPr/>
        </p:nvCxnSpPr>
        <p:spPr>
          <a:xfrm>
            <a:off x="566934" y="554200"/>
            <a:ext cx="11062500" cy="0"/>
          </a:xfrm>
          <a:prstGeom prst="straightConnector1">
            <a:avLst/>
          </a:prstGeom>
          <a:noFill/>
          <a:ln w="38100" cap="flat" cmpd="sng">
            <a:solidFill>
              <a:schemeClr val="lt1"/>
            </a:solidFill>
            <a:prstDash val="solid"/>
            <a:round/>
            <a:headEnd type="none" w="sm" len="sm"/>
            <a:tailEnd type="none" w="sm" len="sm"/>
          </a:ln>
        </p:spPr>
      </p:cxnSp>
      <p:cxnSp>
        <p:nvCxnSpPr>
          <p:cNvPr id="22" name="Google Shape;22;p3"/>
          <p:cNvCxnSpPr/>
          <p:nvPr/>
        </p:nvCxnSpPr>
        <p:spPr>
          <a:xfrm>
            <a:off x="566934" y="6320000"/>
            <a:ext cx="11062500" cy="0"/>
          </a:xfrm>
          <a:prstGeom prst="straightConnector1">
            <a:avLst/>
          </a:prstGeom>
          <a:noFill/>
          <a:ln w="19050" cap="flat" cmpd="sng">
            <a:solidFill>
              <a:schemeClr val="lt1"/>
            </a:solidFill>
            <a:prstDash val="solid"/>
            <a:round/>
            <a:headEnd type="none" w="sm" len="sm"/>
            <a:tailEnd type="none" w="sm" len="sm"/>
          </a:ln>
        </p:spPr>
      </p:cxnSp>
      <p:sp>
        <p:nvSpPr>
          <p:cNvPr id="23" name="Google Shape;23;p3"/>
          <p:cNvSpPr txBox="1">
            <a:spLocks noGrp="1"/>
          </p:cNvSpPr>
          <p:nvPr>
            <p:ph type="title"/>
          </p:nvPr>
        </p:nvSpPr>
        <p:spPr>
          <a:xfrm>
            <a:off x="541900" y="2409100"/>
            <a:ext cx="11062500" cy="20559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6400"/>
              <a:buNone/>
              <a:defRPr sz="6400">
                <a:solidFill>
                  <a:schemeClr val="lt1"/>
                </a:solidFill>
              </a:defRPr>
            </a:lvl1pPr>
            <a:lvl2pPr lvl="1" algn="ctr">
              <a:spcBef>
                <a:spcPts val="0"/>
              </a:spcBef>
              <a:spcAft>
                <a:spcPts val="0"/>
              </a:spcAft>
              <a:buClr>
                <a:schemeClr val="lt1"/>
              </a:buClr>
              <a:buSzPts val="6400"/>
              <a:buNone/>
              <a:defRPr sz="6400">
                <a:solidFill>
                  <a:schemeClr val="lt1"/>
                </a:solidFill>
              </a:defRPr>
            </a:lvl2pPr>
            <a:lvl3pPr lvl="2" algn="ctr">
              <a:spcBef>
                <a:spcPts val="0"/>
              </a:spcBef>
              <a:spcAft>
                <a:spcPts val="0"/>
              </a:spcAft>
              <a:buClr>
                <a:schemeClr val="lt1"/>
              </a:buClr>
              <a:buSzPts val="6400"/>
              <a:buNone/>
              <a:defRPr sz="6400">
                <a:solidFill>
                  <a:schemeClr val="lt1"/>
                </a:solidFill>
              </a:defRPr>
            </a:lvl3pPr>
            <a:lvl4pPr lvl="3" algn="ctr">
              <a:spcBef>
                <a:spcPts val="0"/>
              </a:spcBef>
              <a:spcAft>
                <a:spcPts val="0"/>
              </a:spcAft>
              <a:buClr>
                <a:schemeClr val="lt1"/>
              </a:buClr>
              <a:buSzPts val="6400"/>
              <a:buNone/>
              <a:defRPr sz="6400">
                <a:solidFill>
                  <a:schemeClr val="lt1"/>
                </a:solidFill>
              </a:defRPr>
            </a:lvl4pPr>
            <a:lvl5pPr lvl="4" algn="ctr">
              <a:spcBef>
                <a:spcPts val="0"/>
              </a:spcBef>
              <a:spcAft>
                <a:spcPts val="0"/>
              </a:spcAft>
              <a:buClr>
                <a:schemeClr val="lt1"/>
              </a:buClr>
              <a:buSzPts val="6400"/>
              <a:buNone/>
              <a:defRPr sz="6400">
                <a:solidFill>
                  <a:schemeClr val="lt1"/>
                </a:solidFill>
              </a:defRPr>
            </a:lvl5pPr>
            <a:lvl6pPr lvl="5" algn="ctr">
              <a:spcBef>
                <a:spcPts val="0"/>
              </a:spcBef>
              <a:spcAft>
                <a:spcPts val="0"/>
              </a:spcAft>
              <a:buClr>
                <a:schemeClr val="lt1"/>
              </a:buClr>
              <a:buSzPts val="6400"/>
              <a:buNone/>
              <a:defRPr sz="6400">
                <a:solidFill>
                  <a:schemeClr val="lt1"/>
                </a:solidFill>
              </a:defRPr>
            </a:lvl6pPr>
            <a:lvl7pPr lvl="6" algn="ctr">
              <a:spcBef>
                <a:spcPts val="0"/>
              </a:spcBef>
              <a:spcAft>
                <a:spcPts val="0"/>
              </a:spcAft>
              <a:buClr>
                <a:schemeClr val="lt1"/>
              </a:buClr>
              <a:buSzPts val="6400"/>
              <a:buNone/>
              <a:defRPr sz="6400">
                <a:solidFill>
                  <a:schemeClr val="lt1"/>
                </a:solidFill>
              </a:defRPr>
            </a:lvl7pPr>
            <a:lvl8pPr lvl="7" algn="ctr">
              <a:spcBef>
                <a:spcPts val="0"/>
              </a:spcBef>
              <a:spcAft>
                <a:spcPts val="0"/>
              </a:spcAft>
              <a:buClr>
                <a:schemeClr val="lt1"/>
              </a:buClr>
              <a:buSzPts val="6400"/>
              <a:buNone/>
              <a:defRPr sz="6400">
                <a:solidFill>
                  <a:schemeClr val="lt1"/>
                </a:solidFill>
              </a:defRPr>
            </a:lvl8pPr>
            <a:lvl9pPr lvl="8" algn="ctr">
              <a:spcBef>
                <a:spcPts val="0"/>
              </a:spcBef>
              <a:spcAft>
                <a:spcPts val="0"/>
              </a:spcAft>
              <a:buClr>
                <a:schemeClr val="lt1"/>
              </a:buClr>
              <a:buSzPts val="6400"/>
              <a:buNone/>
              <a:defRPr sz="6400">
                <a:solidFill>
                  <a:schemeClr val="lt1"/>
                </a:solidFill>
              </a:defRPr>
            </a:lvl9pPr>
          </a:lstStyle>
          <a:p>
            <a:endParaRPr/>
          </a:p>
        </p:txBody>
      </p:sp>
      <p:sp>
        <p:nvSpPr>
          <p:cNvPr id="24" name="Google Shape;24;p3"/>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cxnSp>
        <p:nvCxnSpPr>
          <p:cNvPr id="26" name="Google Shape;26;p4"/>
          <p:cNvCxnSpPr/>
          <p:nvPr/>
        </p:nvCxnSpPr>
        <p:spPr>
          <a:xfrm>
            <a:off x="3303633"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27" name="Google Shape;27;p4"/>
          <p:cNvCxnSpPr/>
          <p:nvPr/>
        </p:nvCxnSpPr>
        <p:spPr>
          <a:xfrm>
            <a:off x="3303633"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28" name="Google Shape;28;p4"/>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29" name="Google Shape;29;p4"/>
          <p:cNvSpPr txBox="1">
            <a:spLocks noGrp="1"/>
          </p:cNvSpPr>
          <p:nvPr>
            <p:ph type="title"/>
          </p:nvPr>
        </p:nvSpPr>
        <p:spPr>
          <a:xfrm>
            <a:off x="3200333" y="767933"/>
            <a:ext cx="8428800" cy="8472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4"/>
          <p:cNvSpPr txBox="1">
            <a:spLocks noGrp="1"/>
          </p:cNvSpPr>
          <p:nvPr>
            <p:ph type="body" idx="1"/>
          </p:nvPr>
        </p:nvSpPr>
        <p:spPr>
          <a:xfrm>
            <a:off x="3213483" y="2127701"/>
            <a:ext cx="8428800" cy="4003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31" name="Google Shape;31;p4"/>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p5"/>
          <p:cNvCxnSpPr/>
          <p:nvPr/>
        </p:nvCxnSpPr>
        <p:spPr>
          <a:xfrm>
            <a:off x="3303633"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34" name="Google Shape;34;p5"/>
          <p:cNvCxnSpPr/>
          <p:nvPr/>
        </p:nvCxnSpPr>
        <p:spPr>
          <a:xfrm>
            <a:off x="3303633"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35" name="Google Shape;35;p5"/>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36" name="Google Shape;36;p5"/>
          <p:cNvSpPr txBox="1">
            <a:spLocks noGrp="1"/>
          </p:cNvSpPr>
          <p:nvPr>
            <p:ph type="title"/>
          </p:nvPr>
        </p:nvSpPr>
        <p:spPr>
          <a:xfrm>
            <a:off x="3200333" y="767933"/>
            <a:ext cx="8428800" cy="8472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7" name="Google Shape;37;p5"/>
          <p:cNvSpPr txBox="1">
            <a:spLocks noGrp="1"/>
          </p:cNvSpPr>
          <p:nvPr>
            <p:ph type="body" idx="1"/>
          </p:nvPr>
        </p:nvSpPr>
        <p:spPr>
          <a:xfrm>
            <a:off x="3200403" y="2136900"/>
            <a:ext cx="4095300" cy="4003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5"/>
          <p:cNvSpPr txBox="1">
            <a:spLocks noGrp="1"/>
          </p:cNvSpPr>
          <p:nvPr>
            <p:ph type="body" idx="2"/>
          </p:nvPr>
        </p:nvSpPr>
        <p:spPr>
          <a:xfrm>
            <a:off x="7534096" y="2136900"/>
            <a:ext cx="4095300" cy="4003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p5"/>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04400" y="548767"/>
            <a:ext cx="11360700" cy="85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2" name="Google Shape;42;p6"/>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cxnSp>
        <p:nvCxnSpPr>
          <p:cNvPr id="44" name="Google Shape;44;p7"/>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45" name="Google Shape;45;p7"/>
          <p:cNvSpPr txBox="1">
            <a:spLocks noGrp="1"/>
          </p:cNvSpPr>
          <p:nvPr>
            <p:ph type="title"/>
          </p:nvPr>
        </p:nvSpPr>
        <p:spPr>
          <a:xfrm>
            <a:off x="426000" y="1248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7"/>
          <p:cNvSpPr txBox="1">
            <a:spLocks noGrp="1"/>
          </p:cNvSpPr>
          <p:nvPr>
            <p:ph type="body" idx="1"/>
          </p:nvPr>
        </p:nvSpPr>
        <p:spPr>
          <a:xfrm>
            <a:off x="426000" y="2462405"/>
            <a:ext cx="3744000" cy="37416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7" name="Google Shape;47;p7"/>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8"/>
        <p:cNvGrpSpPr/>
        <p:nvPr/>
      </p:nvGrpSpPr>
      <p:grpSpPr>
        <a:xfrm>
          <a:off x="0" y="0"/>
          <a:ext cx="0" cy="0"/>
          <a:chOff x="0" y="0"/>
          <a:chExt cx="0" cy="0"/>
        </a:xfrm>
      </p:grpSpPr>
      <p:cxnSp>
        <p:nvCxnSpPr>
          <p:cNvPr id="49" name="Google Shape;49;p8"/>
          <p:cNvCxnSpPr/>
          <p:nvPr/>
        </p:nvCxnSpPr>
        <p:spPr>
          <a:xfrm>
            <a:off x="566931" y="554200"/>
            <a:ext cx="2445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8"/>
          <p:cNvSpPr txBox="1">
            <a:spLocks noGrp="1"/>
          </p:cNvSpPr>
          <p:nvPr>
            <p:ph type="title"/>
          </p:nvPr>
        </p:nvSpPr>
        <p:spPr>
          <a:xfrm>
            <a:off x="377471" y="949521"/>
            <a:ext cx="8325600" cy="5114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1" name="Google Shape;51;p8"/>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4" name="Google Shape;54;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5" name="Google Shape;55;p9"/>
          <p:cNvSpPr txBox="1">
            <a:spLocks noGrp="1"/>
          </p:cNvSpPr>
          <p:nvPr>
            <p:ph type="title"/>
          </p:nvPr>
        </p:nvSpPr>
        <p:spPr>
          <a:xfrm>
            <a:off x="354000" y="1863133"/>
            <a:ext cx="5393700" cy="17577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56" name="Google Shape;56;p9"/>
          <p:cNvSpPr txBox="1">
            <a:spLocks noGrp="1"/>
          </p:cNvSpPr>
          <p:nvPr>
            <p:ph type="subTitle" idx="1"/>
          </p:nvPr>
        </p:nvSpPr>
        <p:spPr>
          <a:xfrm>
            <a:off x="354000" y="364716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8" name="Google Shape;58;p9"/>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cxnSp>
        <p:nvCxnSpPr>
          <p:cNvPr id="60" name="Google Shape;60;p10"/>
          <p:cNvCxnSpPr/>
          <p:nvPr/>
        </p:nvCxnSpPr>
        <p:spPr>
          <a:xfrm>
            <a:off x="566934" y="6320000"/>
            <a:ext cx="11062500" cy="0"/>
          </a:xfrm>
          <a:prstGeom prst="straightConnector1">
            <a:avLst/>
          </a:prstGeom>
          <a:noFill/>
          <a:ln w="19050" cap="flat" cmpd="sng">
            <a:solidFill>
              <a:schemeClr val="dk2"/>
            </a:solidFill>
            <a:prstDash val="solid"/>
            <a:round/>
            <a:headEnd type="none" w="sm" len="sm"/>
            <a:tailEnd type="none" w="sm" len="sm"/>
          </a:ln>
        </p:spPr>
      </p:cxnSp>
      <p:cxnSp>
        <p:nvCxnSpPr>
          <p:cNvPr id="61" name="Google Shape;61;p10"/>
          <p:cNvCxnSpPr/>
          <p:nvPr/>
        </p:nvCxnSpPr>
        <p:spPr>
          <a:xfrm>
            <a:off x="566931" y="554200"/>
            <a:ext cx="244500" cy="0"/>
          </a:xfrm>
          <a:prstGeom prst="straightConnector1">
            <a:avLst/>
          </a:prstGeom>
          <a:noFill/>
          <a:ln w="19050" cap="flat" cmpd="sng">
            <a:solidFill>
              <a:schemeClr val="dk2"/>
            </a:solidFill>
            <a:prstDash val="solid"/>
            <a:round/>
            <a:headEnd type="none" w="sm" len="sm"/>
            <a:tailEnd type="none" w="sm" len="sm"/>
          </a:ln>
        </p:spPr>
      </p:cxnSp>
      <p:sp>
        <p:nvSpPr>
          <p:cNvPr id="62" name="Google Shape;62;p10"/>
          <p:cNvSpPr txBox="1">
            <a:spLocks noGrp="1"/>
          </p:cNvSpPr>
          <p:nvPr>
            <p:ph type="body" idx="1"/>
          </p:nvPr>
        </p:nvSpPr>
        <p:spPr>
          <a:xfrm>
            <a:off x="437356" y="5634700"/>
            <a:ext cx="11184900" cy="524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63" name="Google Shape;63;p10"/>
          <p:cNvSpPr txBox="1">
            <a:spLocks noGrp="1"/>
          </p:cNvSpPr>
          <p:nvPr>
            <p:ph type="sldNum" idx="12"/>
          </p:nvPr>
        </p:nvSpPr>
        <p:spPr>
          <a:xfrm>
            <a:off x="11330666" y="6251679"/>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200333" y="767933"/>
            <a:ext cx="8428800" cy="847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sz="40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213483" y="2127701"/>
            <a:ext cx="8428800" cy="4003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marL="914400" lvl="1"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marL="1371600" lvl="2"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marL="1828800" lvl="3"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marL="2286000" lvl="4"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marL="2743200" lvl="5"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marL="3200400" lvl="6"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marL="3657600" lvl="7"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marL="4114800" lvl="8"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30666" y="6251679"/>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xfrm>
            <a:off x="3162300" y="840300"/>
            <a:ext cx="8442000" cy="20559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3750"/>
              <a:buFont typeface="Play"/>
              <a:buNone/>
            </a:pPr>
            <a:br>
              <a:rPr lang="en-IE" dirty="0"/>
            </a:br>
            <a:r>
              <a:rPr lang="en-IE" dirty="0"/>
              <a:t>HomeScope</a:t>
            </a:r>
            <a:br>
              <a:rPr lang="en-IE" dirty="0"/>
            </a:br>
            <a:endParaRPr dirty="0"/>
          </a:p>
        </p:txBody>
      </p:sp>
      <p:sp>
        <p:nvSpPr>
          <p:cNvPr id="83" name="Google Shape;83;p14"/>
          <p:cNvSpPr txBox="1">
            <a:spLocks noGrp="1"/>
          </p:cNvSpPr>
          <p:nvPr>
            <p:ph type="subTitle" idx="1"/>
          </p:nvPr>
        </p:nvSpPr>
        <p:spPr>
          <a:xfrm>
            <a:off x="3187022" y="4317933"/>
            <a:ext cx="8442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E" i="1" dirty="0"/>
              <a:t>Title: Design Diagrams for the MSD App</a:t>
            </a:r>
            <a:endParaRPr dirty="0"/>
          </a:p>
          <a:p>
            <a:pPr marL="0" lvl="0" indent="0" algn="l" rtl="0">
              <a:lnSpc>
                <a:spcPct val="90000"/>
              </a:lnSpc>
              <a:spcBef>
                <a:spcPts val="1000"/>
              </a:spcBef>
              <a:spcAft>
                <a:spcPts val="0"/>
              </a:spcAft>
              <a:buClr>
                <a:schemeClr val="dk1"/>
              </a:buClr>
              <a:buSzPts val="2400"/>
              <a:buNone/>
            </a:pPr>
            <a:r>
              <a:rPr lang="en-IE" dirty="0"/>
              <a:t>By Tadhg Roche</a:t>
            </a:r>
            <a:br>
              <a:rPr lang="en-IE" dirty="0"/>
            </a:br>
            <a:r>
              <a:rPr lang="en-IE" dirty="0"/>
              <a:t>Student No: C22348761</a:t>
            </a:r>
            <a:br>
              <a:rPr lang="en-IE" dirty="0"/>
            </a:br>
            <a:r>
              <a:rPr lang="en-IE" dirty="0"/>
              <a:t>Mobile Software Design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F9BF-524C-9E89-6A4B-943B684E4C5E}"/>
              </a:ext>
            </a:extLst>
          </p:cNvPr>
          <p:cNvSpPr>
            <a:spLocks noGrp="1"/>
          </p:cNvSpPr>
          <p:nvPr>
            <p:ph type="title"/>
          </p:nvPr>
        </p:nvSpPr>
        <p:spPr>
          <a:xfrm>
            <a:off x="471488" y="365125"/>
            <a:ext cx="11720512" cy="1325700"/>
          </a:xfrm>
        </p:spPr>
        <p:txBody>
          <a:bodyPr/>
          <a:lstStyle/>
          <a:p>
            <a:r>
              <a:rPr lang="en-IE" dirty="0"/>
              <a:t>3.- Screen flow – Add Property Page Explained</a:t>
            </a:r>
            <a:endParaRPr lang="en-US" dirty="0"/>
          </a:p>
        </p:txBody>
      </p:sp>
      <p:sp>
        <p:nvSpPr>
          <p:cNvPr id="3" name="Text Placeholder 2">
            <a:extLst>
              <a:ext uri="{FF2B5EF4-FFF2-40B4-BE49-F238E27FC236}">
                <a16:creationId xmlns:a16="http://schemas.microsoft.com/office/drawing/2014/main" id="{8E485071-8CCF-3D84-1385-61BCEAAC0DAC}"/>
              </a:ext>
            </a:extLst>
          </p:cNvPr>
          <p:cNvSpPr>
            <a:spLocks noGrp="1"/>
          </p:cNvSpPr>
          <p:nvPr>
            <p:ph type="body" idx="1"/>
          </p:nvPr>
        </p:nvSpPr>
        <p:spPr/>
        <p:txBody>
          <a:bodyPr/>
          <a:lstStyle/>
          <a:p>
            <a:r>
              <a:rPr lang="en-US" b="1" dirty="0"/>
              <a:t>Select Image Button: </a:t>
            </a:r>
            <a:r>
              <a:rPr lang="en-US" dirty="0"/>
              <a:t>Users can pick images from a pre-set gallery to visually represent the property.</a:t>
            </a:r>
          </a:p>
          <a:p>
            <a:r>
              <a:rPr lang="en-US" b="1" dirty="0"/>
              <a:t>Input Fields: </a:t>
            </a:r>
            <a:r>
              <a:rPr lang="en-US" dirty="0"/>
              <a:t>Includes fields for property title, price, location, and type, ensuring comprehensive property data is captured.</a:t>
            </a:r>
          </a:p>
          <a:p>
            <a:r>
              <a:rPr lang="en-US" b="1" dirty="0"/>
              <a:t>Enter Address &amp; Find Location: </a:t>
            </a:r>
            <a:r>
              <a:rPr lang="en-US" dirty="0"/>
              <a:t>A dedicated address input field works with the Find Location button to utilize geocoding, automatically filling in latitude and longitude for accurate mapping.</a:t>
            </a:r>
          </a:p>
          <a:p>
            <a:r>
              <a:rPr lang="en-US" b="1" dirty="0"/>
              <a:t>Add Property Button: </a:t>
            </a:r>
            <a:r>
              <a:rPr lang="en-US" dirty="0"/>
              <a:t>Finalizes the process, adding the property to the home page listings and map.</a:t>
            </a:r>
          </a:p>
        </p:txBody>
      </p:sp>
      <p:sp>
        <p:nvSpPr>
          <p:cNvPr id="4" name="Slide Number Placeholder 3">
            <a:extLst>
              <a:ext uri="{FF2B5EF4-FFF2-40B4-BE49-F238E27FC236}">
                <a16:creationId xmlns:a16="http://schemas.microsoft.com/office/drawing/2014/main" id="{49F1F4C5-F30E-804A-6FE1-AF4376FC14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10</a:t>
            </a:fld>
            <a:endParaRPr lang="en-IE"/>
          </a:p>
        </p:txBody>
      </p:sp>
    </p:spTree>
    <p:extLst>
      <p:ext uri="{BB962C8B-B14F-4D97-AF65-F5344CB8AC3E}">
        <p14:creationId xmlns:p14="http://schemas.microsoft.com/office/powerpoint/2010/main" val="238271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CD66-9778-0FC5-804D-26259E4E7EFD}"/>
              </a:ext>
            </a:extLst>
          </p:cNvPr>
          <p:cNvSpPr>
            <a:spLocks noGrp="1"/>
          </p:cNvSpPr>
          <p:nvPr>
            <p:ph type="title"/>
          </p:nvPr>
        </p:nvSpPr>
        <p:spPr/>
        <p:txBody>
          <a:bodyPr/>
          <a:lstStyle/>
          <a:p>
            <a:r>
              <a:rPr lang="en-IE" dirty="0"/>
              <a:t>3.- Screen flow – Map Page</a:t>
            </a:r>
            <a:endParaRPr lang="en-US" dirty="0"/>
          </a:p>
        </p:txBody>
      </p:sp>
      <p:sp>
        <p:nvSpPr>
          <p:cNvPr id="3" name="Text Placeholder 2">
            <a:extLst>
              <a:ext uri="{FF2B5EF4-FFF2-40B4-BE49-F238E27FC236}">
                <a16:creationId xmlns:a16="http://schemas.microsoft.com/office/drawing/2014/main" id="{48B83BEE-DFCD-7288-B9F2-5923E4464F1A}"/>
              </a:ext>
            </a:extLst>
          </p:cNvPr>
          <p:cNvSpPr>
            <a:spLocks noGrp="1"/>
          </p:cNvSpPr>
          <p:nvPr>
            <p:ph type="body" idx="1"/>
          </p:nvPr>
        </p:nvSpPr>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C50E527B-857E-755A-9773-A0C43E8D8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11</a:t>
            </a:fld>
            <a:endParaRPr lang="en-IE"/>
          </a:p>
        </p:txBody>
      </p:sp>
      <p:pic>
        <p:nvPicPr>
          <p:cNvPr id="6" name="Picture 5" descr="A screenshot of a map&#10;&#10;Description automatically generated">
            <a:extLst>
              <a:ext uri="{FF2B5EF4-FFF2-40B4-BE49-F238E27FC236}">
                <a16:creationId xmlns:a16="http://schemas.microsoft.com/office/drawing/2014/main" id="{24E6BDB9-5ADB-126C-5A5E-CA781794B811}"/>
              </a:ext>
            </a:extLst>
          </p:cNvPr>
          <p:cNvPicPr>
            <a:picLocks noChangeAspect="1"/>
          </p:cNvPicPr>
          <p:nvPr/>
        </p:nvPicPr>
        <p:blipFill>
          <a:blip r:embed="rId2"/>
          <a:stretch>
            <a:fillRect/>
          </a:stretch>
        </p:blipFill>
        <p:spPr>
          <a:xfrm>
            <a:off x="2332038" y="1528625"/>
            <a:ext cx="2641600" cy="4648200"/>
          </a:xfrm>
          <a:prstGeom prst="rect">
            <a:avLst/>
          </a:prstGeom>
        </p:spPr>
      </p:pic>
      <p:pic>
        <p:nvPicPr>
          <p:cNvPr id="8" name="Picture 7" descr="A screenshot of a map&#10;&#10;Description automatically generated">
            <a:extLst>
              <a:ext uri="{FF2B5EF4-FFF2-40B4-BE49-F238E27FC236}">
                <a16:creationId xmlns:a16="http://schemas.microsoft.com/office/drawing/2014/main" id="{843FE024-9827-7535-54E1-C1542A5B3828}"/>
              </a:ext>
            </a:extLst>
          </p:cNvPr>
          <p:cNvPicPr>
            <a:picLocks noChangeAspect="1"/>
          </p:cNvPicPr>
          <p:nvPr/>
        </p:nvPicPr>
        <p:blipFill>
          <a:blip r:embed="rId3"/>
          <a:stretch>
            <a:fillRect/>
          </a:stretch>
        </p:blipFill>
        <p:spPr>
          <a:xfrm>
            <a:off x="6235700" y="1528625"/>
            <a:ext cx="2578100" cy="4635500"/>
          </a:xfrm>
          <a:prstGeom prst="rect">
            <a:avLst/>
          </a:prstGeom>
        </p:spPr>
      </p:pic>
    </p:spTree>
    <p:extLst>
      <p:ext uri="{BB962C8B-B14F-4D97-AF65-F5344CB8AC3E}">
        <p14:creationId xmlns:p14="http://schemas.microsoft.com/office/powerpoint/2010/main" val="407212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A8AB-81FA-16DD-5263-A18BC40BCFC1}"/>
              </a:ext>
            </a:extLst>
          </p:cNvPr>
          <p:cNvSpPr>
            <a:spLocks noGrp="1"/>
          </p:cNvSpPr>
          <p:nvPr>
            <p:ph type="title"/>
          </p:nvPr>
        </p:nvSpPr>
        <p:spPr/>
        <p:txBody>
          <a:bodyPr/>
          <a:lstStyle/>
          <a:p>
            <a:r>
              <a:rPr lang="en-IE" dirty="0"/>
              <a:t>3.- Screen flow – Map Page Explained</a:t>
            </a:r>
            <a:endParaRPr lang="en-US" dirty="0"/>
          </a:p>
        </p:txBody>
      </p:sp>
      <p:sp>
        <p:nvSpPr>
          <p:cNvPr id="3" name="Text Placeholder 2">
            <a:extLst>
              <a:ext uri="{FF2B5EF4-FFF2-40B4-BE49-F238E27FC236}">
                <a16:creationId xmlns:a16="http://schemas.microsoft.com/office/drawing/2014/main" id="{C482AD32-6102-ADFD-2D32-6E62C9CBEBDB}"/>
              </a:ext>
            </a:extLst>
          </p:cNvPr>
          <p:cNvSpPr>
            <a:spLocks noGrp="1"/>
          </p:cNvSpPr>
          <p:nvPr>
            <p:ph type="body" idx="1"/>
          </p:nvPr>
        </p:nvSpPr>
        <p:spPr/>
        <p:txBody>
          <a:bodyPr/>
          <a:lstStyle/>
          <a:p>
            <a:pPr marL="114300" indent="0">
              <a:buNone/>
            </a:pPr>
            <a:r>
              <a:rPr lang="en-IE" b="1" dirty="0"/>
              <a:t>Property Markers</a:t>
            </a:r>
            <a:r>
              <a:rPr lang="en-IE" dirty="0"/>
              <a:t>: Displays pins for each property, enabling users to visually identify property locations at a glance.</a:t>
            </a:r>
          </a:p>
          <a:p>
            <a:pPr marL="114300" indent="0">
              <a:buNone/>
            </a:pPr>
            <a:r>
              <a:rPr lang="en-IE" b="1" dirty="0"/>
              <a:t>Clickable Markers</a:t>
            </a:r>
            <a:r>
              <a:rPr lang="en-IE" dirty="0"/>
              <a:t>: Selecting a marker shows a detailed popup with the property’s name, location, price, and type.</a:t>
            </a:r>
          </a:p>
          <a:p>
            <a:pPr marL="114300" indent="0">
              <a:buNone/>
            </a:pPr>
            <a:r>
              <a:rPr lang="en-IE" b="1" dirty="0"/>
              <a:t>Detailed Popups</a:t>
            </a:r>
            <a:r>
              <a:rPr lang="en-IE" dirty="0"/>
              <a:t>: Enhances user interaction by presenting essential property information directly on the map view.</a:t>
            </a:r>
          </a:p>
          <a:p>
            <a:pPr marL="114300" indent="0">
              <a:buNone/>
            </a:pPr>
            <a:r>
              <a:rPr lang="en-IE" b="1" dirty="0"/>
              <a:t>Close Button</a:t>
            </a:r>
            <a:r>
              <a:rPr lang="en-IE" dirty="0"/>
              <a:t>: Allows users to exit the property details popup seamlessly and continue browsing other map markers.</a:t>
            </a:r>
            <a:endParaRPr lang="en-US" dirty="0"/>
          </a:p>
        </p:txBody>
      </p:sp>
      <p:sp>
        <p:nvSpPr>
          <p:cNvPr id="4" name="Slide Number Placeholder 3">
            <a:extLst>
              <a:ext uri="{FF2B5EF4-FFF2-40B4-BE49-F238E27FC236}">
                <a16:creationId xmlns:a16="http://schemas.microsoft.com/office/drawing/2014/main" id="{69103960-83DA-3CD2-F50E-C0BC4D53BD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12</a:t>
            </a:fld>
            <a:endParaRPr lang="en-IE"/>
          </a:p>
        </p:txBody>
      </p:sp>
    </p:spTree>
    <p:extLst>
      <p:ext uri="{BB962C8B-B14F-4D97-AF65-F5344CB8AC3E}">
        <p14:creationId xmlns:p14="http://schemas.microsoft.com/office/powerpoint/2010/main" val="170622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07D2-1668-FC24-8B92-453B6C89F838}"/>
              </a:ext>
            </a:extLst>
          </p:cNvPr>
          <p:cNvSpPr>
            <a:spLocks noGrp="1"/>
          </p:cNvSpPr>
          <p:nvPr>
            <p:ph type="title"/>
          </p:nvPr>
        </p:nvSpPr>
        <p:spPr/>
        <p:txBody>
          <a:bodyPr/>
          <a:lstStyle/>
          <a:p>
            <a:r>
              <a:rPr lang="en-IE" dirty="0"/>
              <a:t>3.- Screen flow – Owners Page </a:t>
            </a:r>
            <a:endParaRPr lang="en-US" dirty="0"/>
          </a:p>
        </p:txBody>
      </p:sp>
      <p:sp>
        <p:nvSpPr>
          <p:cNvPr id="3" name="Text Placeholder 2">
            <a:extLst>
              <a:ext uri="{FF2B5EF4-FFF2-40B4-BE49-F238E27FC236}">
                <a16:creationId xmlns:a16="http://schemas.microsoft.com/office/drawing/2014/main" id="{D9247A0D-9849-76D4-9BE9-6BF3ED06E189}"/>
              </a:ext>
            </a:extLst>
          </p:cNvPr>
          <p:cNvSpPr>
            <a:spLocks noGrp="1"/>
          </p:cNvSpPr>
          <p:nvPr>
            <p:ph type="body" idx="1"/>
          </p:nvPr>
        </p:nvSpPr>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8705D1B8-EDBB-DDF3-4B4C-6DDC5D7D84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13</a:t>
            </a:fld>
            <a:endParaRPr lang="en-IE"/>
          </a:p>
        </p:txBody>
      </p:sp>
      <p:pic>
        <p:nvPicPr>
          <p:cNvPr id="10" name="Picture 9" descr="A screenshot of a phone&#10;&#10;Description automatically generated">
            <a:extLst>
              <a:ext uri="{FF2B5EF4-FFF2-40B4-BE49-F238E27FC236}">
                <a16:creationId xmlns:a16="http://schemas.microsoft.com/office/drawing/2014/main" id="{E53D9D38-45A1-BD51-123A-9C121967C508}"/>
              </a:ext>
            </a:extLst>
          </p:cNvPr>
          <p:cNvPicPr>
            <a:picLocks noChangeAspect="1"/>
          </p:cNvPicPr>
          <p:nvPr/>
        </p:nvPicPr>
        <p:blipFill>
          <a:blip r:embed="rId2"/>
          <a:stretch>
            <a:fillRect/>
          </a:stretch>
        </p:blipFill>
        <p:spPr>
          <a:xfrm>
            <a:off x="2889251" y="1535250"/>
            <a:ext cx="2699418" cy="4821100"/>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3C011C0E-0BAF-1755-3078-0DBB4B451A04}"/>
              </a:ext>
            </a:extLst>
          </p:cNvPr>
          <p:cNvPicPr>
            <a:picLocks noChangeAspect="1"/>
          </p:cNvPicPr>
          <p:nvPr/>
        </p:nvPicPr>
        <p:blipFill>
          <a:blip r:embed="rId3"/>
          <a:stretch>
            <a:fillRect/>
          </a:stretch>
        </p:blipFill>
        <p:spPr>
          <a:xfrm>
            <a:off x="6573449" y="1535250"/>
            <a:ext cx="2729300" cy="4821100"/>
          </a:xfrm>
          <a:prstGeom prst="rect">
            <a:avLst/>
          </a:prstGeom>
        </p:spPr>
      </p:pic>
    </p:spTree>
    <p:extLst>
      <p:ext uri="{BB962C8B-B14F-4D97-AF65-F5344CB8AC3E}">
        <p14:creationId xmlns:p14="http://schemas.microsoft.com/office/powerpoint/2010/main" val="183872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0FAC-EEEA-E1B4-0D4D-6510350767C8}"/>
              </a:ext>
            </a:extLst>
          </p:cNvPr>
          <p:cNvSpPr>
            <a:spLocks noGrp="1"/>
          </p:cNvSpPr>
          <p:nvPr>
            <p:ph type="title"/>
          </p:nvPr>
        </p:nvSpPr>
        <p:spPr/>
        <p:txBody>
          <a:bodyPr/>
          <a:lstStyle/>
          <a:p>
            <a:r>
              <a:rPr lang="en-IE" dirty="0"/>
              <a:t>3.- Screen flow – Owners Page Explained</a:t>
            </a:r>
            <a:endParaRPr lang="en-US" dirty="0"/>
          </a:p>
        </p:txBody>
      </p:sp>
      <p:sp>
        <p:nvSpPr>
          <p:cNvPr id="3" name="Text Placeholder 2">
            <a:extLst>
              <a:ext uri="{FF2B5EF4-FFF2-40B4-BE49-F238E27FC236}">
                <a16:creationId xmlns:a16="http://schemas.microsoft.com/office/drawing/2014/main" id="{82AF60C8-5B77-5332-D584-3A17BB089BAD}"/>
              </a:ext>
            </a:extLst>
          </p:cNvPr>
          <p:cNvSpPr>
            <a:spLocks noGrp="1"/>
          </p:cNvSpPr>
          <p:nvPr>
            <p:ph type="body" idx="1"/>
          </p:nvPr>
        </p:nvSpPr>
        <p:spPr/>
        <p:txBody>
          <a:bodyPr/>
          <a:lstStyle/>
          <a:p>
            <a:pPr marL="114300" indent="0" algn="just">
              <a:buNone/>
            </a:pPr>
            <a:r>
              <a:rPr lang="en-IE" b="1" dirty="0"/>
              <a:t>Owner Leaderboard</a:t>
            </a:r>
            <a:r>
              <a:rPr lang="en-IE" dirty="0"/>
              <a:t>: Displays each owner's name, property type, rating, and total properties sold for a quick performance overview.</a:t>
            </a:r>
          </a:p>
          <a:p>
            <a:pPr marL="114300" indent="0" algn="just">
              <a:buNone/>
            </a:pPr>
            <a:r>
              <a:rPr lang="en-IE" b="1" dirty="0"/>
              <a:t>Sorting Options</a:t>
            </a:r>
            <a:r>
              <a:rPr lang="en-IE" dirty="0"/>
              <a:t>: Users can switch between sorting by rating or number of properties sold, allowing customized insights into top performers.</a:t>
            </a:r>
          </a:p>
          <a:p>
            <a:pPr marL="114300" indent="0" algn="just">
              <a:buNone/>
            </a:pPr>
            <a:r>
              <a:rPr lang="en-IE" b="1" dirty="0"/>
              <a:t>Contact Button</a:t>
            </a:r>
            <a:r>
              <a:rPr lang="en-IE" dirty="0"/>
              <a:t>: Each owner entry includes a </a:t>
            </a:r>
            <a:r>
              <a:rPr lang="en-IE" i="1" dirty="0"/>
              <a:t>Contact</a:t>
            </a:r>
            <a:r>
              <a:rPr lang="en-IE" dirty="0"/>
              <a:t> button. When clicked, it displays a pop-up with the owner's contact information, facilitating easy communication for further inquiries or deals.</a:t>
            </a:r>
            <a:endParaRPr lang="en-US" dirty="0"/>
          </a:p>
        </p:txBody>
      </p:sp>
      <p:sp>
        <p:nvSpPr>
          <p:cNvPr id="4" name="Slide Number Placeholder 3">
            <a:extLst>
              <a:ext uri="{FF2B5EF4-FFF2-40B4-BE49-F238E27FC236}">
                <a16:creationId xmlns:a16="http://schemas.microsoft.com/office/drawing/2014/main" id="{0D2CE07F-9B41-3174-A92C-D7B69ACE7C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14</a:t>
            </a:fld>
            <a:endParaRPr lang="en-IE"/>
          </a:p>
        </p:txBody>
      </p:sp>
    </p:spTree>
    <p:extLst>
      <p:ext uri="{BB962C8B-B14F-4D97-AF65-F5344CB8AC3E}">
        <p14:creationId xmlns:p14="http://schemas.microsoft.com/office/powerpoint/2010/main" val="389680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7134-F30F-D65C-2EC4-34FBCFDE752F}"/>
              </a:ext>
            </a:extLst>
          </p:cNvPr>
          <p:cNvSpPr>
            <a:spLocks noGrp="1"/>
          </p:cNvSpPr>
          <p:nvPr>
            <p:ph type="title"/>
          </p:nvPr>
        </p:nvSpPr>
        <p:spPr/>
        <p:txBody>
          <a:bodyPr/>
          <a:lstStyle/>
          <a:p>
            <a:r>
              <a:rPr lang="en-IE" dirty="0"/>
              <a:t>3.- Screen flow – Contact Page</a:t>
            </a:r>
            <a:endParaRPr lang="en-US" dirty="0"/>
          </a:p>
        </p:txBody>
      </p:sp>
      <p:sp>
        <p:nvSpPr>
          <p:cNvPr id="3" name="Text Placeholder 2">
            <a:extLst>
              <a:ext uri="{FF2B5EF4-FFF2-40B4-BE49-F238E27FC236}">
                <a16:creationId xmlns:a16="http://schemas.microsoft.com/office/drawing/2014/main" id="{2E2B078F-009C-8891-0665-3DE1213BE7B8}"/>
              </a:ext>
            </a:extLst>
          </p:cNvPr>
          <p:cNvSpPr>
            <a:spLocks noGrp="1"/>
          </p:cNvSpPr>
          <p:nvPr>
            <p:ph type="body" idx="1"/>
          </p:nvPr>
        </p:nvSpPr>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F2F8CE57-115B-BBEC-F27B-FF01AE1393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15</a:t>
            </a:fld>
            <a:endParaRPr lang="en-IE"/>
          </a:p>
        </p:txBody>
      </p:sp>
      <p:pic>
        <p:nvPicPr>
          <p:cNvPr id="7" name="Picture 6" descr="A screenshot of a black and white email&#10;&#10;Description automatically generated">
            <a:extLst>
              <a:ext uri="{FF2B5EF4-FFF2-40B4-BE49-F238E27FC236}">
                <a16:creationId xmlns:a16="http://schemas.microsoft.com/office/drawing/2014/main" id="{47E19F74-BE33-9F70-6B89-4E43A79695E9}"/>
              </a:ext>
            </a:extLst>
          </p:cNvPr>
          <p:cNvPicPr>
            <a:picLocks noChangeAspect="1"/>
          </p:cNvPicPr>
          <p:nvPr/>
        </p:nvPicPr>
        <p:blipFill>
          <a:blip r:embed="rId2"/>
          <a:stretch>
            <a:fillRect/>
          </a:stretch>
        </p:blipFill>
        <p:spPr>
          <a:xfrm>
            <a:off x="4288242" y="1690825"/>
            <a:ext cx="2595157" cy="4657725"/>
          </a:xfrm>
          <a:prstGeom prst="rect">
            <a:avLst/>
          </a:prstGeom>
        </p:spPr>
      </p:pic>
    </p:spTree>
    <p:extLst>
      <p:ext uri="{BB962C8B-B14F-4D97-AF65-F5344CB8AC3E}">
        <p14:creationId xmlns:p14="http://schemas.microsoft.com/office/powerpoint/2010/main" val="385353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7408-2012-901C-9AEF-8660C58AA8DF}"/>
              </a:ext>
            </a:extLst>
          </p:cNvPr>
          <p:cNvSpPr>
            <a:spLocks noGrp="1"/>
          </p:cNvSpPr>
          <p:nvPr>
            <p:ph type="title"/>
          </p:nvPr>
        </p:nvSpPr>
        <p:spPr>
          <a:xfrm>
            <a:off x="838200" y="365125"/>
            <a:ext cx="10657114" cy="1325700"/>
          </a:xfrm>
        </p:spPr>
        <p:txBody>
          <a:bodyPr/>
          <a:lstStyle/>
          <a:p>
            <a:r>
              <a:rPr lang="en-IE" dirty="0"/>
              <a:t>3.- Screen flow – Contact Page Explained</a:t>
            </a:r>
            <a:endParaRPr lang="en-US" dirty="0"/>
          </a:p>
        </p:txBody>
      </p:sp>
      <p:sp>
        <p:nvSpPr>
          <p:cNvPr id="3" name="Text Placeholder 2">
            <a:extLst>
              <a:ext uri="{FF2B5EF4-FFF2-40B4-BE49-F238E27FC236}">
                <a16:creationId xmlns:a16="http://schemas.microsoft.com/office/drawing/2014/main" id="{42C6F8EF-4C89-E3E7-0053-05544DE68AF7}"/>
              </a:ext>
            </a:extLst>
          </p:cNvPr>
          <p:cNvSpPr>
            <a:spLocks noGrp="1"/>
          </p:cNvSpPr>
          <p:nvPr>
            <p:ph type="body" idx="1"/>
          </p:nvPr>
        </p:nvSpPr>
        <p:spPr/>
        <p:txBody>
          <a:bodyPr/>
          <a:lstStyle/>
          <a:p>
            <a:pPr algn="just"/>
            <a:r>
              <a:rPr lang="en-IE" b="1" dirty="0"/>
              <a:t>Contact Information</a:t>
            </a:r>
            <a:r>
              <a:rPr lang="en-IE" dirty="0"/>
              <a:t>: Includes a phone number, email address, and social media handle, ensuring users have multiple ways to get in touch.</a:t>
            </a:r>
          </a:p>
          <a:p>
            <a:pPr algn="just"/>
            <a:r>
              <a:rPr lang="en-IE" b="1" dirty="0"/>
              <a:t>Company Address</a:t>
            </a:r>
            <a:r>
              <a:rPr lang="en-IE" dirty="0"/>
              <a:t>: Offers a clear address for physical correspondence if needed.</a:t>
            </a:r>
          </a:p>
          <a:p>
            <a:pPr algn="just"/>
            <a:r>
              <a:rPr lang="en-IE" b="1" dirty="0"/>
              <a:t>Logo: </a:t>
            </a:r>
            <a:r>
              <a:rPr lang="en-IE" dirty="0"/>
              <a:t>Displays the HomeScope Logo.</a:t>
            </a:r>
          </a:p>
          <a:p>
            <a:pPr algn="just"/>
            <a:r>
              <a:rPr lang="en-IE" b="1" dirty="0"/>
              <a:t>Footer Message: </a:t>
            </a:r>
            <a:r>
              <a:rPr lang="en-IE" dirty="0"/>
              <a:t>Displays a friendly note inviting future communication.</a:t>
            </a:r>
          </a:p>
          <a:p>
            <a:pPr marL="114300" indent="0" algn="just">
              <a:buNone/>
            </a:pPr>
            <a:endParaRPr lang="en-IE" dirty="0"/>
          </a:p>
          <a:p>
            <a:pPr algn="just"/>
            <a:endParaRPr lang="en-IE" b="1" dirty="0"/>
          </a:p>
        </p:txBody>
      </p:sp>
      <p:sp>
        <p:nvSpPr>
          <p:cNvPr id="4" name="Slide Number Placeholder 3">
            <a:extLst>
              <a:ext uri="{FF2B5EF4-FFF2-40B4-BE49-F238E27FC236}">
                <a16:creationId xmlns:a16="http://schemas.microsoft.com/office/drawing/2014/main" id="{A30C4B04-224B-86C7-EF51-8318F4737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16</a:t>
            </a:fld>
            <a:endParaRPr lang="en-IE"/>
          </a:p>
        </p:txBody>
      </p:sp>
    </p:spTree>
    <p:extLst>
      <p:ext uri="{BB962C8B-B14F-4D97-AF65-F5344CB8AC3E}">
        <p14:creationId xmlns:p14="http://schemas.microsoft.com/office/powerpoint/2010/main" val="390446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AE1A-8B10-089E-FE22-40BE56F9FF0F}"/>
              </a:ext>
            </a:extLst>
          </p:cNvPr>
          <p:cNvSpPr>
            <a:spLocks noGrp="1"/>
          </p:cNvSpPr>
          <p:nvPr>
            <p:ph type="title"/>
          </p:nvPr>
        </p:nvSpPr>
        <p:spPr/>
        <p:txBody>
          <a:bodyPr/>
          <a:lstStyle/>
          <a:p>
            <a:r>
              <a:rPr lang="en-IE" dirty="0"/>
              <a:t>4.- Class Diagrams</a:t>
            </a:r>
            <a:endParaRPr lang="en-US" dirty="0"/>
          </a:p>
        </p:txBody>
      </p:sp>
      <p:sp>
        <p:nvSpPr>
          <p:cNvPr id="3" name="Text Placeholder 2">
            <a:extLst>
              <a:ext uri="{FF2B5EF4-FFF2-40B4-BE49-F238E27FC236}">
                <a16:creationId xmlns:a16="http://schemas.microsoft.com/office/drawing/2014/main" id="{9680E210-F44A-942A-B443-EF53F913EEE5}"/>
              </a:ext>
            </a:extLst>
          </p:cNvPr>
          <p:cNvSpPr>
            <a:spLocks noGrp="1"/>
          </p:cNvSpPr>
          <p:nvPr>
            <p:ph type="body" idx="1"/>
          </p:nvPr>
        </p:nvSpPr>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8485D673-1E80-26D2-36DD-E3D6E0053D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17</a:t>
            </a:fld>
            <a:endParaRPr lang="en-IE"/>
          </a:p>
        </p:txBody>
      </p:sp>
      <p:pic>
        <p:nvPicPr>
          <p:cNvPr id="9" name="Picture 8" descr="A screenshot of a computer&#10;&#10;Description automatically generated">
            <a:extLst>
              <a:ext uri="{FF2B5EF4-FFF2-40B4-BE49-F238E27FC236}">
                <a16:creationId xmlns:a16="http://schemas.microsoft.com/office/drawing/2014/main" id="{09FB761C-A237-CCE3-5238-8C393759D0CE}"/>
              </a:ext>
            </a:extLst>
          </p:cNvPr>
          <p:cNvPicPr>
            <a:picLocks noChangeAspect="1"/>
          </p:cNvPicPr>
          <p:nvPr/>
        </p:nvPicPr>
        <p:blipFill>
          <a:blip r:embed="rId2"/>
          <a:stretch>
            <a:fillRect/>
          </a:stretch>
        </p:blipFill>
        <p:spPr>
          <a:xfrm>
            <a:off x="3086100" y="1321525"/>
            <a:ext cx="6019800" cy="5359400"/>
          </a:xfrm>
          <a:prstGeom prst="rect">
            <a:avLst/>
          </a:prstGeom>
        </p:spPr>
      </p:pic>
    </p:spTree>
    <p:extLst>
      <p:ext uri="{BB962C8B-B14F-4D97-AF65-F5344CB8AC3E}">
        <p14:creationId xmlns:p14="http://schemas.microsoft.com/office/powerpoint/2010/main" val="411655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7A5F-3C50-CA94-F70E-D90354B5018E}"/>
              </a:ext>
            </a:extLst>
          </p:cNvPr>
          <p:cNvSpPr>
            <a:spLocks noGrp="1"/>
          </p:cNvSpPr>
          <p:nvPr>
            <p:ph type="title"/>
          </p:nvPr>
        </p:nvSpPr>
        <p:spPr/>
        <p:txBody>
          <a:bodyPr/>
          <a:lstStyle/>
          <a:p>
            <a:r>
              <a:rPr lang="en-IE" dirty="0"/>
              <a:t>4.- Class Diagrams Descriptions</a:t>
            </a:r>
            <a:endParaRPr lang="en-US" dirty="0"/>
          </a:p>
        </p:txBody>
      </p:sp>
      <p:sp>
        <p:nvSpPr>
          <p:cNvPr id="3" name="Text Placeholder 2">
            <a:extLst>
              <a:ext uri="{FF2B5EF4-FFF2-40B4-BE49-F238E27FC236}">
                <a16:creationId xmlns:a16="http://schemas.microsoft.com/office/drawing/2014/main" id="{379E3F39-9ADF-67F3-A44E-78F70D675DDB}"/>
              </a:ext>
            </a:extLst>
          </p:cNvPr>
          <p:cNvSpPr>
            <a:spLocks noGrp="1"/>
          </p:cNvSpPr>
          <p:nvPr>
            <p:ph type="body" idx="1"/>
          </p:nvPr>
        </p:nvSpPr>
        <p:spPr/>
        <p:txBody>
          <a:bodyPr/>
          <a:lstStyle/>
          <a:p>
            <a:r>
              <a:rPr lang="en-US" b="1" dirty="0"/>
              <a:t>Owner: </a:t>
            </a:r>
            <a:r>
              <a:rPr lang="en-US" dirty="0"/>
              <a:t>Represents property owners and their associated information such as contact details, rating, and property type.</a:t>
            </a:r>
          </a:p>
          <a:p>
            <a:r>
              <a:rPr lang="en-US" b="1" dirty="0"/>
              <a:t>Property: </a:t>
            </a:r>
            <a:r>
              <a:rPr lang="en-US" dirty="0"/>
              <a:t>Defines the structure for property listings, including essential details like title, location, price, type, and coordinates for mapping.</a:t>
            </a:r>
          </a:p>
          <a:p>
            <a:r>
              <a:rPr lang="en-US" b="1" dirty="0"/>
              <a:t>PropertyViewModel: </a:t>
            </a:r>
            <a:r>
              <a:rPr lang="en-US" dirty="0"/>
              <a:t>Acts as a bridge between the UI components and the data layer, managing the lifecycle of Property data and facilitating operations like adding or deleting properties.</a:t>
            </a:r>
          </a:p>
          <a:p>
            <a:r>
              <a:rPr lang="en-US" b="1" dirty="0"/>
              <a:t>AddPropertyActivity: </a:t>
            </a:r>
            <a:r>
              <a:rPr lang="en-US" dirty="0"/>
              <a:t>Provides a user interface for adding new properties, including functions for image selection and geocoding addresses to obtain latitude and longitude.</a:t>
            </a:r>
          </a:p>
          <a:p>
            <a:endParaRPr lang="en-US" dirty="0"/>
          </a:p>
          <a:p>
            <a:endParaRPr lang="en-US" dirty="0"/>
          </a:p>
          <a:p>
            <a:endParaRPr lang="en-US" b="1"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D8A40D7-62F3-18F0-5846-F49793E8F7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18</a:t>
            </a:fld>
            <a:endParaRPr lang="en-IE"/>
          </a:p>
        </p:txBody>
      </p:sp>
    </p:spTree>
    <p:extLst>
      <p:ext uri="{BB962C8B-B14F-4D97-AF65-F5344CB8AC3E}">
        <p14:creationId xmlns:p14="http://schemas.microsoft.com/office/powerpoint/2010/main" val="304260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15D0-3928-354D-16B7-0405A488809E}"/>
              </a:ext>
            </a:extLst>
          </p:cNvPr>
          <p:cNvSpPr>
            <a:spLocks noGrp="1"/>
          </p:cNvSpPr>
          <p:nvPr>
            <p:ph type="title"/>
          </p:nvPr>
        </p:nvSpPr>
        <p:spPr/>
        <p:txBody>
          <a:bodyPr/>
          <a:lstStyle/>
          <a:p>
            <a:r>
              <a:rPr lang="en-IE" dirty="0"/>
              <a:t>4.- Class Diagrams Descriptions</a:t>
            </a:r>
            <a:endParaRPr lang="en-US" dirty="0"/>
          </a:p>
        </p:txBody>
      </p:sp>
      <p:sp>
        <p:nvSpPr>
          <p:cNvPr id="3" name="Text Placeholder 2">
            <a:extLst>
              <a:ext uri="{FF2B5EF4-FFF2-40B4-BE49-F238E27FC236}">
                <a16:creationId xmlns:a16="http://schemas.microsoft.com/office/drawing/2014/main" id="{A00B0C49-563C-1D79-E7D2-C5D640F84D3B}"/>
              </a:ext>
            </a:extLst>
          </p:cNvPr>
          <p:cNvSpPr>
            <a:spLocks noGrp="1"/>
          </p:cNvSpPr>
          <p:nvPr>
            <p:ph type="body" idx="1"/>
          </p:nvPr>
        </p:nvSpPr>
        <p:spPr/>
        <p:txBody>
          <a:bodyPr/>
          <a:lstStyle/>
          <a:p>
            <a:r>
              <a:rPr lang="en-US" b="1" dirty="0"/>
              <a:t>FragmentHome: </a:t>
            </a:r>
            <a:r>
              <a:rPr lang="en-US" dirty="0"/>
              <a:t>Displays the main list of properties, enables searching and filtering, and manages interactions like adding or deleting properties.</a:t>
            </a:r>
          </a:p>
          <a:p>
            <a:r>
              <a:rPr lang="en-US" b="1" dirty="0"/>
              <a:t>FragmentMap: </a:t>
            </a:r>
            <a:r>
              <a:rPr lang="en-US" dirty="0"/>
              <a:t>Integrates with Google Maps to display property markers based on their coordinates, allowing users to visualize property locations and access details.</a:t>
            </a:r>
          </a:p>
          <a:p>
            <a:r>
              <a:rPr lang="en-US" b="1" dirty="0"/>
              <a:t>OwnerListFragment: </a:t>
            </a:r>
            <a:r>
              <a:rPr lang="en-US" dirty="0"/>
              <a:t>Displays a leaderboard of property owners with sorting options based on properties sold or ratings, and allows viewing contact information for each owner.</a:t>
            </a:r>
          </a:p>
          <a:p>
            <a:r>
              <a:rPr lang="en-US" b="1" dirty="0"/>
              <a:t>OwnerLeaderBoardAdapter:</a:t>
            </a:r>
            <a:r>
              <a:rPr lang="en-US" dirty="0"/>
              <a:t> Binds owner data to the RecyclerView in the OwnerListFragment and manages user interactions like clicking to view contact details.</a:t>
            </a:r>
          </a:p>
          <a:p>
            <a:endParaRPr lang="en-US" b="1" dirty="0"/>
          </a:p>
          <a:p>
            <a:endParaRPr lang="en-US" dirty="0"/>
          </a:p>
          <a:p>
            <a:endParaRPr lang="en-US" b="1" dirty="0"/>
          </a:p>
          <a:p>
            <a:endParaRPr lang="en-US" dirty="0"/>
          </a:p>
          <a:p>
            <a:endParaRPr lang="en-US" b="1"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325E930-696B-66FE-A110-C240973CFF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19</a:t>
            </a:fld>
            <a:endParaRPr lang="en-IE"/>
          </a:p>
        </p:txBody>
      </p:sp>
    </p:spTree>
    <p:extLst>
      <p:ext uri="{BB962C8B-B14F-4D97-AF65-F5344CB8AC3E}">
        <p14:creationId xmlns:p14="http://schemas.microsoft.com/office/powerpoint/2010/main" val="21151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1.- Purpose of the App</a:t>
            </a:r>
            <a:endParaRPr dirty="0"/>
          </a:p>
        </p:txBody>
      </p:sp>
      <p:sp>
        <p:nvSpPr>
          <p:cNvPr id="89" name="Google Shape;8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800100" lvl="1" algn="just">
              <a:lnSpc>
                <a:spcPct val="100000"/>
              </a:lnSpc>
              <a:spcBef>
                <a:spcPts val="500"/>
              </a:spcBef>
              <a:buSzPts val="2400"/>
            </a:pPr>
            <a:r>
              <a:rPr lang="en-IE" dirty="0">
                <a:solidFill>
                  <a:srgbClr val="000000"/>
                </a:solidFill>
                <a:latin typeface="Lato" panose="020F0502020204030203" pitchFamily="34" charset="0"/>
                <a:ea typeface="Lato" panose="020F0502020204030203" pitchFamily="34" charset="0"/>
                <a:cs typeface="Lato" panose="020F0502020204030203" pitchFamily="34" charset="0"/>
              </a:rPr>
              <a:t>HomeScope simplifies real estate management by enabling users to add, view, and track property listings effortlessly. With advanced map integration and an owner leaderboard, users can make informed decisions and connect with top property owners. Ideal for buyers, sellers, and real estate enthusiasts, HomeScope offers an all-in-one platform for seamless property exploration.</a:t>
            </a:r>
            <a:endParaRPr lang="en-IE"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800100" lvl="1" algn="just">
              <a:lnSpc>
                <a:spcPct val="100000"/>
              </a:lnSpc>
              <a:spcBef>
                <a:spcPts val="500"/>
              </a:spcBef>
              <a:buSzPts val="2400"/>
            </a:pPr>
            <a:r>
              <a:rPr lang="en-IE" dirty="0">
                <a:latin typeface="Lato" panose="020F0502020204030203" pitchFamily="34" charset="0"/>
                <a:ea typeface="Lato" panose="020F0502020204030203" pitchFamily="34" charset="0"/>
                <a:cs typeface="Lato" panose="020F0502020204030203" pitchFamily="34" charset="0"/>
              </a:rPr>
              <a:t>Key Features: </a:t>
            </a:r>
          </a:p>
          <a:p>
            <a:pPr marL="1371600" lvl="3" indent="0" algn="just">
              <a:lnSpc>
                <a:spcPct val="100000"/>
              </a:lnSpc>
              <a:spcBef>
                <a:spcPts val="500"/>
              </a:spcBef>
              <a:buSzPts val="2400"/>
              <a:buNone/>
            </a:pPr>
            <a:r>
              <a:rPr lang="en-IE" b="1" dirty="0">
                <a:latin typeface="Lato" panose="020F0502020204030203" pitchFamily="34" charset="0"/>
                <a:ea typeface="Lato" panose="020F0502020204030203" pitchFamily="34" charset="0"/>
                <a:cs typeface="Lato" panose="020F0502020204030203" pitchFamily="34" charset="0"/>
              </a:rPr>
              <a:t>Property Management: </a:t>
            </a:r>
            <a:r>
              <a:rPr lang="en-IE" dirty="0">
                <a:latin typeface="Lato" panose="020F0502020204030203" pitchFamily="34" charset="0"/>
                <a:ea typeface="Lato" panose="020F0502020204030203" pitchFamily="34" charset="0"/>
                <a:cs typeface="Lato" panose="020F0502020204030203" pitchFamily="34" charset="0"/>
              </a:rPr>
              <a:t>Add and manage property details with images.</a:t>
            </a:r>
          </a:p>
          <a:p>
            <a:pPr marL="1371600" lvl="3" indent="0" algn="just">
              <a:lnSpc>
                <a:spcPct val="100000"/>
              </a:lnSpc>
              <a:spcBef>
                <a:spcPts val="500"/>
              </a:spcBef>
              <a:buSzPts val="2400"/>
              <a:buNone/>
            </a:pPr>
            <a:r>
              <a:rPr lang="en-IE" b="1" dirty="0">
                <a:latin typeface="Lato" panose="020F0502020204030203" pitchFamily="34" charset="0"/>
                <a:ea typeface="Lato" panose="020F0502020204030203" pitchFamily="34" charset="0"/>
                <a:cs typeface="Lato" panose="020F0502020204030203" pitchFamily="34" charset="0"/>
              </a:rPr>
              <a:t>Map Integration</a:t>
            </a:r>
            <a:r>
              <a:rPr lang="en-IE" dirty="0">
                <a:latin typeface="Lato" panose="020F0502020204030203" pitchFamily="34" charset="0"/>
                <a:ea typeface="Lato" panose="020F0502020204030203" pitchFamily="34" charset="0"/>
                <a:cs typeface="Lato" panose="020F0502020204030203" pitchFamily="34" charset="0"/>
              </a:rPr>
              <a:t>: View properties on a map, with clickable markers for more details.</a:t>
            </a:r>
          </a:p>
          <a:p>
            <a:pPr marL="1371600" lvl="3" indent="0" algn="just">
              <a:lnSpc>
                <a:spcPct val="100000"/>
              </a:lnSpc>
              <a:spcBef>
                <a:spcPts val="500"/>
              </a:spcBef>
              <a:buSzPts val="2400"/>
              <a:buNone/>
            </a:pPr>
            <a:r>
              <a:rPr lang="en-IE" b="1" dirty="0">
                <a:latin typeface="Lato" panose="020F0502020204030203" pitchFamily="34" charset="0"/>
                <a:ea typeface="Lato" panose="020F0502020204030203" pitchFamily="34" charset="0"/>
                <a:cs typeface="Lato" panose="020F0502020204030203" pitchFamily="34" charset="0"/>
              </a:rPr>
              <a:t>Dynamic Updates: </a:t>
            </a:r>
            <a:r>
              <a:rPr lang="en-IE" dirty="0">
                <a:latin typeface="Lato" panose="020F0502020204030203" pitchFamily="34" charset="0"/>
                <a:ea typeface="Lato" panose="020F0502020204030203" pitchFamily="34" charset="0"/>
                <a:cs typeface="Lato" panose="020F0502020204030203" pitchFamily="34" charset="0"/>
              </a:rPr>
              <a:t>Auto-update markers when properties are added or removed.</a:t>
            </a:r>
          </a:p>
          <a:p>
            <a:pPr marL="1371600" lvl="3" indent="0" algn="just">
              <a:lnSpc>
                <a:spcPct val="100000"/>
              </a:lnSpc>
              <a:spcBef>
                <a:spcPts val="500"/>
              </a:spcBef>
              <a:buSzPts val="2400"/>
              <a:buNone/>
            </a:pPr>
            <a:r>
              <a:rPr lang="en-IE" b="1" dirty="0">
                <a:latin typeface="Lato" panose="020F0502020204030203" pitchFamily="34" charset="0"/>
                <a:ea typeface="Lato" panose="020F0502020204030203" pitchFamily="34" charset="0"/>
                <a:cs typeface="Lato" panose="020F0502020204030203" pitchFamily="34" charset="0"/>
              </a:rPr>
              <a:t>Owner Leaderboard: </a:t>
            </a:r>
            <a:r>
              <a:rPr lang="en-IE" dirty="0">
                <a:latin typeface="Lato" panose="020F0502020204030203" pitchFamily="34" charset="0"/>
                <a:ea typeface="Lato" panose="020F0502020204030203" pitchFamily="34" charset="0"/>
                <a:cs typeface="Lato" panose="020F0502020204030203" pitchFamily="34" charset="0"/>
              </a:rPr>
              <a:t>Sort by rating or properties sold to discover top property owners.</a:t>
            </a:r>
          </a:p>
          <a:p>
            <a:pPr marL="1371600" lvl="3" indent="0" algn="just">
              <a:lnSpc>
                <a:spcPct val="100000"/>
              </a:lnSpc>
              <a:spcBef>
                <a:spcPts val="500"/>
              </a:spcBef>
              <a:buSzPts val="2400"/>
              <a:buNone/>
            </a:pPr>
            <a:r>
              <a:rPr lang="en-IE" b="1" dirty="0">
                <a:latin typeface="Lato" panose="020F0502020204030203" pitchFamily="34" charset="0"/>
                <a:ea typeface="Lato" panose="020F0502020204030203" pitchFamily="34" charset="0"/>
                <a:cs typeface="Lato" panose="020F0502020204030203" pitchFamily="34" charset="0"/>
              </a:rPr>
              <a:t>Contact Page: </a:t>
            </a:r>
            <a:r>
              <a:rPr lang="en-IE" dirty="0">
                <a:latin typeface="Lato" panose="020F0502020204030203" pitchFamily="34" charset="0"/>
                <a:ea typeface="Lato" panose="020F0502020204030203" pitchFamily="34" charset="0"/>
                <a:cs typeface="Lato" panose="020F0502020204030203" pitchFamily="34" charset="0"/>
              </a:rPr>
              <a:t>Simple and direct communication channel.</a:t>
            </a:r>
          </a:p>
          <a:p>
            <a:pPr marL="457200" lvl="1" indent="0" algn="just">
              <a:lnSpc>
                <a:spcPct val="100000"/>
              </a:lnSpc>
              <a:spcBef>
                <a:spcPts val="500"/>
              </a:spcBef>
              <a:buSzPts val="2400"/>
              <a:buNone/>
            </a:pPr>
            <a:endParaRPr lang="en-IE" dirty="0">
              <a:latin typeface="Lato" panose="020F0502020204030203" pitchFamily="34" charset="0"/>
              <a:ea typeface="Lato" panose="020F0502020204030203" pitchFamily="34" charset="0"/>
              <a:cs typeface="Lato" panose="020F0502020204030203" pitchFamily="34" charset="0"/>
            </a:endParaRPr>
          </a:p>
          <a:p>
            <a:pPr marL="800100" lvl="1" algn="just">
              <a:lnSpc>
                <a:spcPct val="100000"/>
              </a:lnSpc>
              <a:spcBef>
                <a:spcPts val="500"/>
              </a:spcBef>
              <a:buSzPts val="2400"/>
            </a:pPr>
            <a:r>
              <a:rPr lang="en-IE"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Buyers, sellers, and real estate enthusiasts looking for a comprehensive property management and exploration tool.</a:t>
            </a:r>
            <a:endParaRPr lang="en-IE" dirty="0">
              <a:latin typeface="Lato" panose="020F0502020204030203" pitchFamily="34" charset="0"/>
              <a:ea typeface="Lato" panose="020F0502020204030203" pitchFamily="34" charset="0"/>
              <a:cs typeface="Lato" panose="020F0502020204030203" pitchFamily="34" charset="0"/>
            </a:endParaRPr>
          </a:p>
        </p:txBody>
      </p:sp>
      <p:sp>
        <p:nvSpPr>
          <p:cNvPr id="90" name="Google Shape;9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E"/>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3A49-EFBE-1BB1-B3EE-CFE02B7CF8F8}"/>
              </a:ext>
            </a:extLst>
          </p:cNvPr>
          <p:cNvSpPr>
            <a:spLocks noGrp="1"/>
          </p:cNvSpPr>
          <p:nvPr>
            <p:ph type="title"/>
          </p:nvPr>
        </p:nvSpPr>
        <p:spPr/>
        <p:txBody>
          <a:bodyPr/>
          <a:lstStyle/>
          <a:p>
            <a:r>
              <a:rPr lang="en-IE" dirty="0"/>
              <a:t>4.- Class Diagrams Descriptions</a:t>
            </a:r>
            <a:endParaRPr lang="en-US" dirty="0"/>
          </a:p>
        </p:txBody>
      </p:sp>
      <p:sp>
        <p:nvSpPr>
          <p:cNvPr id="3" name="Text Placeholder 2">
            <a:extLst>
              <a:ext uri="{FF2B5EF4-FFF2-40B4-BE49-F238E27FC236}">
                <a16:creationId xmlns:a16="http://schemas.microsoft.com/office/drawing/2014/main" id="{338AA853-1D8C-D452-66BA-E6FBF31F98A2}"/>
              </a:ext>
            </a:extLst>
          </p:cNvPr>
          <p:cNvSpPr>
            <a:spLocks noGrp="1"/>
          </p:cNvSpPr>
          <p:nvPr>
            <p:ph type="body" idx="1"/>
          </p:nvPr>
        </p:nvSpPr>
        <p:spPr/>
        <p:txBody>
          <a:bodyPr/>
          <a:lstStyle/>
          <a:p>
            <a:r>
              <a:rPr lang="en-US" b="1" dirty="0"/>
              <a:t>PropertyAdapter:</a:t>
            </a:r>
            <a:r>
              <a:rPr lang="en-US" dirty="0"/>
              <a:t> Binds property data to the Recycle View  in FragmentHome and supports filtering properties by query, type, or price.</a:t>
            </a:r>
          </a:p>
          <a:p>
            <a:r>
              <a:rPr lang="en-US" b="1" dirty="0"/>
              <a:t>AppDatabase: </a:t>
            </a:r>
            <a:r>
              <a:rPr lang="en-US" dirty="0"/>
              <a:t>Serves as the main access point for the app's Room database, holding a reference to PropertyDao for performing CRUD operations.</a:t>
            </a:r>
          </a:p>
          <a:p>
            <a:r>
              <a:rPr lang="en-US" b="1" dirty="0"/>
              <a:t>PropertyDao: </a:t>
            </a:r>
            <a:r>
              <a:rPr lang="en-US" dirty="0"/>
              <a:t>Provides methods for database operations such as inserting, updating, deleting, and retrieving properties, supporting the AppDatabase for CRUD functionality.</a:t>
            </a:r>
          </a:p>
          <a:p>
            <a:endParaRPr lang="en-US" b="1" dirty="0"/>
          </a:p>
          <a:p>
            <a:endParaRPr lang="en-US" dirty="0"/>
          </a:p>
          <a:p>
            <a:endParaRPr lang="en-US" b="1" dirty="0"/>
          </a:p>
          <a:p>
            <a:endParaRPr lang="en-US" dirty="0"/>
          </a:p>
          <a:p>
            <a:endParaRPr lang="en-US" dirty="0"/>
          </a:p>
        </p:txBody>
      </p:sp>
      <p:sp>
        <p:nvSpPr>
          <p:cNvPr id="4" name="Slide Number Placeholder 3">
            <a:extLst>
              <a:ext uri="{FF2B5EF4-FFF2-40B4-BE49-F238E27FC236}">
                <a16:creationId xmlns:a16="http://schemas.microsoft.com/office/drawing/2014/main" id="{537A87D2-2839-4FF0-01C4-86E25EDA1C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20</a:t>
            </a:fld>
            <a:endParaRPr lang="en-IE"/>
          </a:p>
        </p:txBody>
      </p:sp>
    </p:spTree>
    <p:extLst>
      <p:ext uri="{BB962C8B-B14F-4D97-AF65-F5344CB8AC3E}">
        <p14:creationId xmlns:p14="http://schemas.microsoft.com/office/powerpoint/2010/main" val="255880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E" dirty="0"/>
              <a:t>5.- Database Design</a:t>
            </a:r>
            <a:endParaRPr dirty="0"/>
          </a:p>
        </p:txBody>
      </p:sp>
      <p:sp>
        <p:nvSpPr>
          <p:cNvPr id="118" name="Google Shape;118;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indent="0">
              <a:spcBef>
                <a:spcPts val="0"/>
              </a:spcBef>
              <a:buSzPts val="2800"/>
              <a:buNone/>
            </a:pPr>
            <a:r>
              <a:rPr lang="en-IE" dirty="0"/>
              <a:t> </a:t>
            </a:r>
            <a:endParaRPr dirty="0"/>
          </a:p>
        </p:txBody>
      </p:sp>
      <p:sp>
        <p:nvSpPr>
          <p:cNvPr id="119" name="Google Shape;1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E" sz="1300">
                <a:latin typeface="Lato"/>
                <a:ea typeface="Lato"/>
                <a:cs typeface="Lato"/>
                <a:sym typeface="Lato"/>
              </a:rPr>
              <a:t>21</a:t>
            </a:fld>
            <a:endParaRPr sz="1300">
              <a:latin typeface="Lato"/>
              <a:ea typeface="Lato"/>
              <a:cs typeface="Lato"/>
              <a:sym typeface="Lato"/>
            </a:endParaRPr>
          </a:p>
        </p:txBody>
      </p:sp>
      <p:pic>
        <p:nvPicPr>
          <p:cNvPr id="3" name="Picture 2" descr="A screenshot of a computer&#10;&#10;Description automatically generated">
            <a:extLst>
              <a:ext uri="{FF2B5EF4-FFF2-40B4-BE49-F238E27FC236}">
                <a16:creationId xmlns:a16="http://schemas.microsoft.com/office/drawing/2014/main" id="{39E2D675-F69C-975C-933A-F8CD53CAC282}"/>
              </a:ext>
            </a:extLst>
          </p:cNvPr>
          <p:cNvPicPr>
            <a:picLocks noChangeAspect="1"/>
          </p:cNvPicPr>
          <p:nvPr/>
        </p:nvPicPr>
        <p:blipFill>
          <a:blip r:embed="rId3"/>
          <a:stretch>
            <a:fillRect/>
          </a:stretch>
        </p:blipFill>
        <p:spPr>
          <a:xfrm>
            <a:off x="4553638" y="1497013"/>
            <a:ext cx="2502800" cy="49958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F7C2-93AE-47DC-30AC-B3B1DD747FAD}"/>
              </a:ext>
            </a:extLst>
          </p:cNvPr>
          <p:cNvSpPr>
            <a:spLocks noGrp="1"/>
          </p:cNvSpPr>
          <p:nvPr>
            <p:ph type="title"/>
          </p:nvPr>
        </p:nvSpPr>
        <p:spPr>
          <a:xfrm>
            <a:off x="838200" y="365125"/>
            <a:ext cx="10663238" cy="1325700"/>
          </a:xfrm>
        </p:spPr>
        <p:txBody>
          <a:bodyPr/>
          <a:lstStyle/>
          <a:p>
            <a:r>
              <a:rPr lang="en-US" dirty="0">
                <a:latin typeface="Raleway" pitchFamily="2" charset="77"/>
              </a:rPr>
              <a:t>5. </a:t>
            </a:r>
            <a:r>
              <a:rPr lang="en-IE" i="0" u="none" strike="noStrike" dirty="0">
                <a:solidFill>
                  <a:srgbClr val="000000"/>
                </a:solidFill>
                <a:effectLst/>
                <a:latin typeface="Raleway" pitchFamily="2" charset="77"/>
                <a:ea typeface="Lato" panose="020F0502020204030203" pitchFamily="34" charset="0"/>
                <a:cs typeface="Lato" panose="020F0502020204030203" pitchFamily="34" charset="0"/>
              </a:rPr>
              <a:t>ERD Diagram Explanation</a:t>
            </a:r>
            <a:endParaRPr lang="en-US" dirty="0">
              <a:latin typeface="Raleway" pitchFamily="2" charset="77"/>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6A750AEB-3025-2012-077E-6E08E9FF24B1}"/>
              </a:ext>
            </a:extLst>
          </p:cNvPr>
          <p:cNvSpPr>
            <a:spLocks noGrp="1"/>
          </p:cNvSpPr>
          <p:nvPr>
            <p:ph type="body" idx="1"/>
          </p:nvPr>
        </p:nvSpPr>
        <p:spPr/>
        <p:txBody>
          <a:bodyPr>
            <a:normAutofit fontScale="92500" lnSpcReduction="20000"/>
          </a:bodyPr>
          <a:lstStyle/>
          <a:p>
            <a:pPr marL="114300" indent="0">
              <a:buNone/>
            </a:pPr>
            <a:r>
              <a:rPr lang="en-US" b="1" dirty="0"/>
              <a:t>Owner Table</a:t>
            </a:r>
          </a:p>
          <a:p>
            <a:r>
              <a:rPr lang="en-US" b="1" dirty="0"/>
              <a:t>Purpose: </a:t>
            </a:r>
            <a:r>
              <a:rPr lang="en-US" dirty="0"/>
              <a:t>This table represents property owners within the HomeScope app. It contains all relevant details about each owner.</a:t>
            </a:r>
          </a:p>
          <a:p>
            <a:r>
              <a:rPr lang="en-US" b="1" dirty="0"/>
              <a:t>Attributes:</a:t>
            </a:r>
          </a:p>
          <a:p>
            <a:pPr marL="114300" indent="0">
              <a:buNone/>
            </a:pPr>
            <a:r>
              <a:rPr lang="en-US" b="1" dirty="0"/>
              <a:t>OwnerID (Primary Key): </a:t>
            </a:r>
            <a:r>
              <a:rPr lang="en-US" dirty="0"/>
              <a:t>Unique identifier for each owner.</a:t>
            </a:r>
          </a:p>
          <a:p>
            <a:pPr marL="114300" indent="0">
              <a:buNone/>
            </a:pPr>
            <a:r>
              <a:rPr lang="en-US" b="1" dirty="0"/>
              <a:t>Name: </a:t>
            </a:r>
            <a:r>
              <a:rPr lang="en-US" dirty="0"/>
              <a:t>The name of the property owner.</a:t>
            </a:r>
          </a:p>
          <a:p>
            <a:pPr marL="114300" indent="0">
              <a:buNone/>
            </a:pPr>
            <a:r>
              <a:rPr lang="en-US" b="1" dirty="0"/>
              <a:t>ContactNumber: </a:t>
            </a:r>
            <a:r>
              <a:rPr lang="en-US" dirty="0"/>
              <a:t>Phone number for contacting the owner.</a:t>
            </a:r>
          </a:p>
          <a:p>
            <a:pPr marL="114300" indent="0">
              <a:buNone/>
            </a:pPr>
            <a:r>
              <a:rPr lang="en-US" b="1" dirty="0"/>
              <a:t>Email: </a:t>
            </a:r>
            <a:r>
              <a:rPr lang="en-US" dirty="0"/>
              <a:t>Owner's email address.</a:t>
            </a:r>
          </a:p>
          <a:p>
            <a:pPr marL="114300" indent="0">
              <a:buNone/>
            </a:pPr>
            <a:r>
              <a:rPr lang="en-US" b="1" dirty="0"/>
              <a:t>Rating: </a:t>
            </a:r>
            <a:r>
              <a:rPr lang="en-US" dirty="0"/>
              <a:t>Average rating of the owner.</a:t>
            </a:r>
          </a:p>
          <a:p>
            <a:pPr marL="114300" indent="0">
              <a:buNone/>
            </a:pPr>
            <a:r>
              <a:rPr lang="en-US" b="1" dirty="0"/>
              <a:t>PropertyType: </a:t>
            </a:r>
            <a:r>
              <a:rPr lang="en-US" dirty="0"/>
              <a:t>The type of properties the owner manages (e.g., Apartment, House).</a:t>
            </a:r>
          </a:p>
          <a:p>
            <a:pPr marL="114300" indent="0">
              <a:buNone/>
            </a:pPr>
            <a:r>
              <a:rPr lang="en-US" b="1" dirty="0"/>
              <a:t>PropertiesSold: </a:t>
            </a:r>
            <a:r>
              <a:rPr lang="en-US" dirty="0"/>
              <a:t>Total number of properties sold by the owner.</a:t>
            </a:r>
          </a:p>
          <a:p>
            <a:pPr marL="114300" indent="0">
              <a:buNone/>
            </a:pPr>
            <a:r>
              <a:rPr lang="en-US" b="1" dirty="0"/>
              <a:t>ImageResID: </a:t>
            </a:r>
            <a:r>
              <a:rPr lang="en-US" dirty="0"/>
              <a:t>Reference to the owner's image.</a:t>
            </a:r>
          </a:p>
          <a:p>
            <a:pPr marL="114300" indent="0">
              <a:buNone/>
            </a:pPr>
            <a:endParaRPr lang="en-US" dirty="0"/>
          </a:p>
        </p:txBody>
      </p:sp>
      <p:sp>
        <p:nvSpPr>
          <p:cNvPr id="4" name="Slide Number Placeholder 3">
            <a:extLst>
              <a:ext uri="{FF2B5EF4-FFF2-40B4-BE49-F238E27FC236}">
                <a16:creationId xmlns:a16="http://schemas.microsoft.com/office/drawing/2014/main" id="{8194A5B1-EAA4-6C06-23A9-CD53F5FF99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22</a:t>
            </a:fld>
            <a:endParaRPr lang="en-IE"/>
          </a:p>
        </p:txBody>
      </p:sp>
    </p:spTree>
    <p:extLst>
      <p:ext uri="{BB962C8B-B14F-4D97-AF65-F5344CB8AC3E}">
        <p14:creationId xmlns:p14="http://schemas.microsoft.com/office/powerpoint/2010/main" val="19348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2CEB-6FD1-B3F4-FB97-F70F04A86211}"/>
              </a:ext>
            </a:extLst>
          </p:cNvPr>
          <p:cNvSpPr>
            <a:spLocks noGrp="1"/>
          </p:cNvSpPr>
          <p:nvPr>
            <p:ph type="title"/>
          </p:nvPr>
        </p:nvSpPr>
        <p:spPr/>
        <p:txBody>
          <a:bodyPr/>
          <a:lstStyle/>
          <a:p>
            <a:r>
              <a:rPr lang="en-US" dirty="0">
                <a:latin typeface="Raleway" pitchFamily="2" charset="77"/>
              </a:rPr>
              <a:t>5. </a:t>
            </a:r>
            <a:r>
              <a:rPr lang="en-IE" i="0" u="none" strike="noStrike" dirty="0">
                <a:solidFill>
                  <a:srgbClr val="000000"/>
                </a:solidFill>
                <a:effectLst/>
                <a:latin typeface="Raleway" pitchFamily="2" charset="77"/>
                <a:ea typeface="Lato" panose="020F0502020204030203" pitchFamily="34" charset="0"/>
                <a:cs typeface="Lato" panose="020F0502020204030203" pitchFamily="34" charset="0"/>
              </a:rPr>
              <a:t>ERD Diagram Explanation</a:t>
            </a:r>
            <a:endParaRPr lang="en-US" dirty="0"/>
          </a:p>
        </p:txBody>
      </p:sp>
      <p:sp>
        <p:nvSpPr>
          <p:cNvPr id="3" name="Text Placeholder 2">
            <a:extLst>
              <a:ext uri="{FF2B5EF4-FFF2-40B4-BE49-F238E27FC236}">
                <a16:creationId xmlns:a16="http://schemas.microsoft.com/office/drawing/2014/main" id="{ABCFE477-C612-065B-BB2C-4FA5281973B6}"/>
              </a:ext>
            </a:extLst>
          </p:cNvPr>
          <p:cNvSpPr>
            <a:spLocks noGrp="1"/>
          </p:cNvSpPr>
          <p:nvPr>
            <p:ph type="body" idx="1"/>
          </p:nvPr>
        </p:nvSpPr>
        <p:spPr/>
        <p:txBody>
          <a:bodyPr>
            <a:normAutofit fontScale="55000" lnSpcReduction="20000"/>
          </a:bodyPr>
          <a:lstStyle/>
          <a:p>
            <a:pPr marL="114300" indent="0">
              <a:buNone/>
            </a:pPr>
            <a:r>
              <a:rPr lang="en-US" b="1" dirty="0">
                <a:latin typeface="Lato" panose="020F0502020204030203" pitchFamily="34" charset="0"/>
                <a:ea typeface="Lato" panose="020F0502020204030203" pitchFamily="34" charset="0"/>
                <a:cs typeface="Lato" panose="020F0502020204030203" pitchFamily="34" charset="0"/>
              </a:rPr>
              <a:t>Property Table</a:t>
            </a:r>
          </a:p>
          <a:p>
            <a:r>
              <a:rPr lang="en-US" b="1" dirty="0">
                <a:latin typeface="Lato" panose="020F0502020204030203" pitchFamily="34" charset="0"/>
                <a:ea typeface="Lato" panose="020F0502020204030203" pitchFamily="34" charset="0"/>
                <a:cs typeface="Lato" panose="020F0502020204030203" pitchFamily="34" charset="0"/>
              </a:rPr>
              <a:t>Purpose:</a:t>
            </a:r>
            <a:r>
              <a:rPr lang="en-US" dirty="0">
                <a:latin typeface="Lato" panose="020F0502020204030203" pitchFamily="34" charset="0"/>
                <a:ea typeface="Lato" panose="020F0502020204030203" pitchFamily="34" charset="0"/>
                <a:cs typeface="Lato" panose="020F0502020204030203" pitchFamily="34" charset="0"/>
              </a:rPr>
              <a:t> This table holds information related to the properties listed in the app.</a:t>
            </a:r>
            <a:endParaRPr lang="en-IE"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r>
              <a:rPr lang="en-US" b="1" dirty="0">
                <a:latin typeface="Lato" panose="020F0502020204030203" pitchFamily="34" charset="0"/>
                <a:ea typeface="Lato" panose="020F0502020204030203" pitchFamily="34" charset="0"/>
                <a:cs typeface="Lato" panose="020F0502020204030203" pitchFamily="34" charset="0"/>
              </a:rPr>
              <a:t>Attributes:</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PropertyID (Primary Key): </a:t>
            </a:r>
            <a:r>
              <a:rPr lang="en-US" dirty="0">
                <a:latin typeface="Lato" panose="020F0502020204030203" pitchFamily="34" charset="0"/>
                <a:ea typeface="Lato" panose="020F0502020204030203" pitchFamily="34" charset="0"/>
                <a:cs typeface="Lato" panose="020F0502020204030203" pitchFamily="34" charset="0"/>
              </a:rPr>
              <a:t>Unique identifier for each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Title: </a:t>
            </a:r>
            <a:r>
              <a:rPr lang="en-US" dirty="0">
                <a:latin typeface="Lato" panose="020F0502020204030203" pitchFamily="34" charset="0"/>
                <a:ea typeface="Lato" panose="020F0502020204030203" pitchFamily="34" charset="0"/>
                <a:cs typeface="Lato" panose="020F0502020204030203" pitchFamily="34" charset="0"/>
              </a:rPr>
              <a:t>Title or name of the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Location: </a:t>
            </a:r>
            <a:r>
              <a:rPr lang="en-US" dirty="0">
                <a:latin typeface="Lato" panose="020F0502020204030203" pitchFamily="34" charset="0"/>
                <a:ea typeface="Lato" panose="020F0502020204030203" pitchFamily="34" charset="0"/>
                <a:cs typeface="Lato" panose="020F0502020204030203" pitchFamily="34" charset="0"/>
              </a:rPr>
              <a:t>Address or location of the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Price</a:t>
            </a:r>
            <a:r>
              <a:rPr lang="en-US" dirty="0">
                <a:latin typeface="Lato" panose="020F0502020204030203" pitchFamily="34" charset="0"/>
                <a:ea typeface="Lato" panose="020F0502020204030203" pitchFamily="34" charset="0"/>
                <a:cs typeface="Lato" panose="020F0502020204030203" pitchFamily="34" charset="0"/>
              </a:rPr>
              <a:t>: Price of the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Size: </a:t>
            </a:r>
            <a:r>
              <a:rPr lang="en-US" dirty="0">
                <a:latin typeface="Lato" panose="020F0502020204030203" pitchFamily="34" charset="0"/>
                <a:ea typeface="Lato" panose="020F0502020204030203" pitchFamily="34" charset="0"/>
                <a:cs typeface="Lato" panose="020F0502020204030203" pitchFamily="34" charset="0"/>
              </a:rPr>
              <a:t>Size of the property in square meters/feet.</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Type: </a:t>
            </a:r>
            <a:r>
              <a:rPr lang="en-US" dirty="0">
                <a:latin typeface="Lato" panose="020F0502020204030203" pitchFamily="34" charset="0"/>
                <a:ea typeface="Lato" panose="020F0502020204030203" pitchFamily="34" charset="0"/>
                <a:cs typeface="Lato" panose="020F0502020204030203" pitchFamily="34" charset="0"/>
              </a:rPr>
              <a:t>Type of property (e.g., House, Condo).</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YearBuilt: </a:t>
            </a:r>
            <a:r>
              <a:rPr lang="en-US" dirty="0">
                <a:latin typeface="Lato" panose="020F0502020204030203" pitchFamily="34" charset="0"/>
                <a:ea typeface="Lato" panose="020F0502020204030203" pitchFamily="34" charset="0"/>
                <a:cs typeface="Lato" panose="020F0502020204030203" pitchFamily="34" charset="0"/>
              </a:rPr>
              <a:t>The year the property was constructed.</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IsFavourite: </a:t>
            </a:r>
            <a:r>
              <a:rPr lang="en-US" dirty="0">
                <a:latin typeface="Lato" panose="020F0502020204030203" pitchFamily="34" charset="0"/>
                <a:ea typeface="Lato" panose="020F0502020204030203" pitchFamily="34" charset="0"/>
                <a:cs typeface="Lato" panose="020F0502020204030203" pitchFamily="34" charset="0"/>
              </a:rPr>
              <a:t>Indicates whether the property is marked as a favorite.</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ImageResourceID: </a:t>
            </a:r>
            <a:r>
              <a:rPr lang="en-US" dirty="0">
                <a:latin typeface="Lato" panose="020F0502020204030203" pitchFamily="34" charset="0"/>
                <a:ea typeface="Lato" panose="020F0502020204030203" pitchFamily="34" charset="0"/>
                <a:cs typeface="Lato" panose="020F0502020204030203" pitchFamily="34" charset="0"/>
              </a:rPr>
              <a:t>Reference to an image of the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Latitude: </a:t>
            </a:r>
            <a:r>
              <a:rPr lang="en-US" dirty="0">
                <a:latin typeface="Lato" panose="020F0502020204030203" pitchFamily="34" charset="0"/>
                <a:ea typeface="Lato" panose="020F0502020204030203" pitchFamily="34" charset="0"/>
                <a:cs typeface="Lato" panose="020F0502020204030203" pitchFamily="34" charset="0"/>
              </a:rPr>
              <a:t>Geographical latitude of the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Longitude: </a:t>
            </a:r>
            <a:r>
              <a:rPr lang="en-US" dirty="0">
                <a:latin typeface="Lato" panose="020F0502020204030203" pitchFamily="34" charset="0"/>
                <a:ea typeface="Lato" panose="020F0502020204030203" pitchFamily="34" charset="0"/>
                <a:cs typeface="Lato" panose="020F0502020204030203" pitchFamily="34" charset="0"/>
              </a:rPr>
              <a:t>Geographical longitude of the property.</a:t>
            </a:r>
          </a:p>
          <a:p>
            <a:pPr marL="114300" indent="0">
              <a:buNone/>
            </a:pPr>
            <a:r>
              <a:rPr lang="en-US" b="1" dirty="0">
                <a:latin typeface="Lato" panose="020F0502020204030203" pitchFamily="34" charset="0"/>
                <a:ea typeface="Lato" panose="020F0502020204030203" pitchFamily="34" charset="0"/>
                <a:cs typeface="Lato" panose="020F0502020204030203" pitchFamily="34" charset="0"/>
              </a:rPr>
              <a:t>OwnerID (Foreign Key): </a:t>
            </a:r>
            <a:r>
              <a:rPr lang="en-US" dirty="0">
                <a:latin typeface="Lato" panose="020F0502020204030203" pitchFamily="34" charset="0"/>
                <a:ea typeface="Lato" panose="020F0502020204030203" pitchFamily="34" charset="0"/>
                <a:cs typeface="Lato" panose="020F0502020204030203" pitchFamily="34" charset="0"/>
              </a:rPr>
              <a:t>References the OwnerID in the Owner table, linking each property to its owner.</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0FA05D8F-D56E-4BD2-AD66-6F4366F509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23</a:t>
            </a:fld>
            <a:endParaRPr lang="en-IE"/>
          </a:p>
        </p:txBody>
      </p:sp>
    </p:spTree>
    <p:extLst>
      <p:ext uri="{BB962C8B-B14F-4D97-AF65-F5344CB8AC3E}">
        <p14:creationId xmlns:p14="http://schemas.microsoft.com/office/powerpoint/2010/main" val="2716453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801B-532A-F754-042A-564AFB1B9DAF}"/>
              </a:ext>
            </a:extLst>
          </p:cNvPr>
          <p:cNvSpPr>
            <a:spLocks noGrp="1"/>
          </p:cNvSpPr>
          <p:nvPr>
            <p:ph type="title"/>
          </p:nvPr>
        </p:nvSpPr>
        <p:spPr/>
        <p:txBody>
          <a:bodyPr/>
          <a:lstStyle/>
          <a:p>
            <a:r>
              <a:rPr lang="en-US" dirty="0">
                <a:latin typeface="Raleway" pitchFamily="2" charset="77"/>
              </a:rPr>
              <a:t>5. </a:t>
            </a:r>
            <a:r>
              <a:rPr lang="en-IE" i="0" u="none" strike="noStrike" dirty="0">
                <a:solidFill>
                  <a:srgbClr val="000000"/>
                </a:solidFill>
                <a:effectLst/>
                <a:latin typeface="Raleway" pitchFamily="2" charset="77"/>
                <a:ea typeface="Lato" panose="020F0502020204030203" pitchFamily="34" charset="0"/>
                <a:cs typeface="Lato" panose="020F0502020204030203" pitchFamily="34" charset="0"/>
              </a:rPr>
              <a:t>ERD Diagram Explanation</a:t>
            </a:r>
            <a:endParaRPr lang="en-US" dirty="0"/>
          </a:p>
        </p:txBody>
      </p:sp>
      <p:sp>
        <p:nvSpPr>
          <p:cNvPr id="3" name="Text Placeholder 2">
            <a:extLst>
              <a:ext uri="{FF2B5EF4-FFF2-40B4-BE49-F238E27FC236}">
                <a16:creationId xmlns:a16="http://schemas.microsoft.com/office/drawing/2014/main" id="{D631E608-4EC1-38DB-360A-F617D387D205}"/>
              </a:ext>
            </a:extLst>
          </p:cNvPr>
          <p:cNvSpPr>
            <a:spLocks noGrp="1"/>
          </p:cNvSpPr>
          <p:nvPr>
            <p:ph type="body" idx="1"/>
          </p:nvPr>
        </p:nvSpPr>
        <p:spPr/>
        <p:txBody>
          <a:bodyPr/>
          <a:lstStyle/>
          <a:p>
            <a:r>
              <a:rPr lang="en-US" b="1" dirty="0"/>
              <a:t>Relationship:</a:t>
            </a:r>
          </a:p>
          <a:p>
            <a:pPr marL="114300" indent="0">
              <a:buNone/>
            </a:pPr>
            <a:r>
              <a:rPr lang="en-US" dirty="0"/>
              <a:t>One-to-Many: The relationship between the Owner and Property tables indicates that one owner can have multiple properties, but each property can only be owned by one owner. This is represented by the foreign key OwnerID in the Property table, which references the primary key OwnerID in the Owner table.</a:t>
            </a:r>
          </a:p>
          <a:p>
            <a:endParaRPr lang="en-US" dirty="0"/>
          </a:p>
        </p:txBody>
      </p:sp>
      <p:sp>
        <p:nvSpPr>
          <p:cNvPr id="4" name="Slide Number Placeholder 3">
            <a:extLst>
              <a:ext uri="{FF2B5EF4-FFF2-40B4-BE49-F238E27FC236}">
                <a16:creationId xmlns:a16="http://schemas.microsoft.com/office/drawing/2014/main" id="{3A957523-C6C7-6029-3364-4B84AE009E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24</a:t>
            </a:fld>
            <a:endParaRPr lang="en-IE"/>
          </a:p>
        </p:txBody>
      </p:sp>
    </p:spTree>
    <p:extLst>
      <p:ext uri="{BB962C8B-B14F-4D97-AF65-F5344CB8AC3E}">
        <p14:creationId xmlns:p14="http://schemas.microsoft.com/office/powerpoint/2010/main" val="69361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CFAD-1E3E-0D7E-A121-C011F067AC6C}"/>
              </a:ext>
            </a:extLst>
          </p:cNvPr>
          <p:cNvSpPr>
            <a:spLocks noGrp="1"/>
          </p:cNvSpPr>
          <p:nvPr>
            <p:ph type="title"/>
          </p:nvPr>
        </p:nvSpPr>
        <p:spPr/>
        <p:txBody>
          <a:bodyPr/>
          <a:lstStyle/>
          <a:p>
            <a:r>
              <a:rPr lang="en-US" dirty="0"/>
              <a:t> 2.- Use-Case Diagram - 1 </a:t>
            </a:r>
          </a:p>
        </p:txBody>
      </p:sp>
      <p:sp>
        <p:nvSpPr>
          <p:cNvPr id="3" name="Text Placeholder 2">
            <a:extLst>
              <a:ext uri="{FF2B5EF4-FFF2-40B4-BE49-F238E27FC236}">
                <a16:creationId xmlns:a16="http://schemas.microsoft.com/office/drawing/2014/main" id="{D476C4BC-B40C-7995-F323-1B55ADD5BD02}"/>
              </a:ext>
            </a:extLst>
          </p:cNvPr>
          <p:cNvSpPr>
            <a:spLocks noGrp="1"/>
          </p:cNvSpPr>
          <p:nvPr>
            <p:ph type="body" idx="1"/>
          </p:nvPr>
        </p:nvSpPr>
        <p:spPr>
          <a:xfrm>
            <a:off x="838200" y="1828799"/>
            <a:ext cx="10515600" cy="4902070"/>
          </a:xfrm>
        </p:spPr>
        <p:txBody>
          <a:bodyPr>
            <a:normAutofit lnSpcReduction="10000"/>
          </a:bodyPr>
          <a:lstStyle/>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US" dirty="0">
              <a:latin typeface="Lato" panose="020F0502020204030203" pitchFamily="34" charset="0"/>
              <a:ea typeface="Lato" panose="020F0502020204030203" pitchFamily="34" charset="0"/>
              <a:cs typeface="Lato" panose="020F0502020204030203" pitchFamily="34" charset="0"/>
            </a:endParaRPr>
          </a:p>
          <a:p>
            <a:pPr algn="just"/>
            <a:endParaRPr lang="en-IE"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algn="just"/>
            <a:r>
              <a:rPr lang="en-IE"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This use case diagram illustrates the main functionalities of the HomeScope app. Further explanation of each feature will be included on the next slide.</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3F6BF8E1-4E2E-594A-1A7A-D0BD34BF16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3</a:t>
            </a:fld>
            <a:endParaRPr lang="en-IE"/>
          </a:p>
        </p:txBody>
      </p:sp>
      <p:pic>
        <p:nvPicPr>
          <p:cNvPr id="7" name="Picture 6" descr="A diagram of a property&#10;&#10;Description automatically generated">
            <a:extLst>
              <a:ext uri="{FF2B5EF4-FFF2-40B4-BE49-F238E27FC236}">
                <a16:creationId xmlns:a16="http://schemas.microsoft.com/office/drawing/2014/main" id="{7C31F377-6976-7C7A-FAF4-0142E7030D3F}"/>
              </a:ext>
            </a:extLst>
          </p:cNvPr>
          <p:cNvPicPr>
            <a:picLocks noChangeAspect="1"/>
          </p:cNvPicPr>
          <p:nvPr/>
        </p:nvPicPr>
        <p:blipFill>
          <a:blip r:embed="rId2"/>
          <a:stretch>
            <a:fillRect/>
          </a:stretch>
        </p:blipFill>
        <p:spPr>
          <a:xfrm>
            <a:off x="1941512" y="1278876"/>
            <a:ext cx="6831014" cy="4528848"/>
          </a:xfrm>
          <a:prstGeom prst="rect">
            <a:avLst/>
          </a:prstGeom>
        </p:spPr>
      </p:pic>
    </p:spTree>
    <p:extLst>
      <p:ext uri="{BB962C8B-B14F-4D97-AF65-F5344CB8AC3E}">
        <p14:creationId xmlns:p14="http://schemas.microsoft.com/office/powerpoint/2010/main" val="236944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C8F7-5A83-A6FF-9AD2-D8D28C7D5AEB}"/>
              </a:ext>
            </a:extLst>
          </p:cNvPr>
          <p:cNvSpPr>
            <a:spLocks noGrp="1"/>
          </p:cNvSpPr>
          <p:nvPr>
            <p:ph type="title"/>
          </p:nvPr>
        </p:nvSpPr>
        <p:spPr/>
        <p:txBody>
          <a:bodyPr/>
          <a:lstStyle/>
          <a:p>
            <a:r>
              <a:rPr lang="en-US" dirty="0"/>
              <a:t>2.- Use Case Diagram Explained</a:t>
            </a:r>
          </a:p>
        </p:txBody>
      </p:sp>
      <p:sp>
        <p:nvSpPr>
          <p:cNvPr id="3" name="Text Placeholder 2">
            <a:extLst>
              <a:ext uri="{FF2B5EF4-FFF2-40B4-BE49-F238E27FC236}">
                <a16:creationId xmlns:a16="http://schemas.microsoft.com/office/drawing/2014/main" id="{8BB035FB-70ED-B00F-9207-27A6D9922207}"/>
              </a:ext>
            </a:extLst>
          </p:cNvPr>
          <p:cNvSpPr>
            <a:spLocks noGrp="1"/>
          </p:cNvSpPr>
          <p:nvPr>
            <p:ph type="body" idx="1"/>
          </p:nvPr>
        </p:nvSpPr>
        <p:spPr/>
        <p:txBody>
          <a:bodyPr>
            <a:normAutofit lnSpcReduction="10000"/>
          </a:bodyPr>
          <a:lstStyle/>
          <a:p>
            <a:pPr algn="just"/>
            <a:r>
              <a:rPr lang="en-US" b="1" dirty="0"/>
              <a:t>Add Property: </a:t>
            </a:r>
            <a:r>
              <a:rPr lang="en-US" dirty="0"/>
              <a:t>Users can add a new property to the app by entering essential details such as title, price, location, type, and image. This feature allows users to manage and expand their property listings, ensuring their database is comprehensive and up-to-date.</a:t>
            </a:r>
          </a:p>
          <a:p>
            <a:pPr algn="just"/>
            <a:r>
              <a:rPr lang="en-IE" b="1" i="0" u="none" strike="noStrike" dirty="0">
                <a:solidFill>
                  <a:srgbClr val="000000"/>
                </a:solidFill>
                <a:effectLst/>
              </a:rPr>
              <a:t>Remove Properties: </a:t>
            </a:r>
            <a:r>
              <a:rPr lang="en-IE"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Users have the option to remove properties from the existing listings, which helps them maintain accuracy and relevancy within the app's property data.</a:t>
            </a:r>
          </a:p>
          <a:p>
            <a:pPr algn="just"/>
            <a:r>
              <a:rPr lang="en-IE" b="1" i="0" u="none" strike="noStrike" dirty="0">
                <a:solidFill>
                  <a:srgbClr val="000000"/>
                </a:solidFill>
                <a:effectLst/>
              </a:rPr>
              <a:t>View Property Listings: </a:t>
            </a:r>
            <a:r>
              <a:rPr lang="en-US" dirty="0"/>
              <a:t>This feature enables users to browse through a list of available properties, displaying key information like price, location, and type. Users can easily access detailed property information, enhancing their search experience. This use case includes the ability to Search and Filter Properties for a more refined view.</a:t>
            </a:r>
          </a:p>
          <a:p>
            <a:pPr algn="just"/>
            <a:endParaRPr lang="en-US" dirty="0"/>
          </a:p>
        </p:txBody>
      </p:sp>
      <p:sp>
        <p:nvSpPr>
          <p:cNvPr id="4" name="Slide Number Placeholder 3">
            <a:extLst>
              <a:ext uri="{FF2B5EF4-FFF2-40B4-BE49-F238E27FC236}">
                <a16:creationId xmlns:a16="http://schemas.microsoft.com/office/drawing/2014/main" id="{F61262FF-0845-8DD1-BF1C-746BAEE5DA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4</a:t>
            </a:fld>
            <a:endParaRPr lang="en-IE"/>
          </a:p>
        </p:txBody>
      </p:sp>
    </p:spTree>
    <p:extLst>
      <p:ext uri="{BB962C8B-B14F-4D97-AF65-F5344CB8AC3E}">
        <p14:creationId xmlns:p14="http://schemas.microsoft.com/office/powerpoint/2010/main" val="311261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EBBC-F740-520E-C367-75690D250DD8}"/>
              </a:ext>
            </a:extLst>
          </p:cNvPr>
          <p:cNvSpPr>
            <a:spLocks noGrp="1"/>
          </p:cNvSpPr>
          <p:nvPr>
            <p:ph type="title"/>
          </p:nvPr>
        </p:nvSpPr>
        <p:spPr/>
        <p:txBody>
          <a:bodyPr/>
          <a:lstStyle/>
          <a:p>
            <a:r>
              <a:rPr lang="en-US" dirty="0"/>
              <a:t>2.- Use Case Diagram Explained</a:t>
            </a:r>
          </a:p>
        </p:txBody>
      </p:sp>
      <p:sp>
        <p:nvSpPr>
          <p:cNvPr id="3" name="Text Placeholder 2">
            <a:extLst>
              <a:ext uri="{FF2B5EF4-FFF2-40B4-BE49-F238E27FC236}">
                <a16:creationId xmlns:a16="http://schemas.microsoft.com/office/drawing/2014/main" id="{A4321330-5A64-E7FA-6FC6-F4CE6D30DC2A}"/>
              </a:ext>
            </a:extLst>
          </p:cNvPr>
          <p:cNvSpPr>
            <a:spLocks noGrp="1"/>
          </p:cNvSpPr>
          <p:nvPr>
            <p:ph type="body" idx="1"/>
          </p:nvPr>
        </p:nvSpPr>
        <p:spPr>
          <a:xfrm>
            <a:off x="838200" y="1825625"/>
            <a:ext cx="10515600" cy="4667250"/>
          </a:xfrm>
        </p:spPr>
        <p:txBody>
          <a:bodyPr>
            <a:normAutofit fontScale="92500" lnSpcReduction="10000"/>
          </a:bodyPr>
          <a:lstStyle/>
          <a:p>
            <a:pPr algn="just"/>
            <a:r>
              <a:rPr lang="en-IE" sz="2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Search and Filter Properties: </a:t>
            </a:r>
            <a:r>
              <a:rPr lang="en-US" sz="2600" dirty="0"/>
              <a:t>Users can perform searches for specific properties based on title or location and apply filters such as price range, property type, or year built. This allows users to quickly locate properties that match their criteria and preferences. This use case is part of View Property Listings to make searching more efficient.</a:t>
            </a:r>
          </a:p>
          <a:p>
            <a:pPr algn="just"/>
            <a:r>
              <a:rPr lang="en-US" sz="2600" b="1" dirty="0"/>
              <a:t>Select Property On Map: </a:t>
            </a:r>
            <a:r>
              <a:rPr lang="en-US" sz="2600" dirty="0"/>
              <a:t>Users can select property markers displayed on an interactive map. Clicking on a marker shows basic property information, offering a visual way to explore properties by their geographical location. This use case extends View Property Details for those wanting more comprehensive information.</a:t>
            </a:r>
          </a:p>
          <a:p>
            <a:pPr algn="just"/>
            <a:r>
              <a:rPr lang="en-US" sz="2600" b="1" dirty="0"/>
              <a:t>View Property Details: </a:t>
            </a:r>
            <a:r>
              <a:rPr lang="en-US" sz="2600" dirty="0"/>
              <a:t>Users can view in-depth details of a selected property, including images, price, location, and property type. This use case provides users with all relevant information to make informed decisions and is extended by the Select Property on Map feature.</a:t>
            </a:r>
          </a:p>
          <a:p>
            <a:pPr algn="just"/>
            <a:endParaRPr lang="en-US" dirty="0"/>
          </a:p>
        </p:txBody>
      </p:sp>
      <p:sp>
        <p:nvSpPr>
          <p:cNvPr id="4" name="Slide Number Placeholder 3">
            <a:extLst>
              <a:ext uri="{FF2B5EF4-FFF2-40B4-BE49-F238E27FC236}">
                <a16:creationId xmlns:a16="http://schemas.microsoft.com/office/drawing/2014/main" id="{D2D2169F-7D8F-9C23-BDD7-CE56F53D7A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5</a:t>
            </a:fld>
            <a:endParaRPr lang="en-IE"/>
          </a:p>
        </p:txBody>
      </p:sp>
    </p:spTree>
    <p:extLst>
      <p:ext uri="{BB962C8B-B14F-4D97-AF65-F5344CB8AC3E}">
        <p14:creationId xmlns:p14="http://schemas.microsoft.com/office/powerpoint/2010/main" val="360184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6384-6A93-4BD7-920C-F755B79D6199}"/>
              </a:ext>
            </a:extLst>
          </p:cNvPr>
          <p:cNvSpPr>
            <a:spLocks noGrp="1"/>
          </p:cNvSpPr>
          <p:nvPr>
            <p:ph type="title"/>
          </p:nvPr>
        </p:nvSpPr>
        <p:spPr/>
        <p:txBody>
          <a:bodyPr/>
          <a:lstStyle/>
          <a:p>
            <a:r>
              <a:rPr lang="en-US" dirty="0"/>
              <a:t>2.- Use Case Diagram Explained</a:t>
            </a:r>
          </a:p>
        </p:txBody>
      </p:sp>
      <p:sp>
        <p:nvSpPr>
          <p:cNvPr id="3" name="Text Placeholder 2">
            <a:extLst>
              <a:ext uri="{FF2B5EF4-FFF2-40B4-BE49-F238E27FC236}">
                <a16:creationId xmlns:a16="http://schemas.microsoft.com/office/drawing/2014/main" id="{2AB3C6A5-89CA-7A06-94DE-1E1E296BC46F}"/>
              </a:ext>
            </a:extLst>
          </p:cNvPr>
          <p:cNvSpPr>
            <a:spLocks noGrp="1"/>
          </p:cNvSpPr>
          <p:nvPr>
            <p:ph type="body" idx="1"/>
          </p:nvPr>
        </p:nvSpPr>
        <p:spPr/>
        <p:txBody>
          <a:bodyPr/>
          <a:lstStyle/>
          <a:p>
            <a:pPr algn="just"/>
            <a:r>
              <a:rPr lang="en-US" b="1" dirty="0"/>
              <a:t>Sort Owners by Properties Sold or Rating: </a:t>
            </a:r>
            <a:r>
              <a:rPr lang="en-US" dirty="0"/>
              <a:t>Users can sort the list of property owners based on the number of properties sold or by their ratings. This functionality helps users identify top-performing owners quickly and efficiently.</a:t>
            </a:r>
          </a:p>
          <a:p>
            <a:pPr algn="just"/>
            <a:r>
              <a:rPr lang="en-US" b="1" dirty="0"/>
              <a:t>Contact Owner: </a:t>
            </a:r>
            <a:r>
              <a:rPr lang="en-US" dirty="0"/>
              <a:t>Users can contact property owners directly from the owner's page, which displays a list of owners and allows direct communication for inquiries or potential deals.</a:t>
            </a:r>
          </a:p>
          <a:p>
            <a:pPr algn="just"/>
            <a:r>
              <a:rPr lang="en-US" b="1" dirty="0"/>
              <a:t>View Contact Page: </a:t>
            </a:r>
            <a:r>
              <a:rPr lang="en-US" dirty="0"/>
              <a:t>Users can access a static contact page within the app that provides general information on how to reach the app's support or administrative team. This use case helps users who need assistance or want to make general inquiries.</a:t>
            </a:r>
          </a:p>
        </p:txBody>
      </p:sp>
      <p:sp>
        <p:nvSpPr>
          <p:cNvPr id="4" name="Slide Number Placeholder 3">
            <a:extLst>
              <a:ext uri="{FF2B5EF4-FFF2-40B4-BE49-F238E27FC236}">
                <a16:creationId xmlns:a16="http://schemas.microsoft.com/office/drawing/2014/main" id="{2F5AD4A6-C1DA-10DB-AF21-059D8EEE4C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6</a:t>
            </a:fld>
            <a:endParaRPr lang="en-IE"/>
          </a:p>
        </p:txBody>
      </p:sp>
    </p:spTree>
    <p:extLst>
      <p:ext uri="{BB962C8B-B14F-4D97-AF65-F5344CB8AC3E}">
        <p14:creationId xmlns:p14="http://schemas.microsoft.com/office/powerpoint/2010/main" val="120102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6E79-873A-D31C-EECB-0EC7D5BBE242}"/>
              </a:ext>
            </a:extLst>
          </p:cNvPr>
          <p:cNvSpPr>
            <a:spLocks noGrp="1"/>
          </p:cNvSpPr>
          <p:nvPr>
            <p:ph type="title"/>
          </p:nvPr>
        </p:nvSpPr>
        <p:spPr/>
        <p:txBody>
          <a:bodyPr/>
          <a:lstStyle/>
          <a:p>
            <a:r>
              <a:rPr lang="en-IE" dirty="0"/>
              <a:t>3.- Screen flow – Home Page</a:t>
            </a:r>
            <a:endParaRPr lang="en-US" dirty="0"/>
          </a:p>
        </p:txBody>
      </p:sp>
      <p:sp>
        <p:nvSpPr>
          <p:cNvPr id="3" name="Text Placeholder 2">
            <a:extLst>
              <a:ext uri="{FF2B5EF4-FFF2-40B4-BE49-F238E27FC236}">
                <a16:creationId xmlns:a16="http://schemas.microsoft.com/office/drawing/2014/main" id="{CA04B735-E9FD-A0EF-C336-6DD4E785BFDB}"/>
              </a:ext>
            </a:extLst>
          </p:cNvPr>
          <p:cNvSpPr>
            <a:spLocks noGrp="1"/>
          </p:cNvSpPr>
          <p:nvPr>
            <p:ph type="body" idx="1"/>
          </p:nvPr>
        </p:nvSpPr>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4803D8E4-EB8D-834D-23EF-39FFC17C8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7</a:t>
            </a:fld>
            <a:endParaRPr lang="en-IE"/>
          </a:p>
        </p:txBody>
      </p:sp>
      <p:pic>
        <p:nvPicPr>
          <p:cNvPr id="7" name="Picture 6" descr="A screenshot of a computer screen&#10;&#10;Description automatically generated">
            <a:extLst>
              <a:ext uri="{FF2B5EF4-FFF2-40B4-BE49-F238E27FC236}">
                <a16:creationId xmlns:a16="http://schemas.microsoft.com/office/drawing/2014/main" id="{C45C61B8-9A0E-98C5-4295-B173FEFD9DEC}"/>
              </a:ext>
            </a:extLst>
          </p:cNvPr>
          <p:cNvPicPr>
            <a:picLocks noChangeAspect="1"/>
          </p:cNvPicPr>
          <p:nvPr/>
        </p:nvPicPr>
        <p:blipFill>
          <a:blip r:embed="rId2"/>
          <a:stretch>
            <a:fillRect/>
          </a:stretch>
        </p:blipFill>
        <p:spPr>
          <a:xfrm>
            <a:off x="355603" y="1608812"/>
            <a:ext cx="2628900" cy="4635500"/>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A725B425-5B07-5A5C-E1E1-D31383B573FD}"/>
              </a:ext>
            </a:extLst>
          </p:cNvPr>
          <p:cNvPicPr>
            <a:picLocks noChangeAspect="1"/>
          </p:cNvPicPr>
          <p:nvPr/>
        </p:nvPicPr>
        <p:blipFill>
          <a:blip r:embed="rId3"/>
          <a:stretch>
            <a:fillRect/>
          </a:stretch>
        </p:blipFill>
        <p:spPr>
          <a:xfrm>
            <a:off x="3254377" y="1569900"/>
            <a:ext cx="2654300" cy="4635500"/>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BFDE6F22-E851-05DE-B4CE-47B5FEE4C353}"/>
              </a:ext>
            </a:extLst>
          </p:cNvPr>
          <p:cNvPicPr>
            <a:picLocks noChangeAspect="1"/>
          </p:cNvPicPr>
          <p:nvPr/>
        </p:nvPicPr>
        <p:blipFill>
          <a:blip r:embed="rId4"/>
          <a:stretch>
            <a:fillRect/>
          </a:stretch>
        </p:blipFill>
        <p:spPr>
          <a:xfrm>
            <a:off x="6178551" y="1569900"/>
            <a:ext cx="2616200" cy="4622800"/>
          </a:xfrm>
          <a:prstGeom prst="rect">
            <a:avLst/>
          </a:prstGeom>
        </p:spPr>
      </p:pic>
      <p:pic>
        <p:nvPicPr>
          <p:cNvPr id="17" name="Picture 16" descr="A screenshot of a phone&#10;&#10;Description automatically generated">
            <a:extLst>
              <a:ext uri="{FF2B5EF4-FFF2-40B4-BE49-F238E27FC236}">
                <a16:creationId xmlns:a16="http://schemas.microsoft.com/office/drawing/2014/main" id="{685C049D-8616-562B-D389-2EC9A394AA06}"/>
              </a:ext>
            </a:extLst>
          </p:cNvPr>
          <p:cNvPicPr>
            <a:picLocks noChangeAspect="1"/>
          </p:cNvPicPr>
          <p:nvPr/>
        </p:nvPicPr>
        <p:blipFill>
          <a:blip r:embed="rId5"/>
          <a:stretch>
            <a:fillRect/>
          </a:stretch>
        </p:blipFill>
        <p:spPr>
          <a:xfrm>
            <a:off x="9064625" y="1569900"/>
            <a:ext cx="2616200" cy="4597400"/>
          </a:xfrm>
          <a:prstGeom prst="rect">
            <a:avLst/>
          </a:prstGeom>
        </p:spPr>
      </p:pic>
      <p:sp>
        <p:nvSpPr>
          <p:cNvPr id="5" name="TextBox 4">
            <a:extLst>
              <a:ext uri="{FF2B5EF4-FFF2-40B4-BE49-F238E27FC236}">
                <a16:creationId xmlns:a16="http://schemas.microsoft.com/office/drawing/2014/main" id="{E7184CC6-C0B8-8239-A3B5-D31BC4A30066}"/>
              </a:ext>
            </a:extLst>
          </p:cNvPr>
          <p:cNvSpPr txBox="1"/>
          <p:nvPr/>
        </p:nvSpPr>
        <p:spPr>
          <a:xfrm>
            <a:off x="-344774" y="-734518"/>
            <a:ext cx="184731" cy="307777"/>
          </a:xfrm>
          <a:prstGeom prst="rect">
            <a:avLst/>
          </a:prstGeom>
          <a:noFill/>
        </p:spPr>
        <p:txBody>
          <a:bodyPr wrap="none" rtlCol="0">
            <a:spAutoFit/>
          </a:bodyPr>
          <a:lstStyle/>
          <a:p>
            <a:endParaRPr lang="en-IE" dirty="0"/>
          </a:p>
        </p:txBody>
      </p:sp>
    </p:spTree>
    <p:extLst>
      <p:ext uri="{BB962C8B-B14F-4D97-AF65-F5344CB8AC3E}">
        <p14:creationId xmlns:p14="http://schemas.microsoft.com/office/powerpoint/2010/main" val="65293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9E4B-9E20-2C3F-F4C1-303660FB25AD}"/>
              </a:ext>
            </a:extLst>
          </p:cNvPr>
          <p:cNvSpPr>
            <a:spLocks noGrp="1"/>
          </p:cNvSpPr>
          <p:nvPr>
            <p:ph type="title"/>
          </p:nvPr>
        </p:nvSpPr>
        <p:spPr/>
        <p:txBody>
          <a:bodyPr/>
          <a:lstStyle/>
          <a:p>
            <a:r>
              <a:rPr lang="en-IE" dirty="0"/>
              <a:t>3.- Screen flow – Home Page Explained</a:t>
            </a:r>
            <a:endParaRPr lang="en-US" dirty="0"/>
          </a:p>
        </p:txBody>
      </p:sp>
      <p:sp>
        <p:nvSpPr>
          <p:cNvPr id="3" name="Text Placeholder 2">
            <a:extLst>
              <a:ext uri="{FF2B5EF4-FFF2-40B4-BE49-F238E27FC236}">
                <a16:creationId xmlns:a16="http://schemas.microsoft.com/office/drawing/2014/main" id="{348C3FA0-E3AE-2DD9-6276-D45AE98BACF3}"/>
              </a:ext>
            </a:extLst>
          </p:cNvPr>
          <p:cNvSpPr>
            <a:spLocks noGrp="1"/>
          </p:cNvSpPr>
          <p:nvPr>
            <p:ph type="body" idx="1"/>
          </p:nvPr>
        </p:nvSpPr>
        <p:spPr/>
        <p:txBody>
          <a:bodyPr/>
          <a:lstStyle/>
          <a:p>
            <a:pPr algn="just"/>
            <a:r>
              <a:rPr lang="en-US" b="1" dirty="0">
                <a:latin typeface="Lato" panose="020F0502020204030203" pitchFamily="34" charset="0"/>
                <a:ea typeface="Lato" panose="020F0502020204030203" pitchFamily="34" charset="0"/>
                <a:cs typeface="Lato" panose="020F0502020204030203" pitchFamily="34" charset="0"/>
              </a:rPr>
              <a:t>RecyclerView: </a:t>
            </a:r>
            <a:r>
              <a:rPr lang="en-US" dirty="0">
                <a:latin typeface="Lato" panose="020F0502020204030203" pitchFamily="34" charset="0"/>
                <a:ea typeface="Lato" panose="020F0502020204030203" pitchFamily="34" charset="0"/>
                <a:cs typeface="Lato" panose="020F0502020204030203" pitchFamily="34" charset="0"/>
              </a:rPr>
              <a:t>Displays a dynamic list of properties with key details (title, price, location, type, image) and allows users to remove or favorite properties directly.</a:t>
            </a:r>
          </a:p>
          <a:p>
            <a:pPr algn="just"/>
            <a:r>
              <a:rPr lang="en-US" b="1" dirty="0">
                <a:latin typeface="Lato" panose="020F0502020204030203" pitchFamily="34" charset="0"/>
                <a:ea typeface="Lato" panose="020F0502020204030203" pitchFamily="34" charset="0"/>
                <a:cs typeface="Lato" panose="020F0502020204030203" pitchFamily="34" charset="0"/>
              </a:rPr>
              <a:t>Live Search: </a:t>
            </a:r>
            <a:r>
              <a:rPr lang="en-US" dirty="0">
                <a:latin typeface="Lato" panose="020F0502020204030203" pitchFamily="34" charset="0"/>
                <a:ea typeface="Lato" panose="020F0502020204030203" pitchFamily="34" charset="0"/>
                <a:cs typeface="Lato" panose="020F0502020204030203" pitchFamily="34" charset="0"/>
              </a:rPr>
              <a:t>A search bar enables real-time filtering by keywords (e.g., location, title), streamlining the process of finding specific properties.</a:t>
            </a:r>
          </a:p>
          <a:p>
            <a:pPr algn="just"/>
            <a:r>
              <a:rPr lang="en-US" b="1" dirty="0">
                <a:latin typeface="Lato" panose="020F0502020204030203" pitchFamily="34" charset="0"/>
                <a:ea typeface="Lato" panose="020F0502020204030203" pitchFamily="34" charset="0"/>
                <a:cs typeface="Lato" panose="020F0502020204030203" pitchFamily="34" charset="0"/>
              </a:rPr>
              <a:t>Filter Options: </a:t>
            </a:r>
            <a:r>
              <a:rPr lang="en-US" dirty="0">
                <a:latin typeface="Lato" panose="020F0502020204030203" pitchFamily="34" charset="0"/>
                <a:ea typeface="Lato" panose="020F0502020204030203" pitchFamily="34" charset="0"/>
                <a:cs typeface="Lato" panose="020F0502020204030203" pitchFamily="34" charset="0"/>
              </a:rPr>
              <a:t>Includes buttons for filtering by property type, year built, and price range, helping users narrow down results.</a:t>
            </a:r>
          </a:p>
          <a:p>
            <a:pPr algn="just"/>
            <a:r>
              <a:rPr lang="en-US" b="1" dirty="0">
                <a:latin typeface="Lato" panose="020F0502020204030203" pitchFamily="34" charset="0"/>
                <a:ea typeface="Lato" panose="020F0502020204030203" pitchFamily="34" charset="0"/>
                <a:cs typeface="Lato" panose="020F0502020204030203" pitchFamily="34" charset="0"/>
              </a:rPr>
              <a:t>Add Property Button: </a:t>
            </a:r>
            <a:r>
              <a:rPr lang="en-US" dirty="0">
                <a:latin typeface="Lato" panose="020F0502020204030203" pitchFamily="34" charset="0"/>
                <a:ea typeface="Lato" panose="020F0502020204030203" pitchFamily="34" charset="0"/>
                <a:cs typeface="Lato" panose="020F0502020204030203" pitchFamily="34" charset="0"/>
              </a:rPr>
              <a:t>A dedicated button allows users to add new property details seamlessly.</a:t>
            </a:r>
          </a:p>
          <a:p>
            <a:pPr algn="just"/>
            <a:r>
              <a:rPr lang="en-US" b="1" dirty="0">
                <a:latin typeface="Lato" panose="020F0502020204030203" pitchFamily="34" charset="0"/>
                <a:ea typeface="Lato" panose="020F0502020204030203" pitchFamily="34" charset="0"/>
                <a:cs typeface="Lato" panose="020F0502020204030203" pitchFamily="34" charset="0"/>
              </a:rPr>
              <a:t>Fragment Navigation: </a:t>
            </a:r>
            <a:r>
              <a:rPr lang="en-US" dirty="0">
                <a:latin typeface="Lato" panose="020F0502020204030203" pitchFamily="34" charset="0"/>
                <a:ea typeface="Lato" panose="020F0502020204030203" pitchFamily="34" charset="0"/>
                <a:cs typeface="Lato" panose="020F0502020204030203" pitchFamily="34" charset="0"/>
              </a:rPr>
              <a:t>A bottom navigation bar provides quick access to the Home, Map, Owners, and Contact sections for easy navigation.</a:t>
            </a:r>
          </a:p>
        </p:txBody>
      </p:sp>
      <p:sp>
        <p:nvSpPr>
          <p:cNvPr id="4" name="Slide Number Placeholder 3">
            <a:extLst>
              <a:ext uri="{FF2B5EF4-FFF2-40B4-BE49-F238E27FC236}">
                <a16:creationId xmlns:a16="http://schemas.microsoft.com/office/drawing/2014/main" id="{C44C8353-795D-E2CA-F7CB-0D704CB75B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8</a:t>
            </a:fld>
            <a:endParaRPr lang="en-IE"/>
          </a:p>
        </p:txBody>
      </p:sp>
    </p:spTree>
    <p:extLst>
      <p:ext uri="{BB962C8B-B14F-4D97-AF65-F5344CB8AC3E}">
        <p14:creationId xmlns:p14="http://schemas.microsoft.com/office/powerpoint/2010/main" val="59607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4E93-3A75-74F0-3CBC-592DF45D0D3C}"/>
              </a:ext>
            </a:extLst>
          </p:cNvPr>
          <p:cNvSpPr>
            <a:spLocks noGrp="1"/>
          </p:cNvSpPr>
          <p:nvPr>
            <p:ph type="title"/>
          </p:nvPr>
        </p:nvSpPr>
        <p:spPr/>
        <p:txBody>
          <a:bodyPr/>
          <a:lstStyle/>
          <a:p>
            <a:r>
              <a:rPr lang="en-IE" dirty="0"/>
              <a:t>3.- Screen flow – Add Property Page</a:t>
            </a:r>
            <a:endParaRPr lang="en-US" dirty="0"/>
          </a:p>
        </p:txBody>
      </p:sp>
      <p:sp>
        <p:nvSpPr>
          <p:cNvPr id="3" name="Text Placeholder 2">
            <a:extLst>
              <a:ext uri="{FF2B5EF4-FFF2-40B4-BE49-F238E27FC236}">
                <a16:creationId xmlns:a16="http://schemas.microsoft.com/office/drawing/2014/main" id="{0EF6CFFE-2024-55FA-C6ED-90230E1480B0}"/>
              </a:ext>
            </a:extLst>
          </p:cNvPr>
          <p:cNvSpPr>
            <a:spLocks noGrp="1"/>
          </p:cNvSpPr>
          <p:nvPr>
            <p:ph type="body" idx="1"/>
          </p:nvPr>
        </p:nvSpPr>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D6E1D838-7017-2A8B-F0C8-C296C9A12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smtClean="0"/>
              <a:t>9</a:t>
            </a:fld>
            <a:endParaRPr lang="en-IE"/>
          </a:p>
        </p:txBody>
      </p:sp>
      <p:pic>
        <p:nvPicPr>
          <p:cNvPr id="6" name="Picture 5" descr="A screenshot of a phone application&#10;&#10;Description automatically generated">
            <a:extLst>
              <a:ext uri="{FF2B5EF4-FFF2-40B4-BE49-F238E27FC236}">
                <a16:creationId xmlns:a16="http://schemas.microsoft.com/office/drawing/2014/main" id="{A5DC995D-727B-122A-BAB0-050DBBBC012F}"/>
              </a:ext>
            </a:extLst>
          </p:cNvPr>
          <p:cNvPicPr>
            <a:picLocks noChangeAspect="1"/>
          </p:cNvPicPr>
          <p:nvPr/>
        </p:nvPicPr>
        <p:blipFill>
          <a:blip r:embed="rId2"/>
          <a:stretch>
            <a:fillRect/>
          </a:stretch>
        </p:blipFill>
        <p:spPr>
          <a:xfrm>
            <a:off x="838200" y="1690825"/>
            <a:ext cx="2641600" cy="4635500"/>
          </a:xfrm>
          <a:prstGeom prst="rect">
            <a:avLst/>
          </a:prstGeom>
        </p:spPr>
      </p:pic>
      <p:pic>
        <p:nvPicPr>
          <p:cNvPr id="8" name="Picture 7" descr="A screenshot of a photo&#10;&#10;Description automatically generated">
            <a:extLst>
              <a:ext uri="{FF2B5EF4-FFF2-40B4-BE49-F238E27FC236}">
                <a16:creationId xmlns:a16="http://schemas.microsoft.com/office/drawing/2014/main" id="{CA71F380-27DD-2595-15E9-9E7E85F48C21}"/>
              </a:ext>
            </a:extLst>
          </p:cNvPr>
          <p:cNvPicPr>
            <a:picLocks noChangeAspect="1"/>
          </p:cNvPicPr>
          <p:nvPr/>
        </p:nvPicPr>
        <p:blipFill>
          <a:blip r:embed="rId3"/>
          <a:stretch>
            <a:fillRect/>
          </a:stretch>
        </p:blipFill>
        <p:spPr>
          <a:xfrm>
            <a:off x="4219575" y="1640025"/>
            <a:ext cx="2667000" cy="4686300"/>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B0A646DA-1976-AA9D-F51B-66741EE5F3EF}"/>
              </a:ext>
            </a:extLst>
          </p:cNvPr>
          <p:cNvPicPr>
            <a:picLocks noChangeAspect="1"/>
          </p:cNvPicPr>
          <p:nvPr/>
        </p:nvPicPr>
        <p:blipFill>
          <a:blip r:embed="rId4"/>
          <a:stretch>
            <a:fillRect/>
          </a:stretch>
        </p:blipFill>
        <p:spPr>
          <a:xfrm>
            <a:off x="7786687" y="1690825"/>
            <a:ext cx="2667000" cy="4635500"/>
          </a:xfrm>
          <a:prstGeom prst="rect">
            <a:avLst/>
          </a:prstGeom>
        </p:spPr>
      </p:pic>
    </p:spTree>
    <p:extLst>
      <p:ext uri="{BB962C8B-B14F-4D97-AF65-F5344CB8AC3E}">
        <p14:creationId xmlns:p14="http://schemas.microsoft.com/office/powerpoint/2010/main" val="749888032"/>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2796</TotalTime>
  <Words>1789</Words>
  <Application>Microsoft Macintosh PowerPoint</Application>
  <PresentationFormat>Widescreen</PresentationFormat>
  <Paragraphs>156</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Lato</vt:lpstr>
      <vt:lpstr>Play</vt:lpstr>
      <vt:lpstr>Arial</vt:lpstr>
      <vt:lpstr>Raleway</vt:lpstr>
      <vt:lpstr>Swiss</vt:lpstr>
      <vt:lpstr> HomeScope </vt:lpstr>
      <vt:lpstr>1.- Purpose of the App</vt:lpstr>
      <vt:lpstr> 2.- Use-Case Diagram - 1 </vt:lpstr>
      <vt:lpstr>2.- Use Case Diagram Explained</vt:lpstr>
      <vt:lpstr>2.- Use Case Diagram Explained</vt:lpstr>
      <vt:lpstr>2.- Use Case Diagram Explained</vt:lpstr>
      <vt:lpstr>3.- Screen flow – Home Page</vt:lpstr>
      <vt:lpstr>3.- Screen flow – Home Page Explained</vt:lpstr>
      <vt:lpstr>3.- Screen flow – Add Property Page</vt:lpstr>
      <vt:lpstr>3.- Screen flow – Add Property Page Explained</vt:lpstr>
      <vt:lpstr>3.- Screen flow – Map Page</vt:lpstr>
      <vt:lpstr>3.- Screen flow – Map Page Explained</vt:lpstr>
      <vt:lpstr>3.- Screen flow – Owners Page </vt:lpstr>
      <vt:lpstr>3.- Screen flow – Owners Page Explained</vt:lpstr>
      <vt:lpstr>3.- Screen flow – Contact Page</vt:lpstr>
      <vt:lpstr>3.- Screen flow – Contact Page Explained</vt:lpstr>
      <vt:lpstr>4.- Class Diagrams</vt:lpstr>
      <vt:lpstr>4.- Class Diagrams Descriptions</vt:lpstr>
      <vt:lpstr>4.- Class Diagrams Descriptions</vt:lpstr>
      <vt:lpstr>4.- Class Diagrams Descriptions</vt:lpstr>
      <vt:lpstr>5.- Database Design</vt:lpstr>
      <vt:lpstr>5. ERD Diagram Explanation</vt:lpstr>
      <vt:lpstr>5. ERD Diagram Explanation</vt:lpstr>
      <vt:lpstr>5. ERD Diagram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C21431136 Daniel Carson</cp:lastModifiedBy>
  <cp:revision>2</cp:revision>
  <dcterms:modified xsi:type="dcterms:W3CDTF">2024-11-22T16:35:42Z</dcterms:modified>
</cp:coreProperties>
</file>