
<file path=[Content_Types].xml><?xml version="1.0" encoding="utf-8"?>
<Types xmlns="http://schemas.openxmlformats.org/package/2006/content-types">
  <Default Extension="jpg" ContentType="image/jpeg"/>
  <Default Extension="wmf" ContentType="image/x-wmf"/>
  <Default Extension="png" ContentType="image/png"/>
  <Default Extension="xml" ContentType="application/xml"/>
  <Default Extension="jpeg" ContentType="image/jpeg"/>
  <Default Extension="rels" ContentType="application/vnd.openxmlformats-package.relationships+xml"/>
  <Default Extension="bin" ContentType="application/vnd.openxmlformats-officedocument.oleObject"/>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20.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23.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notesSlides/notesSlide19.xml" ContentType="application/vnd.openxmlformats-officedocument.presentationml.notesSlide+xml"/>
  <Override PartName="/ppt/slides/slide3.xml" ContentType="application/vnd.openxmlformats-officedocument.presentationml.slide+xml"/>
  <Override PartName="/ppt/slides/slide2.xml" ContentType="application/vnd.openxmlformats-officedocument.presentationml.slide+xml"/>
  <Override PartName="/ppt/slides/slide2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Layouts/slideLayout7.xml" ContentType="application/vnd.openxmlformats-officedocument.presentationml.slideLayout+xml"/>
  <Override PartName="/ppt/slides/slide7.xml" ContentType="application/vnd.openxmlformats-officedocument.presentationml.slide+xml"/>
  <Override PartName="/ppt/slideLayouts/slideLayout1.xml" ContentType="application/vnd.openxmlformats-officedocument.presentationml.slideLayout+xml"/>
  <Override PartName="/ppt/slides/slide12.xml" ContentType="application/vnd.openxmlformats-officedocument.presentationml.slide+xml"/>
  <Override PartName="/ppt/notesSlides/notesSlide12.xml" ContentType="application/vnd.openxmlformats-officedocument.presentationml.notesSlide+xml"/>
  <Override PartName="/ppt/slides/slide16.xml" ContentType="application/vnd.openxmlformats-officedocument.presentationml.slide+xml"/>
  <Override PartName="/ppt/notesMasters/notesMaster1.xml" ContentType="application/vnd.openxmlformats-officedocument.presentationml.notesMaster+xml"/>
  <Override PartName="/ppt/slideLayouts/slideLayout4.xml" ContentType="application/vnd.openxmlformats-officedocument.presentationml.slideLayout+xml"/>
  <Override PartName="/ppt/notesSlides/notesSlide9.xml" ContentType="application/vnd.openxmlformats-officedocument.presentationml.notesSlide+xml"/>
  <Override PartName="/ppt/theme/theme1.xml" ContentType="application/vnd.openxmlformats-officedocument.theme+xml"/>
  <Override PartName="/docProps/app.xml" ContentType="application/vnd.openxmlformats-officedocument.extended-properties+xml"/>
  <Override PartName="/ppt/tableStyles.xml" ContentType="application/vnd.openxmlformats-officedocument.presentationml.tableStyles+xml"/>
  <Override PartName="/ppt/notesSlides/notesSlide2.xml" ContentType="application/vnd.openxmlformats-officedocument.presentationml.notesSlide+xml"/>
  <Override PartName="/ppt/slideLayouts/slideLayout5.xml" ContentType="application/vnd.openxmlformats-officedocument.presentationml.slideLayout+xml"/>
  <Override PartName="/ppt/slides/slide20.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Masters/slideMaster1.xml" ContentType="application/vnd.openxmlformats-officedocument.presentationml.slideMaster+xml"/>
  <Override PartName="/ppt/slides/slide8.xml" ContentType="application/vnd.openxmlformats-officedocument.presentationml.slide+xml"/>
  <Override PartName="/ppt/slides/slide6.xml" ContentType="application/vnd.openxmlformats-officedocument.presentationml.slide+xml"/>
  <Override PartName="/docProps/core.xml" ContentType="application/vnd.openxmlformats-package.core-properties+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notesSlides/notesSlide5.xml" ContentType="application/vnd.openxmlformats-officedocument.presentationml.notesSlide+xml"/>
  <Override PartName="/ppt/presentation.xml" ContentType="application/vnd.openxmlformats-officedocument.presentationml.presentation.main+xml"/>
  <Override PartName="/ppt/slides/slide11.xml" ContentType="application/vnd.openxmlformats-officedocument.presentationml.slide+xml"/>
  <Override PartName="/ppt/slides/slide5.xml" ContentType="application/vnd.openxmlformats-officedocument.presentationml.slide+xml"/>
  <Override PartName="/ppt/theme/theme2.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showSpecialPlsOnTitleSld="0">
  <p:sldMasterIdLst>
    <p:sldMasterId id="2147483648" r:id="rId1"/>
  </p:sldMasterIdLst>
  <p:notesMasterIdLst>
    <p:notesMasterId r:id="rId2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2192000" cy="6858000"/>
  <p:notesSz cx="12192000" cy="6858000"/>
  <p:defaultTextStyle>
    <a:defPPr>
      <a:defRPr lang="en-A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notesMaster" Target="notesMasters/notesMaster1.xml"/><Relationship Id="rId28" Type="http://schemas.openxmlformats.org/officeDocument/2006/relationships/presProps" Target="presProps.xml" /><Relationship Id="rId29" Type="http://schemas.openxmlformats.org/officeDocument/2006/relationships/tableStyles" Target="tableStyles.xml" /><Relationship Id="rId30"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Здесь я хочу рассказать вам о нашей новой фиче, которая может быть весьма полезна, когда вы сталкиваетесь с SQL запросами, включающими SubPlan. Сабпланы часто вызывают проблемы. Поэтому, если вы видите такое, то теперь сможете использовать эту фичу или даже порекомендовать её клиенту.</a:t>
            </a:r>
            <a:endParaRPr/>
          </a:p>
          <a:p>
            <a:pPr>
              <a:defRPr/>
            </a:pPr>
            <a:r>
              <a:rPr/>
              <a:t>Название отражает тот факт, что мы вообще-то изобретали метод оптимизации и полезный выхлоп получился, потому что нам нужно было проверить как он работает.</a:t>
            </a:r>
            <a:endParaRPr/>
          </a:p>
          <a:p>
            <a:pPr>
              <a:defRPr/>
            </a:pPr>
            <a:r>
              <a:rPr/>
              <a:t>Сначала объясню в чем суть самого принципа гибридного планирования снизу вверх, а потом снова вниз.</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Общая схема такая. Имеем запрос в котором подплан может попасть в произвольное место. Здесь например два подплана – один в таргет-листе, другой в фильтре. Оба подплана коррелированные, то есть мы не можем предвычислить их заранее. Первый будет вычисляться на каждую результирующую строку, что может быть не сильно больно, если на выходе не много строк. А второй – на каждую сканированную строку. И в случае с SeqScan это будет очень много.</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5755163" name="Slide Image Placeholder 1"/>
          <p:cNvSpPr>
            <a:spLocks noChangeAspect="1" noGrp="1" noRot="1"/>
          </p:cNvSpPr>
          <p:nvPr>
            <p:ph type="sldImg"/>
          </p:nvPr>
        </p:nvSpPr>
        <p:spPr bwMode="auto"/>
      </p:sp>
      <p:sp>
        <p:nvSpPr>
          <p:cNvPr id="1048937991" name="Notes Placeholder 2"/>
          <p:cNvSpPr>
            <a:spLocks noGrp="1"/>
          </p:cNvSpPr>
          <p:nvPr>
            <p:ph type="body" idx="1"/>
          </p:nvPr>
        </p:nvSpPr>
        <p:spPr bwMode="auto"/>
        <p:txBody>
          <a:bodyPr/>
          <a:lstStyle/>
          <a:p>
            <a:pPr>
              <a:defRPr/>
            </a:pPr>
            <a:r>
              <a:rPr/>
              <a:t>Мы в нашем решении предлагаем вставить кэш, в который будет помещаться значение изменяемого ключа и результат сканирования подплана. И тот и другой подпланы возвращают судя по всему не более одного тупла, так что кэш не будет большим Здесь в примере мы должны хранить значение x для первого подплана и y – для второго.</a:t>
            </a:r>
            <a:endParaRPr/>
          </a:p>
        </p:txBody>
      </p:sp>
      <p:sp>
        <p:nvSpPr>
          <p:cNvPr id="1144287017" name="Slide Number Placeholder 3"/>
          <p:cNvSpPr>
            <a:spLocks noGrp="1"/>
          </p:cNvSpPr>
          <p:nvPr>
            <p:ph type="sldNum" sz="quarter" idx="10"/>
          </p:nvPr>
        </p:nvSpPr>
        <p:spPr bwMode="auto"/>
        <p:txBody>
          <a:bodyPr/>
          <a:lstStyle/>
          <a:p>
            <a:pPr>
              <a:defRPr/>
            </a:pPr>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Чтобы быть практичным, выберу живой пример. Одна таблица на 10000 записей – сотрудники компании. Нужно выбрать тех, у кого зарплата ниже средней в своей должности. Этот запрос имеет квадратичную сложность, требует вычисления подзапроса на каждую строку сканируемой таблицы и время выполнения быстро растет.</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Если посмотреть в эксплейн, то даже на такой небольшой таблице время работы уже 9 секунд – это очень много. А поскольку должностей сильно меньше, чем сотрудников, то есть перспективы не вычислять каждый раз, а для каждой должности запомнить среднюю зарплату и выдавать ее.</a:t>
            </a:r>
            <a:endParaRPr/>
          </a:p>
          <a:p>
            <a:pPr>
              <a:defRPr/>
            </a:pPr>
            <a:r>
              <a:rPr/>
              <a:t>Это можно сделать переписывая SQL, однако клиенты так не любят, да и 1С не дает много возможностей кастомизации, поэтому попробуем сделать все под капотом.</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Итак, конечная цель – научить постгрес детектировать ситуации, когда сабплан часто будет выдавать один и тот же результат и вставлять кэширование </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Давайте посмотрим, чем в ядре можно воспользоваться, чтобы писать поменьше кода.</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У нас уже есть кэширование подзапросов под названием Memoize. Работает только в одном случае, чтобы уменьшить количество ресканирований inner’a.</a:t>
            </a:r>
            <a:endParaRPr/>
          </a:p>
          <a:p>
            <a:pPr>
              <a:defRPr/>
            </a:pPr>
            <a:r>
              <a:rPr lang="en-AU" sz="1200" b="0" i="0" u="none" strike="noStrike" cap="none" spc="0">
                <a:solidFill>
                  <a:schemeClr val="tx1"/>
                </a:solidFill>
                <a:latin typeface="+mn-lt"/>
                <a:ea typeface="+mn-ea"/>
                <a:cs typeface="+mn-cs"/>
              </a:rPr>
              <a:t>Не все любят NestLoop, некоторые даже настаивают на том, чтобы его отключать. Однако это единственный инструмент спасающий производительность СУБД в очень часто встречающемся случае, когда у нас есть возможность воспользоваться индексом на обеих сторонах джойна, на одной стороне есть селективный фильтр, а на другой такового нет, а есть только выражение джойна.</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Здесь, чтобы избежать полного сканирования больших таблиц есть только один выход – превратить джойн-условие в фильтр сканирования по второй таблице, параметризовав его. И MergeJoin и NestLoop подняли бы все данные с диска, а NestLoop очень аккуратно обратился точечно только к нужным блокам и не затронул все остальное. Кэширование спасает от повторного сканирования и расширяет возможности NestLoop даже на достаточно большой объем выборки из таблицы B.</a:t>
            </a:r>
            <a:endParaRPr/>
          </a:p>
          <a:p>
            <a:pPr>
              <a:defRPr/>
            </a:pPr>
            <a:r>
              <a:rPr/>
              <a:t>Итак, инструмент имеется. Тогда почему в ПГ до сих пор не добавили такой полезный тул как кэширование подплана?</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Ответ в том, о чем я говорил ранее – лимитах планирования снизу вверх. Когда планируем подплан, мы не знаем ничего ни о количестве ресканирований, ни о том, сколько значений ключа может придти и сколько в нем может быть дубликатов. Вставлять Memoize каждый раз в голову подплана опасно, поскольку если ключ уникальный, а значений много, то мы сильно ухудшим время выполнения из-за постоянного кэширования/ вымывания результатов из кэша.</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Мы в модуле сделали достаточно простой трюк. В конце планирования каждого запроса мы заглядываем в его подпланы и смотрим, можно ли их кэшировать.</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Существует два подхода к планированию запросов: сверху вниз и снизу вверх. Постгрессовый планнер использует подход снизу-вверх, что означает, что он сначала находит оптимальные методы чтения таблиц. Потом, зная об этом выборе, подбирает наиболее оптимальный вариант джойна двух таблиц, потом трех и т.д. А потом уже решает, как наиболее эффективно вычислить агрегат или сделать группировку.</a:t>
            </a:r>
            <a:endParaRPr/>
          </a:p>
          <a:p>
            <a:pPr>
              <a:defRPr/>
            </a:pPr>
            <a:r>
              <a:rPr/>
              <a:t>То же самое относится к подпланам и CTE: сначала планируются все подпланы, а только потом оптимизатор приступает к планированию самого запроса.</a:t>
            </a:r>
            <a:endParaRPr/>
          </a:p>
          <a:p>
            <a:pPr>
              <a:defRPr/>
            </a:pP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Как устроено. Нам требуется перехватить единственный хук, который вызывается уже в самом конце, когда дерево плана полностью готово, но сам план еще не создан и есть много внутренней информации о статистике, вариантах плана и тд. Мы проходим по плану и ищем сабпланы. К счастью, информация о сабпланах централизованно хранится и если сабпланов нет вообще, то мы больше ничего не делаем. Нам нужно найти только место его вхождения в план, чтобы оценить, сколько раз он будет сканироваться. Найдя его, мы берем оценку количества ресканирований, количества дубликатов ключа, оцениваем стоимость Memoize для данного случая, сравниваем с текущим костом подплана и если кэширование снижает стоимость, то выбираем кэшированный вариант.</a:t>
            </a:r>
            <a:endParaRPr/>
          </a:p>
          <a:p>
            <a:pPr>
              <a:defRPr/>
            </a:pPr>
            <a:r>
              <a:rPr/>
              <a:t>Так что схема наша cost-based и работает нативно в планнере.</a:t>
            </a:r>
            <a:endParaRPr/>
          </a:p>
          <a:p>
            <a:pPr>
              <a:defRPr/>
            </a:pPr>
            <a:r>
              <a:rPr/>
              <a:t>Теперь посмотрим, что это дает на нашем примере со средней зарплатой.</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Вот такой план мы получаем задействовав кэширование. Можно заметить, что время планирования сократилось почти в 100 раз за счет того, что количество выполнений подплана равно количеству профессий, что сильно меньше количества сотрудников. Как видите эффект есть. Он может не быть таким большим на практике, но за счет кост-модели хуже быть не должно – разве что статистика сильно наврет.</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Ну и об ограничениях. Они есть и здесь.</a:t>
            </a:r>
            <a:endParaRPr/>
          </a:p>
          <a:p>
            <a:pPr>
              <a:defRPr/>
            </a:pPr>
            <a:r>
              <a:rPr/>
              <a:t>Мы пока не поддерживаем min/max агрегаты. Это связано с внутренним устройством планирования а постгресе. При необходимости, по запросу, мы можем это снять – но это костыль, который придется проверять в каждой новой версии постгреса, поэтому мы пока идем путем изменения ваниллы.</a:t>
            </a:r>
            <a:endParaRPr/>
          </a:p>
          <a:p>
            <a:pPr>
              <a:defRPr/>
            </a:pPr>
            <a:r>
              <a:rPr/>
              <a:t>По той же причине не поддерживаются GROUPING SETS. Ванилла пока не имела прецедентов, что требуется перепланировать запрос, поэтому и содержит всякие неприятные технические решения.</a:t>
            </a:r>
            <a:endParaRPr/>
          </a:p>
          <a:p>
            <a:pPr>
              <a:defRPr/>
            </a:pPr>
            <a:r>
              <a:rPr/>
              <a:t>И наконец, обход не полностью допланированного запроса. В коде постгреса много всяких инструментов обхода плана, но ath walker пока не было. Мы его ещё допиливаем, и возможны ситуации, где план не закэшировался просто потому, что наш волкер пока не научился заходить в такие темные места плана.</a:t>
            </a:r>
            <a:endParaRPr/>
          </a:p>
          <a:p>
            <a:pPr>
              <a:defRPr/>
            </a:pPr>
            <a:r>
              <a:rPr/>
              <a:t>Собственно это все.</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Найти модуль можно по ссылке. Готов ответить на любые вопросы.</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Как всегда, у такого подхода есть свои минусы и плюсы.</a:t>
            </a:r>
            <a:endParaRPr/>
          </a:p>
          <a:p>
            <a:pPr>
              <a:defRPr/>
            </a:pPr>
            <a:r>
              <a:rPr lang="en-AU" sz="1200" b="0" i="0" u="none" strike="noStrike" cap="none" spc="0">
                <a:solidFill>
                  <a:schemeClr val="tx1"/>
                </a:solidFill>
                <a:latin typeface="+mn-lt"/>
                <a:ea typeface="+mn-ea"/>
                <a:cs typeface="+mn-cs"/>
              </a:rPr>
              <a:t>Планируя снизу – вверх, мы можем не найти оптимальный план. Например, если у нас есть стэйтмент ORDER-BY по колонке Х, а оптимизатор не выбрал оператор индексного сканирования по этой колонке, то в промежутке придется вставлять сортировку, чтобы удовлетворить требованию сортированного результата.</a:t>
            </a:r>
            <a:endParaRPr/>
          </a:p>
          <a:p>
            <a:pPr>
              <a:defRPr/>
            </a:pPr>
            <a:r>
              <a:rPr/>
              <a:t>Само собой, есть приемы, которые позволяют уменьшить такие проблемы. Например, выбирая оператор сканирования оптимизатор заглядывает наверх и смотрит, есть ли в запросе требование сортировки или лимита. Помогает не всегда, но проблему сглаживает.</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Однако иногда мы сталкиваемся с кейсами, где ограничение нашего подхода носит прям принципиальный характер. Здесь перечислены три основных, которые мы выделили на основании анализа репортов наших клиентов:</a:t>
            </a:r>
            <a:endParaRPr/>
          </a:p>
          <a:p>
            <a:pPr marL="217793" indent="-217793">
              <a:buFont typeface="Arial"/>
              <a:buChar char="–"/>
              <a:defRPr/>
            </a:pPr>
            <a:r>
              <a:rPr/>
              <a:t>При планировании сабплана оптимизатор не знает, в каком режиме он будет использоваться: будут ли нужны все строки или только некоторый ТОП 10; Как часто будет сканироваться сабплан</a:t>
            </a:r>
            <a:endParaRPr/>
          </a:p>
          <a:p>
            <a:pPr marL="217793" indent="-217793">
              <a:buFont typeface="Arial"/>
              <a:buChar char="–"/>
              <a:defRPr/>
            </a:pPr>
            <a:r>
              <a:rPr/>
              <a:t>То же самое, только уже внутри запроса – про произвольное поддерево запроса. Чтобы узнать, сколько раз потребуется ре-сканировать поддерево, нужно знать сколько NestLoop джойнов будет выше по дереву – поскольку NestLoop заново вычитывает данные из inner-поддерева на каждую строку из outer.</a:t>
            </a:r>
            <a:endParaRPr/>
          </a:p>
          <a:p>
            <a:pPr marL="217793" indent="-217793">
              <a:buFont typeface="Arial"/>
              <a:buChar char="–"/>
              <a:defRPr/>
            </a:pPr>
            <a:r>
              <a:rPr/>
              <a:t>Можем ли мы применять значение LIMIT, который указан у нас в голове запроса к операциям считывания данных из таблиц? Возможно где-то в середине стоит агрегат или оконная функция, которые потребуют всех данных из таблицы и испльзование IndexScan в расчете на LIMIT 1 может быть сильно хуже, чем SeqScan.</a:t>
            </a:r>
            <a:endParaRPr/>
          </a:p>
          <a:p>
            <a:pPr>
              <a:defRPr/>
            </a:pPr>
            <a:r>
              <a:rPr lang="en-AU" sz="1200" b="0" i="0" u="none" strike="noStrike" cap="none" spc="0">
                <a:solidFill>
                  <a:schemeClr val="tx1"/>
                </a:solidFill>
                <a:latin typeface="+mn-lt"/>
                <a:ea typeface="+mn-ea"/>
                <a:cs typeface="+mn-cs"/>
              </a:rPr>
              <a:t>Чтобы придать веса этим словам приведу простой пример, когда знание о результатах планирования уровнем выше может помочь найти оптимальный план уровнем ниже.</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Здесь мы имеем стандартную ситуацию – джойн трех таблиц по ключевому полю. В хорошо нормализованных схемах такое может возникать при соединении основной таблицы с парой справочников. Особенность здесь в том, что одна из таблиц содержит слабо пересекающийся набор значений ключа, из диапазона от нуля до 1Е4, как показано на слайде. Полный sql-скрипт можно найти по ссылке 1, а живой пример – вчерашнее письмо в хакерсах по ссылке 2.</a:t>
            </a:r>
            <a:endParaRPr/>
          </a:p>
          <a:p>
            <a:pPr>
              <a:defRPr/>
            </a:pPr>
            <a:r>
              <a:rPr/>
              <a:t>Здесь тот факт, что диапазоны ключа разные, дает возможность найти более оптимальный план для поддерева.</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232520849" name="Slide Image Placeholder 1"/>
          <p:cNvSpPr>
            <a:spLocks noChangeAspect="1" noGrp="1" noRot="1"/>
          </p:cNvSpPr>
          <p:nvPr>
            <p:ph type="sldImg"/>
          </p:nvPr>
        </p:nvSpPr>
        <p:spPr bwMode="auto"/>
      </p:sp>
      <p:sp>
        <p:nvSpPr>
          <p:cNvPr id="385587131" name="Notes Placeholder 2"/>
          <p:cNvSpPr>
            <a:spLocks noGrp="1"/>
          </p:cNvSpPr>
          <p:nvPr>
            <p:ph type="body" idx="1"/>
          </p:nvPr>
        </p:nvSpPr>
        <p:spPr bwMode="auto"/>
        <p:txBody>
          <a:bodyPr/>
          <a:lstStyle/>
          <a:p>
            <a:pPr>
              <a:defRPr/>
            </a:pPr>
            <a:r>
              <a:rPr/>
              <a:t>Здесь можно заметить, что для верхнего джойна не нужны все данные, а только диапазон. Поэтому, если выход нижнего джойна сортирован по ключу X, то мы прервем чтение из левого поддерева, когда достигнем значения ключа 10000.</a:t>
            </a:r>
            <a:endParaRPr/>
          </a:p>
          <a:p>
            <a:pPr>
              <a:defRPr/>
            </a:pPr>
            <a:r>
              <a:rPr/>
              <a:t>Важно, что Postgres умеет подобные трюки: планируя MergeJoin он смотрит на диапазоны значений слева и справа и в кост-модель уже заносит знание о том, что не все данные будут вычитаны.</a:t>
            </a:r>
            <a:endParaRPr/>
          </a:p>
          <a:p>
            <a:pPr>
              <a:defRPr/>
            </a:pPr>
            <a:r>
              <a:rPr/>
              <a:t>Однако, планируя ноды ниже оптимизатор этого не знает и планирует поддерево исходя из понимания, что потребуются все строки. Давайте посмотрим, как это работает на практике.</a:t>
            </a:r>
            <a:endParaRPr/>
          </a:p>
        </p:txBody>
      </p:sp>
      <p:sp>
        <p:nvSpPr>
          <p:cNvPr id="563626557" name="Slide Number Placeholder 3"/>
          <p:cNvSpPr>
            <a:spLocks noGrp="1"/>
          </p:cNvSpPr>
          <p:nvPr>
            <p:ph type="sldNum" sz="quarter" idx="10"/>
          </p:nvPr>
        </p:nvSpPr>
        <p:spPr bwMode="auto"/>
        <p:txBody>
          <a:bodyPr/>
          <a:lstStyle/>
          <a:p>
            <a:pPr>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Здесь мы имеем эксплейн, который сгенерировал Postgres. Предполагая, что потребуются все строки, он создал хэш джойн и предварительно полностью вычитал все данные из поддерева, построив хэш-таблицу. Для больших данных это может оказаться накладно. Попробуем дать подсказку оптимизатору и поставим лимит.</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50591551" name="Slide Image Placeholder 1"/>
          <p:cNvSpPr>
            <a:spLocks noChangeAspect="1" noGrp="1" noRot="1"/>
          </p:cNvSpPr>
          <p:nvPr>
            <p:ph type="sldImg"/>
          </p:nvPr>
        </p:nvSpPr>
        <p:spPr bwMode="auto"/>
      </p:sp>
      <p:sp>
        <p:nvSpPr>
          <p:cNvPr id="2144973583" name="Notes Placeholder 2"/>
          <p:cNvSpPr>
            <a:spLocks noGrp="1"/>
          </p:cNvSpPr>
          <p:nvPr>
            <p:ph type="body" idx="1"/>
          </p:nvPr>
        </p:nvSpPr>
        <p:spPr bwMode="auto"/>
        <p:txBody>
          <a:bodyPr/>
          <a:lstStyle/>
          <a:p>
            <a:pPr>
              <a:defRPr/>
            </a:pPr>
            <a:r>
              <a:rPr/>
              <a:t>И получаем ускорение в 100 раз. Здесь используется штатный трюк постгреса: знание о том, что данные отсортированы, диапазоны не пересекаются и можно сэкономить, вычитывая не все данные, а только их часть. Что нужно, чтобы придти от первого плана ко второму? – научить постгрес проходить готовый план сверху вниз, собирая полезную информацию и находить более оптимальные пути.</a:t>
            </a:r>
            <a:endParaRPr/>
          </a:p>
        </p:txBody>
      </p:sp>
      <p:sp>
        <p:nvSpPr>
          <p:cNvPr id="729361709" name="Slide Number Placeholder 3"/>
          <p:cNvSpPr>
            <a:spLocks noGrp="1"/>
          </p:cNvSpPr>
          <p:nvPr>
            <p:ph type="sldNum" sz="quarter" idx="10"/>
          </p:nvPr>
        </p:nvSpPr>
        <p:spPr bwMode="auto"/>
        <p:txBody>
          <a:bodyPr/>
          <a:lstStyle/>
          <a:p>
            <a:pPr>
              <a:defRPr/>
            </a:pPr>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032039866" name="Slide Image Placeholder 1"/>
          <p:cNvSpPr>
            <a:spLocks noChangeAspect="1" noGrp="1" noRot="1"/>
          </p:cNvSpPr>
          <p:nvPr>
            <p:ph type="sldImg"/>
          </p:nvPr>
        </p:nvSpPr>
        <p:spPr bwMode="auto"/>
      </p:sp>
      <p:sp>
        <p:nvSpPr>
          <p:cNvPr id="583677803" name="Notes Placeholder 2"/>
          <p:cNvSpPr>
            <a:spLocks noGrp="1"/>
          </p:cNvSpPr>
          <p:nvPr>
            <p:ph type="body" idx="1"/>
          </p:nvPr>
        </p:nvSpPr>
        <p:spPr bwMode="auto"/>
        <p:txBody>
          <a:bodyPr/>
          <a:lstStyle/>
          <a:p>
            <a:pPr>
              <a:defRPr/>
            </a:pPr>
            <a:r>
              <a:rPr/>
              <a:t>А теперь собственно к нашей фиче – кэшированию коррелированных подпланов. Здесь есть та же проблема о недостатке знания с верхних уровней и путем расширения стандартного планера мы стараемся почерпнуть эту инфу.</a:t>
            </a:r>
            <a:endParaRPr/>
          </a:p>
        </p:txBody>
      </p:sp>
      <p:sp>
        <p:nvSpPr>
          <p:cNvPr id="593342773" name="Slide Number Placeholder 3"/>
          <p:cNvSpPr>
            <a:spLocks noGrp="1"/>
          </p:cNvSpPr>
          <p:nvPr>
            <p:ph type="sldNum" sz="quarter" idx="1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 userDrawn="1">
  <p:cSld name="Title Slide">
    <p:spTree>
      <p:nvGrpSpPr>
        <p:cNvPr id="1" name=""/>
        <p:cNvGrpSpPr/>
        <p:nvPr/>
      </p:nvGrpSpPr>
      <p:grpSpPr bwMode="auto">
        <a:xfrm>
          <a:off x="0" y="0"/>
          <a:ext cx="0" cy="0"/>
          <a:chOff x="0" y="0"/>
          <a:chExt cx="0" cy="0"/>
        </a:xfrm>
      </p:grpSpPr>
      <p:sp>
        <p:nvSpPr>
          <p:cNvPr id="2" name="Заголовок 1"/>
          <p:cNvSpPr>
            <a:spLocks noGrp="1"/>
          </p:cNvSpPr>
          <p:nvPr>
            <p:ph type="ctrTitle"/>
          </p:nvPr>
        </p:nvSpPr>
        <p:spPr bwMode="auto">
          <a:xfrm>
            <a:off x="914400" y="2130425"/>
            <a:ext cx="10363199" cy="1470025"/>
          </a:xfrm>
        </p:spPr>
        <p:txBody>
          <a:bodyPr/>
          <a:lstStyle>
            <a:lvl1pPr algn="ctr">
              <a:defRPr b="1"/>
            </a:lvl1pPr>
          </a:lstStyle>
          <a:p>
            <a:pPr>
              <a:defRPr/>
            </a:pPr>
            <a:r>
              <a:rPr/>
              <a:t>Образец заголовка</a:t>
            </a:r>
            <a:endParaRPr/>
          </a:p>
        </p:txBody>
      </p:sp>
      <p:sp>
        <p:nvSpPr>
          <p:cNvPr id="3" name="Подзаголовок 2"/>
          <p:cNvSpPr>
            <a:spLocks noGrp="1"/>
          </p:cNvSpPr>
          <p:nvPr>
            <p:ph type="subTitle" idx="1"/>
          </p:nvPr>
        </p:nvSpPr>
        <p:spPr bwMode="auto">
          <a:xfrm>
            <a:off x="1828800" y="3886200"/>
            <a:ext cx="8534399" cy="17525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a:t>Образец подзаголовка</a:t>
            </a:r>
            <a:endParaRPr/>
          </a:p>
        </p:txBody>
      </p:sp>
      <p:sp>
        <p:nvSpPr>
          <p:cNvPr id="4" name="Дата 3"/>
          <p:cNvSpPr>
            <a:spLocks noGrp="1"/>
          </p:cNvSpPr>
          <p:nvPr>
            <p:ph type="dt" sz="half" idx="10"/>
          </p:nvPr>
        </p:nvSpPr>
        <p:spPr bwMode="auto"/>
        <p:txBody>
          <a:bodyPr/>
          <a:lstStyle/>
          <a:p>
            <a:pPr>
              <a:defRPr/>
            </a:pPr>
            <a:fld id="{86EB4D43-F783-4E09-8208-6AA351DBC29B}" type="datetimeFigureOut">
              <a:rPr/>
              <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F8E3F0E9-0FC2-4DDE-87CF-3BA6A04EA4CC}" type="slidenum">
              <a:rPr/>
              <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x" userDrawn="1">
  <p:cSld name="Title and Vertical Tex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a:t>Образец заголовка</a:t>
            </a:r>
            <a:endParaRPr/>
          </a:p>
        </p:txBody>
      </p:sp>
      <p:sp>
        <p:nvSpPr>
          <p:cNvPr id="3" name="Вертикальный текст 2"/>
          <p:cNvSpPr>
            <a:spLocks noGrp="1"/>
          </p:cNvSpPr>
          <p:nvPr>
            <p:ph type="body" orient="vert" idx="1"/>
          </p:nvPr>
        </p:nvSpPr>
        <p:spPr bwMode="auto"/>
        <p:txBody>
          <a:bodyPr vert="eaVert"/>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Дата 3"/>
          <p:cNvSpPr>
            <a:spLocks noGrp="1"/>
          </p:cNvSpPr>
          <p:nvPr>
            <p:ph type="dt" sz="half" idx="10"/>
          </p:nvPr>
        </p:nvSpPr>
        <p:spPr bwMode="auto"/>
        <p:txBody>
          <a:bodyPr/>
          <a:lstStyle/>
          <a:p>
            <a:pPr>
              <a:defRPr/>
            </a:pPr>
            <a:fld id="{86EB4D43-F783-4E09-8208-6AA351DBC29B}" type="datetimeFigureOut">
              <a:rPr/>
              <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F8E3F0E9-0FC2-4DDE-87CF-3BA6A04EA4CC}" type="slidenum">
              <a:rPr/>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itleAndTx" userDrawn="1">
  <p:cSld name="Vertical Title and Text">
    <p:spTree>
      <p:nvGrpSpPr>
        <p:cNvPr id="1" name=""/>
        <p:cNvGrpSpPr/>
        <p:nvPr/>
      </p:nvGrpSpPr>
      <p:grpSpPr bwMode="auto">
        <a:xfrm>
          <a:off x="0" y="0"/>
          <a:ext cx="0" cy="0"/>
          <a:chOff x="0" y="0"/>
          <a:chExt cx="0" cy="0"/>
        </a:xfrm>
      </p:grpSpPr>
      <p:sp>
        <p:nvSpPr>
          <p:cNvPr id="2" name="Вертикальный заголовок 1"/>
          <p:cNvSpPr>
            <a:spLocks noGrp="1"/>
          </p:cNvSpPr>
          <p:nvPr>
            <p:ph type="title" orient="vert"/>
          </p:nvPr>
        </p:nvSpPr>
        <p:spPr bwMode="auto">
          <a:xfrm>
            <a:off x="8839199" y="274638"/>
            <a:ext cx="2743200" cy="5851525"/>
          </a:xfrm>
        </p:spPr>
        <p:txBody>
          <a:bodyPr vert="eaVert"/>
          <a:lstStyle>
            <a:lvl1pPr algn="ctr">
              <a:defRPr/>
            </a:lvl1pPr>
          </a:lstStyle>
          <a:p>
            <a:pPr>
              <a:defRPr/>
            </a:pPr>
            <a:r>
              <a:rPr/>
              <a:t>Образец заголовка</a:t>
            </a:r>
            <a:endParaRPr/>
          </a:p>
        </p:txBody>
      </p:sp>
      <p:sp>
        <p:nvSpPr>
          <p:cNvPr id="3" name="Вертикальный текст 2"/>
          <p:cNvSpPr>
            <a:spLocks noGrp="1"/>
          </p:cNvSpPr>
          <p:nvPr>
            <p:ph type="body" orient="vert" idx="1"/>
          </p:nvPr>
        </p:nvSpPr>
        <p:spPr bwMode="auto">
          <a:xfrm>
            <a:off x="609599" y="274638"/>
            <a:ext cx="8026399" cy="5851525"/>
          </a:xfrm>
        </p:spPr>
        <p:txBody>
          <a:bodyPr vert="eaVert"/>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Дата 3"/>
          <p:cNvSpPr>
            <a:spLocks noGrp="1"/>
          </p:cNvSpPr>
          <p:nvPr>
            <p:ph type="dt" sz="half" idx="10"/>
          </p:nvPr>
        </p:nvSpPr>
        <p:spPr bwMode="auto"/>
        <p:txBody>
          <a:bodyPr/>
          <a:lstStyle/>
          <a:p>
            <a:pPr>
              <a:defRPr/>
            </a:pPr>
            <a:fld id="{86EB4D43-F783-4E09-8208-6AA351DBC29B}" type="datetimeFigureOut">
              <a:rPr/>
              <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F8E3F0E9-0FC2-4DDE-87CF-3BA6A04EA4CC}" type="slidenum">
              <a:rPr/>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Title and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a:t>Образец заголовка</a:t>
            </a:r>
            <a:endParaRPr/>
          </a:p>
        </p:txBody>
      </p:sp>
      <p:sp>
        <p:nvSpPr>
          <p:cNvPr id="3" name="Объект 2"/>
          <p:cNvSpPr>
            <a:spLocks noGrp="1"/>
          </p:cNvSpPr>
          <p:nvPr>
            <p:ph idx="1"/>
          </p:nvPr>
        </p:nvSpPr>
        <p:spPr bwMode="auto"/>
        <p:txBody>
          <a:body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Дата 3"/>
          <p:cNvSpPr>
            <a:spLocks noGrp="1"/>
          </p:cNvSpPr>
          <p:nvPr>
            <p:ph type="dt" sz="half" idx="10"/>
          </p:nvPr>
        </p:nvSpPr>
        <p:spPr bwMode="auto"/>
        <p:txBody>
          <a:bodyPr/>
          <a:lstStyle/>
          <a:p>
            <a:pPr>
              <a:defRPr/>
            </a:pPr>
            <a:fld id="{86EB4D43-F783-4E09-8208-6AA351DBC29B}" type="datetimeFigureOut">
              <a:rPr/>
              <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F8E3F0E9-0FC2-4DDE-87CF-3BA6A04EA4CC}" type="slidenum">
              <a:rPr/>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secHead" userDrawn="1">
  <p:cSld name="Section Header">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963083" y="4406901"/>
            <a:ext cx="10363199" cy="1362074"/>
          </a:xfrm>
        </p:spPr>
        <p:txBody>
          <a:bodyPr anchor="t"/>
          <a:lstStyle>
            <a:lvl1pPr algn="l">
              <a:defRPr sz="4000" b="1" cap="all"/>
            </a:lvl1pPr>
          </a:lstStyle>
          <a:p>
            <a:pPr>
              <a:defRPr/>
            </a:pPr>
            <a:r>
              <a:rPr/>
              <a:t>Образец заголовка</a:t>
            </a:r>
            <a:endParaRPr/>
          </a:p>
        </p:txBody>
      </p:sp>
      <p:sp>
        <p:nvSpPr>
          <p:cNvPr id="3" name="Текст 2"/>
          <p:cNvSpPr>
            <a:spLocks noGrp="1"/>
          </p:cNvSpPr>
          <p:nvPr>
            <p:ph type="body" idx="1"/>
          </p:nvPr>
        </p:nvSpPr>
        <p:spPr bwMode="auto">
          <a:xfrm>
            <a:off x="963083" y="2906713"/>
            <a:ext cx="10363199" cy="150018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a:t>Образец текста</a:t>
            </a:r>
            <a:endParaRPr/>
          </a:p>
        </p:txBody>
      </p:sp>
      <p:sp>
        <p:nvSpPr>
          <p:cNvPr id="4" name="Дата 3"/>
          <p:cNvSpPr>
            <a:spLocks noGrp="1"/>
          </p:cNvSpPr>
          <p:nvPr>
            <p:ph type="dt" sz="half" idx="10"/>
          </p:nvPr>
        </p:nvSpPr>
        <p:spPr bwMode="auto"/>
        <p:txBody>
          <a:bodyPr/>
          <a:lstStyle/>
          <a:p>
            <a:pPr>
              <a:defRPr/>
            </a:pPr>
            <a:fld id="{86EB4D43-F783-4E09-8208-6AA351DBC29B}" type="datetimeFigureOut">
              <a:rPr/>
              <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F8E3F0E9-0FC2-4DDE-87CF-3BA6A04EA4CC}" type="slidenum">
              <a:rPr/>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Obj" userDrawn="1">
  <p:cSld name="Two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a:t>Образец заголовка</a:t>
            </a:r>
            <a:endParaRPr/>
          </a:p>
        </p:txBody>
      </p:sp>
      <p:sp>
        <p:nvSpPr>
          <p:cNvPr id="3" name="Объект 2"/>
          <p:cNvSpPr>
            <a:spLocks noGrp="1"/>
          </p:cNvSpPr>
          <p:nvPr>
            <p:ph sz="half" idx="1"/>
          </p:nvPr>
        </p:nvSpPr>
        <p:spPr bwMode="auto">
          <a:xfrm>
            <a:off x="1583497" y="1600201"/>
            <a:ext cx="4704522"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Объект 3"/>
          <p:cNvSpPr>
            <a:spLocks noGrp="1"/>
          </p:cNvSpPr>
          <p:nvPr>
            <p:ph sz="half" idx="2"/>
          </p:nvPr>
        </p:nvSpPr>
        <p:spPr bwMode="auto">
          <a:xfrm>
            <a:off x="6576053" y="1600201"/>
            <a:ext cx="5006346"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5" name="Дата 4"/>
          <p:cNvSpPr>
            <a:spLocks noGrp="1"/>
          </p:cNvSpPr>
          <p:nvPr>
            <p:ph type="dt" sz="half" idx="10"/>
          </p:nvPr>
        </p:nvSpPr>
        <p:spPr bwMode="auto"/>
        <p:txBody>
          <a:bodyPr/>
          <a:lstStyle/>
          <a:p>
            <a:pPr>
              <a:defRPr/>
            </a:pPr>
            <a:fld id="{86EB4D43-F783-4E09-8208-6AA351DBC29B}" type="datetimeFigureOut">
              <a:rPr/>
              <a:t/>
            </a:fld>
            <a:endParaRPr/>
          </a:p>
        </p:txBody>
      </p:sp>
      <p:sp>
        <p:nvSpPr>
          <p:cNvPr id="6" name="Нижний колонтитул 5"/>
          <p:cNvSpPr>
            <a:spLocks noGrp="1"/>
          </p:cNvSpPr>
          <p:nvPr>
            <p:ph type="ftr" sz="quarter" idx="11"/>
          </p:nvPr>
        </p:nvSpPr>
        <p:spPr bwMode="auto"/>
        <p:txBody>
          <a:bodyPr/>
          <a:lstStyle/>
          <a:p>
            <a:pPr>
              <a:defRPr/>
            </a:pPr>
            <a:endParaRPr/>
          </a:p>
        </p:txBody>
      </p:sp>
      <p:sp>
        <p:nvSpPr>
          <p:cNvPr id="7" name="Номер слайда 6"/>
          <p:cNvSpPr>
            <a:spLocks noGrp="1"/>
          </p:cNvSpPr>
          <p:nvPr>
            <p:ph type="sldNum" sz="quarter" idx="12"/>
          </p:nvPr>
        </p:nvSpPr>
        <p:spPr bwMode="auto"/>
        <p:txBody>
          <a:bodyPr/>
          <a:lstStyle/>
          <a:p>
            <a:pPr>
              <a:defRPr/>
            </a:pPr>
            <a:fld id="{F8E3F0E9-0FC2-4DDE-87CF-3BA6A04EA4CC}" type="slidenum">
              <a:rPr/>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TxTwoObj" userDrawn="1">
  <p:cSld name="Comparis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lvl1pPr>
              <a:defRPr/>
            </a:lvl1pPr>
          </a:lstStyle>
          <a:p>
            <a:pPr>
              <a:defRPr/>
            </a:pPr>
            <a:r>
              <a:rPr/>
              <a:t>Образец заголовка</a:t>
            </a:r>
            <a:endParaRPr/>
          </a:p>
        </p:txBody>
      </p:sp>
      <p:sp>
        <p:nvSpPr>
          <p:cNvPr id="3" name="Текст 2"/>
          <p:cNvSpPr>
            <a:spLocks noGrp="1"/>
          </p:cNvSpPr>
          <p:nvPr>
            <p:ph type="body" idx="1"/>
          </p:nvPr>
        </p:nvSpPr>
        <p:spPr bwMode="auto">
          <a:xfrm>
            <a:off x="1583497" y="1535113"/>
            <a:ext cx="470452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Образец текста</a:t>
            </a:r>
            <a:endParaRPr/>
          </a:p>
        </p:txBody>
      </p:sp>
      <p:sp>
        <p:nvSpPr>
          <p:cNvPr id="4" name="Объект 3"/>
          <p:cNvSpPr>
            <a:spLocks noGrp="1"/>
          </p:cNvSpPr>
          <p:nvPr>
            <p:ph sz="half" idx="2"/>
          </p:nvPr>
        </p:nvSpPr>
        <p:spPr bwMode="auto">
          <a:xfrm>
            <a:off x="1583497" y="2174874"/>
            <a:ext cx="470452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5" name="Текст 4"/>
          <p:cNvSpPr>
            <a:spLocks noGrp="1"/>
          </p:cNvSpPr>
          <p:nvPr>
            <p:ph type="body" sz="quarter" idx="3"/>
          </p:nvPr>
        </p:nvSpPr>
        <p:spPr bwMode="auto">
          <a:xfrm>
            <a:off x="6480042" y="1535113"/>
            <a:ext cx="5102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Образец текста</a:t>
            </a:r>
            <a:endParaRPr/>
          </a:p>
        </p:txBody>
      </p:sp>
      <p:sp>
        <p:nvSpPr>
          <p:cNvPr id="6" name="Объект 5"/>
          <p:cNvSpPr>
            <a:spLocks noGrp="1"/>
          </p:cNvSpPr>
          <p:nvPr>
            <p:ph sz="quarter" idx="4"/>
          </p:nvPr>
        </p:nvSpPr>
        <p:spPr bwMode="auto">
          <a:xfrm>
            <a:off x="6480042" y="2174874"/>
            <a:ext cx="5102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7" name="Дата 6"/>
          <p:cNvSpPr>
            <a:spLocks noGrp="1"/>
          </p:cNvSpPr>
          <p:nvPr>
            <p:ph type="dt" sz="half" idx="10"/>
          </p:nvPr>
        </p:nvSpPr>
        <p:spPr bwMode="auto"/>
        <p:txBody>
          <a:bodyPr/>
          <a:lstStyle/>
          <a:p>
            <a:pPr>
              <a:defRPr/>
            </a:pPr>
            <a:fld id="{86EB4D43-F783-4E09-8208-6AA351DBC29B}" type="datetimeFigureOut">
              <a:rPr/>
              <a:t/>
            </a:fld>
            <a:endParaRPr/>
          </a:p>
        </p:txBody>
      </p:sp>
      <p:sp>
        <p:nvSpPr>
          <p:cNvPr id="8" name="Нижний колонтитул 7"/>
          <p:cNvSpPr>
            <a:spLocks noGrp="1"/>
          </p:cNvSpPr>
          <p:nvPr>
            <p:ph type="ftr" sz="quarter" idx="11"/>
          </p:nvPr>
        </p:nvSpPr>
        <p:spPr bwMode="auto"/>
        <p:txBody>
          <a:bodyPr/>
          <a:lstStyle/>
          <a:p>
            <a:pPr>
              <a:defRPr/>
            </a:pPr>
            <a:endParaRPr/>
          </a:p>
        </p:txBody>
      </p:sp>
      <p:sp>
        <p:nvSpPr>
          <p:cNvPr id="9" name="Номер слайда 8"/>
          <p:cNvSpPr>
            <a:spLocks noGrp="1"/>
          </p:cNvSpPr>
          <p:nvPr>
            <p:ph type="sldNum" sz="quarter" idx="12"/>
          </p:nvPr>
        </p:nvSpPr>
        <p:spPr bwMode="auto"/>
        <p:txBody>
          <a:bodyPr/>
          <a:lstStyle/>
          <a:p>
            <a:pPr>
              <a:defRPr/>
            </a:pPr>
            <a:fld id="{F8E3F0E9-0FC2-4DDE-87CF-3BA6A04EA4CC}" type="slidenum">
              <a:rPr/>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Only" userDrawn="1">
  <p:cSld name="Title Only">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a:t>Образец заголовка</a:t>
            </a:r>
            <a:endParaRPr/>
          </a:p>
        </p:txBody>
      </p:sp>
      <p:sp>
        <p:nvSpPr>
          <p:cNvPr id="3" name="Дата 2"/>
          <p:cNvSpPr>
            <a:spLocks noGrp="1"/>
          </p:cNvSpPr>
          <p:nvPr>
            <p:ph type="dt" sz="half" idx="10"/>
          </p:nvPr>
        </p:nvSpPr>
        <p:spPr bwMode="auto"/>
        <p:txBody>
          <a:bodyPr/>
          <a:lstStyle/>
          <a:p>
            <a:pPr>
              <a:defRPr/>
            </a:pPr>
            <a:fld id="{86EB4D43-F783-4E09-8208-6AA351DBC29B}" type="datetimeFigureOut">
              <a:rPr/>
              <a:t/>
            </a:fld>
            <a:endParaRPr/>
          </a:p>
        </p:txBody>
      </p:sp>
      <p:sp>
        <p:nvSpPr>
          <p:cNvPr id="4" name="Нижний колонтитул 3"/>
          <p:cNvSpPr>
            <a:spLocks noGrp="1"/>
          </p:cNvSpPr>
          <p:nvPr>
            <p:ph type="ftr" sz="quarter" idx="11"/>
          </p:nvPr>
        </p:nvSpPr>
        <p:spPr bwMode="auto"/>
        <p:txBody>
          <a:bodyPr/>
          <a:lstStyle/>
          <a:p>
            <a:pPr>
              <a:defRPr/>
            </a:pPr>
            <a:endParaRPr/>
          </a:p>
        </p:txBody>
      </p:sp>
      <p:sp>
        <p:nvSpPr>
          <p:cNvPr id="5" name="Номер слайда 4"/>
          <p:cNvSpPr>
            <a:spLocks noGrp="1"/>
          </p:cNvSpPr>
          <p:nvPr>
            <p:ph type="sldNum" sz="quarter" idx="12"/>
          </p:nvPr>
        </p:nvSpPr>
        <p:spPr bwMode="auto"/>
        <p:txBody>
          <a:bodyPr/>
          <a:lstStyle/>
          <a:p>
            <a:pPr>
              <a:defRPr/>
            </a:pPr>
            <a:fld id="{F8E3F0E9-0FC2-4DDE-87CF-3BA6A04EA4CC}" type="slidenum">
              <a:rPr/>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blank" userDrawn="1">
  <p:cSld name="Blank">
    <p:spTree>
      <p:nvGrpSpPr>
        <p:cNvPr id="1" name=""/>
        <p:cNvGrpSpPr/>
        <p:nvPr/>
      </p:nvGrpSpPr>
      <p:grpSpPr bwMode="auto">
        <a:xfrm>
          <a:off x="0" y="0"/>
          <a:ext cx="0" cy="0"/>
          <a:chOff x="0" y="0"/>
          <a:chExt cx="0" cy="0"/>
        </a:xfrm>
      </p:grpSpPr>
      <p:sp>
        <p:nvSpPr>
          <p:cNvPr id="2" name="Дата 1"/>
          <p:cNvSpPr>
            <a:spLocks noGrp="1"/>
          </p:cNvSpPr>
          <p:nvPr>
            <p:ph type="dt" sz="half" idx="10"/>
          </p:nvPr>
        </p:nvSpPr>
        <p:spPr bwMode="auto"/>
        <p:txBody>
          <a:bodyPr/>
          <a:lstStyle/>
          <a:p>
            <a:pPr>
              <a:defRPr/>
            </a:pPr>
            <a:fld id="{86EB4D43-F783-4E09-8208-6AA351DBC29B}" type="datetimeFigureOut">
              <a:rPr/>
              <a:t/>
            </a:fld>
            <a:endParaRPr/>
          </a:p>
        </p:txBody>
      </p:sp>
      <p:sp>
        <p:nvSpPr>
          <p:cNvPr id="3" name="Нижний колонтитул 2"/>
          <p:cNvSpPr>
            <a:spLocks noGrp="1"/>
          </p:cNvSpPr>
          <p:nvPr>
            <p:ph type="ftr" sz="quarter" idx="11"/>
          </p:nvPr>
        </p:nvSpPr>
        <p:spPr bwMode="auto"/>
        <p:txBody>
          <a:bodyPr/>
          <a:lstStyle/>
          <a:p>
            <a:pPr>
              <a:defRPr/>
            </a:pPr>
            <a:endParaRPr/>
          </a:p>
        </p:txBody>
      </p:sp>
      <p:sp>
        <p:nvSpPr>
          <p:cNvPr id="4" name="Номер слайда 3"/>
          <p:cNvSpPr>
            <a:spLocks noGrp="1"/>
          </p:cNvSpPr>
          <p:nvPr>
            <p:ph type="sldNum" sz="quarter" idx="12"/>
          </p:nvPr>
        </p:nvSpPr>
        <p:spPr bwMode="auto"/>
        <p:txBody>
          <a:bodyPr/>
          <a:lstStyle/>
          <a:p>
            <a:pPr>
              <a:defRPr/>
            </a:pPr>
            <a:fld id="{F8E3F0E9-0FC2-4DDE-87CF-3BA6A04EA4CC}" type="slidenum">
              <a:rPr/>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Tx" userDrawn="1">
  <p:cSld name="Content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1583497" y="273049"/>
            <a:ext cx="3552394" cy="1162050"/>
          </a:xfrm>
        </p:spPr>
        <p:txBody>
          <a:bodyPr anchor="b"/>
          <a:lstStyle>
            <a:lvl1pPr algn="l">
              <a:defRPr sz="2000" b="1"/>
            </a:lvl1pPr>
          </a:lstStyle>
          <a:p>
            <a:pPr>
              <a:defRPr/>
            </a:pPr>
            <a:r>
              <a:rPr/>
              <a:t>Образец заголовка</a:t>
            </a:r>
            <a:endParaRPr/>
          </a:p>
        </p:txBody>
      </p:sp>
      <p:sp>
        <p:nvSpPr>
          <p:cNvPr id="3" name="Объект 2"/>
          <p:cNvSpPr>
            <a:spLocks noGrp="1"/>
          </p:cNvSpPr>
          <p:nvPr>
            <p:ph idx="1"/>
          </p:nvPr>
        </p:nvSpPr>
        <p:spPr bwMode="auto">
          <a:xfrm>
            <a:off x="5327913" y="273050"/>
            <a:ext cx="625448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Текст 3"/>
          <p:cNvSpPr>
            <a:spLocks noGrp="1"/>
          </p:cNvSpPr>
          <p:nvPr>
            <p:ph type="body" sz="half" idx="2"/>
          </p:nvPr>
        </p:nvSpPr>
        <p:spPr bwMode="auto">
          <a:xfrm>
            <a:off x="1583497" y="1435101"/>
            <a:ext cx="3552394" cy="46910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a:t>Образец текста</a:t>
            </a:r>
            <a:endParaRPr/>
          </a:p>
        </p:txBody>
      </p:sp>
      <p:sp>
        <p:nvSpPr>
          <p:cNvPr id="5" name="Дата 4"/>
          <p:cNvSpPr>
            <a:spLocks noGrp="1"/>
          </p:cNvSpPr>
          <p:nvPr>
            <p:ph type="dt" sz="half" idx="10"/>
          </p:nvPr>
        </p:nvSpPr>
        <p:spPr bwMode="auto"/>
        <p:txBody>
          <a:bodyPr/>
          <a:lstStyle/>
          <a:p>
            <a:pPr>
              <a:defRPr/>
            </a:pPr>
            <a:fld id="{86EB4D43-F783-4E09-8208-6AA351DBC29B}" type="datetimeFigureOut">
              <a:rPr/>
              <a:t/>
            </a:fld>
            <a:endParaRPr/>
          </a:p>
        </p:txBody>
      </p:sp>
      <p:sp>
        <p:nvSpPr>
          <p:cNvPr id="6" name="Нижний колонтитул 5"/>
          <p:cNvSpPr>
            <a:spLocks noGrp="1"/>
          </p:cNvSpPr>
          <p:nvPr>
            <p:ph type="ftr" sz="quarter" idx="11"/>
          </p:nvPr>
        </p:nvSpPr>
        <p:spPr bwMode="auto"/>
        <p:txBody>
          <a:bodyPr/>
          <a:lstStyle/>
          <a:p>
            <a:pPr>
              <a:defRPr/>
            </a:pPr>
            <a:endParaRPr/>
          </a:p>
        </p:txBody>
      </p:sp>
      <p:sp>
        <p:nvSpPr>
          <p:cNvPr id="7" name="Номер слайда 6"/>
          <p:cNvSpPr>
            <a:spLocks noGrp="1"/>
          </p:cNvSpPr>
          <p:nvPr>
            <p:ph type="sldNum" sz="quarter" idx="12"/>
          </p:nvPr>
        </p:nvSpPr>
        <p:spPr bwMode="auto"/>
        <p:txBody>
          <a:bodyPr/>
          <a:lstStyle/>
          <a:p>
            <a:pPr>
              <a:defRPr/>
            </a:pPr>
            <a:fld id="{F8E3F0E9-0FC2-4DDE-87CF-3BA6A04EA4CC}" type="slidenum">
              <a:rPr/>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picTx" userDrawn="1">
  <p:cSld name="Picture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1583497" y="4800600"/>
            <a:ext cx="9985109" cy="566738"/>
          </a:xfrm>
        </p:spPr>
        <p:txBody>
          <a:bodyPr anchor="b"/>
          <a:lstStyle>
            <a:lvl1pPr algn="l">
              <a:defRPr sz="2000" b="1"/>
            </a:lvl1pPr>
          </a:lstStyle>
          <a:p>
            <a:pPr>
              <a:defRPr/>
            </a:pPr>
            <a:r>
              <a:rPr/>
              <a:t>Образец заголовка</a:t>
            </a:r>
            <a:endParaRPr/>
          </a:p>
        </p:txBody>
      </p:sp>
      <p:sp>
        <p:nvSpPr>
          <p:cNvPr id="3" name="Рисунок 2"/>
          <p:cNvSpPr>
            <a:spLocks noGrp="1"/>
          </p:cNvSpPr>
          <p:nvPr>
            <p:ph type="pic" idx="1"/>
          </p:nvPr>
        </p:nvSpPr>
        <p:spPr bwMode="auto">
          <a:xfrm>
            <a:off x="1583497" y="612774"/>
            <a:ext cx="9985109" cy="41147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a:p>
        </p:txBody>
      </p:sp>
      <p:sp>
        <p:nvSpPr>
          <p:cNvPr id="4" name="Текст 3"/>
          <p:cNvSpPr>
            <a:spLocks noGrp="1"/>
          </p:cNvSpPr>
          <p:nvPr>
            <p:ph type="body" sz="half" idx="2"/>
          </p:nvPr>
        </p:nvSpPr>
        <p:spPr bwMode="auto">
          <a:xfrm>
            <a:off x="1583497" y="5367337"/>
            <a:ext cx="9985109"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a:t>Образец текста</a:t>
            </a:r>
            <a:endParaRPr/>
          </a:p>
        </p:txBody>
      </p:sp>
      <p:sp>
        <p:nvSpPr>
          <p:cNvPr id="5" name="Дата 4"/>
          <p:cNvSpPr>
            <a:spLocks noGrp="1"/>
          </p:cNvSpPr>
          <p:nvPr>
            <p:ph type="dt" sz="half" idx="10"/>
          </p:nvPr>
        </p:nvSpPr>
        <p:spPr bwMode="auto"/>
        <p:txBody>
          <a:bodyPr/>
          <a:lstStyle/>
          <a:p>
            <a:pPr>
              <a:defRPr/>
            </a:pPr>
            <a:fld id="{86EB4D43-F783-4E09-8208-6AA351DBC29B}" type="datetimeFigureOut">
              <a:rPr/>
              <a:t/>
            </a:fld>
            <a:endParaRPr/>
          </a:p>
        </p:txBody>
      </p:sp>
      <p:sp>
        <p:nvSpPr>
          <p:cNvPr id="6" name="Нижний колонтитул 5"/>
          <p:cNvSpPr>
            <a:spLocks noGrp="1"/>
          </p:cNvSpPr>
          <p:nvPr>
            <p:ph type="ftr" sz="quarter" idx="11"/>
          </p:nvPr>
        </p:nvSpPr>
        <p:spPr bwMode="auto"/>
        <p:txBody>
          <a:bodyPr/>
          <a:lstStyle/>
          <a:p>
            <a:pPr>
              <a:defRPr/>
            </a:pPr>
            <a:endParaRPr/>
          </a:p>
        </p:txBody>
      </p:sp>
      <p:sp>
        <p:nvSpPr>
          <p:cNvPr id="7" name="Номер слайда 6"/>
          <p:cNvSpPr>
            <a:spLocks noGrp="1"/>
          </p:cNvSpPr>
          <p:nvPr>
            <p:ph type="sldNum" sz="quarter" idx="12"/>
          </p:nvPr>
        </p:nvSpPr>
        <p:spPr bwMode="auto"/>
        <p:txBody>
          <a:bodyPr/>
          <a:lstStyle/>
          <a:p>
            <a:pPr>
              <a:defRPr/>
            </a:pPr>
            <a:fld id="{F8E3F0E9-0FC2-4DDE-87CF-3BA6A04EA4CC}" type="slidenum">
              <a:rPr/>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3" name="Текст 2"/>
          <p:cNvSpPr>
            <a:spLocks noGrp="1"/>
          </p:cNvSpPr>
          <p:nvPr>
            <p:ph type="body" idx="1"/>
          </p:nvPr>
        </p:nvSpPr>
        <p:spPr bwMode="auto">
          <a:xfrm>
            <a:off x="1583497" y="1600201"/>
            <a:ext cx="9998901" cy="4525962"/>
          </a:xfrm>
          <a:prstGeom prst="rect">
            <a:avLst/>
          </a:prstGeom>
        </p:spPr>
        <p:txBody>
          <a:bodyPr vert="horz" lIns="91440" tIns="45720" rIns="91440" bIns="45720" rtlCol="0">
            <a:normAutofit/>
          </a:body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6" name="Shape 1058"/>
          <p:cNvSpPr>
            <a:spLocks noChangeArrowheads="1" noGrp="1"/>
          </p:cNvSpPr>
          <p:nvPr userDrawn="1"/>
        </p:nvSpPr>
        <p:spPr bwMode="auto">
          <a:xfrm>
            <a:off x="0" y="0"/>
            <a:ext cx="12191999" cy="6858000"/>
          </a:xfrm>
          <a:custGeom>
            <a:avLst/>
            <a:gdLst/>
            <a:ahLst/>
            <a:cxnLst/>
            <a:rect l="l" t="t" r="r" b="b"/>
            <a:pathLst>
              <a:path w="43200" h="43200" fill="norm"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47" name="Shape 1059"/>
          <p:cNvSpPr>
            <a:spLocks noChangeArrowheads="1" noGrp="1"/>
          </p:cNvSpPr>
          <p:nvPr userDrawn="1"/>
        </p:nvSpPr>
        <p:spPr bwMode="auto">
          <a:xfrm>
            <a:off x="0" y="0"/>
            <a:ext cx="12191999" cy="6858000"/>
          </a:xfrm>
        </p:spPr>
      </p:sp>
      <p:sp>
        <p:nvSpPr>
          <p:cNvPr id="48" name="Shape 1060"/>
          <p:cNvSpPr>
            <a:spLocks noChangeArrowheads="1" noGrp="1"/>
          </p:cNvSpPr>
          <p:nvPr userDrawn="1"/>
        </p:nvSpPr>
        <p:spPr bwMode="auto">
          <a:xfrm>
            <a:off x="0" y="0"/>
            <a:ext cx="12191999" cy="6858000"/>
          </a:xfrm>
          <a:custGeom>
            <a:avLst/>
            <a:gdLst/>
            <a:ahLst/>
            <a:cxnLst/>
            <a:rect l="l" t="t" r="r" b="b"/>
            <a:pathLst>
              <a:path w="43200" h="43200" fill="norm"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49" name="Shape 1061"/>
          <p:cNvSpPr>
            <a:spLocks noChangeArrowheads="1" noGrp="1"/>
          </p:cNvSpPr>
          <p:nvPr userDrawn="1"/>
        </p:nvSpPr>
        <p:spPr bwMode="auto">
          <a:xfrm>
            <a:off x="0" y="0"/>
            <a:ext cx="12191999" cy="6858000"/>
          </a:xfrm>
          <a:custGeom>
            <a:avLst/>
            <a:gdLst/>
            <a:ahLst/>
            <a:cxnLst/>
            <a:rect l="l" t="t" r="r" b="b"/>
            <a:pathLst>
              <a:path w="43200" h="43200" fill="norm"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50" name="Shape 1062"/>
          <p:cNvSpPr>
            <a:spLocks noChangeArrowheads="1" noGrp="1"/>
          </p:cNvSpPr>
          <p:nvPr userDrawn="1"/>
        </p:nvSpPr>
        <p:spPr bwMode="auto">
          <a:xfrm>
            <a:off x="0" y="0"/>
            <a:ext cx="12191999" cy="6858000"/>
          </a:xfrm>
          <a:custGeom>
            <a:avLst/>
            <a:gdLst/>
            <a:ahLst/>
            <a:cxnLst/>
            <a:rect l="l" t="t" r="r" b="b"/>
            <a:pathLst>
              <a:path w="43200" h="43200" fill="norm"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51" name="Shape 1063"/>
          <p:cNvSpPr>
            <a:spLocks noChangeArrowheads="1" noGrp="1"/>
          </p:cNvSpPr>
          <p:nvPr userDrawn="1"/>
        </p:nvSpPr>
        <p:spPr bwMode="auto">
          <a:xfrm>
            <a:off x="0" y="0"/>
            <a:ext cx="12191999" cy="6858000"/>
          </a:xfrm>
          <a:custGeom>
            <a:avLst/>
            <a:gdLst/>
            <a:ahLst/>
            <a:cxnLst/>
            <a:rect l="l" t="t" r="r" b="b"/>
            <a:pathLst>
              <a:path w="43200" h="43200" fill="norm"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52" name="Shape 1064"/>
          <p:cNvSpPr>
            <a:spLocks noChangeArrowheads="1" noGrp="1"/>
          </p:cNvSpPr>
          <p:nvPr userDrawn="1"/>
        </p:nvSpPr>
        <p:spPr bwMode="auto">
          <a:xfrm>
            <a:off x="0" y="0"/>
            <a:ext cx="12191999" cy="6858000"/>
          </a:xfrm>
          <a:custGeom>
            <a:avLst/>
            <a:gdLst/>
            <a:ahLst/>
            <a:cxnLst/>
            <a:rect l="l" t="t" r="r" b="b"/>
            <a:pathLst>
              <a:path w="43200" h="43200" fill="norm"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53" name="Shape 1065"/>
          <p:cNvSpPr>
            <a:spLocks noChangeArrowheads="1" noGrp="1"/>
          </p:cNvSpPr>
          <p:nvPr userDrawn="1"/>
        </p:nvSpPr>
        <p:spPr bwMode="auto">
          <a:xfrm>
            <a:off x="0" y="0"/>
            <a:ext cx="12191999" cy="6858000"/>
          </a:xfrm>
          <a:custGeom>
            <a:avLst/>
            <a:gdLst/>
            <a:ahLst/>
            <a:cxnLst/>
            <a:rect l="l" t="t" r="r" b="b"/>
            <a:pathLst>
              <a:path w="43200" h="43200" fill="norm"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54" name="Shape 1066"/>
          <p:cNvSpPr>
            <a:spLocks noChangeArrowheads="1" noGrp="1"/>
          </p:cNvSpPr>
          <p:nvPr userDrawn="1"/>
        </p:nvSpPr>
        <p:spPr bwMode="auto">
          <a:xfrm>
            <a:off x="0" y="0"/>
            <a:ext cx="12191999" cy="6858000"/>
          </a:xfrm>
          <a:custGeom>
            <a:avLst/>
            <a:gdLst/>
            <a:ahLst/>
            <a:cxnLst/>
            <a:rect l="l" t="t" r="r" b="b"/>
            <a:pathLst>
              <a:path w="43200" h="43200" fill="norm"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55" name="Shape 1067"/>
          <p:cNvSpPr>
            <a:spLocks noChangeArrowheads="1" noGrp="1"/>
          </p:cNvSpPr>
          <p:nvPr userDrawn="1"/>
        </p:nvSpPr>
        <p:spPr bwMode="auto">
          <a:xfrm>
            <a:off x="0" y="0"/>
            <a:ext cx="12191999" cy="6858000"/>
          </a:xfrm>
          <a:custGeom>
            <a:avLst/>
            <a:gdLst/>
            <a:ahLst/>
            <a:cxnLst/>
            <a:rect l="l" t="t" r="r" b="b"/>
            <a:pathLst>
              <a:path w="43200" h="43200" fill="norm"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56" name="Shape 1068"/>
          <p:cNvSpPr>
            <a:spLocks noChangeArrowheads="1" noGrp="1"/>
          </p:cNvSpPr>
          <p:nvPr userDrawn="1"/>
        </p:nvSpPr>
        <p:spPr bwMode="auto">
          <a:xfrm>
            <a:off x="0" y="0"/>
            <a:ext cx="12191999" cy="6858000"/>
          </a:xfrm>
          <a:custGeom>
            <a:avLst/>
            <a:gdLst/>
            <a:ahLst/>
            <a:cxnLst/>
            <a:rect l="l" t="t" r="r" b="b"/>
            <a:pathLst>
              <a:path w="43200" h="43200" fill="norm"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57" name="Shape 1069"/>
          <p:cNvSpPr>
            <a:spLocks noChangeArrowheads="1" noGrp="1"/>
          </p:cNvSpPr>
          <p:nvPr userDrawn="1"/>
        </p:nvSpPr>
        <p:spPr bwMode="auto">
          <a:xfrm>
            <a:off x="0" y="0"/>
            <a:ext cx="12191999" cy="6858000"/>
          </a:xfrm>
          <a:custGeom>
            <a:avLst/>
            <a:gdLst/>
            <a:ahLst/>
            <a:cxnLst/>
            <a:rect l="l" t="t" r="r" b="b"/>
            <a:pathLst>
              <a:path w="43200" h="43200" fill="norm"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58" name="Shape 1070"/>
          <p:cNvSpPr>
            <a:spLocks noChangeArrowheads="1" noGrp="1"/>
          </p:cNvSpPr>
          <p:nvPr userDrawn="1"/>
        </p:nvSpPr>
        <p:spPr bwMode="auto">
          <a:xfrm>
            <a:off x="0" y="0"/>
            <a:ext cx="12191999" cy="6858000"/>
          </a:xfrm>
          <a:custGeom>
            <a:avLst/>
            <a:gdLst/>
            <a:ahLst/>
            <a:cxnLst/>
            <a:rect l="l" t="t" r="r" b="b"/>
            <a:pathLst>
              <a:path w="43200" h="43200" fill="norm"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2" name="Заголовок 1"/>
          <p:cNvSpPr>
            <a:spLocks noGrp="1"/>
          </p:cNvSpPr>
          <p:nvPr>
            <p:ph type="title"/>
          </p:nvPr>
        </p:nvSpPr>
        <p:spPr bwMode="auto">
          <a:xfrm>
            <a:off x="1583497" y="274638"/>
            <a:ext cx="9998901" cy="1143000"/>
          </a:xfrm>
          <a:prstGeom prst="rect">
            <a:avLst/>
          </a:prstGeom>
        </p:spPr>
        <p:txBody>
          <a:bodyPr vert="horz" lIns="91440" tIns="45720" rIns="91440" bIns="45720" rtlCol="0" anchor="ctr">
            <a:normAutofit/>
          </a:bodyPr>
          <a:lstStyle/>
          <a:p>
            <a:pPr>
              <a:defRPr/>
            </a:pPr>
            <a:r>
              <a:rPr/>
              <a:t>Образец заголовка</a:t>
            </a:r>
            <a:endParaRPr/>
          </a:p>
        </p:txBody>
      </p:sp>
      <p:sp>
        <p:nvSpPr>
          <p:cNvPr id="6" name="Номер слайда 5"/>
          <p:cNvSpPr>
            <a:spLocks noGrp="1"/>
          </p:cNvSpPr>
          <p:nvPr>
            <p:ph type="sldNum" sz="quarter" idx="4"/>
          </p:nvPr>
        </p:nvSpPr>
        <p:spPr bwMode="auto">
          <a:xfrm>
            <a:off x="9264351" y="6356350"/>
            <a:ext cx="2318047"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r>
              <a:rPr/>
              <a:t>	</a:t>
            </a:r>
            <a:fld id="{F8E3F0E9-0FC2-4DDE-87CF-3BA6A04EA4CC}" type="slidenum">
              <a:rPr/>
              <a:t/>
            </a:fld>
            <a:endParaRPr/>
          </a:p>
        </p:txBody>
      </p:sp>
      <p:sp>
        <p:nvSpPr>
          <p:cNvPr id="4" name="Дата 3"/>
          <p:cNvSpPr>
            <a:spLocks noGrp="1"/>
          </p:cNvSpPr>
          <p:nvPr>
            <p:ph type="dt" sz="half" idx="2"/>
          </p:nvPr>
        </p:nvSpPr>
        <p:spPr bwMode="auto">
          <a:xfrm>
            <a:off x="1619018" y="6356350"/>
            <a:ext cx="2844798"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6EB4D43-F783-4E09-8208-6AA351DBC29B}" type="datetimeFigureOut">
              <a:rPr/>
              <a:t/>
            </a:fld>
            <a:endParaRPr/>
          </a:p>
        </p:txBody>
      </p:sp>
      <p:sp>
        <p:nvSpPr>
          <p:cNvPr id="5" name="Нижний колонтитул 4"/>
          <p:cNvSpPr>
            <a:spLocks noGrp="1"/>
          </p:cNvSpPr>
          <p:nvPr>
            <p:ph type="ftr" sz="quarter" idx="3"/>
          </p:nvPr>
        </p:nvSpPr>
        <p:spPr bwMode="auto">
          <a:xfrm>
            <a:off x="5125706" y="6356350"/>
            <a:ext cx="356258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1"/>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github.com/danolivo/conf/blob/main/2025-MiddleOut/example-emerging-fractional-path.sql" TargetMode="External"/><Relationship Id="rId4" Type="http://schemas.openxmlformats.org/officeDocument/2006/relationships/hyperlink" Target="https://www.postgresql.org/message-id/CAHgTRfedznOOrDxLhvDCHYhTMDvsbfE4uWCmxBPywcOS-GikXg%40mail.gmail.com"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github.com/danolivo/conf/blob/main/2025-MiddleOut/example-emerging-fractional-path.sql" TargetMode="External"/><Relationship Id="rId4" Type="http://schemas.openxmlformats.org/officeDocument/2006/relationships/hyperlink" Target="https://www.postgresql.org/message-id/CAHgTRfedznOOrDxLhvDCHYhTMDvsbfE4uWCmxBPywcOS-GikXg%40mail.gmail.com"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78303908" name="Заголовок 1"/>
          <p:cNvSpPr>
            <a:spLocks noGrp="1"/>
          </p:cNvSpPr>
          <p:nvPr>
            <p:ph type="title"/>
          </p:nvPr>
        </p:nvSpPr>
        <p:spPr bwMode="auto">
          <a:xfrm flipH="0" flipV="0">
            <a:off x="299268" y="1562664"/>
            <a:ext cx="6045740" cy="1035899"/>
          </a:xfrm>
        </p:spPr>
        <p:txBody>
          <a:bodyPr vertOverflow="overflow" horzOverflow="overflow" vert="horz" wrap="square" lIns="91440" tIns="45720" rIns="91440" bIns="45720" numCol="1" spcCol="0" rtlCol="0" fromWordArt="0" anchor="t" anchorCtr="0" forceAA="0" upright="0" compatLnSpc="0">
            <a:normAutofit fontScale="90000" lnSpcReduction="2000"/>
          </a:bodyPr>
          <a:lstStyle>
            <a:lvl1pPr>
              <a:defRPr sz="6000"/>
            </a:lvl1pPr>
          </a:lstStyle>
          <a:p>
            <a:pPr>
              <a:defRPr/>
            </a:pPr>
            <a:r>
              <a:rPr/>
              <a:t>Bottom-Up and down again:</a:t>
            </a:r>
            <a:endParaRPr/>
          </a:p>
        </p:txBody>
      </p:sp>
      <p:sp>
        <p:nvSpPr>
          <p:cNvPr id="149475250" name="Текст 2"/>
          <p:cNvSpPr>
            <a:spLocks noGrp="1"/>
          </p:cNvSpPr>
          <p:nvPr>
            <p:ph type="body" idx="1"/>
          </p:nvPr>
        </p:nvSpPr>
        <p:spPr bwMode="auto">
          <a:xfrm flipH="0" flipV="0">
            <a:off x="442655" y="3305864"/>
            <a:ext cx="5670362" cy="1574923"/>
          </a:xfrm>
        </p:spPr>
        <p:txBody>
          <a:bodyPr vertOverflow="overflow" horzOverflow="overflow" vert="horz" wrap="square" lIns="91440" tIns="45720" rIns="91440" bIns="45720" numCol="1" spcCol="0" rtlCol="0" fromWordArt="0" anchor="b" anchorCtr="0" forceAA="0" upright="0" compatLnSpc="0">
            <a:norm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r>
              <a:rPr lang="ru-RU" sz="2400" b="0" i="0" u="none" strike="noStrike" cap="none" spc="0">
                <a:solidFill>
                  <a:schemeClr val="tx1"/>
                </a:solidFill>
                <a:latin typeface="+mn-lt"/>
                <a:ea typeface="+mn-ea"/>
                <a:cs typeface="+mn-cs"/>
              </a:rPr>
              <a:t>A Hybrid Planning Approach</a:t>
            </a:r>
            <a:r>
              <a:rPr>
                <a:solidFill>
                  <a:schemeClr val="tx1"/>
                </a:solidFill>
              </a:rPr>
              <a:t> in action</a:t>
            </a:r>
            <a:endParaRPr>
              <a:solidFill>
                <a:schemeClr val="tx1"/>
              </a:solidFill>
            </a:endParaRPr>
          </a:p>
          <a:p>
            <a:pPr>
              <a:defRPr/>
            </a:pPr>
            <a:br>
              <a:rPr>
                <a:solidFill>
                  <a:schemeClr val="tx1"/>
                </a:solidFill>
              </a:rPr>
            </a:br>
            <a:r>
              <a:rPr i="1">
                <a:solidFill>
                  <a:schemeClr val="tx1"/>
                </a:solidFill>
              </a:rPr>
              <a:t>Andrei Lepikhov</a:t>
            </a:r>
            <a:endParaRPr i="1"/>
          </a:p>
        </p:txBody>
      </p:sp>
      <p:sp>
        <p:nvSpPr>
          <p:cNvPr id="1103355461" name="Номер слайда 5"/>
          <p:cNvSpPr>
            <a:spLocks noGrp="1"/>
          </p:cNvSpPr>
          <p:nvPr>
            <p:ph type="sldNum" sz="quarter" idx="12"/>
          </p:nvPr>
        </p:nvSpPr>
        <p:spPr bwMode="auto"/>
        <p:txBody>
          <a:bodyPr/>
          <a:lstStyle/>
          <a:p>
            <a:pPr>
              <a:defRPr/>
            </a:pPr>
            <a:fld id="{6A74BFAB-7041-17B3-C052-027B66EF5368}" type="slidenum">
              <a:rPr/>
              <a:t/>
            </a:fld>
            <a:endParaRPr/>
          </a:p>
        </p:txBody>
      </p:sp>
      <p:pic>
        <p:nvPicPr>
          <p:cNvPr id="1265587333" name=""/>
          <p:cNvPicPr>
            <a:picLocks noChangeAspect="1"/>
          </p:cNvPicPr>
          <p:nvPr/>
        </p:nvPicPr>
        <p:blipFill>
          <a:blip r:embed="rId3"/>
          <a:stretch/>
        </p:blipFill>
        <p:spPr bwMode="auto">
          <a:xfrm flipH="0" flipV="0">
            <a:off x="6345009" y="1562664"/>
            <a:ext cx="5343932" cy="33181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97482486" name="Заголовок 1"/>
          <p:cNvSpPr>
            <a:spLocks noGrp="1"/>
          </p:cNvSpPr>
          <p:nvPr>
            <p:ph type="title"/>
          </p:nvPr>
        </p:nvSpPr>
        <p:spPr bwMode="auto"/>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a:t>Subplan Caching</a:t>
            </a:r>
            <a:endParaRPr/>
          </a:p>
        </p:txBody>
      </p:sp>
      <p:sp>
        <p:nvSpPr>
          <p:cNvPr id="980936132" name="Номер слайда 5"/>
          <p:cNvSpPr>
            <a:spLocks noGrp="1"/>
          </p:cNvSpPr>
          <p:nvPr>
            <p:ph type="sldNum" sz="quarter" idx="12"/>
          </p:nvPr>
        </p:nvSpPr>
        <p:spPr bwMode="auto"/>
        <p:txBody>
          <a:bodyPr/>
          <a:lstStyle/>
          <a:p>
            <a:pPr>
              <a:defRPr/>
            </a:pPr>
            <a:fld id="{CC2FA0CA-DDD9-5ACC-C31F-EC54C740EA22}" type="slidenum">
              <a:rPr/>
              <a:t/>
            </a:fld>
            <a:endParaRPr/>
          </a:p>
        </p:txBody>
      </p:sp>
      <p:sp>
        <p:nvSpPr>
          <p:cNvPr id="1795490279" name=""/>
          <p:cNvSpPr/>
          <p:nvPr/>
        </p:nvSpPr>
        <p:spPr bwMode="auto">
          <a:xfrm flipH="0" flipV="0">
            <a:off x="1891503" y="1504276"/>
            <a:ext cx="4187226" cy="1508124"/>
          </a:xfrm>
          <a:prstGeom prst="rect">
            <a:avLst/>
          </a:prstGeom>
          <a:solidFill>
            <a:schemeClr val="bg1">
              <a:lumMod val="85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p>
            <a:pPr>
              <a:defRPr/>
            </a:pPr>
            <a:r>
              <a:rPr u="sng">
                <a:solidFill>
                  <a:schemeClr val="tx1"/>
                </a:solidFill>
              </a:rPr>
              <a:t>Query:</a:t>
            </a:r>
            <a:endParaRPr u="sng">
              <a:solidFill>
                <a:schemeClr val="tx1"/>
              </a:solidFill>
            </a:endParaRPr>
          </a:p>
          <a:p>
            <a:pPr>
              <a:defRPr/>
            </a:pPr>
            <a:endParaRPr sz="1800">
              <a:solidFill>
                <a:schemeClr val="tx1"/>
              </a:solidFill>
            </a:endParaRPr>
          </a:p>
          <a:p>
            <a:pPr>
              <a:defRPr/>
            </a:pPr>
            <a:r>
              <a:rPr lang="en-AU" sz="1800" b="0" i="0" u="none" strike="noStrike" cap="none" spc="0">
                <a:solidFill>
                  <a:schemeClr val="tx1"/>
                </a:solidFill>
                <a:latin typeface="+mn-lt"/>
                <a:ea typeface="+mn-ea"/>
                <a:cs typeface="+mn-cs"/>
              </a:rPr>
              <a:t>SELECT ..., “</a:t>
            </a:r>
            <a:r>
              <a:rPr lang="en-AU" sz="1800" b="0" i="0" u="none" strike="noStrike" cap="none" spc="0">
                <a:solidFill>
                  <a:srgbClr val="00B050"/>
                </a:solidFill>
                <a:latin typeface="Arial"/>
                <a:ea typeface="Arial"/>
                <a:cs typeface="Arial"/>
              </a:rPr>
              <a:t>Subplan 1</a:t>
            </a:r>
            <a:r>
              <a:rPr lang="en-AU" sz="1800" b="0" i="0" u="none" strike="noStrike" cap="none" spc="0">
                <a:solidFill>
                  <a:schemeClr val="tx1"/>
                </a:solidFill>
                <a:latin typeface="Arial"/>
                <a:ea typeface="Arial"/>
                <a:cs typeface="Arial"/>
              </a:rPr>
              <a:t>”</a:t>
            </a:r>
            <a:r>
              <a:rPr lang="en-AU" sz="1800" b="0" i="0" u="none" strike="noStrike" cap="none" spc="0">
                <a:solidFill>
                  <a:schemeClr val="tx1"/>
                </a:solidFill>
                <a:latin typeface="+mn-lt"/>
                <a:ea typeface="+mn-ea"/>
                <a:cs typeface="+mn-cs"/>
              </a:rPr>
              <a:t>, ... FROM t0</a:t>
            </a:r>
            <a:endParaRPr lang="en-AU" sz="1800" b="0" i="0" u="none" strike="noStrike" cap="none" spc="0">
              <a:solidFill>
                <a:schemeClr val="tx1"/>
              </a:solidFill>
              <a:latin typeface="Times New Roman"/>
              <a:cs typeface="Times New Roman"/>
            </a:endParaRPr>
          </a:p>
          <a:p>
            <a:pPr>
              <a:defRPr/>
            </a:pPr>
            <a:r>
              <a:rPr lang="en-AU" sz="1800" b="0" i="0" u="none" strike="noStrike" cap="none" spc="0">
                <a:solidFill>
                  <a:schemeClr val="tx1"/>
                </a:solidFill>
                <a:latin typeface="+mn-lt"/>
                <a:ea typeface="+mn-ea"/>
                <a:cs typeface="+mn-cs"/>
              </a:rPr>
              <a:t>WHERE </a:t>
            </a:r>
            <a:r>
              <a:rPr lang="en-AU" sz="1800" b="0" i="0" u="none" strike="noStrike" cap="none" spc="0">
                <a:solidFill>
                  <a:schemeClr val="tx1"/>
                </a:solidFill>
                <a:latin typeface="+mn-lt"/>
                <a:ea typeface="+mn-ea"/>
                <a:cs typeface="+mn-cs"/>
              </a:rPr>
              <a:t>y &lt; “</a:t>
            </a:r>
            <a:r>
              <a:rPr lang="en-AU" sz="1800" b="0" i="0" u="none" strike="noStrike" cap="none" spc="0">
                <a:solidFill>
                  <a:srgbClr val="0A29C2"/>
                </a:solidFill>
                <a:latin typeface="Arial"/>
                <a:ea typeface="Arial"/>
                <a:cs typeface="Arial"/>
              </a:rPr>
              <a:t>Subplan 2</a:t>
            </a:r>
            <a:r>
              <a:rPr lang="en-AU" sz="1800" b="0" i="0" u="none" strike="noStrike" cap="none" spc="0">
                <a:solidFill>
                  <a:schemeClr val="tx1"/>
                </a:solidFill>
                <a:latin typeface="Arial"/>
                <a:ea typeface="Arial"/>
                <a:cs typeface="Arial"/>
              </a:rPr>
              <a:t>”;</a:t>
            </a:r>
            <a:endParaRPr sz="1800">
              <a:solidFill>
                <a:schemeClr val="tx1"/>
              </a:solidFill>
            </a:endParaRPr>
          </a:p>
          <a:p>
            <a:pPr>
              <a:defRPr/>
            </a:pPr>
            <a:endParaRPr>
              <a:solidFill>
                <a:schemeClr val="tx1"/>
              </a:solidFill>
            </a:endParaRPr>
          </a:p>
        </p:txBody>
      </p:sp>
      <p:sp>
        <p:nvSpPr>
          <p:cNvPr id="1211988771" name=""/>
          <p:cNvSpPr/>
          <p:nvPr/>
        </p:nvSpPr>
        <p:spPr bwMode="auto">
          <a:xfrm flipH="0" flipV="0">
            <a:off x="8772968" y="4269303"/>
            <a:ext cx="2998041" cy="1262202"/>
          </a:xfrm>
          <a:prstGeom prst="rect">
            <a:avLst/>
          </a:prstGeom>
          <a:solidFill>
            <a:schemeClr val="tx2">
              <a:lumMod val="60000"/>
              <a:lumOff val="4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p>
            <a:pPr>
              <a:defRPr/>
            </a:pPr>
            <a:r>
              <a:rPr u="sng">
                <a:solidFill>
                  <a:schemeClr val="tx1"/>
                </a:solidFill>
              </a:rPr>
              <a:t>SubPlan 2:</a:t>
            </a:r>
            <a:endParaRPr u="sng">
              <a:solidFill>
                <a:schemeClr val="tx1"/>
              </a:solidFill>
            </a:endParaRPr>
          </a:p>
          <a:p>
            <a:pPr>
              <a:defRPr/>
            </a:pPr>
            <a:endParaRPr>
              <a:solidFill>
                <a:schemeClr val="tx1"/>
              </a:solidFill>
            </a:endParaRPr>
          </a:p>
          <a:p>
            <a:pPr>
              <a:defRPr/>
            </a:pPr>
            <a:r>
              <a:rPr>
                <a:solidFill>
                  <a:schemeClr val="tx1"/>
                </a:solidFill>
              </a:rPr>
              <a:t>SELECT </a:t>
            </a:r>
            <a:r>
              <a:rPr lang="en-AU" sz="1800" b="0" i="0" u="none" strike="noStrike" cap="none" spc="0">
                <a:solidFill>
                  <a:schemeClr val="tx1"/>
                </a:solidFill>
                <a:latin typeface="Arial"/>
                <a:ea typeface="Arial"/>
                <a:cs typeface="Arial"/>
              </a:rPr>
              <a:t>agg(...)</a:t>
            </a:r>
            <a:r>
              <a:rPr>
                <a:solidFill>
                  <a:schemeClr val="tx1"/>
                </a:solidFill>
              </a:rPr>
              <a:t> FROM t2</a:t>
            </a:r>
            <a:endParaRPr>
              <a:solidFill>
                <a:schemeClr val="tx1"/>
              </a:solidFill>
            </a:endParaRPr>
          </a:p>
          <a:p>
            <a:pPr>
              <a:defRPr/>
            </a:pPr>
            <a:r>
              <a:rPr>
                <a:solidFill>
                  <a:schemeClr val="tx1"/>
                </a:solidFill>
              </a:rPr>
              <a:t>JOIN t3 </a:t>
            </a:r>
            <a:r>
              <a:rPr>
                <a:solidFill>
                  <a:schemeClr val="tx1"/>
                </a:solidFill>
              </a:rPr>
              <a:t>WHERE </a:t>
            </a:r>
            <a:r>
              <a:rPr>
                <a:solidFill>
                  <a:schemeClr val="tx1"/>
                </a:solidFill>
                <a:highlight>
                  <a:srgbClr val="FFFF00"/>
                </a:highlight>
              </a:rPr>
              <a:t>t2.x</a:t>
            </a:r>
            <a:r>
              <a:rPr>
                <a:solidFill>
                  <a:schemeClr val="tx1"/>
                </a:solidFill>
                <a:highlight>
                  <a:srgbClr val="FFFF00"/>
                </a:highlight>
              </a:rPr>
              <a:t> = </a:t>
            </a:r>
            <a:r>
              <a:rPr>
                <a:solidFill>
                  <a:schemeClr val="tx1"/>
                </a:solidFill>
                <a:highlight>
                  <a:srgbClr val="FFFF00"/>
                </a:highlight>
              </a:rPr>
              <a:t>t0.y</a:t>
            </a:r>
            <a:endParaRPr>
              <a:solidFill>
                <a:schemeClr val="tx1"/>
              </a:solidFill>
            </a:endParaRPr>
          </a:p>
        </p:txBody>
      </p:sp>
      <p:sp>
        <p:nvSpPr>
          <p:cNvPr id="1802853372" name=""/>
          <p:cNvSpPr/>
          <p:nvPr/>
        </p:nvSpPr>
        <p:spPr bwMode="auto">
          <a:xfrm flipH="0" flipV="0">
            <a:off x="8772968" y="2574955"/>
            <a:ext cx="2998041" cy="1262202"/>
          </a:xfrm>
          <a:prstGeom prst="rect">
            <a:avLst/>
          </a:prstGeom>
          <a:solidFill>
            <a:srgbClr val="92D050"/>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p>
            <a:pPr>
              <a:defRPr/>
            </a:pPr>
            <a:r>
              <a:rPr u="sng">
                <a:solidFill>
                  <a:schemeClr val="tx1"/>
                </a:solidFill>
              </a:rPr>
              <a:t>SubPlan 1:</a:t>
            </a:r>
            <a:endParaRPr u="sng">
              <a:solidFill>
                <a:schemeClr val="tx1"/>
              </a:solidFill>
            </a:endParaRPr>
          </a:p>
          <a:p>
            <a:pPr>
              <a:defRPr/>
            </a:pPr>
            <a:endParaRPr>
              <a:solidFill>
                <a:schemeClr val="tx1"/>
              </a:solidFill>
            </a:endParaRPr>
          </a:p>
          <a:p>
            <a:pPr>
              <a:defRPr/>
            </a:pPr>
            <a:r>
              <a:rPr>
                <a:solidFill>
                  <a:schemeClr val="tx1"/>
                </a:solidFill>
              </a:rPr>
              <a:t>SELECT agg(...) FROM t1</a:t>
            </a:r>
            <a:endParaRPr>
              <a:solidFill>
                <a:schemeClr val="tx1"/>
              </a:solidFill>
            </a:endParaRPr>
          </a:p>
          <a:p>
            <a:pPr>
              <a:defRPr/>
            </a:pPr>
            <a:r>
              <a:rPr>
                <a:solidFill>
                  <a:schemeClr val="tx1"/>
                </a:solidFill>
              </a:rPr>
              <a:t>WHERE </a:t>
            </a:r>
            <a:r>
              <a:rPr>
                <a:solidFill>
                  <a:schemeClr val="tx1"/>
                </a:solidFill>
                <a:highlight>
                  <a:srgbClr val="FFFF00"/>
                </a:highlight>
              </a:rPr>
              <a:t>t1.x</a:t>
            </a:r>
            <a:r>
              <a:rPr>
                <a:solidFill>
                  <a:schemeClr val="tx1"/>
                </a:solidFill>
                <a:highlight>
                  <a:srgbClr val="FFFF00"/>
                </a:highlight>
              </a:rPr>
              <a:t> = t0.x</a:t>
            </a:r>
            <a:endParaRPr>
              <a:solidFill>
                <a:schemeClr val="tx1"/>
              </a:solidFill>
            </a:endParaRPr>
          </a:p>
        </p:txBody>
      </p:sp>
      <p:cxnSp>
        <p:nvCxnSpPr>
          <p:cNvPr id="1918067866" name=""/>
          <p:cNvCxnSpPr>
            <a:cxnSpLocks/>
            <a:stCxn id="1802853372" idx="1"/>
            <a:endCxn id="1795490279" idx="3"/>
          </p:cNvCxnSpPr>
          <p:nvPr/>
        </p:nvCxnSpPr>
        <p:spPr bwMode="auto">
          <a:xfrm rot="10799989" flipH="0" flipV="0">
            <a:off x="6078729" y="2258338"/>
            <a:ext cx="2694238" cy="947717"/>
          </a:xfrm>
          <a:prstGeom prst="bentConnector3">
            <a:avLst>
              <a:gd name="adj1" fmla="val 83595"/>
            </a:avLst>
          </a:prstGeom>
          <a:ln w="38099" cap="flat" cmpd="sng" algn="ctr">
            <a:solidFill>
              <a:srgbClr val="00B050"/>
            </a:solidFill>
            <a:prstDash val="solid"/>
          </a:ln>
        </p:spPr>
        <p:style>
          <a:lnRef idx="1">
            <a:schemeClr val="accent1">
              <a:shade val="50000"/>
            </a:schemeClr>
          </a:lnRef>
          <a:fillRef idx="0">
            <a:schemeClr val="accent1"/>
          </a:fillRef>
          <a:effectRef idx="0">
            <a:schemeClr val="accent1"/>
          </a:effectRef>
          <a:fontRef idx="minor">
            <a:schemeClr val="tx1"/>
          </a:fontRef>
        </p:style>
      </p:cxnSp>
      <p:cxnSp>
        <p:nvCxnSpPr>
          <p:cNvPr id="1259987029" name=""/>
          <p:cNvCxnSpPr>
            <a:cxnSpLocks/>
            <a:stCxn id="1211988771" idx="1"/>
            <a:endCxn id="1795490279" idx="3"/>
          </p:cNvCxnSpPr>
          <p:nvPr/>
        </p:nvCxnSpPr>
        <p:spPr bwMode="auto">
          <a:xfrm rot="10799989" flipH="0" flipV="0">
            <a:off x="6078729" y="2258338"/>
            <a:ext cx="2694238" cy="2642066"/>
          </a:xfrm>
          <a:prstGeom prst="bentConnector3">
            <a:avLst>
              <a:gd name="adj1" fmla="val 83595"/>
            </a:avLst>
          </a:prstGeom>
          <a:ln w="38099" cap="flat" cmpd="sng" algn="ctr">
            <a:solidFill>
              <a:srgbClr val="0A29C2"/>
            </a:solidFill>
            <a:prstDash val="solid"/>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80800909" name="Заголовок 1"/>
          <p:cNvSpPr>
            <a:spLocks noGrp="1"/>
          </p:cNvSpPr>
          <p:nvPr>
            <p:ph type="title"/>
          </p:nvPr>
        </p:nvSpPr>
        <p:spPr bwMode="auto"/>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a:t>Subplan Caching</a:t>
            </a:r>
            <a:endParaRPr/>
          </a:p>
        </p:txBody>
      </p:sp>
      <p:sp>
        <p:nvSpPr>
          <p:cNvPr id="923959388" name="Номер слайда 5"/>
          <p:cNvSpPr>
            <a:spLocks noGrp="1"/>
          </p:cNvSpPr>
          <p:nvPr>
            <p:ph type="sldNum" sz="quarter" idx="12"/>
          </p:nvPr>
        </p:nvSpPr>
        <p:spPr bwMode="auto"/>
        <p:txBody>
          <a:bodyPr/>
          <a:lstStyle/>
          <a:p>
            <a:pPr>
              <a:defRPr/>
            </a:pPr>
            <a:fld id="{16349E4C-C806-E84C-6AF8-3A87569CCC35}" type="slidenum">
              <a:rPr/>
              <a:t/>
            </a:fld>
            <a:endParaRPr/>
          </a:p>
        </p:txBody>
      </p:sp>
      <p:sp>
        <p:nvSpPr>
          <p:cNvPr id="1760082829" name=""/>
          <p:cNvSpPr/>
          <p:nvPr/>
        </p:nvSpPr>
        <p:spPr bwMode="auto">
          <a:xfrm flipH="0" flipV="0">
            <a:off x="1891503" y="1504275"/>
            <a:ext cx="4187225" cy="1508122"/>
          </a:xfrm>
          <a:prstGeom prst="rect">
            <a:avLst/>
          </a:prstGeom>
          <a:solidFill>
            <a:schemeClr val="bg1">
              <a:lumMod val="85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p>
            <a:pPr>
              <a:defRPr/>
            </a:pPr>
            <a:r>
              <a:rPr u="sng">
                <a:solidFill>
                  <a:schemeClr val="tx1"/>
                </a:solidFill>
              </a:rPr>
              <a:t>Query:</a:t>
            </a:r>
            <a:endParaRPr u="sng">
              <a:solidFill>
                <a:schemeClr val="tx1"/>
              </a:solidFill>
            </a:endParaRPr>
          </a:p>
          <a:p>
            <a:pPr>
              <a:defRPr/>
            </a:pPr>
            <a:endParaRPr sz="1800">
              <a:solidFill>
                <a:schemeClr val="tx1"/>
              </a:solidFill>
            </a:endParaRPr>
          </a:p>
          <a:p>
            <a:pPr>
              <a:defRPr/>
            </a:pPr>
            <a:r>
              <a:rPr lang="en-AU" sz="1800" b="0" i="0" u="none" strike="noStrike" cap="none" spc="0">
                <a:solidFill>
                  <a:schemeClr val="tx1"/>
                </a:solidFill>
                <a:latin typeface="Arial"/>
                <a:ea typeface="Arial"/>
                <a:cs typeface="Arial"/>
              </a:rPr>
              <a:t>SELECT ..., “</a:t>
            </a:r>
            <a:r>
              <a:rPr lang="en-AU" sz="1800" b="0" i="0" u="none" strike="noStrike" cap="none" spc="0">
                <a:solidFill>
                  <a:srgbClr val="00B050"/>
                </a:solidFill>
                <a:latin typeface="Arial"/>
                <a:ea typeface="Arial"/>
                <a:cs typeface="Arial"/>
              </a:rPr>
              <a:t>Subplan 1</a:t>
            </a:r>
            <a:r>
              <a:rPr lang="en-AU" sz="1800" b="0" i="0" u="none" strike="noStrike" cap="none" spc="0">
                <a:solidFill>
                  <a:schemeClr val="tx1"/>
                </a:solidFill>
                <a:latin typeface="Arial"/>
                <a:ea typeface="Arial"/>
                <a:cs typeface="Arial"/>
              </a:rPr>
              <a:t>”</a:t>
            </a:r>
            <a:r>
              <a:rPr lang="en-AU" sz="1800" b="0" i="0" u="none" strike="noStrike" cap="none" spc="0">
                <a:solidFill>
                  <a:schemeClr val="tx1"/>
                </a:solidFill>
                <a:latin typeface="Arial"/>
                <a:ea typeface="Arial"/>
                <a:cs typeface="Arial"/>
              </a:rPr>
              <a:t>, ... FROM t0</a:t>
            </a:r>
            <a:endParaRPr lang="en-AU" sz="1800" b="0" i="0" u="none" strike="noStrike" cap="none" spc="0">
              <a:solidFill>
                <a:schemeClr val="tx1"/>
              </a:solidFill>
              <a:latin typeface="Times New Roman"/>
              <a:cs typeface="Times New Roman"/>
            </a:endParaRPr>
          </a:p>
          <a:p>
            <a:pPr>
              <a:defRPr/>
            </a:pPr>
            <a:r>
              <a:rPr lang="en-AU" sz="1800" b="0" i="0" u="none" strike="noStrike" cap="none" spc="0">
                <a:solidFill>
                  <a:schemeClr val="tx1"/>
                </a:solidFill>
                <a:latin typeface="Arial"/>
                <a:ea typeface="Arial"/>
                <a:cs typeface="Arial"/>
              </a:rPr>
              <a:t>WHERE </a:t>
            </a:r>
            <a:r>
              <a:rPr lang="en-AU" sz="1800" b="0" i="0" u="none" strike="noStrike" cap="none" spc="0">
                <a:solidFill>
                  <a:schemeClr val="tx1"/>
                </a:solidFill>
                <a:latin typeface="Arial"/>
                <a:ea typeface="Arial"/>
                <a:cs typeface="Arial"/>
              </a:rPr>
              <a:t>y &lt; “</a:t>
            </a:r>
            <a:r>
              <a:rPr lang="en-AU" sz="1800" b="0" i="0" u="none" strike="noStrike" cap="none" spc="0">
                <a:solidFill>
                  <a:srgbClr val="0A29C2"/>
                </a:solidFill>
                <a:latin typeface="Arial"/>
                <a:ea typeface="Arial"/>
                <a:cs typeface="Arial"/>
              </a:rPr>
              <a:t>Subplan 2</a:t>
            </a:r>
            <a:r>
              <a:rPr lang="en-AU" sz="1800" b="0" i="0" u="none" strike="noStrike" cap="none" spc="0">
                <a:solidFill>
                  <a:schemeClr val="tx1"/>
                </a:solidFill>
                <a:latin typeface="Arial"/>
                <a:ea typeface="Arial"/>
                <a:cs typeface="Arial"/>
              </a:rPr>
              <a:t>”;</a:t>
            </a:r>
            <a:endParaRPr sz="1800">
              <a:solidFill>
                <a:schemeClr val="tx1"/>
              </a:solidFill>
            </a:endParaRPr>
          </a:p>
          <a:p>
            <a:pPr>
              <a:defRPr/>
            </a:pPr>
            <a:endParaRPr>
              <a:solidFill>
                <a:schemeClr val="tx1"/>
              </a:solidFill>
            </a:endParaRPr>
          </a:p>
        </p:txBody>
      </p:sp>
      <p:sp>
        <p:nvSpPr>
          <p:cNvPr id="1805492999" name=""/>
          <p:cNvSpPr/>
          <p:nvPr/>
        </p:nvSpPr>
        <p:spPr bwMode="auto">
          <a:xfrm flipH="0" flipV="0">
            <a:off x="8772968" y="4269303"/>
            <a:ext cx="2998040" cy="1262202"/>
          </a:xfrm>
          <a:prstGeom prst="rect">
            <a:avLst/>
          </a:prstGeom>
          <a:solidFill>
            <a:schemeClr val="tx2">
              <a:lumMod val="60000"/>
              <a:lumOff val="4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p>
            <a:pPr>
              <a:defRPr/>
            </a:pPr>
            <a:r>
              <a:rPr u="sng">
                <a:solidFill>
                  <a:schemeClr val="tx1"/>
                </a:solidFill>
              </a:rPr>
              <a:t>SubPlan 2:</a:t>
            </a:r>
            <a:endParaRPr u="sng">
              <a:solidFill>
                <a:schemeClr val="tx1"/>
              </a:solidFill>
            </a:endParaRPr>
          </a:p>
          <a:p>
            <a:pPr>
              <a:defRPr/>
            </a:pPr>
            <a:endParaRPr>
              <a:solidFill>
                <a:schemeClr val="tx1"/>
              </a:solidFill>
            </a:endParaRPr>
          </a:p>
          <a:p>
            <a:pPr>
              <a:defRPr/>
            </a:pPr>
            <a:r>
              <a:rPr>
                <a:solidFill>
                  <a:schemeClr val="tx1"/>
                </a:solidFill>
              </a:rPr>
              <a:t>SELECT </a:t>
            </a:r>
            <a:r>
              <a:rPr lang="en-AU" sz="1800" b="0" i="0" u="none" strike="noStrike" cap="none" spc="0">
                <a:solidFill>
                  <a:schemeClr val="tx1"/>
                </a:solidFill>
                <a:latin typeface="Arial"/>
                <a:ea typeface="Arial"/>
                <a:cs typeface="Arial"/>
              </a:rPr>
              <a:t>agg(...)</a:t>
            </a:r>
            <a:r>
              <a:rPr>
                <a:solidFill>
                  <a:schemeClr val="tx1"/>
                </a:solidFill>
              </a:rPr>
              <a:t> FROM t2</a:t>
            </a:r>
            <a:endParaRPr>
              <a:solidFill>
                <a:schemeClr val="tx1"/>
              </a:solidFill>
            </a:endParaRPr>
          </a:p>
          <a:p>
            <a:pPr>
              <a:defRPr/>
            </a:pPr>
            <a:r>
              <a:rPr>
                <a:solidFill>
                  <a:schemeClr val="tx1"/>
                </a:solidFill>
              </a:rPr>
              <a:t>JOIN t3 </a:t>
            </a:r>
            <a:r>
              <a:rPr>
                <a:solidFill>
                  <a:schemeClr val="tx1"/>
                </a:solidFill>
              </a:rPr>
              <a:t>WHERE </a:t>
            </a:r>
            <a:r>
              <a:rPr>
                <a:solidFill>
                  <a:schemeClr val="tx1"/>
                </a:solidFill>
                <a:highlight>
                  <a:srgbClr val="FFFF00"/>
                </a:highlight>
              </a:rPr>
              <a:t>t2.x</a:t>
            </a:r>
            <a:r>
              <a:rPr>
                <a:solidFill>
                  <a:schemeClr val="tx1"/>
                </a:solidFill>
                <a:highlight>
                  <a:srgbClr val="FFFF00"/>
                </a:highlight>
              </a:rPr>
              <a:t> = </a:t>
            </a:r>
            <a:r>
              <a:rPr>
                <a:solidFill>
                  <a:schemeClr val="tx1"/>
                </a:solidFill>
                <a:highlight>
                  <a:srgbClr val="FFFF00"/>
                </a:highlight>
              </a:rPr>
              <a:t>t0.y</a:t>
            </a:r>
            <a:endParaRPr>
              <a:solidFill>
                <a:schemeClr val="tx1"/>
              </a:solidFill>
            </a:endParaRPr>
          </a:p>
        </p:txBody>
      </p:sp>
      <p:sp>
        <p:nvSpPr>
          <p:cNvPr id="1648776185" name=""/>
          <p:cNvSpPr/>
          <p:nvPr/>
        </p:nvSpPr>
        <p:spPr bwMode="auto">
          <a:xfrm flipH="0" flipV="0">
            <a:off x="8772968" y="2574954"/>
            <a:ext cx="2998040" cy="1262202"/>
          </a:xfrm>
          <a:prstGeom prst="rect">
            <a:avLst/>
          </a:prstGeom>
          <a:solidFill>
            <a:srgbClr val="92D050"/>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p>
            <a:pPr>
              <a:defRPr/>
            </a:pPr>
            <a:r>
              <a:rPr u="sng">
                <a:solidFill>
                  <a:schemeClr val="tx1"/>
                </a:solidFill>
              </a:rPr>
              <a:t>SubPlan 1:</a:t>
            </a:r>
            <a:endParaRPr u="sng">
              <a:solidFill>
                <a:schemeClr val="tx1"/>
              </a:solidFill>
            </a:endParaRPr>
          </a:p>
          <a:p>
            <a:pPr>
              <a:defRPr/>
            </a:pPr>
            <a:endParaRPr>
              <a:solidFill>
                <a:schemeClr val="tx1"/>
              </a:solidFill>
            </a:endParaRPr>
          </a:p>
          <a:p>
            <a:pPr>
              <a:defRPr/>
            </a:pPr>
            <a:r>
              <a:rPr>
                <a:solidFill>
                  <a:schemeClr val="tx1"/>
                </a:solidFill>
              </a:rPr>
              <a:t>SELECT agg(...) FROM t1</a:t>
            </a:r>
            <a:endParaRPr>
              <a:solidFill>
                <a:schemeClr val="tx1"/>
              </a:solidFill>
            </a:endParaRPr>
          </a:p>
          <a:p>
            <a:pPr>
              <a:defRPr/>
            </a:pPr>
            <a:r>
              <a:rPr>
                <a:solidFill>
                  <a:schemeClr val="tx1"/>
                </a:solidFill>
              </a:rPr>
              <a:t>WHERE </a:t>
            </a:r>
            <a:r>
              <a:rPr>
                <a:solidFill>
                  <a:schemeClr val="tx1"/>
                </a:solidFill>
                <a:highlight>
                  <a:srgbClr val="FFFF00"/>
                </a:highlight>
              </a:rPr>
              <a:t>t1.x</a:t>
            </a:r>
            <a:r>
              <a:rPr>
                <a:solidFill>
                  <a:schemeClr val="tx1"/>
                </a:solidFill>
                <a:highlight>
                  <a:srgbClr val="FFFF00"/>
                </a:highlight>
              </a:rPr>
              <a:t> = t0.x</a:t>
            </a:r>
            <a:endParaRPr>
              <a:solidFill>
                <a:schemeClr val="tx1"/>
              </a:solidFill>
            </a:endParaRPr>
          </a:p>
        </p:txBody>
      </p:sp>
      <p:cxnSp>
        <p:nvCxnSpPr>
          <p:cNvPr id="1865015850" name=""/>
          <p:cNvCxnSpPr>
            <a:cxnSpLocks/>
            <a:stCxn id="1648776185" idx="1"/>
            <a:endCxn id="1760082829" idx="3"/>
          </p:cNvCxnSpPr>
          <p:nvPr/>
        </p:nvCxnSpPr>
        <p:spPr bwMode="auto">
          <a:xfrm rot="10799989" flipH="0" flipV="0">
            <a:off x="6078728" y="2258337"/>
            <a:ext cx="2694238" cy="947716"/>
          </a:xfrm>
          <a:prstGeom prst="bentConnector3">
            <a:avLst>
              <a:gd name="adj1" fmla="val 83595"/>
            </a:avLst>
          </a:prstGeom>
          <a:ln w="38099" cap="flat" cmpd="sng" algn="ctr">
            <a:solidFill>
              <a:srgbClr val="00B050"/>
            </a:solidFill>
            <a:prstDash val="solid"/>
          </a:ln>
        </p:spPr>
        <p:style>
          <a:lnRef idx="1">
            <a:schemeClr val="accent1">
              <a:shade val="50000"/>
            </a:schemeClr>
          </a:lnRef>
          <a:fillRef idx="0">
            <a:schemeClr val="accent1"/>
          </a:fillRef>
          <a:effectRef idx="0">
            <a:schemeClr val="accent1"/>
          </a:effectRef>
          <a:fontRef idx="minor">
            <a:schemeClr val="tx1"/>
          </a:fontRef>
        </p:style>
      </p:cxnSp>
      <p:cxnSp>
        <p:nvCxnSpPr>
          <p:cNvPr id="1660896201" name=""/>
          <p:cNvCxnSpPr>
            <a:cxnSpLocks/>
            <a:stCxn id="1805492999" idx="1"/>
            <a:endCxn id="1760082829" idx="3"/>
          </p:cNvCxnSpPr>
          <p:nvPr/>
        </p:nvCxnSpPr>
        <p:spPr bwMode="auto">
          <a:xfrm rot="10799989" flipH="0" flipV="0">
            <a:off x="6078728" y="2258337"/>
            <a:ext cx="2694238" cy="2642065"/>
          </a:xfrm>
          <a:prstGeom prst="bentConnector3">
            <a:avLst>
              <a:gd name="adj1" fmla="val 83595"/>
            </a:avLst>
          </a:prstGeom>
          <a:ln w="38099" cap="flat" cmpd="sng" algn="ctr">
            <a:solidFill>
              <a:srgbClr val="0A29C2"/>
            </a:solidFill>
            <a:prstDash val="solid"/>
          </a:ln>
        </p:spPr>
        <p:style>
          <a:lnRef idx="1">
            <a:schemeClr val="accent1">
              <a:shade val="50000"/>
            </a:schemeClr>
          </a:lnRef>
          <a:fillRef idx="0">
            <a:schemeClr val="accent1"/>
          </a:fillRef>
          <a:effectRef idx="0">
            <a:schemeClr val="accent1"/>
          </a:effectRef>
          <a:fontRef idx="minor">
            <a:schemeClr val="tx1"/>
          </a:fontRef>
        </p:style>
      </p:cxnSp>
      <p:sp>
        <p:nvSpPr>
          <p:cNvPr id="1223998482" name=""/>
          <p:cNvSpPr/>
          <p:nvPr/>
        </p:nvSpPr>
        <p:spPr bwMode="auto">
          <a:xfrm rot="0" flipH="0" flipV="0">
            <a:off x="6847925" y="2903818"/>
            <a:ext cx="1671540" cy="179181"/>
          </a:xfrm>
          <a:prstGeom prst="rect">
            <a:avLst/>
          </a:prstGeom>
          <a:solidFill>
            <a:schemeClr val="accent6">
              <a:lumMod val="40000"/>
              <a:lumOff val="6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r>
              <a:rPr sz="800">
                <a:solidFill>
                  <a:schemeClr val="tx1"/>
                </a:solidFill>
              </a:rPr>
              <a:t>  t0.x1</a:t>
            </a:r>
            <a:endParaRPr/>
          </a:p>
        </p:txBody>
      </p:sp>
      <p:sp>
        <p:nvSpPr>
          <p:cNvPr id="1442719231" name=""/>
          <p:cNvSpPr/>
          <p:nvPr/>
        </p:nvSpPr>
        <p:spPr bwMode="auto">
          <a:xfrm rot="0" flipH="0" flipV="0">
            <a:off x="6849519" y="3073808"/>
            <a:ext cx="1671539" cy="179181"/>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a:solidFill>
                <a:schemeClr val="tx1"/>
              </a:solidFill>
            </a:endParaRPr>
          </a:p>
        </p:txBody>
      </p:sp>
      <p:sp>
        <p:nvSpPr>
          <p:cNvPr id="871224937" name=""/>
          <p:cNvSpPr/>
          <p:nvPr/>
        </p:nvSpPr>
        <p:spPr bwMode="auto">
          <a:xfrm rot="0" flipH="0" flipV="0">
            <a:off x="6849519" y="3252991"/>
            <a:ext cx="1671539" cy="179181"/>
          </a:xfrm>
          <a:prstGeom prst="rect">
            <a:avLst/>
          </a:prstGeom>
          <a:solidFill>
            <a:schemeClr val="accent6">
              <a:lumMod val="40000"/>
              <a:lumOff val="6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r>
              <a:rPr lang="en-AU" sz="900" b="0" i="0" u="none" strike="noStrike" cap="none" spc="0">
                <a:solidFill>
                  <a:schemeClr val="tx1"/>
                </a:solidFill>
                <a:latin typeface="Arial"/>
                <a:ea typeface="Arial"/>
                <a:cs typeface="Arial"/>
              </a:rPr>
              <a:t> t0.x2</a:t>
            </a:r>
            <a:endParaRPr sz="900">
              <a:solidFill>
                <a:schemeClr val="tx1"/>
              </a:solidFill>
            </a:endParaRPr>
          </a:p>
        </p:txBody>
      </p:sp>
      <p:sp>
        <p:nvSpPr>
          <p:cNvPr id="1017951083" name=""/>
          <p:cNvSpPr/>
          <p:nvPr/>
        </p:nvSpPr>
        <p:spPr bwMode="auto">
          <a:xfrm rot="0" flipH="0" flipV="0">
            <a:off x="6851028" y="3424252"/>
            <a:ext cx="1671539" cy="179181"/>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838981470" name=""/>
          <p:cNvSpPr/>
          <p:nvPr/>
        </p:nvSpPr>
        <p:spPr bwMode="auto">
          <a:xfrm flipH="0" flipV="0">
            <a:off x="6858950" y="2902547"/>
            <a:ext cx="294660" cy="700885"/>
          </a:xfrm>
          <a:prstGeom prst="rect">
            <a:avLst/>
          </a:prstGeom>
          <a:no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838256210" name=""/>
          <p:cNvSpPr/>
          <p:nvPr/>
        </p:nvSpPr>
        <p:spPr bwMode="auto">
          <a:xfrm rot="0" flipH="0" flipV="0">
            <a:off x="6868738" y="4542040"/>
            <a:ext cx="1671540" cy="179181"/>
          </a:xfrm>
          <a:prstGeom prst="rect">
            <a:avLst/>
          </a:prstGeom>
          <a:solidFill>
            <a:schemeClr val="accent6">
              <a:lumMod val="40000"/>
              <a:lumOff val="6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r>
              <a:rPr sz="800">
                <a:solidFill>
                  <a:schemeClr val="tx1"/>
                </a:solidFill>
              </a:rPr>
              <a:t>  t0.y1</a:t>
            </a:r>
            <a:endParaRPr/>
          </a:p>
        </p:txBody>
      </p:sp>
      <p:sp>
        <p:nvSpPr>
          <p:cNvPr id="1524015332" name=""/>
          <p:cNvSpPr/>
          <p:nvPr/>
        </p:nvSpPr>
        <p:spPr bwMode="auto">
          <a:xfrm rot="0" flipH="0" flipV="0">
            <a:off x="6870331" y="4712031"/>
            <a:ext cx="1671539" cy="179181"/>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a:solidFill>
                <a:schemeClr val="tx1"/>
              </a:solidFill>
            </a:endParaRPr>
          </a:p>
        </p:txBody>
      </p:sp>
      <p:sp>
        <p:nvSpPr>
          <p:cNvPr id="731226319" name=""/>
          <p:cNvSpPr/>
          <p:nvPr/>
        </p:nvSpPr>
        <p:spPr bwMode="auto">
          <a:xfrm rot="0" flipH="0" flipV="0">
            <a:off x="6870331" y="4891212"/>
            <a:ext cx="1671539" cy="179181"/>
          </a:xfrm>
          <a:prstGeom prst="rect">
            <a:avLst/>
          </a:prstGeom>
          <a:solidFill>
            <a:schemeClr val="accent6">
              <a:lumMod val="40000"/>
              <a:lumOff val="6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r>
              <a:rPr lang="en-AU" sz="900" b="0" i="0" u="none" strike="noStrike" cap="none" spc="0">
                <a:solidFill>
                  <a:schemeClr val="tx1"/>
                </a:solidFill>
                <a:latin typeface="Arial"/>
                <a:ea typeface="Arial"/>
                <a:cs typeface="Arial"/>
              </a:rPr>
              <a:t> t0.y2</a:t>
            </a:r>
            <a:endParaRPr sz="900">
              <a:solidFill>
                <a:schemeClr val="tx1"/>
              </a:solidFill>
            </a:endParaRPr>
          </a:p>
        </p:txBody>
      </p:sp>
      <p:sp>
        <p:nvSpPr>
          <p:cNvPr id="524770873" name=""/>
          <p:cNvSpPr/>
          <p:nvPr/>
        </p:nvSpPr>
        <p:spPr bwMode="auto">
          <a:xfrm rot="0" flipH="0" flipV="0">
            <a:off x="6871840" y="5062474"/>
            <a:ext cx="1671539" cy="179181"/>
          </a:xfrm>
          <a:prstGeom prst="rect">
            <a:avLst/>
          </a:prstGeom>
          <a:solidFill>
            <a:schemeClr val="accent6">
              <a:lumMod val="40000"/>
              <a:lumOff val="6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r>
              <a:rPr sz="900">
                <a:solidFill>
                  <a:schemeClr val="tx1"/>
                </a:solidFill>
              </a:rPr>
              <a:t> </a:t>
            </a:r>
            <a:r>
              <a:rPr sz="900">
                <a:solidFill>
                  <a:schemeClr val="tx1"/>
                </a:solidFill>
              </a:rPr>
              <a:t>t0.y3</a:t>
            </a:r>
            <a:endParaRPr sz="900">
              <a:solidFill>
                <a:schemeClr val="tx1"/>
              </a:solidFill>
            </a:endParaRPr>
          </a:p>
        </p:txBody>
      </p:sp>
      <p:sp>
        <p:nvSpPr>
          <p:cNvPr id="1870683634" name=""/>
          <p:cNvSpPr/>
          <p:nvPr/>
        </p:nvSpPr>
        <p:spPr bwMode="auto">
          <a:xfrm flipH="0" flipV="0">
            <a:off x="6879763" y="4540770"/>
            <a:ext cx="294660" cy="700885"/>
          </a:xfrm>
          <a:prstGeom prst="rect">
            <a:avLst/>
          </a:prstGeom>
          <a:no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00454007" name="Заголовок 1"/>
          <p:cNvSpPr>
            <a:spLocks noGrp="1"/>
          </p:cNvSpPr>
          <p:nvPr>
            <p:ph type="title"/>
          </p:nvPr>
        </p:nvSpPr>
        <p:spPr bwMode="auto"/>
        <p:txBody>
          <a:bodyPr/>
          <a:lstStyle/>
          <a:p>
            <a:pPr>
              <a:defRPr/>
            </a:pPr>
            <a:r>
              <a:rPr/>
              <a:t>An example</a:t>
            </a:r>
            <a:endParaRPr/>
          </a:p>
        </p:txBody>
      </p:sp>
      <p:sp>
        <p:nvSpPr>
          <p:cNvPr id="846161694" name="Объект 2"/>
          <p:cNvSpPr>
            <a:spLocks noGrp="1"/>
          </p:cNvSpPr>
          <p:nvPr>
            <p:ph idx="1"/>
          </p:nvPr>
        </p:nvSpPr>
        <p:spPr bwMode="auto">
          <a:xfrm flipH="0" flipV="0">
            <a:off x="2158769" y="1768663"/>
            <a:ext cx="7680853" cy="3828860"/>
          </a:xfrm>
          <a:prstGeom prst="rect">
            <a:avLst/>
          </a:prstGeom>
          <a:solidFill>
            <a:schemeClr val="bg1">
              <a:lumMod val="95000"/>
            </a:schemeClr>
          </a:solidFill>
        </p:spPr>
        <p:txBody>
          <a:bodyPr/>
          <a:lstStyle/>
          <a:p>
            <a:pPr marL="0" indent="0">
              <a:buFont typeface="Arial"/>
              <a:buNone/>
              <a:defRPr/>
            </a:pPr>
            <a:r>
              <a:rPr lang="en-AU" sz="2200" b="0" i="1" u="none" strike="noStrike" cap="none" spc="0">
                <a:solidFill>
                  <a:srgbClr val="0A29C2"/>
                </a:solidFill>
                <a:latin typeface="Arial"/>
                <a:ea typeface="Arial"/>
                <a:cs typeface="Arial"/>
              </a:rPr>
              <a:t>-- Show all employees who are paid less than the average</a:t>
            </a:r>
            <a:endParaRPr sz="3200" b="0" i="0" u="none" strike="noStrike" cap="none" spc="0">
              <a:solidFill>
                <a:srgbClr val="0A29C2"/>
              </a:solidFill>
              <a:latin typeface="Arial"/>
              <a:cs typeface="Arial"/>
            </a:endParaRPr>
          </a:p>
          <a:p>
            <a:pPr marL="0" indent="0">
              <a:buFont typeface="Arial"/>
              <a:buNone/>
              <a:defRPr/>
            </a:pPr>
            <a:r>
              <a:rPr lang="en-AU" sz="3200" b="1" i="0" u="none" strike="noStrike" cap="none" spc="0">
                <a:solidFill>
                  <a:schemeClr val="tx1"/>
                </a:solidFill>
                <a:latin typeface="Arial"/>
                <a:ea typeface="Arial"/>
                <a:cs typeface="Arial"/>
              </a:rPr>
              <a:t>EXPLAIN</a:t>
            </a:r>
            <a:r>
              <a:rPr lang="en-AU" sz="3200" b="0" i="0" u="none" strike="noStrike" cap="none" spc="0">
                <a:solidFill>
                  <a:schemeClr val="tx1"/>
                </a:solidFill>
                <a:latin typeface="Arial"/>
                <a:ea typeface="Arial"/>
                <a:cs typeface="Arial"/>
              </a:rPr>
              <a:t> (</a:t>
            </a:r>
            <a:r>
              <a:rPr lang="en-AU" sz="3200" b="1" i="0" u="none" strike="noStrike" cap="none" spc="0">
                <a:solidFill>
                  <a:schemeClr val="tx1"/>
                </a:solidFill>
                <a:latin typeface="Arial"/>
                <a:ea typeface="Arial"/>
                <a:cs typeface="Arial"/>
              </a:rPr>
              <a:t>COSTS OFF</a:t>
            </a:r>
            <a:r>
              <a:rPr lang="en-AU" sz="3200" b="0" i="0" u="none" strike="noStrike" cap="none" spc="0">
                <a:solidFill>
                  <a:schemeClr val="tx1"/>
                </a:solidFill>
                <a:latin typeface="Arial"/>
                <a:ea typeface="Arial"/>
                <a:cs typeface="Arial"/>
              </a:rPr>
              <a:t>)</a:t>
            </a:r>
            <a:endParaRPr lang="en-AU" sz="3200" b="0" i="0" u="none" strike="noStrike" cap="none" spc="0">
              <a:solidFill>
                <a:schemeClr val="tx1"/>
              </a:solidFill>
              <a:latin typeface="Arial"/>
              <a:ea typeface="Arial"/>
              <a:cs typeface="Arial"/>
            </a:endParaRPr>
          </a:p>
          <a:p>
            <a:pPr marL="0" indent="0">
              <a:buFont typeface="Arial"/>
              <a:buNone/>
              <a:defRPr/>
            </a:pPr>
            <a:r>
              <a:rPr lang="en-AU" sz="3200" b="1" i="0" u="none" strike="noStrike" cap="none" spc="0">
                <a:solidFill>
                  <a:schemeClr val="tx1"/>
                </a:solidFill>
                <a:latin typeface="Arial"/>
                <a:ea typeface="Arial"/>
                <a:cs typeface="Arial"/>
              </a:rPr>
              <a:t>SELECT </a:t>
            </a:r>
            <a:r>
              <a:rPr lang="en-AU" sz="3200" b="0" i="0" u="none" strike="noStrike" cap="none" spc="0">
                <a:solidFill>
                  <a:schemeClr val="tx1"/>
                </a:solidFill>
                <a:latin typeface="Arial"/>
                <a:ea typeface="Arial"/>
                <a:cs typeface="Arial"/>
              </a:rPr>
              <a:t>name </a:t>
            </a:r>
            <a:r>
              <a:rPr lang="en-AU" sz="3200" b="1" i="0" u="none" strike="noStrike" cap="none" spc="0">
                <a:solidFill>
                  <a:schemeClr val="tx1"/>
                </a:solidFill>
                <a:latin typeface="Arial"/>
                <a:ea typeface="Arial"/>
                <a:cs typeface="Arial"/>
              </a:rPr>
              <a:t>FROM </a:t>
            </a:r>
            <a:r>
              <a:rPr lang="en-AU" sz="3200" b="0" i="0" u="none" strike="noStrike" cap="none" spc="0">
                <a:solidFill>
                  <a:schemeClr val="tx1"/>
                </a:solidFill>
                <a:latin typeface="Arial"/>
                <a:ea typeface="Arial"/>
                <a:cs typeface="Arial"/>
              </a:rPr>
              <a:t>employees e1</a:t>
            </a:r>
            <a:endParaRPr lang="en-AU" sz="3200" b="0" i="0" u="none" strike="noStrike" cap="none" spc="0">
              <a:solidFill>
                <a:schemeClr val="tx1"/>
              </a:solidFill>
              <a:latin typeface="Arial"/>
              <a:cs typeface="Arial"/>
            </a:endParaRPr>
          </a:p>
          <a:p>
            <a:pPr marL="0" indent="0">
              <a:buFont typeface="Arial"/>
              <a:buNone/>
              <a:defRPr/>
            </a:pPr>
            <a:r>
              <a:rPr lang="en-AU" sz="3200" b="1" i="0" u="none" strike="noStrike" cap="none" spc="0">
                <a:solidFill>
                  <a:schemeClr val="tx1"/>
                </a:solidFill>
                <a:latin typeface="Arial"/>
                <a:ea typeface="Arial"/>
                <a:cs typeface="Arial"/>
              </a:rPr>
              <a:t>WHERE </a:t>
            </a:r>
            <a:r>
              <a:rPr lang="en-AU" sz="3200" b="0" i="0" u="none" strike="noStrike" cap="none" spc="0">
                <a:solidFill>
                  <a:schemeClr val="tx1"/>
                </a:solidFill>
                <a:latin typeface="Arial"/>
                <a:ea typeface="Arial"/>
                <a:cs typeface="Arial"/>
              </a:rPr>
              <a:t>salary &lt; (</a:t>
            </a:r>
            <a:endParaRPr lang="en-AU" sz="3200" b="0" i="0" u="none" strike="noStrike" cap="none" spc="0">
              <a:solidFill>
                <a:schemeClr val="tx1"/>
              </a:solidFill>
              <a:latin typeface="Arial"/>
              <a:cs typeface="Arial"/>
            </a:endParaRPr>
          </a:p>
          <a:p>
            <a:pPr marL="0" indent="0">
              <a:buFont typeface="Arial"/>
              <a:buNone/>
              <a:defRPr/>
            </a:pPr>
            <a:r>
              <a:rPr lang="en-AU" sz="3200" b="0" i="0" u="none" strike="noStrike" cap="none" spc="0">
                <a:solidFill>
                  <a:schemeClr val="tx1"/>
                </a:solidFill>
                <a:latin typeface="Arial"/>
                <a:ea typeface="Arial"/>
                <a:cs typeface="Arial"/>
              </a:rPr>
              <a:t>  </a:t>
            </a:r>
            <a:r>
              <a:rPr lang="en-AU" sz="3200" b="1" i="0" u="none" strike="noStrike" cap="none" spc="0">
                <a:solidFill>
                  <a:schemeClr val="tx1"/>
                </a:solidFill>
                <a:latin typeface="Arial"/>
                <a:ea typeface="Arial"/>
                <a:cs typeface="Arial"/>
              </a:rPr>
              <a:t>SELECT </a:t>
            </a:r>
            <a:r>
              <a:rPr lang="en-AU" sz="3200" b="0" i="0" u="none" strike="noStrike" cap="none" spc="0">
                <a:solidFill>
                  <a:schemeClr val="tx1"/>
                </a:solidFill>
                <a:latin typeface="Arial"/>
                <a:ea typeface="Arial"/>
                <a:cs typeface="Arial"/>
              </a:rPr>
              <a:t>avg(salary)</a:t>
            </a:r>
            <a:endParaRPr lang="en-AU" sz="3200" b="0" i="0" u="none" strike="noStrike" cap="none" spc="0">
              <a:solidFill>
                <a:schemeClr val="tx1"/>
              </a:solidFill>
              <a:latin typeface="Arial"/>
              <a:cs typeface="Arial"/>
            </a:endParaRPr>
          </a:p>
          <a:p>
            <a:pPr marL="0" indent="0">
              <a:buFont typeface="Arial"/>
              <a:buNone/>
              <a:defRPr/>
            </a:pPr>
            <a:r>
              <a:rPr lang="en-AU" sz="3200" b="0" i="0" u="none" strike="noStrike" cap="none" spc="0">
                <a:solidFill>
                  <a:schemeClr val="tx1"/>
                </a:solidFill>
                <a:latin typeface="Arial"/>
                <a:ea typeface="Arial"/>
                <a:cs typeface="Arial"/>
              </a:rPr>
              <a:t>  </a:t>
            </a:r>
            <a:r>
              <a:rPr lang="en-AU" sz="3200" b="1" i="0" u="none" strike="noStrike" cap="none" spc="0">
                <a:solidFill>
                  <a:schemeClr val="tx1"/>
                </a:solidFill>
                <a:latin typeface="Arial"/>
                <a:ea typeface="Arial"/>
                <a:cs typeface="Arial"/>
              </a:rPr>
              <a:t>FROM </a:t>
            </a:r>
            <a:r>
              <a:rPr lang="en-AU" sz="3200" b="0" i="0" u="none" strike="noStrike" cap="none" spc="0">
                <a:solidFill>
                  <a:schemeClr val="tx1"/>
                </a:solidFill>
                <a:latin typeface="Arial"/>
                <a:ea typeface="Arial"/>
                <a:cs typeface="Arial"/>
              </a:rPr>
              <a:t>employees e2</a:t>
            </a:r>
            <a:endParaRPr lang="en-AU" sz="3200" b="0" i="0" u="none" strike="noStrike" cap="none" spc="0">
              <a:solidFill>
                <a:schemeClr val="tx1"/>
              </a:solidFill>
              <a:latin typeface="Arial"/>
              <a:cs typeface="Arial"/>
            </a:endParaRPr>
          </a:p>
          <a:p>
            <a:pPr marL="0" indent="0">
              <a:buFont typeface="Arial"/>
              <a:buNone/>
              <a:defRPr/>
            </a:pPr>
            <a:r>
              <a:rPr lang="en-AU" sz="3200" b="0" i="0" u="none" strike="noStrike" cap="none" spc="0">
                <a:solidFill>
                  <a:schemeClr val="tx1"/>
                </a:solidFill>
                <a:latin typeface="Arial"/>
                <a:ea typeface="Arial"/>
                <a:cs typeface="Arial"/>
              </a:rPr>
              <a:t>  </a:t>
            </a:r>
            <a:r>
              <a:rPr lang="en-AU" sz="3200" b="1" i="0" u="none" strike="noStrike" cap="none" spc="0">
                <a:solidFill>
                  <a:schemeClr val="tx1"/>
                </a:solidFill>
                <a:latin typeface="Arial"/>
                <a:ea typeface="Arial"/>
                <a:cs typeface="Arial"/>
              </a:rPr>
              <a:t>WHERE </a:t>
            </a:r>
            <a:r>
              <a:rPr lang="en-AU" sz="3200" b="0" i="0" u="none" strike="noStrike" cap="none" spc="0">
                <a:solidFill>
                  <a:schemeClr val="tx1"/>
                </a:solidFill>
                <a:latin typeface="Arial"/>
                <a:ea typeface="Arial"/>
                <a:cs typeface="Arial"/>
              </a:rPr>
              <a:t>e2.position = e1.position</a:t>
            </a:r>
            <a:endParaRPr lang="en-AU" sz="3200" b="0" i="0" u="none" strike="noStrike" cap="none" spc="0">
              <a:solidFill>
                <a:schemeClr val="tx1"/>
              </a:solidFill>
              <a:latin typeface="Arial"/>
              <a:ea typeface="Arial"/>
              <a:cs typeface="Arial"/>
            </a:endParaRPr>
          </a:p>
          <a:p>
            <a:pPr marL="0" indent="0">
              <a:buFont typeface="Arial"/>
              <a:buNone/>
              <a:defRPr/>
            </a:pPr>
            <a:r>
              <a:rPr lang="en-AU" sz="3200" b="0" i="0" u="none" strike="noStrike" cap="none" spc="0">
                <a:solidFill>
                  <a:schemeClr val="tx1"/>
                </a:solidFill>
                <a:latin typeface="Arial"/>
                <a:ea typeface="Arial"/>
                <a:cs typeface="Arial"/>
              </a:rPr>
              <a:t>);</a:t>
            </a:r>
            <a:endParaRPr/>
          </a:p>
        </p:txBody>
      </p:sp>
      <p:sp>
        <p:nvSpPr>
          <p:cNvPr id="511882943" name="Номер слайда 5"/>
          <p:cNvSpPr>
            <a:spLocks noGrp="1"/>
          </p:cNvSpPr>
          <p:nvPr>
            <p:ph type="sldNum" sz="quarter" idx="12"/>
          </p:nvPr>
        </p:nvSpPr>
        <p:spPr bwMode="auto"/>
        <p:txBody>
          <a:bodyPr/>
          <a:lstStyle/>
          <a:p>
            <a:pPr>
              <a:defRPr/>
            </a:pPr>
            <a:fld id="{9DFCDB74-CC4F-C1BF-6294-45D86D874B09}" type="slidenum">
              <a:rPr/>
              <a:t/>
            </a:fld>
            <a:endParaRPr/>
          </a:p>
        </p:txBody>
      </p:sp>
      <p:sp>
        <p:nvSpPr>
          <p:cNvPr id="1501304064" name=""/>
          <p:cNvSpPr/>
          <p:nvPr/>
        </p:nvSpPr>
        <p:spPr bwMode="auto">
          <a:xfrm flipH="0" flipV="0">
            <a:off x="10196508" y="4324379"/>
            <a:ext cx="1772969" cy="1018773"/>
          </a:xfrm>
          <a:prstGeom prst="roundRect">
            <a:avLst>
              <a:gd name="adj" fmla="val 16667"/>
            </a:avLst>
          </a:prstGeom>
          <a:solidFill>
            <a:srgbClr val="FFFF00">
              <a:alpha val="48999"/>
            </a:srgbClr>
          </a:solidFill>
          <a:ln w="6349"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p>
            <a:pPr algn="l">
              <a:defRPr/>
            </a:pPr>
            <a:r>
              <a:rPr sz="1200" u="sng">
                <a:solidFill>
                  <a:schemeClr val="tx1"/>
                </a:solidFill>
              </a:rPr>
              <a:t>Table Employees:</a:t>
            </a:r>
            <a:endParaRPr sz="1200" u="sng">
              <a:solidFill>
                <a:schemeClr val="tx1"/>
              </a:solidFill>
            </a:endParaRPr>
          </a:p>
          <a:p>
            <a:pPr algn="l">
              <a:defRPr/>
            </a:pPr>
            <a:endParaRPr sz="1200">
              <a:solidFill>
                <a:schemeClr val="tx1"/>
              </a:solidFill>
            </a:endParaRPr>
          </a:p>
          <a:p>
            <a:pPr marL="217792" indent="-217792" algn="l">
              <a:buFont typeface="Wingdings"/>
              <a:buChar char="Ø"/>
              <a:defRPr/>
            </a:pPr>
            <a:r>
              <a:rPr sz="1200">
                <a:solidFill>
                  <a:schemeClr val="tx1"/>
                </a:solidFill>
              </a:rPr>
              <a:t>10000 records</a:t>
            </a:r>
            <a:endParaRPr sz="1200">
              <a:solidFill>
                <a:schemeClr val="tx1"/>
              </a:solidFill>
            </a:endParaRPr>
          </a:p>
          <a:p>
            <a:pPr marL="217792" indent="-217792" algn="l">
              <a:buFont typeface="Wingdings"/>
              <a:buChar char="Ø"/>
              <a:defRPr/>
            </a:pPr>
            <a:r>
              <a:rPr sz="1200">
                <a:solidFill>
                  <a:schemeClr val="tx1"/>
                </a:solidFill>
              </a:rPr>
              <a:t>100 positions</a:t>
            </a:r>
            <a:endParaRPr sz="1200">
              <a:solidFill>
                <a:schemeClr val="tx1"/>
              </a:solidFill>
            </a:endParaRPr>
          </a:p>
          <a:p>
            <a:pPr algn="l">
              <a:defRPr/>
            </a:pPr>
            <a:endParaRPr sz="12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64060136" name="Заголовок 1"/>
          <p:cNvSpPr>
            <a:spLocks noGrp="1"/>
          </p:cNvSpPr>
          <p:nvPr>
            <p:ph type="title"/>
          </p:nvPr>
        </p:nvSpPr>
        <p:spPr bwMode="auto"/>
        <p:txBody>
          <a:bodyPr/>
          <a:lstStyle/>
          <a:p>
            <a:pPr>
              <a:defRPr/>
            </a:pPr>
            <a:r>
              <a:rPr/>
              <a:t>An example: Postgres EXPLAIN</a:t>
            </a:r>
            <a:endParaRPr/>
          </a:p>
        </p:txBody>
      </p:sp>
      <p:sp>
        <p:nvSpPr>
          <p:cNvPr id="945538779" name="Объект 2"/>
          <p:cNvSpPr>
            <a:spLocks noGrp="1"/>
          </p:cNvSpPr>
          <p:nvPr>
            <p:ph idx="1"/>
          </p:nvPr>
        </p:nvSpPr>
        <p:spPr bwMode="auto">
          <a:xfrm flipH="0" flipV="0">
            <a:off x="1583496" y="1957277"/>
            <a:ext cx="10527443" cy="3527079"/>
          </a:xfrm>
          <a:prstGeom prst="rect">
            <a:avLst/>
          </a:prstGeom>
          <a:solidFill>
            <a:schemeClr val="bg1">
              <a:lumMod val="95000"/>
            </a:schemeClr>
          </a:solidFill>
        </p:spPr>
        <p:txBody>
          <a:bodyPr vertOverflow="overflow" horzOverflow="overflow" vert="horz" wrap="square" lIns="91440" tIns="45720" rIns="91440" bIns="45720" numCol="1" spcCol="0" rtlCol="0" fromWordArt="0" anchor="t" anchorCtr="0" forceAA="0" upright="0" compatLnSpc="0">
            <a:normAutofit fontScale="75000" lnSpcReduction="5000"/>
          </a:bodyPr>
          <a:lstStyle/>
          <a:p>
            <a:pPr marL="0" indent="0">
              <a:buFont typeface="Arial"/>
              <a:buNone/>
              <a:defRPr/>
            </a:pPr>
            <a:r>
              <a:rPr lang="en-AU" sz="3200" b="0" i="0" u="none" strike="noStrike" cap="none" spc="0">
                <a:solidFill>
                  <a:schemeClr val="tx1"/>
                </a:solidFill>
                <a:latin typeface="Arial"/>
                <a:ea typeface="Arial"/>
                <a:cs typeface="Arial"/>
              </a:rPr>
              <a:t> Seq Scan on employees e1</a:t>
            </a:r>
            <a:endParaRPr lang="en-AU" sz="3200" b="0" i="0" u="none" strike="noStrike" cap="none" spc="0">
              <a:solidFill>
                <a:schemeClr val="tx1"/>
              </a:solidFill>
              <a:latin typeface="Arial"/>
              <a:ea typeface="Arial"/>
              <a:cs typeface="Arial"/>
            </a:endParaRPr>
          </a:p>
          <a:p>
            <a:pPr marL="0" indent="0">
              <a:buFont typeface="Arial"/>
              <a:buNone/>
              <a:defRPr/>
            </a:pPr>
            <a:r>
              <a:rPr lang="en-AU" sz="3200" b="0" i="0" u="none" strike="noStrike" cap="none" spc="0">
                <a:solidFill>
                  <a:schemeClr val="tx1"/>
                </a:solidFill>
                <a:latin typeface="Arial"/>
                <a:ea typeface="Arial"/>
                <a:cs typeface="Arial"/>
              </a:rPr>
              <a:t>                        (actual time=4.359..9350.156 rows=4991 loops=1)</a:t>
            </a:r>
            <a:endParaRPr lang="en-AU" sz="3200" b="0" i="0" u="none" strike="noStrike" cap="none" spc="0">
              <a:solidFill>
                <a:schemeClr val="tx1"/>
              </a:solidFill>
              <a:latin typeface="Arial"/>
              <a:cs typeface="Arial"/>
            </a:endParaRPr>
          </a:p>
          <a:p>
            <a:pPr marL="0" indent="0">
              <a:buFont typeface="Arial"/>
              <a:buNone/>
              <a:defRPr/>
            </a:pPr>
            <a:r>
              <a:rPr lang="en-AU" sz="3200" b="0" i="0" u="none" strike="noStrike" cap="none" spc="0">
                <a:solidFill>
                  <a:schemeClr val="tx1"/>
                </a:solidFill>
                <a:latin typeface="Arial"/>
                <a:ea typeface="Arial"/>
                <a:cs typeface="Arial"/>
              </a:rPr>
              <a:t>   Filter: (salary &lt; (SubPlan 1))</a:t>
            </a:r>
            <a:endParaRPr lang="en-AU" sz="3200" b="0" i="0" u="none" strike="noStrike" cap="none" spc="0">
              <a:solidFill>
                <a:schemeClr val="tx1"/>
              </a:solidFill>
              <a:latin typeface="Arial"/>
              <a:cs typeface="Arial"/>
            </a:endParaRPr>
          </a:p>
          <a:p>
            <a:pPr marL="0" indent="0">
              <a:buFont typeface="Arial"/>
              <a:buNone/>
              <a:defRPr/>
            </a:pPr>
            <a:r>
              <a:rPr lang="en-AU" sz="3200" b="0" i="0" u="none" strike="noStrike" cap="none" spc="0">
                <a:solidFill>
                  <a:schemeClr val="tx1"/>
                </a:solidFill>
                <a:latin typeface="Arial"/>
                <a:ea typeface="Arial"/>
                <a:cs typeface="Arial"/>
              </a:rPr>
              <a:t>   SubPlan 1</a:t>
            </a:r>
            <a:endParaRPr lang="en-AU" sz="3200" b="0" i="0" u="none" strike="noStrike" cap="none" spc="0">
              <a:solidFill>
                <a:schemeClr val="tx1"/>
              </a:solidFill>
              <a:latin typeface="Arial"/>
              <a:cs typeface="Arial"/>
            </a:endParaRPr>
          </a:p>
          <a:p>
            <a:pPr marL="0" indent="0">
              <a:buFont typeface="Arial"/>
              <a:buNone/>
              <a:defRPr/>
            </a:pPr>
            <a:r>
              <a:rPr lang="en-AU" sz="3200" b="0" i="0" u="none" strike="noStrike" cap="none" spc="0">
                <a:solidFill>
                  <a:schemeClr val="tx1"/>
                </a:solidFill>
                <a:latin typeface="Arial"/>
                <a:ea typeface="Arial"/>
                <a:cs typeface="Arial"/>
              </a:rPr>
              <a:t>     -&gt;  Aggregate (actual time=0.934..0.934 rows=1 </a:t>
            </a:r>
            <a:r>
              <a:rPr lang="en-AU" sz="3200" b="1" i="0" u="none" strike="noStrike" cap="none" spc="0">
                <a:solidFill>
                  <a:srgbClr val="FF0000"/>
                </a:solidFill>
                <a:latin typeface="Arial"/>
                <a:ea typeface="Arial"/>
                <a:cs typeface="Arial"/>
              </a:rPr>
              <a:t>loops=10000</a:t>
            </a:r>
            <a:r>
              <a:rPr lang="en-AU" sz="3200" b="0" i="0" u="none" strike="noStrike" cap="none" spc="0">
                <a:solidFill>
                  <a:schemeClr val="tx1"/>
                </a:solidFill>
                <a:latin typeface="Arial"/>
                <a:ea typeface="Arial"/>
                <a:cs typeface="Arial"/>
              </a:rPr>
              <a:t>)</a:t>
            </a:r>
            <a:endParaRPr lang="en-AU" sz="3200" b="0" i="0" u="none" strike="noStrike" cap="none" spc="0">
              <a:solidFill>
                <a:schemeClr val="tx1"/>
              </a:solidFill>
              <a:latin typeface="Arial"/>
              <a:cs typeface="Arial"/>
            </a:endParaRPr>
          </a:p>
          <a:p>
            <a:pPr marL="0" indent="0">
              <a:buFont typeface="Arial"/>
              <a:buNone/>
              <a:defRPr/>
            </a:pPr>
            <a:r>
              <a:rPr lang="en-AU" sz="3200" b="0" i="0" u="none" strike="noStrike" cap="none" spc="0">
                <a:solidFill>
                  <a:schemeClr val="tx1"/>
                </a:solidFill>
                <a:latin typeface="Arial"/>
                <a:ea typeface="Arial"/>
                <a:cs typeface="Arial"/>
              </a:rPr>
              <a:t>           -&gt;  Seq Scan on employees e2</a:t>
            </a:r>
            <a:endParaRPr lang="en-AU" sz="3200" b="0" i="0" u="none" strike="noStrike" cap="none" spc="0">
              <a:solidFill>
                <a:schemeClr val="tx1"/>
              </a:solidFill>
              <a:latin typeface="Arial"/>
              <a:ea typeface="Arial"/>
              <a:cs typeface="Arial"/>
            </a:endParaRPr>
          </a:p>
          <a:p>
            <a:pPr marL="0" indent="0">
              <a:buFont typeface="Arial"/>
              <a:buNone/>
              <a:defRPr/>
            </a:pPr>
            <a:r>
              <a:rPr lang="en-AU" sz="3200" b="0" i="0" u="none" strike="noStrike" cap="none" spc="0">
                <a:solidFill>
                  <a:schemeClr val="tx1"/>
                </a:solidFill>
                <a:latin typeface="Arial"/>
                <a:ea typeface="Arial"/>
                <a:cs typeface="Arial"/>
              </a:rPr>
              <a:t>                (actual time=0.007..0.925 rows=100 loops=10000)</a:t>
            </a:r>
            <a:endParaRPr lang="en-AU" sz="3200" b="0" i="0" u="none" strike="noStrike" cap="none" spc="0">
              <a:solidFill>
                <a:schemeClr val="tx1"/>
              </a:solidFill>
              <a:latin typeface="Arial"/>
              <a:cs typeface="Arial"/>
            </a:endParaRPr>
          </a:p>
          <a:p>
            <a:pPr marL="0" indent="0">
              <a:buFont typeface="Arial"/>
              <a:buNone/>
              <a:defRPr/>
            </a:pPr>
            <a:r>
              <a:rPr lang="en-AU" sz="3200" b="0" i="0" u="none" strike="noStrike" cap="none" spc="0">
                <a:solidFill>
                  <a:schemeClr val="tx1"/>
                </a:solidFill>
                <a:latin typeface="Arial"/>
                <a:ea typeface="Arial"/>
                <a:cs typeface="Arial"/>
              </a:rPr>
              <a:t>                 Filter: ("position" = e1."position")</a:t>
            </a:r>
            <a:endParaRPr lang="en-AU" sz="3200" b="0" i="0" u="none" strike="noStrike" cap="none" spc="0">
              <a:solidFill>
                <a:schemeClr val="tx1"/>
              </a:solidFill>
              <a:latin typeface="Arial"/>
              <a:cs typeface="Arial"/>
            </a:endParaRPr>
          </a:p>
          <a:p>
            <a:pPr marL="0" indent="0">
              <a:buFont typeface="Arial"/>
              <a:buNone/>
              <a:defRPr/>
            </a:pPr>
            <a:r>
              <a:rPr lang="en-AU" sz="3200" b="0" i="0" u="none" strike="noStrike" cap="none" spc="0">
                <a:solidFill>
                  <a:schemeClr val="tx1"/>
                </a:solidFill>
                <a:latin typeface="Arial"/>
                <a:ea typeface="Arial"/>
                <a:cs typeface="Arial"/>
              </a:rPr>
              <a:t> Planning Time: </a:t>
            </a:r>
            <a:r>
              <a:rPr lang="en-AU" sz="3200" b="1" i="0" u="none" strike="noStrike" cap="none" spc="0">
                <a:solidFill>
                  <a:schemeClr val="tx1"/>
                </a:solidFill>
                <a:latin typeface="Arial"/>
                <a:ea typeface="Arial"/>
                <a:cs typeface="Arial"/>
              </a:rPr>
              <a:t>0.147 ms</a:t>
            </a:r>
            <a:endParaRPr lang="en-AU" sz="3200" b="0" i="0" u="none" strike="noStrike" cap="none" spc="0">
              <a:solidFill>
                <a:schemeClr val="tx1"/>
              </a:solidFill>
              <a:latin typeface="Arial"/>
              <a:cs typeface="Arial"/>
            </a:endParaRPr>
          </a:p>
          <a:p>
            <a:pPr marL="0" indent="0">
              <a:buFont typeface="Arial"/>
              <a:buNone/>
              <a:defRPr/>
            </a:pPr>
            <a:r>
              <a:rPr lang="en-AU" sz="3200" b="0" i="0" u="none" strike="noStrike" cap="none" spc="0">
                <a:solidFill>
                  <a:schemeClr val="tx1"/>
                </a:solidFill>
                <a:latin typeface="Arial"/>
                <a:ea typeface="Arial"/>
                <a:cs typeface="Arial"/>
              </a:rPr>
              <a:t> Execution Time: </a:t>
            </a:r>
            <a:r>
              <a:rPr lang="en-AU" sz="3200" b="1" i="0" u="none" strike="noStrike" cap="none" spc="0">
                <a:solidFill>
                  <a:srgbClr val="FF0000"/>
                </a:solidFill>
                <a:latin typeface="Arial"/>
                <a:ea typeface="Arial"/>
                <a:cs typeface="Arial"/>
              </a:rPr>
              <a:t>9350.361 ms</a:t>
            </a:r>
            <a:endParaRPr/>
          </a:p>
        </p:txBody>
      </p:sp>
      <p:sp>
        <p:nvSpPr>
          <p:cNvPr id="208094135" name="Номер слайда 5"/>
          <p:cNvSpPr>
            <a:spLocks noGrp="1"/>
          </p:cNvSpPr>
          <p:nvPr>
            <p:ph type="sldNum" sz="quarter" idx="12"/>
          </p:nvPr>
        </p:nvSpPr>
        <p:spPr bwMode="auto"/>
        <p:txBody>
          <a:bodyPr/>
          <a:lstStyle/>
          <a:p>
            <a:pPr>
              <a:defRPr/>
            </a:pPr>
            <a:fld id="{6E5CDFDF-F1A7-806E-2232-83C133F017B9}" type="slidenum">
              <a:rPr/>
              <a:t/>
            </a:fld>
            <a:endParaRPr/>
          </a:p>
        </p:txBody>
      </p:sp>
      <p:sp>
        <p:nvSpPr>
          <p:cNvPr id="907424603" name=""/>
          <p:cNvSpPr/>
          <p:nvPr/>
        </p:nvSpPr>
        <p:spPr bwMode="auto">
          <a:xfrm flipH="0" flipV="0">
            <a:off x="10196509" y="4324380"/>
            <a:ext cx="1772970" cy="1018774"/>
          </a:xfrm>
          <a:prstGeom prst="roundRect">
            <a:avLst>
              <a:gd name="adj" fmla="val 16667"/>
            </a:avLst>
          </a:prstGeom>
          <a:solidFill>
            <a:srgbClr val="FFFF00">
              <a:alpha val="48999"/>
            </a:srgbClr>
          </a:solidFill>
          <a:ln w="6349"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p>
            <a:pPr algn="l">
              <a:defRPr/>
            </a:pPr>
            <a:r>
              <a:rPr sz="1200" u="sng">
                <a:solidFill>
                  <a:schemeClr val="tx1"/>
                </a:solidFill>
              </a:rPr>
              <a:t>Table Employees:</a:t>
            </a:r>
            <a:endParaRPr sz="1200" u="sng">
              <a:solidFill>
                <a:schemeClr val="tx1"/>
              </a:solidFill>
            </a:endParaRPr>
          </a:p>
          <a:p>
            <a:pPr algn="l">
              <a:defRPr/>
            </a:pPr>
            <a:endParaRPr sz="1200">
              <a:solidFill>
                <a:schemeClr val="tx1"/>
              </a:solidFill>
            </a:endParaRPr>
          </a:p>
          <a:p>
            <a:pPr marL="217793" indent="-217793" algn="l">
              <a:buFont typeface="Wingdings"/>
              <a:buChar char="Ø"/>
              <a:defRPr/>
            </a:pPr>
            <a:r>
              <a:rPr sz="1200">
                <a:solidFill>
                  <a:schemeClr val="tx1"/>
                </a:solidFill>
              </a:rPr>
              <a:t>10000 records</a:t>
            </a:r>
            <a:endParaRPr sz="1200">
              <a:solidFill>
                <a:schemeClr val="tx1"/>
              </a:solidFill>
            </a:endParaRPr>
          </a:p>
          <a:p>
            <a:pPr marL="217793" indent="-217793" algn="l">
              <a:buFont typeface="Wingdings"/>
              <a:buChar char="Ø"/>
              <a:defRPr/>
            </a:pPr>
            <a:r>
              <a:rPr sz="1200">
                <a:solidFill>
                  <a:schemeClr val="tx1"/>
                </a:solidFill>
              </a:rPr>
              <a:t>100 positions</a:t>
            </a:r>
            <a:endParaRPr sz="1200">
              <a:solidFill>
                <a:schemeClr val="tx1"/>
              </a:solidFill>
            </a:endParaRPr>
          </a:p>
          <a:p>
            <a:pPr algn="l">
              <a:defRPr/>
            </a:pPr>
            <a:endParaRPr sz="12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43226891" name="Заголовок 1"/>
          <p:cNvSpPr>
            <a:spLocks noGrp="1"/>
          </p:cNvSpPr>
          <p:nvPr>
            <p:ph type="title"/>
          </p:nvPr>
        </p:nvSpPr>
        <p:spPr bwMode="auto"/>
        <p:txBody>
          <a:bodyPr/>
          <a:lstStyle/>
          <a:p>
            <a:pPr>
              <a:defRPr/>
            </a:pPr>
            <a:r>
              <a:rPr/>
              <a:t>The Purpose</a:t>
            </a:r>
            <a:endParaRPr/>
          </a:p>
        </p:txBody>
      </p:sp>
      <p:sp>
        <p:nvSpPr>
          <p:cNvPr id="673863151" name="Объект 2"/>
          <p:cNvSpPr>
            <a:spLocks noGrp="1"/>
          </p:cNvSpPr>
          <p:nvPr/>
        </p:nvSpPr>
        <p:spPr bwMode="auto">
          <a:xfrm flipH="0" flipV="0">
            <a:off x="2133266" y="2513687"/>
            <a:ext cx="9425368" cy="3663271"/>
          </a:xfrm>
        </p:spPr>
        <p:txBody>
          <a:bodyPr vertOverflow="overflow" horzOverflow="overflow" vert="horz" wrap="square" lIns="91440" tIns="45720" rIns="91440" bIns="45720" numCol="1" spcCol="0" rtlCol="0" fromWordArt="0" anchor="t" anchorCtr="0" forceAA="0" upright="0" compatLnSpc="0">
            <a:normAutofit/>
          </a:bodyPr>
          <a:lstStyle>
            <a:lvl1pPr marL="228600" indent="-228600" algn="l" defTabSz="914400">
              <a:lnSpc>
                <a:spcPct val="90000"/>
              </a:lnSpc>
              <a:spcBef>
                <a:spcPts val="998"/>
              </a:spcBef>
              <a:buFont typeface="Arial"/>
              <a:buChar char="•"/>
              <a:defRPr sz="2800">
                <a:solidFill>
                  <a:schemeClr val="tx1"/>
                </a:solidFill>
                <a:latin typeface="+mn-lt"/>
                <a:ea typeface="+mn-ea"/>
                <a:cs typeface="+mn-cs"/>
              </a:defRPr>
            </a:lvl1pPr>
            <a:lvl2pPr marL="685800" indent="-228600" algn="l" defTabSz="914400">
              <a:lnSpc>
                <a:spcPct val="90000"/>
              </a:lnSpc>
              <a:spcBef>
                <a:spcPts val="498"/>
              </a:spcBef>
              <a:buFont typeface="Arial"/>
              <a:buChar char="•"/>
              <a:defRPr sz="2400">
                <a:solidFill>
                  <a:schemeClr val="tx1"/>
                </a:solidFill>
                <a:latin typeface="+mn-lt"/>
                <a:ea typeface="+mn-ea"/>
                <a:cs typeface="+mn-cs"/>
              </a:defRPr>
            </a:lvl2pPr>
            <a:lvl3pPr marL="1143000" indent="-228600" algn="l" defTabSz="914400">
              <a:lnSpc>
                <a:spcPct val="90000"/>
              </a:lnSpc>
              <a:spcBef>
                <a:spcPts val="498"/>
              </a:spcBef>
              <a:buFont typeface="Arial"/>
              <a:buChar char="•"/>
              <a:defRPr sz="2000">
                <a:solidFill>
                  <a:schemeClr val="tx1"/>
                </a:solidFill>
                <a:latin typeface="+mn-lt"/>
                <a:ea typeface="+mn-ea"/>
                <a:cs typeface="+mn-cs"/>
              </a:defRPr>
            </a:lvl3pPr>
            <a:lvl4pPr marL="1600200" indent="-228600" algn="l" defTabSz="914400">
              <a:lnSpc>
                <a:spcPct val="90000"/>
              </a:lnSpc>
              <a:spcBef>
                <a:spcPts val="498"/>
              </a:spcBef>
              <a:buFont typeface="Arial"/>
              <a:buChar char="•"/>
              <a:defRPr sz="1800">
                <a:solidFill>
                  <a:schemeClr val="tx1"/>
                </a:solidFill>
                <a:latin typeface="+mn-lt"/>
                <a:ea typeface="+mn-ea"/>
                <a:cs typeface="+mn-cs"/>
              </a:defRPr>
            </a:lvl4pPr>
            <a:lvl5pPr marL="2057400" indent="-228600" algn="l" defTabSz="914400">
              <a:lnSpc>
                <a:spcPct val="90000"/>
              </a:lnSpc>
              <a:spcBef>
                <a:spcPts val="498"/>
              </a:spcBef>
              <a:buFont typeface="Arial"/>
              <a:buChar char="•"/>
              <a:defRPr sz="1800">
                <a:solidFill>
                  <a:schemeClr val="tx1"/>
                </a:solidFill>
                <a:latin typeface="+mn-lt"/>
                <a:ea typeface="+mn-ea"/>
                <a:cs typeface="+mn-cs"/>
              </a:defRPr>
            </a:lvl5pPr>
            <a:lvl6pPr marL="2514598" indent="-228600" algn="l" defTabSz="914400">
              <a:lnSpc>
                <a:spcPct val="90000"/>
              </a:lnSpc>
              <a:spcBef>
                <a:spcPts val="498"/>
              </a:spcBef>
              <a:buFont typeface="Arial"/>
              <a:buChar char="•"/>
              <a:defRPr sz="1800">
                <a:solidFill>
                  <a:schemeClr val="tx1"/>
                </a:solidFill>
                <a:latin typeface="+mn-lt"/>
                <a:ea typeface="+mn-ea"/>
                <a:cs typeface="+mn-cs"/>
              </a:defRPr>
            </a:lvl6pPr>
            <a:lvl7pPr marL="2971800" indent="-228600" algn="l" defTabSz="914400">
              <a:lnSpc>
                <a:spcPct val="90000"/>
              </a:lnSpc>
              <a:spcBef>
                <a:spcPts val="498"/>
              </a:spcBef>
              <a:buFont typeface="Arial"/>
              <a:buChar char="•"/>
              <a:defRPr sz="1800">
                <a:solidFill>
                  <a:schemeClr val="tx1"/>
                </a:solidFill>
                <a:latin typeface="+mn-lt"/>
                <a:ea typeface="+mn-ea"/>
                <a:cs typeface="+mn-cs"/>
              </a:defRPr>
            </a:lvl7pPr>
            <a:lvl8pPr marL="3429000" indent="-228600" algn="l" defTabSz="914400">
              <a:lnSpc>
                <a:spcPct val="90000"/>
              </a:lnSpc>
              <a:spcBef>
                <a:spcPts val="498"/>
              </a:spcBef>
              <a:buFont typeface="Arial"/>
              <a:buChar char="•"/>
              <a:defRPr sz="1800">
                <a:solidFill>
                  <a:schemeClr val="tx1"/>
                </a:solidFill>
                <a:latin typeface="+mn-lt"/>
                <a:ea typeface="+mn-ea"/>
                <a:cs typeface="+mn-cs"/>
              </a:defRPr>
            </a:lvl8pPr>
            <a:lvl9pPr marL="3886200" indent="-228600" algn="l" defTabSz="914400">
              <a:lnSpc>
                <a:spcPct val="90000"/>
              </a:lnSpc>
              <a:spcBef>
                <a:spcPts val="498"/>
              </a:spcBef>
              <a:buFont typeface="Arial"/>
              <a:buChar char="•"/>
              <a:defRPr sz="1800">
                <a:solidFill>
                  <a:schemeClr val="tx1"/>
                </a:solidFill>
                <a:latin typeface="+mn-lt"/>
                <a:ea typeface="+mn-ea"/>
                <a:cs typeface="+mn-cs"/>
              </a:defRPr>
            </a:lvl9pPr>
          </a:lstStyle>
          <a:p>
            <a:pPr marL="0" indent="0">
              <a:buFont typeface="Arial"/>
              <a:buNone/>
              <a:defRPr/>
            </a:pPr>
            <a:r>
              <a:rPr/>
              <a:t>Correlated Subplan evaluation may be expensive. If parameter set, handed over to subplan isn’t changed, evaluation result will be the same. In this work we want to reduce number of Subplan calls by caching imcoming parameters and corresponding result.</a:t>
            </a:r>
            <a:endParaRPr/>
          </a:p>
        </p:txBody>
      </p:sp>
      <p:sp>
        <p:nvSpPr>
          <p:cNvPr id="216348045" name="Номер слайда 4"/>
          <p:cNvSpPr>
            <a:spLocks noGrp="1"/>
          </p:cNvSpPr>
          <p:nvPr>
            <p:ph type="sldNum" sz="quarter" idx="12"/>
          </p:nvPr>
        </p:nvSpPr>
        <p:spPr bwMode="auto"/>
        <p:txBody>
          <a:bodyPr/>
          <a:lstStyle/>
          <a:p>
            <a:pPr>
              <a:defRPr/>
            </a:pPr>
            <a:fld id="{591274F5-E66A-159D-B018-5780DB4D902C}" type="slidenum">
              <a:rPr/>
              <a:t/>
            </a:fl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37622403" name="Номер слайда 5"/>
          <p:cNvSpPr>
            <a:spLocks noGrp="1"/>
          </p:cNvSpPr>
          <p:nvPr>
            <p:ph type="sldNum" sz="quarter" idx="12"/>
          </p:nvPr>
        </p:nvSpPr>
        <p:spPr bwMode="auto"/>
        <p:txBody>
          <a:bodyPr/>
          <a:lstStyle/>
          <a:p>
            <a:pPr>
              <a:defRPr/>
            </a:pPr>
            <a:fld id="{091B44E3-81E5-45BD-5A2E-3B9EEC7A1374}" type="slidenum">
              <a:rPr/>
              <a:t/>
            </a:fld>
            <a:endParaRPr/>
          </a:p>
        </p:txBody>
      </p:sp>
      <p:sp>
        <p:nvSpPr>
          <p:cNvPr id="2120067249" name="Заголовок 1"/>
          <p:cNvSpPr>
            <a:spLocks noGrp="1"/>
          </p:cNvSpPr>
          <p:nvPr>
            <p:ph type="title"/>
          </p:nvPr>
        </p:nvSpPr>
        <p:spPr bwMode="auto">
          <a:xfrm flipH="0" flipV="0">
            <a:off x="1803192" y="2794252"/>
            <a:ext cx="9779204" cy="1362073"/>
          </a:xfrm>
        </p:spPr>
        <p:txBody>
          <a:bodyPr vertOverflow="overflow" horzOverflow="overflow" vert="horz" wrap="square" lIns="91440" tIns="45720" rIns="91440" bIns="45720" numCol="1" spcCol="0" rtlCol="0" fromWordArt="0" anchor="t" anchorCtr="0" forceAA="0" upright="0" compatLnSpc="0">
            <a:normAutofit/>
          </a:bodyPr>
          <a:lstStyle>
            <a:lvl1pPr algn="l">
              <a:defRPr sz="4000" b="1" cap="all"/>
            </a:lvl1pPr>
          </a:lstStyle>
          <a:p>
            <a:pPr marL="0" marR="0" lvl="0" indent="0" algn="l" defTabSz="914400">
              <a:lnSpc>
                <a:spcPct val="100000"/>
              </a:lnSpc>
              <a:spcBef>
                <a:spcPts val="0"/>
              </a:spcBef>
              <a:spcAft>
                <a:spcPts val="0"/>
              </a:spcAft>
              <a:buNone/>
              <a:defRPr lang="en-AU" sz="4000" b="1" i="0" u="none" strike="noStrike" cap="all" spc="0">
                <a:solidFill>
                  <a:srgbClr val="000000"/>
                </a:solidFill>
                <a:latin typeface="Arial"/>
                <a:ea typeface="Arial"/>
                <a:cs typeface="Arial"/>
              </a:defRPr>
            </a:pPr>
            <a:r>
              <a:rPr lang="en-AU" sz="3600" b="0" i="1" u="none" strike="noStrike" cap="none" spc="0">
                <a:solidFill>
                  <a:srgbClr val="000000"/>
                </a:solidFill>
                <a:latin typeface="Arial"/>
                <a:ea typeface="Arial"/>
                <a:cs typeface="Arial"/>
              </a:rPr>
              <a:t>Do we have something related in</a:t>
            </a:r>
            <a:br>
              <a:rPr lang="en-AU" sz="3600" b="0" i="1" u="none" strike="noStrike" cap="none" spc="0">
                <a:solidFill>
                  <a:srgbClr val="000000"/>
                </a:solidFill>
                <a:latin typeface="Arial"/>
                <a:ea typeface="Arial"/>
                <a:cs typeface="Arial"/>
              </a:rPr>
            </a:br>
            <a:r>
              <a:rPr lang="en-AU" sz="3600" b="0" i="1" u="none" strike="noStrike" cap="none" spc="0">
                <a:solidFill>
                  <a:srgbClr val="000000"/>
                </a:solidFill>
                <a:latin typeface="Arial"/>
                <a:ea typeface="Arial"/>
                <a:cs typeface="Arial"/>
              </a:rPr>
              <a:t>the Postgres core</a:t>
            </a:r>
            <a:r>
              <a:rPr sz="3600" b="0" i="1">
                <a:solidFill>
                  <a:schemeClr val="tx1"/>
                </a:solidFill>
              </a:rPr>
              <a:t>?</a:t>
            </a:r>
            <a:endParaRPr sz="3600" b="1" i="1">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77511827" name="Заголовок 1"/>
          <p:cNvSpPr>
            <a:spLocks noGrp="1"/>
          </p:cNvSpPr>
          <p:nvPr>
            <p:ph type="title"/>
          </p:nvPr>
        </p:nvSpPr>
        <p:spPr bwMode="auto"/>
        <p:txBody>
          <a:bodyPr/>
          <a:lstStyle/>
          <a:p>
            <a:pPr>
              <a:defRPr/>
            </a:pPr>
            <a:r>
              <a:rPr/>
              <a:t>NestLoop + Memoize</a:t>
            </a:r>
            <a:endParaRPr/>
          </a:p>
        </p:txBody>
      </p:sp>
      <p:sp>
        <p:nvSpPr>
          <p:cNvPr id="1687417423" name="Номер слайда 5"/>
          <p:cNvSpPr>
            <a:spLocks noGrp="1"/>
          </p:cNvSpPr>
          <p:nvPr>
            <p:ph type="sldNum" sz="quarter" idx="12"/>
          </p:nvPr>
        </p:nvSpPr>
        <p:spPr bwMode="auto"/>
        <p:txBody>
          <a:bodyPr/>
          <a:lstStyle/>
          <a:p>
            <a:pPr>
              <a:defRPr/>
            </a:pPr>
            <a:fld id="{627CE01A-E396-D0EF-86D0-2458500D4E44}" type="slidenum">
              <a:rPr/>
              <a:t/>
            </a:fld>
            <a:endParaRPr/>
          </a:p>
        </p:txBody>
      </p:sp>
      <p:sp>
        <p:nvSpPr>
          <p:cNvPr id="400301331" name=""/>
          <p:cNvSpPr/>
          <p:nvPr/>
        </p:nvSpPr>
        <p:spPr bwMode="auto">
          <a:xfrm rot="0" flipH="0" flipV="0">
            <a:off x="5875199" y="4147199"/>
            <a:ext cx="707301" cy="726163"/>
          </a:xfrm>
          <a:prstGeom prst="ellipse">
            <a:avLst/>
          </a:prstGeom>
          <a:solidFill>
            <a:schemeClr val="bg1">
              <a:lumMod val="75000"/>
            </a:schemeClr>
          </a:solidFill>
          <a:ln w="127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lgn="ctr">
              <a:defRPr/>
            </a:pPr>
            <a:r>
              <a:rPr sz="2200">
                <a:solidFill>
                  <a:schemeClr val="tx1"/>
                </a:solidFill>
              </a:rPr>
              <a:t>A</a:t>
            </a:r>
            <a:endParaRPr>
              <a:solidFill>
                <a:schemeClr val="tx1"/>
              </a:solidFill>
            </a:endParaRPr>
          </a:p>
        </p:txBody>
      </p:sp>
      <p:sp>
        <p:nvSpPr>
          <p:cNvPr id="2071075762" name=""/>
          <p:cNvSpPr/>
          <p:nvPr/>
        </p:nvSpPr>
        <p:spPr bwMode="auto">
          <a:xfrm rot="0" flipH="0" flipV="0">
            <a:off x="8179200" y="4147199"/>
            <a:ext cx="707301" cy="726162"/>
          </a:xfrm>
          <a:prstGeom prst="ellipse">
            <a:avLst/>
          </a:prstGeom>
          <a:solidFill>
            <a:schemeClr val="bg1">
              <a:lumMod val="75000"/>
            </a:schemeClr>
          </a:solidFill>
          <a:ln w="127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lgn="ctr">
              <a:defRPr/>
            </a:pPr>
            <a:r>
              <a:rPr sz="2200">
                <a:solidFill>
                  <a:schemeClr val="tx1"/>
                </a:solidFill>
              </a:rPr>
              <a:t>B</a:t>
            </a:r>
            <a:endParaRPr>
              <a:solidFill>
                <a:schemeClr val="tx1"/>
              </a:solidFill>
            </a:endParaRPr>
          </a:p>
        </p:txBody>
      </p:sp>
      <p:sp>
        <p:nvSpPr>
          <p:cNvPr id="649028920" name=""/>
          <p:cNvSpPr/>
          <p:nvPr/>
        </p:nvSpPr>
        <p:spPr bwMode="auto">
          <a:xfrm rot="0" flipH="0" flipV="0">
            <a:off x="6404368" y="1920742"/>
            <a:ext cx="1774830" cy="726162"/>
          </a:xfrm>
          <a:prstGeom prst="ellipse">
            <a:avLst/>
          </a:prstGeom>
          <a:solidFill>
            <a:schemeClr val="bg1">
              <a:lumMod val="75000"/>
            </a:schemeClr>
          </a:solidFill>
          <a:ln w="127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lgn="ctr">
              <a:defRPr/>
            </a:pPr>
            <a:r>
              <a:rPr sz="2200">
                <a:solidFill>
                  <a:schemeClr val="tx1"/>
                </a:solidFill>
              </a:rPr>
              <a:t>NestLoop</a:t>
            </a:r>
            <a:endParaRPr>
              <a:solidFill>
                <a:schemeClr val="tx1"/>
              </a:solidFill>
            </a:endParaRPr>
          </a:p>
        </p:txBody>
      </p:sp>
      <p:sp>
        <p:nvSpPr>
          <p:cNvPr id="41109470" name=""/>
          <p:cNvSpPr/>
          <p:nvPr/>
        </p:nvSpPr>
        <p:spPr bwMode="auto">
          <a:xfrm rot="0" flipH="0" flipV="0">
            <a:off x="3430800" y="3603600"/>
            <a:ext cx="1671542" cy="179183"/>
          </a:xfrm>
          <a:prstGeom prst="rect">
            <a:avLst/>
          </a:prstGeom>
          <a:solidFill>
            <a:schemeClr val="accent6">
              <a:lumMod val="40000"/>
              <a:lumOff val="6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r>
              <a:rPr sz="800">
                <a:solidFill>
                  <a:schemeClr val="tx1"/>
                </a:solidFill>
              </a:rPr>
              <a:t>  B.x1</a:t>
            </a:r>
            <a:endParaRPr/>
          </a:p>
        </p:txBody>
      </p:sp>
      <p:sp>
        <p:nvSpPr>
          <p:cNvPr id="1495088924" name=""/>
          <p:cNvSpPr/>
          <p:nvPr/>
        </p:nvSpPr>
        <p:spPr bwMode="auto">
          <a:xfrm rot="0" flipH="0" flipV="0">
            <a:off x="3432394" y="3773590"/>
            <a:ext cx="1671540" cy="179182"/>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a:solidFill>
                <a:schemeClr val="tx1"/>
              </a:solidFill>
            </a:endParaRPr>
          </a:p>
        </p:txBody>
      </p:sp>
      <p:sp>
        <p:nvSpPr>
          <p:cNvPr id="411279977" name=""/>
          <p:cNvSpPr/>
          <p:nvPr/>
        </p:nvSpPr>
        <p:spPr bwMode="auto">
          <a:xfrm rot="0" flipH="0" flipV="0">
            <a:off x="3432394" y="3952773"/>
            <a:ext cx="1671540" cy="179182"/>
          </a:xfrm>
          <a:prstGeom prst="rect">
            <a:avLst/>
          </a:prstGeom>
          <a:solidFill>
            <a:schemeClr val="accent6">
              <a:lumMod val="40000"/>
              <a:lumOff val="6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r>
              <a:rPr lang="en-AU" sz="900" b="0" i="0" u="none" strike="noStrike" cap="none" spc="0">
                <a:solidFill>
                  <a:schemeClr val="tx1"/>
                </a:solidFill>
                <a:latin typeface="+mn-lt"/>
                <a:ea typeface="+mn-ea"/>
                <a:cs typeface="+mn-cs"/>
              </a:rPr>
              <a:t> B.x2</a:t>
            </a:r>
            <a:endParaRPr sz="900">
              <a:solidFill>
                <a:schemeClr val="tx1"/>
              </a:solidFill>
            </a:endParaRPr>
          </a:p>
        </p:txBody>
      </p:sp>
      <p:sp>
        <p:nvSpPr>
          <p:cNvPr id="85008083" name=""/>
          <p:cNvSpPr/>
          <p:nvPr/>
        </p:nvSpPr>
        <p:spPr bwMode="auto">
          <a:xfrm rot="0" flipH="0" flipV="0">
            <a:off x="3433903" y="4124034"/>
            <a:ext cx="1671540" cy="179182"/>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cxnSp>
        <p:nvCxnSpPr>
          <p:cNvPr id="0" name=""/>
          <p:cNvCxnSpPr>
            <a:cxnSpLocks/>
            <a:stCxn id="400301331" idx="0"/>
            <a:endCxn id="634554058" idx="4"/>
          </p:cNvCxnSpPr>
          <p:nvPr/>
        </p:nvCxnSpPr>
        <p:spPr bwMode="auto">
          <a:xfrm rot="16199969" flipH="0" flipV="0">
            <a:off x="6075496" y="3989743"/>
            <a:ext cx="314913" cy="0"/>
          </a:xfrm>
          <a:prstGeom prst="line">
            <a:avLst/>
          </a:prstGeom>
          <a:ln w="19049" cap="flat" cmpd="sng" algn="ctr">
            <a:solidFill>
              <a:schemeClr val="tx1"/>
            </a:solidFill>
            <a:prstDash val="solid"/>
          </a:ln>
        </p:spPr>
        <p:style>
          <a:lnRef idx="1">
            <a:schemeClr val="accent1">
              <a:shade val="50000"/>
            </a:schemeClr>
          </a:lnRef>
          <a:fillRef idx="0">
            <a:schemeClr val="accent1"/>
          </a:fillRef>
          <a:effectRef idx="0">
            <a:schemeClr val="accent1"/>
          </a:effectRef>
          <a:fontRef idx="minor">
            <a:schemeClr val="tx1"/>
          </a:fontRef>
        </p:style>
      </p:cxnSp>
      <p:cxnSp>
        <p:nvCxnSpPr>
          <p:cNvPr id="1940736926" name=""/>
          <p:cNvCxnSpPr>
            <a:cxnSpLocks/>
            <a:stCxn id="2071075762" idx="0"/>
            <a:endCxn id="649028920" idx="5"/>
          </p:cNvCxnSpPr>
          <p:nvPr/>
        </p:nvCxnSpPr>
        <p:spPr bwMode="auto">
          <a:xfrm rot="16199969" flipH="0" flipV="1">
            <a:off x="7422745" y="3037096"/>
            <a:ext cx="1606638" cy="613568"/>
          </a:xfrm>
          <a:prstGeom prst="line">
            <a:avLst/>
          </a:prstGeom>
          <a:ln w="19049" cap="flat" cmpd="sng" algn="ctr">
            <a:solidFill>
              <a:schemeClr val="tx1"/>
            </a:solidFill>
            <a:prstDash val="solid"/>
          </a:ln>
        </p:spPr>
        <p:style>
          <a:lnRef idx="1">
            <a:schemeClr val="accent1">
              <a:shade val="50000"/>
            </a:schemeClr>
          </a:lnRef>
          <a:fillRef idx="0">
            <a:schemeClr val="accent1"/>
          </a:fillRef>
          <a:effectRef idx="0">
            <a:schemeClr val="accent1"/>
          </a:effectRef>
          <a:fontRef idx="minor">
            <a:schemeClr val="tx1"/>
          </a:fontRef>
        </p:style>
      </p:cxnSp>
      <p:cxnSp>
        <p:nvCxnSpPr>
          <p:cNvPr id="2063728705" name=""/>
          <p:cNvCxnSpPr>
            <a:cxnSpLocks/>
            <a:stCxn id="634554058" idx="0"/>
            <a:endCxn id="649028920" idx="3"/>
          </p:cNvCxnSpPr>
          <p:nvPr/>
        </p:nvCxnSpPr>
        <p:spPr bwMode="auto">
          <a:xfrm rot="16199969" flipH="0" flipV="0">
            <a:off x="6167889" y="2609726"/>
            <a:ext cx="565561" cy="427231"/>
          </a:xfrm>
          <a:prstGeom prst="line">
            <a:avLst/>
          </a:prstGeom>
          <a:ln w="19049" cap="flat" cmpd="sng" algn="ctr">
            <a:solidFill>
              <a:schemeClr val="tx1"/>
            </a:solidFill>
            <a:prstDash val="solid"/>
          </a:ln>
        </p:spPr>
        <p:style>
          <a:lnRef idx="1">
            <a:schemeClr val="accent1">
              <a:shade val="50000"/>
            </a:schemeClr>
          </a:lnRef>
          <a:fillRef idx="0">
            <a:schemeClr val="accent1"/>
          </a:fillRef>
          <a:effectRef idx="0">
            <a:schemeClr val="accent1"/>
          </a:effectRef>
          <a:fontRef idx="minor">
            <a:schemeClr val="tx1"/>
          </a:fontRef>
        </p:style>
      </p:cxnSp>
      <p:sp>
        <p:nvSpPr>
          <p:cNvPr id="634554058" name=""/>
          <p:cNvSpPr/>
          <p:nvPr/>
        </p:nvSpPr>
        <p:spPr bwMode="auto">
          <a:xfrm rot="0" flipH="0" flipV="0">
            <a:off x="5349639" y="3106122"/>
            <a:ext cx="1774830" cy="726162"/>
          </a:xfrm>
          <a:prstGeom prst="ellipse">
            <a:avLst/>
          </a:prstGeom>
          <a:solidFill>
            <a:schemeClr val="bg1">
              <a:lumMod val="75000"/>
            </a:schemeClr>
          </a:solidFill>
          <a:ln w="127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lgn="ctr">
              <a:defRPr/>
            </a:pPr>
            <a:r>
              <a:rPr sz="2200">
                <a:solidFill>
                  <a:schemeClr val="tx1"/>
                </a:solidFill>
              </a:rPr>
              <a:t>Memoize</a:t>
            </a:r>
            <a:endParaRPr>
              <a:solidFill>
                <a:schemeClr val="tx1"/>
              </a:solidFill>
            </a:endParaRPr>
          </a:p>
        </p:txBody>
      </p:sp>
      <p:cxnSp>
        <p:nvCxnSpPr>
          <p:cNvPr id="0" name=""/>
          <p:cNvCxnSpPr>
            <a:cxnSpLocks/>
            <a:stCxn id="634554058" idx="2"/>
            <a:endCxn id="41109470" idx="0"/>
          </p:cNvCxnSpPr>
          <p:nvPr/>
        </p:nvCxnSpPr>
        <p:spPr bwMode="auto">
          <a:xfrm rot="10799989" flipH="0" flipV="1">
            <a:off x="4266570" y="3469204"/>
            <a:ext cx="1083067" cy="134394"/>
          </a:xfrm>
          <a:prstGeom prst="bentConnector2">
            <a:avLst/>
          </a:prstGeom>
          <a:ln w="19049" cap="flat" cmpd="sng" algn="ctr">
            <a:solidFill>
              <a:schemeClr val="tx1"/>
            </a:solidFill>
            <a:prstDash val="solid"/>
          </a:ln>
        </p:spPr>
        <p:style>
          <a:lnRef idx="1">
            <a:schemeClr val="accent1">
              <a:shade val="50000"/>
            </a:schemeClr>
          </a:lnRef>
          <a:fillRef idx="0">
            <a:schemeClr val="accent1"/>
          </a:fillRef>
          <a:effectRef idx="0">
            <a:schemeClr val="accent1"/>
          </a:effectRef>
          <a:fontRef idx="minor">
            <a:schemeClr val="tx1"/>
          </a:fontRef>
        </p:style>
      </p:cxnSp>
      <p:sp>
        <p:nvSpPr>
          <p:cNvPr id="329252462" name=""/>
          <p:cNvSpPr/>
          <p:nvPr/>
        </p:nvSpPr>
        <p:spPr bwMode="auto">
          <a:xfrm flipH="0" flipV="0">
            <a:off x="3441825" y="3602329"/>
            <a:ext cx="294660" cy="700887"/>
          </a:xfrm>
          <a:prstGeom prst="rect">
            <a:avLst/>
          </a:prstGeom>
          <a:no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270012598" name=""/>
          <p:cNvSpPr txBox="1"/>
          <p:nvPr/>
        </p:nvSpPr>
        <p:spPr bwMode="auto">
          <a:xfrm rot="0" flipH="0" flipV="0">
            <a:off x="3441600" y="4302000"/>
            <a:ext cx="1661683" cy="152759"/>
          </a:xfrm>
          <a:prstGeom prst="rect">
            <a:avLst/>
          </a:prstGeom>
          <a:noFill/>
        </p:spPr>
        <p:txBody>
          <a:bodyPr vertOverflow="overflow" horzOverflow="overflow" vert="horz" wrap="square" lIns="0" tIns="0" rIns="0" bIns="0" numCol="1" spcCol="0" rtlCol="0" fromWordArt="0" anchor="ctr" anchorCtr="0" forceAA="0" upright="0" compatLnSpc="0">
            <a:spAutoFit/>
          </a:bodyPr>
          <a:p>
            <a:pPr algn="ctr">
              <a:defRPr/>
            </a:pPr>
            <a:r>
              <a:rPr sz="1000"/>
              <a:t>Hash-based tuplestore</a:t>
            </a:r>
            <a:endParaRPr/>
          </a:p>
        </p:txBody>
      </p:sp>
      <p:sp>
        <p:nvSpPr>
          <p:cNvPr id="1532814257" name=""/>
          <p:cNvSpPr/>
          <p:nvPr/>
        </p:nvSpPr>
        <p:spPr bwMode="auto">
          <a:xfrm flipH="0" flipV="0">
            <a:off x="6527970" y="4871361"/>
            <a:ext cx="867623" cy="301780"/>
          </a:xfrm>
          <a:prstGeom prst="roundRect">
            <a:avLst>
              <a:gd name="adj" fmla="val 16667"/>
            </a:avLst>
          </a:prstGeom>
          <a:solidFill>
            <a:srgbClr val="FFFF00">
              <a:alpha val="48999"/>
            </a:srgbClr>
          </a:solidFill>
          <a:ln w="6349"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p>
            <a:pPr algn="ctr">
              <a:defRPr/>
            </a:pPr>
            <a:r>
              <a:rPr sz="1200">
                <a:solidFill>
                  <a:schemeClr val="tx1"/>
                </a:solidFill>
              </a:rPr>
              <a:t>A.x = B.x</a:t>
            </a:r>
            <a:endParaRPr sz="1200">
              <a:solidFill>
                <a:schemeClr val="tx1"/>
              </a:solidFill>
            </a:endParaRPr>
          </a:p>
        </p:txBody>
      </p:sp>
      <p:cxnSp>
        <p:nvCxnSpPr>
          <p:cNvPr id="1437885526" name=""/>
          <p:cNvCxnSpPr>
            <a:cxnSpLocks/>
            <a:stCxn id="400301331" idx="4"/>
            <a:endCxn id="1532814257" idx="1"/>
          </p:cNvCxnSpPr>
          <p:nvPr/>
        </p:nvCxnSpPr>
        <p:spPr bwMode="auto">
          <a:xfrm rot="5399976" flipH="0" flipV="1">
            <a:off x="6303965" y="4798248"/>
            <a:ext cx="148888" cy="299118"/>
          </a:xfrm>
          <a:prstGeom prst="bentConnector2">
            <a:avLst/>
          </a:prstGeom>
          <a:ln w="6349" cap="flat" cmpd="sng" algn="ctr">
            <a:solidFill>
              <a:srgbClr val="000000"/>
            </a:solidFill>
            <a:prstDash val="sysDash"/>
          </a:ln>
        </p:spPr>
        <p:style>
          <a:lnRef idx="1">
            <a:schemeClr val="accent1">
              <a:shade val="50000"/>
            </a:schemeClr>
          </a:lnRef>
          <a:fillRef idx="0">
            <a:schemeClr val="accent1"/>
          </a:fillRef>
          <a:effectRef idx="0">
            <a:schemeClr val="accent1"/>
          </a:effectRef>
          <a:fontRef idx="minor">
            <a:schemeClr val="tx1"/>
          </a:fontRef>
        </p:style>
      </p:cxnSp>
      <p:sp>
        <p:nvSpPr>
          <p:cNvPr id="545788061" name=""/>
          <p:cNvSpPr/>
          <p:nvPr/>
        </p:nvSpPr>
        <p:spPr bwMode="auto">
          <a:xfrm flipH="0" flipV="0">
            <a:off x="8849429" y="4872869"/>
            <a:ext cx="867622" cy="301780"/>
          </a:xfrm>
          <a:prstGeom prst="roundRect">
            <a:avLst>
              <a:gd name="adj" fmla="val 16667"/>
            </a:avLst>
          </a:prstGeom>
          <a:solidFill>
            <a:srgbClr val="FFFF00">
              <a:alpha val="48999"/>
            </a:srgbClr>
          </a:solidFill>
          <a:ln w="6349"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p>
            <a:pPr algn="ctr">
              <a:defRPr/>
            </a:pPr>
            <a:r>
              <a:rPr sz="1200">
                <a:solidFill>
                  <a:schemeClr val="tx1"/>
                </a:solidFill>
              </a:rPr>
              <a:t>B.y = N</a:t>
            </a:r>
            <a:endParaRPr sz="1200">
              <a:solidFill>
                <a:schemeClr val="tx1"/>
              </a:solidFill>
            </a:endParaRPr>
          </a:p>
        </p:txBody>
      </p:sp>
      <p:cxnSp>
        <p:nvCxnSpPr>
          <p:cNvPr id="2141598271" name=""/>
          <p:cNvCxnSpPr>
            <a:cxnSpLocks/>
            <a:stCxn id="2071075762" idx="4"/>
          </p:cNvCxnSpPr>
          <p:nvPr/>
        </p:nvCxnSpPr>
        <p:spPr bwMode="auto">
          <a:xfrm rot="5399976" flipH="0" flipV="1">
            <a:off x="8615940" y="4790272"/>
            <a:ext cx="150397" cy="316578"/>
          </a:xfrm>
          <a:prstGeom prst="bentConnector2">
            <a:avLst/>
          </a:prstGeom>
          <a:ln w="6349" cap="flat" cmpd="sng" algn="ctr">
            <a:solidFill>
              <a:srgbClr val="000000"/>
            </a:solidFill>
            <a:prstDash val="sysDash"/>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45638252" name="Заголовок 1"/>
          <p:cNvSpPr>
            <a:spLocks noGrp="1"/>
          </p:cNvSpPr>
          <p:nvPr>
            <p:ph type="title"/>
          </p:nvPr>
        </p:nvSpPr>
        <p:spPr bwMode="auto"/>
        <p:txBody>
          <a:bodyPr/>
          <a:lstStyle/>
          <a:p>
            <a:pPr>
              <a:defRPr/>
            </a:pPr>
            <a:r>
              <a:rPr/>
              <a:t>Use Case</a:t>
            </a:r>
            <a:endParaRPr/>
          </a:p>
        </p:txBody>
      </p:sp>
      <p:sp>
        <p:nvSpPr>
          <p:cNvPr id="1806059168" name="Номер слайда 5"/>
          <p:cNvSpPr>
            <a:spLocks noGrp="1"/>
          </p:cNvSpPr>
          <p:nvPr>
            <p:ph type="sldNum" sz="quarter" idx="12"/>
          </p:nvPr>
        </p:nvSpPr>
        <p:spPr bwMode="auto"/>
        <p:txBody>
          <a:bodyPr/>
          <a:lstStyle/>
          <a:p>
            <a:pPr>
              <a:defRPr/>
            </a:pPr>
            <a:fld id="{11E9DDF1-7180-CE40-F4DE-F5F298E62E77}" type="slidenum">
              <a:rPr/>
              <a:t/>
            </a:fld>
            <a:endParaRPr/>
          </a:p>
        </p:txBody>
      </p:sp>
      <p:sp>
        <p:nvSpPr>
          <p:cNvPr id="52272679" name=""/>
          <p:cNvSpPr/>
          <p:nvPr/>
        </p:nvSpPr>
        <p:spPr bwMode="auto">
          <a:xfrm rot="0" flipH="0" flipV="0">
            <a:off x="5674110" y="1888959"/>
            <a:ext cx="1671540" cy="3067276"/>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042441354" name=""/>
          <p:cNvSpPr txBox="1"/>
          <p:nvPr/>
        </p:nvSpPr>
        <p:spPr bwMode="auto">
          <a:xfrm rot="0" flipH="0" flipV="0">
            <a:off x="5742688" y="1404380"/>
            <a:ext cx="1665642" cy="274679"/>
          </a:xfrm>
          <a:prstGeom prst="rect">
            <a:avLst/>
          </a:prstGeom>
          <a:noFill/>
        </p:spPr>
        <p:txBody>
          <a:bodyPr vertOverflow="overflow" horzOverflow="overflow" vert="horz" wrap="square" lIns="0" tIns="0" rIns="0" bIns="0" numCol="1" spcCol="0" rtlCol="0" fromWordArt="0" anchor="ctr" anchorCtr="0" forceAA="0" upright="0" compatLnSpc="0">
            <a:spAutoFit/>
          </a:bodyPr>
          <a:p>
            <a:pPr algn="ctr">
              <a:defRPr/>
            </a:pPr>
            <a:r>
              <a:rPr sz="1800"/>
              <a:t>Table A</a:t>
            </a:r>
            <a:endParaRPr sz="1800"/>
          </a:p>
        </p:txBody>
      </p:sp>
      <p:sp>
        <p:nvSpPr>
          <p:cNvPr id="179642336" name=""/>
          <p:cNvSpPr/>
          <p:nvPr/>
        </p:nvSpPr>
        <p:spPr bwMode="auto">
          <a:xfrm rot="0" flipH="0" flipV="0">
            <a:off x="5674110" y="1888959"/>
            <a:ext cx="1671540" cy="124901"/>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563435138" name=""/>
          <p:cNvSpPr/>
          <p:nvPr/>
        </p:nvSpPr>
        <p:spPr bwMode="auto">
          <a:xfrm rot="0" flipH="0" flipV="0">
            <a:off x="5675619" y="2013067"/>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855886858" name=""/>
          <p:cNvSpPr/>
          <p:nvPr/>
        </p:nvSpPr>
        <p:spPr bwMode="auto">
          <a:xfrm rot="0" flipH="0" flipV="0">
            <a:off x="5677127" y="2137174"/>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753355315" name=""/>
          <p:cNvSpPr/>
          <p:nvPr/>
        </p:nvSpPr>
        <p:spPr bwMode="auto">
          <a:xfrm rot="0" flipH="0" flipV="0">
            <a:off x="5675619" y="2258265"/>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704025053" name=""/>
          <p:cNvSpPr/>
          <p:nvPr/>
        </p:nvSpPr>
        <p:spPr bwMode="auto">
          <a:xfrm rot="0" flipH="0" flipV="0">
            <a:off x="5677127" y="2382372"/>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213602879" name=""/>
          <p:cNvSpPr/>
          <p:nvPr/>
        </p:nvSpPr>
        <p:spPr bwMode="auto">
          <a:xfrm rot="0" flipH="0" flipV="0">
            <a:off x="5678635" y="2506479"/>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937728111" name=""/>
          <p:cNvSpPr/>
          <p:nvPr/>
        </p:nvSpPr>
        <p:spPr bwMode="auto">
          <a:xfrm rot="0" flipH="0" flipV="0">
            <a:off x="5675619" y="2626062"/>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178571693" name=""/>
          <p:cNvSpPr/>
          <p:nvPr/>
        </p:nvSpPr>
        <p:spPr bwMode="auto">
          <a:xfrm rot="0" flipH="0" flipV="0">
            <a:off x="5677127" y="2750169"/>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427449579" name=""/>
          <p:cNvSpPr/>
          <p:nvPr/>
        </p:nvSpPr>
        <p:spPr bwMode="auto">
          <a:xfrm rot="0" flipH="0" flipV="0">
            <a:off x="5678635" y="2874276"/>
            <a:ext cx="1671540" cy="124900"/>
          </a:xfrm>
          <a:prstGeom prst="rect">
            <a:avLst/>
          </a:prstGeom>
          <a:solidFill>
            <a:srgbClr val="92D050"/>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369917641" name=""/>
          <p:cNvSpPr/>
          <p:nvPr/>
        </p:nvSpPr>
        <p:spPr bwMode="auto">
          <a:xfrm rot="0" flipH="0" flipV="0">
            <a:off x="5677127" y="2995367"/>
            <a:ext cx="1671540" cy="124900"/>
          </a:xfrm>
          <a:prstGeom prst="rect">
            <a:avLst/>
          </a:prstGeom>
          <a:solidFill>
            <a:srgbClr val="92D050"/>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894683827" name=""/>
          <p:cNvSpPr/>
          <p:nvPr/>
        </p:nvSpPr>
        <p:spPr bwMode="auto">
          <a:xfrm rot="0" flipH="0" flipV="0">
            <a:off x="5678635" y="3119473"/>
            <a:ext cx="1671540" cy="124900"/>
          </a:xfrm>
          <a:prstGeom prst="rect">
            <a:avLst/>
          </a:prstGeom>
          <a:solidFill>
            <a:srgbClr val="92D050"/>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736787174" name=""/>
          <p:cNvSpPr/>
          <p:nvPr/>
        </p:nvSpPr>
        <p:spPr bwMode="auto">
          <a:xfrm rot="0" flipH="0" flipV="0">
            <a:off x="5680143" y="3243581"/>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104025660" name=""/>
          <p:cNvSpPr/>
          <p:nvPr/>
        </p:nvSpPr>
        <p:spPr bwMode="auto">
          <a:xfrm rot="0" flipH="0" flipV="0">
            <a:off x="5675619" y="3371087"/>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750454510" name=""/>
          <p:cNvSpPr/>
          <p:nvPr/>
        </p:nvSpPr>
        <p:spPr bwMode="auto">
          <a:xfrm rot="0" flipH="0" flipV="0">
            <a:off x="5677127" y="3495194"/>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199048750" name=""/>
          <p:cNvSpPr/>
          <p:nvPr/>
        </p:nvSpPr>
        <p:spPr bwMode="auto">
          <a:xfrm rot="0" flipH="0" flipV="0">
            <a:off x="5678635" y="3619301"/>
            <a:ext cx="1671540" cy="124900"/>
          </a:xfrm>
          <a:prstGeom prst="rect">
            <a:avLst/>
          </a:prstGeom>
          <a:solidFill>
            <a:srgbClr val="92D050"/>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435535167" name=""/>
          <p:cNvSpPr/>
          <p:nvPr/>
        </p:nvSpPr>
        <p:spPr bwMode="auto">
          <a:xfrm rot="0" flipH="0" flipV="0">
            <a:off x="5677127" y="3740392"/>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526652501" name=""/>
          <p:cNvSpPr/>
          <p:nvPr/>
        </p:nvSpPr>
        <p:spPr bwMode="auto">
          <a:xfrm rot="0" flipH="0" flipV="0">
            <a:off x="5678635" y="3864499"/>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583680278" name=""/>
          <p:cNvSpPr/>
          <p:nvPr/>
        </p:nvSpPr>
        <p:spPr bwMode="auto">
          <a:xfrm rot="0" flipH="0" flipV="0">
            <a:off x="5680143" y="3988606"/>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201058730" name=""/>
          <p:cNvSpPr/>
          <p:nvPr/>
        </p:nvSpPr>
        <p:spPr bwMode="auto">
          <a:xfrm rot="0" flipH="0" flipV="0">
            <a:off x="5677127" y="4108189"/>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450879021" name=""/>
          <p:cNvSpPr/>
          <p:nvPr/>
        </p:nvSpPr>
        <p:spPr bwMode="auto">
          <a:xfrm rot="0" flipH="0" flipV="0">
            <a:off x="5678635" y="4232296"/>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679128129" name=""/>
          <p:cNvSpPr/>
          <p:nvPr/>
        </p:nvSpPr>
        <p:spPr bwMode="auto">
          <a:xfrm rot="0" flipH="0" flipV="0">
            <a:off x="5680143" y="4356403"/>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247093748" name=""/>
          <p:cNvSpPr/>
          <p:nvPr/>
        </p:nvSpPr>
        <p:spPr bwMode="auto">
          <a:xfrm rot="0" flipH="0" flipV="0">
            <a:off x="5678635" y="4477494"/>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959052226" name=""/>
          <p:cNvSpPr/>
          <p:nvPr/>
        </p:nvSpPr>
        <p:spPr bwMode="auto">
          <a:xfrm rot="0" flipH="0" flipV="0">
            <a:off x="5680143" y="4601601"/>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749900184" name=""/>
          <p:cNvSpPr/>
          <p:nvPr/>
        </p:nvSpPr>
        <p:spPr bwMode="auto">
          <a:xfrm rot="0" flipH="0" flipV="0">
            <a:off x="5681651" y="4725708"/>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588557622" name=""/>
          <p:cNvSpPr/>
          <p:nvPr/>
        </p:nvSpPr>
        <p:spPr bwMode="auto">
          <a:xfrm rot="0" flipH="0" flipV="0">
            <a:off x="8985792" y="1890468"/>
            <a:ext cx="1671540" cy="3067276"/>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360814786" name=""/>
          <p:cNvSpPr txBox="1"/>
          <p:nvPr/>
        </p:nvSpPr>
        <p:spPr bwMode="auto">
          <a:xfrm rot="0" flipH="0" flipV="0">
            <a:off x="9054370" y="1406248"/>
            <a:ext cx="1666361" cy="274679"/>
          </a:xfrm>
          <a:prstGeom prst="rect">
            <a:avLst/>
          </a:prstGeom>
          <a:noFill/>
        </p:spPr>
        <p:txBody>
          <a:bodyPr vertOverflow="overflow" horzOverflow="overflow" vert="horz" wrap="square" lIns="0" tIns="0" rIns="0" bIns="0" numCol="1" spcCol="0" rtlCol="0" fromWordArt="0" anchor="ctr" anchorCtr="0" forceAA="0" upright="0" compatLnSpc="0">
            <a:spAutoFit/>
          </a:bodyPr>
          <a:p>
            <a:pPr algn="ctr">
              <a:defRPr/>
            </a:pPr>
            <a:r>
              <a:rPr sz="1800"/>
              <a:t>Table B</a:t>
            </a:r>
            <a:endParaRPr sz="1800"/>
          </a:p>
        </p:txBody>
      </p:sp>
      <p:sp>
        <p:nvSpPr>
          <p:cNvPr id="1951089505" name=""/>
          <p:cNvSpPr/>
          <p:nvPr/>
        </p:nvSpPr>
        <p:spPr bwMode="auto">
          <a:xfrm rot="0" flipH="0" flipV="0">
            <a:off x="8985792" y="1890468"/>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387562680" name=""/>
          <p:cNvSpPr/>
          <p:nvPr/>
        </p:nvSpPr>
        <p:spPr bwMode="auto">
          <a:xfrm rot="0" flipH="0" flipV="0">
            <a:off x="8987300" y="2014575"/>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265032260" name=""/>
          <p:cNvSpPr/>
          <p:nvPr/>
        </p:nvSpPr>
        <p:spPr bwMode="auto">
          <a:xfrm rot="0" flipH="0" flipV="0">
            <a:off x="8988808" y="2138682"/>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251107485" name=""/>
          <p:cNvSpPr/>
          <p:nvPr/>
        </p:nvSpPr>
        <p:spPr bwMode="auto">
          <a:xfrm rot="0" flipH="0" flipV="0">
            <a:off x="8987300" y="2259773"/>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288641292" name=""/>
          <p:cNvSpPr/>
          <p:nvPr/>
        </p:nvSpPr>
        <p:spPr bwMode="auto">
          <a:xfrm rot="0" flipH="0" flipV="0">
            <a:off x="8988808" y="2383880"/>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685611434" name=""/>
          <p:cNvSpPr/>
          <p:nvPr/>
        </p:nvSpPr>
        <p:spPr bwMode="auto">
          <a:xfrm rot="0" flipH="0" flipV="0">
            <a:off x="8990316" y="2507987"/>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458762087" name=""/>
          <p:cNvSpPr/>
          <p:nvPr/>
        </p:nvSpPr>
        <p:spPr bwMode="auto">
          <a:xfrm rot="0" flipH="0" flipV="0">
            <a:off x="8987300" y="2627570"/>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646571430" name=""/>
          <p:cNvSpPr/>
          <p:nvPr/>
        </p:nvSpPr>
        <p:spPr bwMode="auto">
          <a:xfrm rot="0" flipH="0" flipV="0">
            <a:off x="8988808" y="2751677"/>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615549571" name=""/>
          <p:cNvSpPr/>
          <p:nvPr/>
        </p:nvSpPr>
        <p:spPr bwMode="auto">
          <a:xfrm rot="0" flipH="0" flipV="0">
            <a:off x="8990316" y="2875784"/>
            <a:ext cx="1671540" cy="124900"/>
          </a:xfrm>
          <a:prstGeom prst="rect">
            <a:avLst/>
          </a:prstGeom>
          <a:solidFill>
            <a:schemeClr val="accent3"/>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724639464" name=""/>
          <p:cNvSpPr/>
          <p:nvPr/>
        </p:nvSpPr>
        <p:spPr bwMode="auto">
          <a:xfrm rot="0" flipH="0" flipV="0">
            <a:off x="8988808" y="2996875"/>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700859205" name=""/>
          <p:cNvSpPr/>
          <p:nvPr/>
        </p:nvSpPr>
        <p:spPr bwMode="auto">
          <a:xfrm rot="0" flipH="0" flipV="0">
            <a:off x="8990316" y="3120982"/>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2027553219" name=""/>
          <p:cNvSpPr/>
          <p:nvPr/>
        </p:nvSpPr>
        <p:spPr bwMode="auto">
          <a:xfrm rot="0" flipH="0" flipV="0">
            <a:off x="8991824" y="3245089"/>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915295306" name=""/>
          <p:cNvSpPr/>
          <p:nvPr/>
        </p:nvSpPr>
        <p:spPr bwMode="auto">
          <a:xfrm rot="0" flipH="0" flipV="0">
            <a:off x="8987300" y="3372595"/>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685061889" name=""/>
          <p:cNvSpPr/>
          <p:nvPr/>
        </p:nvSpPr>
        <p:spPr bwMode="auto">
          <a:xfrm rot="0" flipH="0" flipV="0">
            <a:off x="8988808" y="3496702"/>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747979791" name=""/>
          <p:cNvSpPr/>
          <p:nvPr/>
        </p:nvSpPr>
        <p:spPr bwMode="auto">
          <a:xfrm rot="0" flipH="0" flipV="0">
            <a:off x="8990316" y="3620809"/>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921850507" name=""/>
          <p:cNvSpPr/>
          <p:nvPr/>
        </p:nvSpPr>
        <p:spPr bwMode="auto">
          <a:xfrm rot="0" flipH="0" flipV="0">
            <a:off x="8988808" y="3741900"/>
            <a:ext cx="1671540" cy="124900"/>
          </a:xfrm>
          <a:prstGeom prst="rect">
            <a:avLst/>
          </a:prstGeom>
          <a:solidFill>
            <a:schemeClr val="accent3"/>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090338683" name=""/>
          <p:cNvSpPr/>
          <p:nvPr/>
        </p:nvSpPr>
        <p:spPr bwMode="auto">
          <a:xfrm rot="0" flipH="0" flipV="0">
            <a:off x="8990316" y="3866007"/>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500735738" name=""/>
          <p:cNvSpPr/>
          <p:nvPr/>
        </p:nvSpPr>
        <p:spPr bwMode="auto">
          <a:xfrm rot="0" flipH="0" flipV="0">
            <a:off x="8991824" y="3990114"/>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803076710" name=""/>
          <p:cNvSpPr/>
          <p:nvPr/>
        </p:nvSpPr>
        <p:spPr bwMode="auto">
          <a:xfrm rot="0" flipH="0" flipV="0">
            <a:off x="8988808" y="4109697"/>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041316892" name=""/>
          <p:cNvSpPr/>
          <p:nvPr/>
        </p:nvSpPr>
        <p:spPr bwMode="auto">
          <a:xfrm rot="0" flipH="0" flipV="0">
            <a:off x="8990316" y="4233804"/>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453219773" name=""/>
          <p:cNvSpPr/>
          <p:nvPr/>
        </p:nvSpPr>
        <p:spPr bwMode="auto">
          <a:xfrm rot="0" flipH="0" flipV="0">
            <a:off x="8991824" y="4357911"/>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743457277" name=""/>
          <p:cNvSpPr/>
          <p:nvPr/>
        </p:nvSpPr>
        <p:spPr bwMode="auto">
          <a:xfrm rot="0" flipH="0" flipV="0">
            <a:off x="8990316" y="4479002"/>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288397131" name=""/>
          <p:cNvSpPr/>
          <p:nvPr/>
        </p:nvSpPr>
        <p:spPr bwMode="auto">
          <a:xfrm rot="0" flipH="0" flipV="0">
            <a:off x="8991824" y="4603109"/>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47334615" name=""/>
          <p:cNvSpPr/>
          <p:nvPr/>
        </p:nvSpPr>
        <p:spPr bwMode="auto">
          <a:xfrm rot="0" flipH="0" flipV="0">
            <a:off x="8993332" y="4727216"/>
            <a:ext cx="1671540" cy="124900"/>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150255714" name=""/>
          <p:cNvSpPr/>
          <p:nvPr/>
        </p:nvSpPr>
        <p:spPr bwMode="auto">
          <a:xfrm rot="0" flipH="0" flipV="0">
            <a:off x="11165791" y="1891976"/>
            <a:ext cx="564905" cy="3067275"/>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508341236" name=""/>
          <p:cNvSpPr txBox="1"/>
          <p:nvPr/>
        </p:nvSpPr>
        <p:spPr bwMode="auto">
          <a:xfrm rot="0" flipH="0" flipV="0">
            <a:off x="10957465" y="1269628"/>
            <a:ext cx="982996" cy="548999"/>
          </a:xfrm>
          <a:prstGeom prst="rect">
            <a:avLst/>
          </a:prstGeom>
          <a:noFill/>
        </p:spPr>
        <p:txBody>
          <a:bodyPr vertOverflow="overflow" horzOverflow="overflow" vert="horz" wrap="square" lIns="0" tIns="0" rIns="0" bIns="0" numCol="1" spcCol="0" rtlCol="0" fromWordArt="0" anchor="ctr" anchorCtr="0" forceAA="0" upright="0" compatLnSpc="0">
            <a:spAutoFit/>
          </a:bodyPr>
          <a:p>
            <a:pPr algn="ctr">
              <a:defRPr/>
            </a:pPr>
            <a:r>
              <a:rPr lang="en-AU" sz="1800" b="0" i="0" u="none" strike="noStrike" cap="none" spc="0">
                <a:solidFill>
                  <a:schemeClr val="tx1"/>
                </a:solidFill>
                <a:latin typeface="+mn-lt"/>
                <a:ea typeface="+mn-ea"/>
                <a:cs typeface="+mn-cs"/>
              </a:rPr>
              <a:t>Index</a:t>
            </a:r>
            <a:br>
              <a:rPr lang="en-AU" sz="1800" b="0" i="0" u="none" strike="noStrike" cap="none" spc="0">
                <a:solidFill>
                  <a:schemeClr val="tx1"/>
                </a:solidFill>
                <a:latin typeface="+mn-lt"/>
                <a:ea typeface="+mn-ea"/>
                <a:cs typeface="+mn-cs"/>
              </a:rPr>
            </a:br>
            <a:r>
              <a:rPr lang="en-AU" sz="1800" b="0" i="0" u="none" strike="noStrike" cap="none" spc="0">
                <a:solidFill>
                  <a:schemeClr val="tx1"/>
                </a:solidFill>
                <a:latin typeface="+mn-lt"/>
                <a:ea typeface="+mn-ea"/>
                <a:cs typeface="+mn-cs"/>
              </a:rPr>
              <a:t>B(y)</a:t>
            </a:r>
            <a:endParaRPr sz="1800"/>
          </a:p>
        </p:txBody>
      </p:sp>
      <p:sp>
        <p:nvSpPr>
          <p:cNvPr id="1715373871" name=""/>
          <p:cNvSpPr/>
          <p:nvPr/>
        </p:nvSpPr>
        <p:spPr bwMode="auto">
          <a:xfrm rot="0" flipH="0" flipV="0">
            <a:off x="11165791" y="1891976"/>
            <a:ext cx="564905"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75170421" name=""/>
          <p:cNvSpPr/>
          <p:nvPr/>
        </p:nvSpPr>
        <p:spPr bwMode="auto">
          <a:xfrm rot="0" flipH="0" flipV="0">
            <a:off x="11167299" y="2016083"/>
            <a:ext cx="564905"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541986282" name=""/>
          <p:cNvSpPr/>
          <p:nvPr/>
        </p:nvSpPr>
        <p:spPr bwMode="auto">
          <a:xfrm rot="0" flipH="0" flipV="0">
            <a:off x="11168807" y="2140190"/>
            <a:ext cx="564905"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993643315" name=""/>
          <p:cNvSpPr/>
          <p:nvPr/>
        </p:nvSpPr>
        <p:spPr bwMode="auto">
          <a:xfrm rot="0" flipH="0" flipV="0">
            <a:off x="11167299" y="2261281"/>
            <a:ext cx="564905"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836234951" name=""/>
          <p:cNvSpPr/>
          <p:nvPr/>
        </p:nvSpPr>
        <p:spPr bwMode="auto">
          <a:xfrm rot="0" flipH="0" flipV="0">
            <a:off x="11168807" y="2385388"/>
            <a:ext cx="564905"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371013812" name=""/>
          <p:cNvSpPr/>
          <p:nvPr/>
        </p:nvSpPr>
        <p:spPr bwMode="auto">
          <a:xfrm rot="0" flipH="0" flipV="0">
            <a:off x="11170315" y="2509495"/>
            <a:ext cx="564905"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797944374" name=""/>
          <p:cNvSpPr/>
          <p:nvPr/>
        </p:nvSpPr>
        <p:spPr bwMode="auto">
          <a:xfrm rot="0" flipH="0" flipV="0">
            <a:off x="11167299" y="2629078"/>
            <a:ext cx="564905"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723176467" name=""/>
          <p:cNvSpPr/>
          <p:nvPr/>
        </p:nvSpPr>
        <p:spPr bwMode="auto">
          <a:xfrm rot="0" flipH="0" flipV="0">
            <a:off x="11168807" y="2753185"/>
            <a:ext cx="564905"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595963372" name=""/>
          <p:cNvSpPr/>
          <p:nvPr/>
        </p:nvSpPr>
        <p:spPr bwMode="auto">
          <a:xfrm rot="0" flipH="0" flipV="0">
            <a:off x="11170315" y="2877292"/>
            <a:ext cx="564905"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2137981753" name=""/>
          <p:cNvSpPr/>
          <p:nvPr/>
        </p:nvSpPr>
        <p:spPr bwMode="auto">
          <a:xfrm rot="0" flipH="0" flipV="0">
            <a:off x="11168807" y="2998383"/>
            <a:ext cx="564905"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411677712" name=""/>
          <p:cNvSpPr/>
          <p:nvPr/>
        </p:nvSpPr>
        <p:spPr bwMode="auto">
          <a:xfrm rot="0" flipH="0" flipV="0">
            <a:off x="11170315" y="3122490"/>
            <a:ext cx="564905"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794159358" name=""/>
          <p:cNvSpPr/>
          <p:nvPr/>
        </p:nvSpPr>
        <p:spPr bwMode="auto">
          <a:xfrm rot="0" flipH="0" flipV="0">
            <a:off x="11171823" y="3246597"/>
            <a:ext cx="564905"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464922634" name=""/>
          <p:cNvSpPr/>
          <p:nvPr/>
        </p:nvSpPr>
        <p:spPr bwMode="auto">
          <a:xfrm rot="0" flipH="0" flipV="0">
            <a:off x="11167299" y="3374103"/>
            <a:ext cx="564905"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251089121" name=""/>
          <p:cNvSpPr/>
          <p:nvPr/>
        </p:nvSpPr>
        <p:spPr bwMode="auto">
          <a:xfrm rot="0" flipH="0" flipV="0">
            <a:off x="11168807" y="3498210"/>
            <a:ext cx="564905"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994727177" name=""/>
          <p:cNvSpPr/>
          <p:nvPr/>
        </p:nvSpPr>
        <p:spPr bwMode="auto">
          <a:xfrm rot="0" flipH="0" flipV="0">
            <a:off x="11170315" y="3622317"/>
            <a:ext cx="564905"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91869176" name=""/>
          <p:cNvSpPr/>
          <p:nvPr/>
        </p:nvSpPr>
        <p:spPr bwMode="auto">
          <a:xfrm rot="0" flipH="0" flipV="0">
            <a:off x="11168807" y="3743408"/>
            <a:ext cx="564905"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226642273" name=""/>
          <p:cNvSpPr/>
          <p:nvPr/>
        </p:nvSpPr>
        <p:spPr bwMode="auto">
          <a:xfrm rot="0" flipH="0" flipV="0">
            <a:off x="11170315" y="3867515"/>
            <a:ext cx="564905"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25193812" name=""/>
          <p:cNvSpPr/>
          <p:nvPr/>
        </p:nvSpPr>
        <p:spPr bwMode="auto">
          <a:xfrm rot="0" flipH="0" flipV="0">
            <a:off x="11171823" y="3991622"/>
            <a:ext cx="564905"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327378059" name=""/>
          <p:cNvSpPr/>
          <p:nvPr/>
        </p:nvSpPr>
        <p:spPr bwMode="auto">
          <a:xfrm rot="0" flipH="0" flipV="0">
            <a:off x="11168807" y="4111205"/>
            <a:ext cx="564905"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295740744" name=""/>
          <p:cNvSpPr/>
          <p:nvPr/>
        </p:nvSpPr>
        <p:spPr bwMode="auto">
          <a:xfrm rot="0" flipH="0" flipV="0">
            <a:off x="11170315" y="4235312"/>
            <a:ext cx="564905"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524109518" name=""/>
          <p:cNvSpPr/>
          <p:nvPr/>
        </p:nvSpPr>
        <p:spPr bwMode="auto">
          <a:xfrm rot="0" flipH="0" flipV="0">
            <a:off x="11171823" y="4359419"/>
            <a:ext cx="564905"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312926293" name=""/>
          <p:cNvSpPr/>
          <p:nvPr/>
        </p:nvSpPr>
        <p:spPr bwMode="auto">
          <a:xfrm rot="0" flipH="0" flipV="0">
            <a:off x="11170315" y="4480510"/>
            <a:ext cx="564905"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761128763" name=""/>
          <p:cNvSpPr/>
          <p:nvPr/>
        </p:nvSpPr>
        <p:spPr bwMode="auto">
          <a:xfrm rot="0" flipH="0" flipV="0">
            <a:off x="11171823" y="4604617"/>
            <a:ext cx="564905"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2137216128" name=""/>
          <p:cNvSpPr/>
          <p:nvPr/>
        </p:nvSpPr>
        <p:spPr bwMode="auto">
          <a:xfrm rot="0" flipH="0" flipV="0">
            <a:off x="11173331" y="4728724"/>
            <a:ext cx="564905"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617883314" name=""/>
          <p:cNvSpPr/>
          <p:nvPr/>
        </p:nvSpPr>
        <p:spPr bwMode="auto">
          <a:xfrm rot="0" flipH="0" flipV="0">
            <a:off x="4575246" y="1884053"/>
            <a:ext cx="564904" cy="3067275"/>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836910276" name=""/>
          <p:cNvSpPr txBox="1"/>
          <p:nvPr/>
        </p:nvSpPr>
        <p:spPr bwMode="auto">
          <a:xfrm rot="0" flipH="0" flipV="0">
            <a:off x="4366919" y="1325006"/>
            <a:ext cx="987674" cy="427079"/>
          </a:xfrm>
          <a:prstGeom prst="rect">
            <a:avLst/>
          </a:prstGeom>
          <a:noFill/>
        </p:spPr>
        <p:txBody>
          <a:bodyPr vertOverflow="overflow" horzOverflow="overflow" vert="horz" wrap="square" lIns="0" tIns="0" rIns="0" bIns="0" numCol="1" spcCol="0" rtlCol="0" fromWordArt="0" anchor="ctr" anchorCtr="0" forceAA="0" upright="0" compatLnSpc="0">
            <a:spAutoFit/>
          </a:bodyPr>
          <a:p>
            <a:pPr algn="ctr">
              <a:defRPr/>
            </a:pPr>
            <a:r>
              <a:rPr sz="1400"/>
              <a:t>Index</a:t>
            </a:r>
            <a:br>
              <a:rPr sz="1400"/>
            </a:br>
            <a:r>
              <a:rPr sz="1400"/>
              <a:t>A(x)</a:t>
            </a:r>
            <a:endParaRPr sz="1400"/>
          </a:p>
        </p:txBody>
      </p:sp>
      <p:sp>
        <p:nvSpPr>
          <p:cNvPr id="468379039" name=""/>
          <p:cNvSpPr/>
          <p:nvPr/>
        </p:nvSpPr>
        <p:spPr bwMode="auto">
          <a:xfrm rot="0" flipH="0" flipV="0">
            <a:off x="4575246" y="1884053"/>
            <a:ext cx="564904"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001604091" name=""/>
          <p:cNvSpPr/>
          <p:nvPr/>
        </p:nvSpPr>
        <p:spPr bwMode="auto">
          <a:xfrm rot="0" flipH="0" flipV="0">
            <a:off x="4576753" y="2008160"/>
            <a:ext cx="564904"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051031219" name=""/>
          <p:cNvSpPr/>
          <p:nvPr/>
        </p:nvSpPr>
        <p:spPr bwMode="auto">
          <a:xfrm rot="0" flipH="0" flipV="0">
            <a:off x="4578261" y="2132267"/>
            <a:ext cx="564904"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86658014" name=""/>
          <p:cNvSpPr/>
          <p:nvPr/>
        </p:nvSpPr>
        <p:spPr bwMode="auto">
          <a:xfrm rot="0" flipH="0" flipV="0">
            <a:off x="4576753" y="2253358"/>
            <a:ext cx="564904"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365833909" name=""/>
          <p:cNvSpPr/>
          <p:nvPr/>
        </p:nvSpPr>
        <p:spPr bwMode="auto">
          <a:xfrm rot="0" flipH="0" flipV="0">
            <a:off x="4578261" y="2377465"/>
            <a:ext cx="564904"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2027781748" name=""/>
          <p:cNvSpPr/>
          <p:nvPr/>
        </p:nvSpPr>
        <p:spPr bwMode="auto">
          <a:xfrm rot="0" flipH="0" flipV="0">
            <a:off x="4579769" y="2501572"/>
            <a:ext cx="564904"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213328263" name=""/>
          <p:cNvSpPr/>
          <p:nvPr/>
        </p:nvSpPr>
        <p:spPr bwMode="auto">
          <a:xfrm rot="0" flipH="0" flipV="0">
            <a:off x="4576753" y="2621154"/>
            <a:ext cx="564904"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568543306" name=""/>
          <p:cNvSpPr/>
          <p:nvPr/>
        </p:nvSpPr>
        <p:spPr bwMode="auto">
          <a:xfrm rot="0" flipH="0" flipV="0">
            <a:off x="4578261" y="2745262"/>
            <a:ext cx="564904"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472822957" name=""/>
          <p:cNvSpPr/>
          <p:nvPr/>
        </p:nvSpPr>
        <p:spPr bwMode="auto">
          <a:xfrm rot="0" flipH="0" flipV="0">
            <a:off x="4579769" y="2869369"/>
            <a:ext cx="564904"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792851867" name=""/>
          <p:cNvSpPr/>
          <p:nvPr/>
        </p:nvSpPr>
        <p:spPr bwMode="auto">
          <a:xfrm rot="0" flipH="0" flipV="0">
            <a:off x="4578261" y="2990460"/>
            <a:ext cx="564904"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209286581" name=""/>
          <p:cNvSpPr/>
          <p:nvPr/>
        </p:nvSpPr>
        <p:spPr bwMode="auto">
          <a:xfrm rot="0" flipH="0" flipV="0">
            <a:off x="4579769" y="3114567"/>
            <a:ext cx="564904"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229750519" name=""/>
          <p:cNvSpPr/>
          <p:nvPr/>
        </p:nvSpPr>
        <p:spPr bwMode="auto">
          <a:xfrm rot="0" flipH="0" flipV="0">
            <a:off x="4581277" y="3238674"/>
            <a:ext cx="564904"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716602019" name=""/>
          <p:cNvSpPr/>
          <p:nvPr/>
        </p:nvSpPr>
        <p:spPr bwMode="auto">
          <a:xfrm rot="0" flipH="0" flipV="0">
            <a:off x="4576753" y="3366180"/>
            <a:ext cx="564904"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248462418" name=""/>
          <p:cNvSpPr/>
          <p:nvPr/>
        </p:nvSpPr>
        <p:spPr bwMode="auto">
          <a:xfrm rot="0" flipH="0" flipV="0">
            <a:off x="4578261" y="3490287"/>
            <a:ext cx="564904"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219256325" name=""/>
          <p:cNvSpPr/>
          <p:nvPr/>
        </p:nvSpPr>
        <p:spPr bwMode="auto">
          <a:xfrm rot="0" flipH="0" flipV="0">
            <a:off x="4579769" y="3614394"/>
            <a:ext cx="564904"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95007402" name=""/>
          <p:cNvSpPr/>
          <p:nvPr/>
        </p:nvSpPr>
        <p:spPr bwMode="auto">
          <a:xfrm rot="0" flipH="0" flipV="0">
            <a:off x="4578261" y="3735485"/>
            <a:ext cx="564904"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399538613" name=""/>
          <p:cNvSpPr/>
          <p:nvPr/>
        </p:nvSpPr>
        <p:spPr bwMode="auto">
          <a:xfrm rot="0" flipH="0" flipV="0">
            <a:off x="4579769" y="3859592"/>
            <a:ext cx="564904"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484099108" name=""/>
          <p:cNvSpPr/>
          <p:nvPr/>
        </p:nvSpPr>
        <p:spPr bwMode="auto">
          <a:xfrm rot="0" flipH="0" flipV="0">
            <a:off x="4581277" y="3983699"/>
            <a:ext cx="564904"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683338083" name=""/>
          <p:cNvSpPr/>
          <p:nvPr/>
        </p:nvSpPr>
        <p:spPr bwMode="auto">
          <a:xfrm rot="0" flipH="0" flipV="0">
            <a:off x="4578261" y="4103282"/>
            <a:ext cx="564904"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581644847" name=""/>
          <p:cNvSpPr/>
          <p:nvPr/>
        </p:nvSpPr>
        <p:spPr bwMode="auto">
          <a:xfrm rot="0" flipH="0" flipV="0">
            <a:off x="4579769" y="4227389"/>
            <a:ext cx="564904"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118552183" name=""/>
          <p:cNvSpPr/>
          <p:nvPr/>
        </p:nvSpPr>
        <p:spPr bwMode="auto">
          <a:xfrm rot="0" flipH="0" flipV="0">
            <a:off x="4581277" y="4351496"/>
            <a:ext cx="564904"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533006172" name=""/>
          <p:cNvSpPr/>
          <p:nvPr/>
        </p:nvSpPr>
        <p:spPr bwMode="auto">
          <a:xfrm rot="0" flipH="0" flipV="0">
            <a:off x="4579769" y="4472587"/>
            <a:ext cx="564904"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057986707" name=""/>
          <p:cNvSpPr/>
          <p:nvPr/>
        </p:nvSpPr>
        <p:spPr bwMode="auto">
          <a:xfrm rot="0" flipH="0" flipV="0">
            <a:off x="4581277" y="4596694"/>
            <a:ext cx="564904"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870677647" name=""/>
          <p:cNvSpPr/>
          <p:nvPr/>
        </p:nvSpPr>
        <p:spPr bwMode="auto">
          <a:xfrm rot="0" flipH="0" flipV="0">
            <a:off x="4582785" y="4720801"/>
            <a:ext cx="564904" cy="124900"/>
          </a:xfrm>
          <a:prstGeom prst="rect">
            <a:avLst/>
          </a:prstGeom>
          <a:solidFill>
            <a:schemeClr val="tx2">
              <a:lumMod val="20000"/>
              <a:lumOff val="80000"/>
            </a:schemeClr>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cxnSp>
        <p:nvCxnSpPr>
          <p:cNvPr id="0" name=""/>
          <p:cNvCxnSpPr>
            <a:cxnSpLocks/>
            <a:stCxn id="1615549571" idx="1"/>
            <a:endCxn id="1427449579" idx="3"/>
          </p:cNvCxnSpPr>
          <p:nvPr/>
        </p:nvCxnSpPr>
        <p:spPr bwMode="auto">
          <a:xfrm rot="10799989" flipH="0" flipV="0">
            <a:off x="7350176" y="2937480"/>
            <a:ext cx="1640140" cy="0"/>
          </a:xfrm>
          <a:prstGeom prst="line">
            <a:avLst/>
          </a:prstGeom>
          <a:ln w="19049" cap="flat" cmpd="sng" algn="ctr">
            <a:solidFill>
              <a:srgbClr val="000000"/>
            </a:solidFill>
            <a:prstDash val="sysDash"/>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824872522" name=""/>
          <p:cNvCxnSpPr>
            <a:cxnSpLocks/>
            <a:stCxn id="1615549571" idx="1"/>
            <a:endCxn id="1199048750" idx="3"/>
          </p:cNvCxnSpPr>
          <p:nvPr/>
        </p:nvCxnSpPr>
        <p:spPr bwMode="auto">
          <a:xfrm rot="10799989" flipH="0" flipV="1">
            <a:off x="7350176" y="2938235"/>
            <a:ext cx="1640140" cy="743516"/>
          </a:xfrm>
          <a:prstGeom prst="line">
            <a:avLst/>
          </a:prstGeom>
          <a:ln w="19049" cap="flat" cmpd="sng" algn="ctr">
            <a:solidFill>
              <a:srgbClr val="000000"/>
            </a:solidFill>
            <a:prstDash val="sysDash"/>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028769304" name=""/>
          <p:cNvCxnSpPr>
            <a:cxnSpLocks/>
            <a:stCxn id="1615549571" idx="1"/>
            <a:endCxn id="1894683827" idx="3"/>
          </p:cNvCxnSpPr>
          <p:nvPr/>
        </p:nvCxnSpPr>
        <p:spPr bwMode="auto">
          <a:xfrm rot="10799989" flipH="0" flipV="1">
            <a:off x="7350176" y="2938235"/>
            <a:ext cx="1640140" cy="243689"/>
          </a:xfrm>
          <a:prstGeom prst="line">
            <a:avLst/>
          </a:prstGeom>
          <a:ln w="19049" cap="flat" cmpd="sng" algn="ctr">
            <a:solidFill>
              <a:srgbClr val="000000"/>
            </a:solidFill>
            <a:prstDash val="sysDash"/>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810166185" name=""/>
          <p:cNvCxnSpPr>
            <a:cxnSpLocks/>
            <a:stCxn id="921850507" idx="1"/>
            <a:endCxn id="369917641" idx="3"/>
          </p:cNvCxnSpPr>
          <p:nvPr/>
        </p:nvCxnSpPr>
        <p:spPr bwMode="auto">
          <a:xfrm rot="10799989" flipH="0" flipV="0">
            <a:off x="7348668" y="3057818"/>
            <a:ext cx="1640140" cy="746531"/>
          </a:xfrm>
          <a:prstGeom prst="line">
            <a:avLst/>
          </a:prstGeom>
          <a:ln w="19049" cap="flat" cmpd="sng" algn="ctr">
            <a:solidFill>
              <a:srgbClr val="000000"/>
            </a:solidFill>
            <a:prstDash val="sysDash"/>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025701725" name=""/>
          <p:cNvCxnSpPr>
            <a:cxnSpLocks/>
            <a:stCxn id="921850507" idx="1"/>
          </p:cNvCxnSpPr>
          <p:nvPr/>
        </p:nvCxnSpPr>
        <p:spPr bwMode="auto">
          <a:xfrm rot="10799989" flipH="0" flipV="0">
            <a:off x="7395593" y="3701955"/>
            <a:ext cx="1593214" cy="102395"/>
          </a:xfrm>
          <a:prstGeom prst="line">
            <a:avLst/>
          </a:prstGeom>
          <a:ln w="19049" cap="flat" cmpd="sng" algn="ctr">
            <a:solidFill>
              <a:srgbClr val="000000"/>
            </a:solidFill>
            <a:prstDash val="sysDash"/>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1976158560" name=""/>
          <p:cNvSpPr/>
          <p:nvPr/>
        </p:nvSpPr>
        <p:spPr bwMode="auto">
          <a:xfrm flipH="0" flipV="0">
            <a:off x="7758389" y="2576303"/>
            <a:ext cx="867622" cy="301780"/>
          </a:xfrm>
          <a:prstGeom prst="roundRect">
            <a:avLst>
              <a:gd name="adj" fmla="val 16667"/>
            </a:avLst>
          </a:prstGeom>
          <a:solidFill>
            <a:srgbClr val="FFFF00">
              <a:alpha val="48999"/>
            </a:srgbClr>
          </a:solidFill>
          <a:ln w="6349"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p>
            <a:pPr algn="ctr">
              <a:defRPr/>
            </a:pPr>
            <a:r>
              <a:rPr sz="1200">
                <a:solidFill>
                  <a:schemeClr val="tx1"/>
                </a:solidFill>
              </a:rPr>
              <a:t>A.x = B.x</a:t>
            </a:r>
            <a:endParaRPr sz="1200">
              <a:solidFill>
                <a:schemeClr val="tx1"/>
              </a:solidFill>
            </a:endParaRPr>
          </a:p>
        </p:txBody>
      </p:sp>
      <p:sp>
        <p:nvSpPr>
          <p:cNvPr id="437682059" name="Объект 2"/>
          <p:cNvSpPr>
            <a:spLocks noGrp="1"/>
          </p:cNvSpPr>
          <p:nvPr/>
        </p:nvSpPr>
        <p:spPr bwMode="auto">
          <a:xfrm flipH="0" flipV="0">
            <a:off x="4575246" y="5142975"/>
            <a:ext cx="7162990" cy="548856"/>
          </a:xfrm>
        </p:spPr>
        <p:txBody>
          <a:bodyPr vertOverflow="overflow" horzOverflow="overflow" vert="horz" wrap="square" lIns="91440" tIns="45720" rIns="91440" bIns="45720" numCol="1" spcCol="0" rtlCol="0" fromWordArt="0" anchor="t" anchorCtr="0" forceAA="0" upright="0" compatLnSpc="0">
            <a:normAutofit/>
          </a:bodyPr>
          <a:lstStyle>
            <a:lvl1pPr marL="228600" indent="-228600" algn="l" defTabSz="914400">
              <a:lnSpc>
                <a:spcPct val="90000"/>
              </a:lnSpc>
              <a:spcBef>
                <a:spcPts val="998"/>
              </a:spcBef>
              <a:buFont typeface="Arial"/>
              <a:buChar char="•"/>
              <a:defRPr sz="2800">
                <a:solidFill>
                  <a:schemeClr val="tx1"/>
                </a:solidFill>
                <a:latin typeface="+mn-lt"/>
                <a:ea typeface="+mn-ea"/>
                <a:cs typeface="+mn-cs"/>
              </a:defRPr>
            </a:lvl1pPr>
            <a:lvl2pPr marL="685800" indent="-228600" algn="l" defTabSz="914400">
              <a:lnSpc>
                <a:spcPct val="90000"/>
              </a:lnSpc>
              <a:spcBef>
                <a:spcPts val="498"/>
              </a:spcBef>
              <a:buFont typeface="Arial"/>
              <a:buChar char="•"/>
              <a:defRPr sz="2400">
                <a:solidFill>
                  <a:schemeClr val="tx1"/>
                </a:solidFill>
                <a:latin typeface="+mn-lt"/>
                <a:ea typeface="+mn-ea"/>
                <a:cs typeface="+mn-cs"/>
              </a:defRPr>
            </a:lvl2pPr>
            <a:lvl3pPr marL="1143000" indent="-228600" algn="l" defTabSz="914400">
              <a:lnSpc>
                <a:spcPct val="90000"/>
              </a:lnSpc>
              <a:spcBef>
                <a:spcPts val="498"/>
              </a:spcBef>
              <a:buFont typeface="Arial"/>
              <a:buChar char="•"/>
              <a:defRPr sz="2000">
                <a:solidFill>
                  <a:schemeClr val="tx1"/>
                </a:solidFill>
                <a:latin typeface="+mn-lt"/>
                <a:ea typeface="+mn-ea"/>
                <a:cs typeface="+mn-cs"/>
              </a:defRPr>
            </a:lvl3pPr>
            <a:lvl4pPr marL="1600200" indent="-228600" algn="l" defTabSz="914400">
              <a:lnSpc>
                <a:spcPct val="90000"/>
              </a:lnSpc>
              <a:spcBef>
                <a:spcPts val="498"/>
              </a:spcBef>
              <a:buFont typeface="Arial"/>
              <a:buChar char="•"/>
              <a:defRPr sz="1800">
                <a:solidFill>
                  <a:schemeClr val="tx1"/>
                </a:solidFill>
                <a:latin typeface="+mn-lt"/>
                <a:ea typeface="+mn-ea"/>
                <a:cs typeface="+mn-cs"/>
              </a:defRPr>
            </a:lvl4pPr>
            <a:lvl5pPr marL="2057400" indent="-228600" algn="l" defTabSz="914400">
              <a:lnSpc>
                <a:spcPct val="90000"/>
              </a:lnSpc>
              <a:spcBef>
                <a:spcPts val="498"/>
              </a:spcBef>
              <a:buFont typeface="Arial"/>
              <a:buChar char="•"/>
              <a:defRPr sz="1800">
                <a:solidFill>
                  <a:schemeClr val="tx1"/>
                </a:solidFill>
                <a:latin typeface="+mn-lt"/>
                <a:ea typeface="+mn-ea"/>
                <a:cs typeface="+mn-cs"/>
              </a:defRPr>
            </a:lvl5pPr>
            <a:lvl6pPr marL="2514598" indent="-228600" algn="l" defTabSz="914400">
              <a:lnSpc>
                <a:spcPct val="90000"/>
              </a:lnSpc>
              <a:spcBef>
                <a:spcPts val="498"/>
              </a:spcBef>
              <a:buFont typeface="Arial"/>
              <a:buChar char="•"/>
              <a:defRPr sz="1800">
                <a:solidFill>
                  <a:schemeClr val="tx1"/>
                </a:solidFill>
                <a:latin typeface="+mn-lt"/>
                <a:ea typeface="+mn-ea"/>
                <a:cs typeface="+mn-cs"/>
              </a:defRPr>
            </a:lvl6pPr>
            <a:lvl7pPr marL="2971800" indent="-228600" algn="l" defTabSz="914400">
              <a:lnSpc>
                <a:spcPct val="90000"/>
              </a:lnSpc>
              <a:spcBef>
                <a:spcPts val="498"/>
              </a:spcBef>
              <a:buFont typeface="Arial"/>
              <a:buChar char="•"/>
              <a:defRPr sz="1800">
                <a:solidFill>
                  <a:schemeClr val="tx1"/>
                </a:solidFill>
                <a:latin typeface="+mn-lt"/>
                <a:ea typeface="+mn-ea"/>
                <a:cs typeface="+mn-cs"/>
              </a:defRPr>
            </a:lvl7pPr>
            <a:lvl8pPr marL="3429000" indent="-228600" algn="l" defTabSz="914400">
              <a:lnSpc>
                <a:spcPct val="90000"/>
              </a:lnSpc>
              <a:spcBef>
                <a:spcPts val="498"/>
              </a:spcBef>
              <a:buFont typeface="Arial"/>
              <a:buChar char="•"/>
              <a:defRPr sz="1800">
                <a:solidFill>
                  <a:schemeClr val="tx1"/>
                </a:solidFill>
                <a:latin typeface="+mn-lt"/>
                <a:ea typeface="+mn-ea"/>
                <a:cs typeface="+mn-cs"/>
              </a:defRPr>
            </a:lvl8pPr>
            <a:lvl9pPr marL="3886200" indent="-228600" algn="l" defTabSz="914400">
              <a:lnSpc>
                <a:spcPct val="90000"/>
              </a:lnSpc>
              <a:spcBef>
                <a:spcPts val="498"/>
              </a:spcBef>
              <a:buFont typeface="Arial"/>
              <a:buChar char="•"/>
              <a:defRPr sz="1800">
                <a:solidFill>
                  <a:schemeClr val="tx1"/>
                </a:solidFill>
                <a:latin typeface="+mn-lt"/>
                <a:ea typeface="+mn-ea"/>
                <a:cs typeface="+mn-cs"/>
              </a:defRPr>
            </a:lvl9pPr>
          </a:lstStyle>
          <a:p>
            <a:pPr marL="0" indent="0">
              <a:buFont typeface="Arial"/>
              <a:buNone/>
              <a:defRPr/>
            </a:pPr>
            <a:r>
              <a:rPr sz="1400"/>
              <a:t>Parameterised NestLoop is the most effective when it has </a:t>
            </a:r>
            <a:r>
              <a:rPr sz="1400"/>
              <a:t>highly selective clauses on both sides employing indexes and B.x includes lots of duplicates</a:t>
            </a:r>
            <a:endParaRPr sz="1400"/>
          </a:p>
        </p:txBody>
      </p:sp>
      <p:pic>
        <p:nvPicPr>
          <p:cNvPr id="790327567" name=""/>
          <p:cNvPicPr>
            <a:picLocks noChangeAspect="1"/>
          </p:cNvPicPr>
          <p:nvPr/>
        </p:nvPicPr>
        <p:blipFill>
          <a:blip r:embed="rId3"/>
          <a:srcRect l="27475" t="27472" r="19379" b="23879"/>
          <a:stretch/>
        </p:blipFill>
        <p:spPr bwMode="auto">
          <a:xfrm flipH="0" flipV="0">
            <a:off x="1396822" y="2878086"/>
            <a:ext cx="2537706" cy="13066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8062480" name="Заголовок 1"/>
          <p:cNvSpPr>
            <a:spLocks noGrp="1"/>
          </p:cNvSpPr>
          <p:nvPr>
            <p:ph type="title"/>
          </p:nvPr>
        </p:nvSpPr>
        <p:spPr bwMode="auto"/>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a:t>Why Postgres doesn’t cache subplans?</a:t>
            </a:r>
            <a:endParaRPr/>
          </a:p>
        </p:txBody>
      </p:sp>
      <p:sp>
        <p:nvSpPr>
          <p:cNvPr id="352635303" name="Объект 2"/>
          <p:cNvSpPr>
            <a:spLocks noGrp="1"/>
          </p:cNvSpPr>
          <p:nvPr>
            <p:ph idx="1"/>
          </p:nvPr>
        </p:nvSpPr>
        <p:spPr bwMode="auto">
          <a:xfrm flipH="0" flipV="0">
            <a:off x="5424579" y="1600200"/>
            <a:ext cx="6157818" cy="4525961"/>
          </a:xfrm>
        </p:spPr>
        <p:txBody>
          <a:bodyPr/>
          <a:lstStyle/>
          <a:p>
            <a:pPr>
              <a:defRPr/>
            </a:pPr>
            <a:r>
              <a:rPr/>
              <a:t>At the Subplan planning stage Postgres have only parse tree of the upper Query</a:t>
            </a:r>
            <a:endParaRPr/>
          </a:p>
          <a:p>
            <a:pPr>
              <a:defRPr/>
            </a:pPr>
            <a:r>
              <a:rPr/>
              <a:t>Info on parameters that comes from the upper query is not available</a:t>
            </a:r>
            <a:endParaRPr/>
          </a:p>
          <a:p>
            <a:pPr>
              <a:defRPr/>
            </a:pPr>
            <a:r>
              <a:rPr/>
              <a:t>No statistics on columns of the upper query</a:t>
            </a:r>
            <a:endParaRPr/>
          </a:p>
        </p:txBody>
      </p:sp>
      <p:sp>
        <p:nvSpPr>
          <p:cNvPr id="303886808" name="Номер слайда 5"/>
          <p:cNvSpPr>
            <a:spLocks noGrp="1"/>
          </p:cNvSpPr>
          <p:nvPr>
            <p:ph type="sldNum" sz="quarter" idx="12"/>
          </p:nvPr>
        </p:nvSpPr>
        <p:spPr bwMode="auto"/>
        <p:txBody>
          <a:bodyPr/>
          <a:lstStyle/>
          <a:p>
            <a:pPr>
              <a:defRPr/>
            </a:pPr>
            <a:fld id="{6A953055-CC82-ADD2-FCD2-A916529ACF51}" type="slidenum">
              <a:rPr/>
              <a:t/>
            </a:fld>
            <a:endParaRPr/>
          </a:p>
        </p:txBody>
      </p:sp>
      <p:sp>
        <p:nvSpPr>
          <p:cNvPr id="1787588334" name=""/>
          <p:cNvSpPr/>
          <p:nvPr/>
        </p:nvSpPr>
        <p:spPr bwMode="auto">
          <a:xfrm rot="16199969" flipH="0" flipV="0">
            <a:off x="377799" y="3430998"/>
            <a:ext cx="3574232" cy="683382"/>
          </a:xfrm>
          <a:prstGeom prst="rightArrow">
            <a:avLst>
              <a:gd name="adj1" fmla="val 50000"/>
              <a:gd name="adj2" fmla="val 50000"/>
            </a:avLst>
          </a:prstGeom>
          <a:solidFill>
            <a:schemeClr val="bg1">
              <a:lumMod val="85000"/>
            </a:schemeClr>
          </a:solidFill>
          <a:ln w="12699"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lgn="ctr">
              <a:defRPr/>
            </a:pPr>
            <a:r>
              <a:rPr>
                <a:solidFill>
                  <a:schemeClr val="tx1"/>
                </a:solidFill>
              </a:rPr>
              <a:t>planning direction</a:t>
            </a:r>
            <a:endParaRPr/>
          </a:p>
        </p:txBody>
      </p:sp>
      <p:sp>
        <p:nvSpPr>
          <p:cNvPr id="1888503817" name=""/>
          <p:cNvSpPr/>
          <p:nvPr/>
        </p:nvSpPr>
        <p:spPr bwMode="auto">
          <a:xfrm flipH="0" flipV="0">
            <a:off x="2695222" y="4786485"/>
            <a:ext cx="1365791" cy="766907"/>
          </a:xfrm>
          <a:prstGeom prst="rect">
            <a:avLst/>
          </a:prstGeom>
          <a:solidFill>
            <a:schemeClr val="bg1">
              <a:lumMod val="85000"/>
            </a:schemeClr>
          </a:solidFill>
          <a:ln w="12699"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lgn="ctr">
              <a:defRPr/>
            </a:pPr>
            <a:r>
              <a:rPr u="none">
                <a:solidFill>
                  <a:schemeClr val="tx1"/>
                </a:solidFill>
              </a:rPr>
              <a:t>SubPlan 1</a:t>
            </a:r>
            <a:endParaRPr u="sng">
              <a:solidFill>
                <a:schemeClr val="tx1"/>
              </a:solidFill>
            </a:endParaRPr>
          </a:p>
        </p:txBody>
      </p:sp>
      <p:sp>
        <p:nvSpPr>
          <p:cNvPr id="1207414409" name=""/>
          <p:cNvSpPr/>
          <p:nvPr/>
        </p:nvSpPr>
        <p:spPr bwMode="auto">
          <a:xfrm flipH="0" flipV="0">
            <a:off x="2695222" y="3625723"/>
            <a:ext cx="1365789" cy="766907"/>
          </a:xfrm>
          <a:prstGeom prst="rect">
            <a:avLst/>
          </a:prstGeom>
          <a:solidFill>
            <a:schemeClr val="bg1">
              <a:lumMod val="85000"/>
            </a:schemeClr>
          </a:solidFill>
          <a:ln w="12699"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lgn="ctr">
              <a:defRPr/>
            </a:pPr>
            <a:r>
              <a:rPr u="none">
                <a:solidFill>
                  <a:schemeClr val="tx1"/>
                </a:solidFill>
              </a:rPr>
              <a:t>SubPlan 2</a:t>
            </a:r>
            <a:endParaRPr u="sng">
              <a:solidFill>
                <a:schemeClr val="tx1"/>
              </a:solidFill>
            </a:endParaRPr>
          </a:p>
        </p:txBody>
      </p:sp>
      <p:sp>
        <p:nvSpPr>
          <p:cNvPr id="380993982" name=""/>
          <p:cNvSpPr/>
          <p:nvPr/>
        </p:nvSpPr>
        <p:spPr bwMode="auto">
          <a:xfrm flipH="0" flipV="0">
            <a:off x="2695222" y="2428811"/>
            <a:ext cx="1365789" cy="766907"/>
          </a:xfrm>
          <a:prstGeom prst="rect">
            <a:avLst/>
          </a:prstGeom>
          <a:solidFill>
            <a:schemeClr val="bg1">
              <a:lumMod val="85000"/>
            </a:schemeClr>
          </a:solidFill>
          <a:ln w="12699"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lgn="ctr">
              <a:defRPr/>
            </a:pPr>
            <a:r>
              <a:rPr u="none">
                <a:solidFill>
                  <a:schemeClr val="tx1"/>
                </a:solidFill>
              </a:rPr>
              <a:t>Query</a:t>
            </a:r>
            <a:endParaRPr u="sng">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61299969" name="Номер слайда 5"/>
          <p:cNvSpPr>
            <a:spLocks noGrp="1"/>
          </p:cNvSpPr>
          <p:nvPr>
            <p:ph type="sldNum" sz="quarter" idx="12"/>
          </p:nvPr>
        </p:nvSpPr>
        <p:spPr bwMode="auto"/>
        <p:txBody>
          <a:bodyPr/>
          <a:lstStyle/>
          <a:p>
            <a:pPr>
              <a:defRPr/>
            </a:pPr>
            <a:fld id="{9961B106-F918-D7BF-30AF-2636D6776F27}" type="slidenum">
              <a:rPr/>
              <a:t/>
            </a:fld>
            <a:endParaRPr/>
          </a:p>
        </p:txBody>
      </p:sp>
      <p:sp>
        <p:nvSpPr>
          <p:cNvPr id="979881487" name="Заголовок 1"/>
          <p:cNvSpPr>
            <a:spLocks noGrp="1"/>
          </p:cNvSpPr>
          <p:nvPr>
            <p:ph type="title"/>
          </p:nvPr>
        </p:nvSpPr>
        <p:spPr bwMode="auto">
          <a:xfrm flipH="0" flipV="0">
            <a:off x="1803192" y="2511331"/>
            <a:ext cx="9779204" cy="2143123"/>
          </a:xfrm>
        </p:spPr>
        <p:txBody>
          <a:bodyPr vertOverflow="overflow" horzOverflow="overflow" vert="horz" wrap="square" lIns="91440" tIns="45720" rIns="91440" bIns="45720" numCol="1" spcCol="0" rtlCol="0" fromWordArt="0" anchor="t" anchorCtr="0" forceAA="0" upright="0" compatLnSpc="0">
            <a:normAutofit fontScale="95000" lnSpcReduction="1000"/>
          </a:bodyPr>
          <a:lstStyle>
            <a:lvl1pPr algn="l">
              <a:defRPr sz="4000" b="1" cap="all"/>
            </a:lvl1pPr>
          </a:lstStyle>
          <a:p>
            <a:pPr marL="0" marR="0" lvl="0" indent="0" algn="l" defTabSz="914400">
              <a:lnSpc>
                <a:spcPct val="100000"/>
              </a:lnSpc>
              <a:spcBef>
                <a:spcPts val="0"/>
              </a:spcBef>
              <a:spcAft>
                <a:spcPts val="0"/>
              </a:spcAft>
              <a:buNone/>
              <a:defRPr lang="en-AU" sz="4000" b="1" i="0" u="none" strike="noStrike" cap="all" spc="0">
                <a:solidFill>
                  <a:srgbClr val="000000"/>
                </a:solidFill>
                <a:latin typeface="Arial"/>
                <a:ea typeface="Arial"/>
                <a:cs typeface="Arial"/>
              </a:defRPr>
            </a:pPr>
            <a:r>
              <a:rPr lang="en-AU" sz="3400" b="0" i="1" u="none" strike="noStrike" cap="none" spc="0">
                <a:solidFill>
                  <a:srgbClr val="000000"/>
                </a:solidFill>
                <a:latin typeface="Arial"/>
                <a:ea typeface="Arial"/>
                <a:cs typeface="Arial"/>
              </a:rPr>
              <a:t>The top-down approach to identifying alternative execution paths for the subplan, after planning the main query, provides sufficient information for the subquery caching mechanism.</a:t>
            </a:r>
            <a:endParaRPr sz="3600" b="1" i="1">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88388988" name="Номер слайда 5"/>
          <p:cNvSpPr>
            <a:spLocks noGrp="1"/>
          </p:cNvSpPr>
          <p:nvPr>
            <p:ph type="sldNum" sz="quarter" idx="12"/>
          </p:nvPr>
        </p:nvSpPr>
        <p:spPr bwMode="auto"/>
        <p:txBody>
          <a:bodyPr/>
          <a:lstStyle/>
          <a:p>
            <a:pPr>
              <a:defRPr/>
            </a:pPr>
            <a:fld id="{676C4EE2-B1E2-7C86-119A-57650B413BB2}" type="slidenum">
              <a:rPr/>
              <a:t/>
            </a:fld>
            <a:endParaRPr/>
          </a:p>
        </p:txBody>
      </p:sp>
      <p:sp>
        <p:nvSpPr>
          <p:cNvPr id="1108282147" name="Заголовок 1"/>
          <p:cNvSpPr>
            <a:spLocks noGrp="1"/>
          </p:cNvSpPr>
          <p:nvPr>
            <p:ph type="title"/>
          </p:nvPr>
        </p:nvSpPr>
        <p:spPr bwMode="auto"/>
        <p:txBody>
          <a:bodyPr/>
          <a:lstStyle/>
          <a:p>
            <a:pPr>
              <a:defRPr/>
            </a:pPr>
            <a:r>
              <a:rPr/>
              <a:t>Bottom-Up approach</a:t>
            </a:r>
            <a:endParaRPr/>
          </a:p>
        </p:txBody>
      </p:sp>
      <p:sp>
        <p:nvSpPr>
          <p:cNvPr id="561222966" name="Объект 2"/>
          <p:cNvSpPr>
            <a:spLocks noGrp="1"/>
          </p:cNvSpPr>
          <p:nvPr>
            <p:ph idx="1"/>
          </p:nvPr>
        </p:nvSpPr>
        <p:spPr bwMode="auto">
          <a:xfrm flipH="0" flipV="0">
            <a:off x="6414800" y="1919553"/>
            <a:ext cx="5167595" cy="3876534"/>
          </a:xfrm>
        </p:spPr>
        <p:txBody>
          <a:bodyPr vertOverflow="overflow" horzOverflow="overflow" vert="horz" wrap="square" lIns="91440" tIns="45720" rIns="91440" bIns="45720" numCol="1" spcCol="0" rtlCol="0" fromWordArt="0" anchor="t" anchorCtr="0" forceAA="0" upright="0" compatLnSpc="0">
            <a:normAutofit fontScale="95000" lnSpcReduction="1000"/>
          </a:bodyPr>
          <a:lstStyle/>
          <a:p>
            <a:pPr>
              <a:defRPr/>
            </a:pPr>
            <a:r>
              <a:rPr/>
              <a:t>Scan -&gt; Join -&gt; Group-by order of planning</a:t>
            </a:r>
            <a:endParaRPr/>
          </a:p>
          <a:p>
            <a:pPr>
              <a:defRPr/>
            </a:pPr>
            <a:r>
              <a:rPr/>
              <a:t>Join tree planning from the leafs to the root</a:t>
            </a:r>
            <a:endParaRPr/>
          </a:p>
          <a:p>
            <a:pPr>
              <a:defRPr/>
            </a:pPr>
            <a:r>
              <a:rPr/>
              <a:t>Optimise Subplan before the upper query</a:t>
            </a:r>
            <a:endParaRPr/>
          </a:p>
          <a:p>
            <a:pPr>
              <a:defRPr/>
            </a:pPr>
            <a:r>
              <a:rPr lang="en-AU" sz="3200" b="0" i="0" u="none" strike="noStrike" cap="none" spc="0">
                <a:solidFill>
                  <a:schemeClr val="tx1"/>
                </a:solidFill>
                <a:latin typeface="+mn-lt"/>
                <a:ea typeface="+mn-ea"/>
                <a:cs typeface="+mn-cs"/>
              </a:rPr>
              <a:t>Optimise</a:t>
            </a:r>
            <a:r>
              <a:rPr/>
              <a:t> CTE before the query</a:t>
            </a:r>
            <a:endParaRPr/>
          </a:p>
        </p:txBody>
      </p:sp>
      <p:pic>
        <p:nvPicPr>
          <p:cNvPr id="1554711051" name=""/>
          <p:cNvPicPr>
            <a:picLocks noChangeAspect="1"/>
          </p:cNvPicPr>
          <p:nvPr/>
        </p:nvPicPr>
        <p:blipFill>
          <a:blip r:embed="rId3"/>
          <a:srcRect l="0" t="0" r="51436" b="11617"/>
          <a:stretch/>
        </p:blipFill>
        <p:spPr bwMode="auto">
          <a:xfrm flipH="0" flipV="0">
            <a:off x="284531" y="1600200"/>
            <a:ext cx="5668166" cy="372512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38650763" name=""/>
          <p:cNvSpPr/>
          <p:nvPr/>
        </p:nvSpPr>
        <p:spPr bwMode="auto">
          <a:xfrm flipH="0" flipV="0">
            <a:off x="6544452" y="1417637"/>
            <a:ext cx="5425026" cy="4170456"/>
          </a:xfrm>
          <a:prstGeom prst="rect">
            <a:avLst/>
          </a:prstGeom>
          <a:solidFill>
            <a:schemeClr val="bg1">
              <a:lumMod val="85000"/>
            </a:schemeClr>
          </a:solidFill>
          <a:ln w="12699"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t" anchorCtr="0" forceAA="0" upright="0" compatLnSpc="0"/>
          <a:p>
            <a:pPr algn="l">
              <a:defRPr/>
            </a:pPr>
            <a:r>
              <a:rPr u="sng">
                <a:solidFill>
                  <a:schemeClr val="tx1"/>
                </a:solidFill>
              </a:rPr>
              <a:t>External module</a:t>
            </a:r>
            <a:endParaRPr/>
          </a:p>
        </p:txBody>
      </p:sp>
      <p:sp>
        <p:nvSpPr>
          <p:cNvPr id="645159981" name=""/>
          <p:cNvSpPr/>
          <p:nvPr/>
        </p:nvSpPr>
        <p:spPr bwMode="auto">
          <a:xfrm flipH="0" flipV="0">
            <a:off x="7485770" y="3537228"/>
            <a:ext cx="1996473" cy="1716386"/>
          </a:xfrm>
          <a:prstGeom prst="cloud">
            <a:avLst/>
          </a:prstGeom>
          <a:ln w="12699"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p>
            <a:pPr>
              <a:defRPr/>
            </a:pPr>
            <a:r>
              <a:rPr u="sng">
                <a:solidFill>
                  <a:schemeClr val="tx1"/>
                </a:solidFill>
              </a:rPr>
              <a:t>Query</a:t>
            </a:r>
            <a:endParaRPr/>
          </a:p>
        </p:txBody>
      </p:sp>
      <p:sp>
        <p:nvSpPr>
          <p:cNvPr id="538478475" name=""/>
          <p:cNvSpPr/>
          <p:nvPr/>
        </p:nvSpPr>
        <p:spPr bwMode="auto">
          <a:xfrm flipH="0" flipV="0">
            <a:off x="1516385" y="2466533"/>
            <a:ext cx="2616188" cy="1857847"/>
          </a:xfrm>
          <a:prstGeom prst="rect">
            <a:avLst/>
          </a:prstGeom>
          <a:solidFill>
            <a:schemeClr val="bg1">
              <a:lumMod val="85000"/>
            </a:schemeClr>
          </a:solidFill>
          <a:ln w="12699"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t" anchorCtr="0" forceAA="0" upright="0" compatLnSpc="0"/>
          <a:p>
            <a:pPr algn="l">
              <a:defRPr/>
            </a:pPr>
            <a:r>
              <a:rPr lang="en-AU" sz="1800" b="0" i="0" u="none" strike="noStrike" cap="none" spc="0">
                <a:solidFill>
                  <a:schemeClr val="tx1"/>
                </a:solidFill>
                <a:latin typeface="+mn-lt"/>
                <a:ea typeface="+mn-ea"/>
                <a:cs typeface="+mn-cs"/>
              </a:rPr>
              <a:t>Postgres Planner</a:t>
            </a:r>
            <a:endParaRPr sz="1800"/>
          </a:p>
        </p:txBody>
      </p:sp>
      <p:sp>
        <p:nvSpPr>
          <p:cNvPr id="1401149254" name="Номер слайда 5"/>
          <p:cNvSpPr>
            <a:spLocks noGrp="1"/>
          </p:cNvSpPr>
          <p:nvPr>
            <p:ph type="sldNum" sz="quarter" idx="12"/>
          </p:nvPr>
        </p:nvSpPr>
        <p:spPr bwMode="auto"/>
        <p:txBody>
          <a:bodyPr/>
          <a:lstStyle/>
          <a:p>
            <a:pPr>
              <a:defRPr/>
            </a:pPr>
            <a:fld id="{54BFBC63-20E5-620F-AA31-B7FF88CB1B86}" type="slidenum">
              <a:rPr/>
              <a:t/>
            </a:fld>
            <a:endParaRPr/>
          </a:p>
        </p:txBody>
      </p:sp>
      <p:sp>
        <p:nvSpPr>
          <p:cNvPr id="1350460736" name="Заголовок 1"/>
          <p:cNvSpPr>
            <a:spLocks noGrp="1"/>
          </p:cNvSpPr>
          <p:nvPr>
            <p:ph type="title"/>
          </p:nvPr>
        </p:nvSpPr>
        <p:spPr bwMode="auto"/>
        <p:txBody>
          <a:bodyPr/>
          <a:lstStyle/>
          <a:p>
            <a:pPr>
              <a:defRPr/>
            </a:pPr>
            <a:r>
              <a:rPr/>
              <a:t>How does it work?</a:t>
            </a:r>
            <a:endParaRPr/>
          </a:p>
        </p:txBody>
      </p:sp>
      <p:sp>
        <p:nvSpPr>
          <p:cNvPr id="1358268594" name=""/>
          <p:cNvSpPr txBox="1"/>
          <p:nvPr/>
        </p:nvSpPr>
        <p:spPr bwMode="auto">
          <a:xfrm flipH="0" flipV="0">
            <a:off x="1754437" y="3112536"/>
            <a:ext cx="2140084" cy="366119"/>
          </a:xfrm>
          <a:prstGeom prst="rect">
            <a:avLst/>
          </a:prstGeom>
          <a:noFill/>
          <a:ln w="12699">
            <a:solidFill>
              <a:schemeClr val="accent1">
                <a:lumMod val="50196"/>
              </a:schemeClr>
            </a:solidFill>
            <a:prstDash val="solid"/>
          </a:ln>
        </p:spPr>
        <p:txBody>
          <a:bodyPr vertOverflow="overflow" horzOverflow="overflow" vert="horz" wrap="none" lIns="91440" tIns="45720" rIns="91440" bIns="45720" numCol="1" spcCol="0" rtlCol="0" fromWordArt="0" anchor="ctr" anchorCtr="0" forceAA="0" upright="0" compatLnSpc="0">
            <a:spAutoFit/>
          </a:bodyPr>
          <a:p>
            <a:pPr algn="ctr">
              <a:defRPr/>
            </a:pPr>
            <a:r>
              <a:rPr/>
              <a:t>Query Optimisation</a:t>
            </a:r>
            <a:endParaRPr/>
          </a:p>
        </p:txBody>
      </p:sp>
      <p:sp>
        <p:nvSpPr>
          <p:cNvPr id="2104478931" name=""/>
          <p:cNvSpPr txBox="1"/>
          <p:nvPr/>
        </p:nvSpPr>
        <p:spPr bwMode="auto">
          <a:xfrm flipH="0" flipV="0">
            <a:off x="6847945" y="3114749"/>
            <a:ext cx="1466901" cy="366119"/>
          </a:xfrm>
          <a:prstGeom prst="rect">
            <a:avLst/>
          </a:prstGeom>
          <a:noFill/>
          <a:ln w="12699">
            <a:solidFill>
              <a:schemeClr val="accent1">
                <a:lumMod val="50196"/>
              </a:schemeClr>
            </a:solidFill>
            <a:prstDash val="solid"/>
          </a:ln>
        </p:spPr>
        <p:txBody>
          <a:bodyPr vertOverflow="overflow" horzOverflow="overflow" vert="horz" wrap="none" lIns="91440" tIns="45720" rIns="91440" bIns="45720" numCol="1" spcCol="0" rtlCol="0" fromWordArt="0" anchor="ctr" anchorCtr="0" forceAA="0" upright="0" compatLnSpc="0">
            <a:spAutoFit/>
          </a:bodyPr>
          <a:p>
            <a:pPr algn="ctr">
              <a:defRPr/>
            </a:pPr>
            <a:r>
              <a:rPr/>
              <a:t>paths walker</a:t>
            </a:r>
            <a:endParaRPr/>
          </a:p>
        </p:txBody>
      </p:sp>
      <p:cxnSp>
        <p:nvCxnSpPr>
          <p:cNvPr id="1962680665" name=""/>
          <p:cNvCxnSpPr>
            <a:cxnSpLocks/>
            <a:stCxn id="1358268594" idx="3"/>
            <a:endCxn id="2104478931" idx="1"/>
          </p:cNvCxnSpPr>
          <p:nvPr/>
        </p:nvCxnSpPr>
        <p:spPr bwMode="auto">
          <a:xfrm rot="0" flipH="0" flipV="0">
            <a:off x="3894522" y="3296703"/>
            <a:ext cx="2953423" cy="0"/>
          </a:xfrm>
          <a:prstGeom prst="line">
            <a:avLst/>
          </a:prstGeom>
          <a:ln w="19049" cap="flat" cmpd="sng" algn="ctr">
            <a:solidFill>
              <a:srgbClr val="000000"/>
            </a:solidFill>
            <a:prstDash val="sysDash"/>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1206567232" name=""/>
          <p:cNvSpPr/>
          <p:nvPr/>
        </p:nvSpPr>
        <p:spPr bwMode="auto">
          <a:xfrm flipH="0" flipV="0">
            <a:off x="4187718" y="2916449"/>
            <a:ext cx="2395949" cy="396599"/>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r>
              <a:rPr sz="2000" b="0" i="0" u="none">
                <a:solidFill>
                  <a:schemeClr val="tx1"/>
                </a:solidFill>
                <a:latin typeface="Roboto"/>
                <a:ea typeface="Roboto"/>
                <a:cs typeface="Roboto"/>
              </a:rPr>
              <a:t>upper_paths_hook</a:t>
            </a:r>
            <a:endParaRPr sz="2000" i="0">
              <a:solidFill>
                <a:schemeClr val="tx1"/>
              </a:solidFill>
            </a:endParaRPr>
          </a:p>
        </p:txBody>
      </p:sp>
      <p:sp>
        <p:nvSpPr>
          <p:cNvPr id="234562836" name=""/>
          <p:cNvSpPr/>
          <p:nvPr/>
        </p:nvSpPr>
        <p:spPr bwMode="auto">
          <a:xfrm rot="0" flipH="0" flipV="0">
            <a:off x="8995007" y="4210459"/>
            <a:ext cx="302639" cy="311212"/>
          </a:xfrm>
          <a:prstGeom prst="ellipse">
            <a:avLst/>
          </a:prstGeom>
          <a:solidFill>
            <a:schemeClr val="bg1">
              <a:lumMod val="75000"/>
            </a:schemeClr>
          </a:solidFill>
          <a:ln w="127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lgn="ctr">
              <a:defRPr/>
            </a:pPr>
            <a:endParaRPr>
              <a:solidFill>
                <a:schemeClr val="tx1"/>
              </a:solidFill>
            </a:endParaRPr>
          </a:p>
        </p:txBody>
      </p:sp>
      <p:sp>
        <p:nvSpPr>
          <p:cNvPr id="1033634951" name=""/>
          <p:cNvSpPr/>
          <p:nvPr/>
        </p:nvSpPr>
        <p:spPr bwMode="auto">
          <a:xfrm rot="0" flipH="0" flipV="0">
            <a:off x="8692368" y="3776648"/>
            <a:ext cx="302638" cy="311211"/>
          </a:xfrm>
          <a:prstGeom prst="ellipse">
            <a:avLst/>
          </a:prstGeom>
          <a:solidFill>
            <a:schemeClr val="bg1">
              <a:lumMod val="75000"/>
            </a:schemeClr>
          </a:solidFill>
          <a:ln w="127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lgn="ctr">
              <a:defRPr/>
            </a:pPr>
            <a:endParaRPr>
              <a:solidFill>
                <a:schemeClr val="tx1"/>
              </a:solidFill>
            </a:endParaRPr>
          </a:p>
        </p:txBody>
      </p:sp>
      <p:sp>
        <p:nvSpPr>
          <p:cNvPr id="1476749987" name=""/>
          <p:cNvSpPr/>
          <p:nvPr/>
        </p:nvSpPr>
        <p:spPr bwMode="auto">
          <a:xfrm rot="0" flipH="0" flipV="0">
            <a:off x="8389729" y="4210459"/>
            <a:ext cx="302638" cy="311211"/>
          </a:xfrm>
          <a:prstGeom prst="ellipse">
            <a:avLst/>
          </a:prstGeom>
          <a:solidFill>
            <a:schemeClr val="bg1">
              <a:lumMod val="75000"/>
            </a:schemeClr>
          </a:solidFill>
          <a:ln w="127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lgn="ctr">
              <a:defRPr/>
            </a:pPr>
            <a:endParaRPr>
              <a:solidFill>
                <a:schemeClr val="tx1"/>
              </a:solidFill>
            </a:endParaRPr>
          </a:p>
        </p:txBody>
      </p:sp>
      <p:sp>
        <p:nvSpPr>
          <p:cNvPr id="232224771" name=""/>
          <p:cNvSpPr/>
          <p:nvPr/>
        </p:nvSpPr>
        <p:spPr bwMode="auto">
          <a:xfrm rot="0" flipH="0" flipV="0">
            <a:off x="8389701" y="4674071"/>
            <a:ext cx="302638" cy="311211"/>
          </a:xfrm>
          <a:prstGeom prst="ellipse">
            <a:avLst/>
          </a:prstGeom>
          <a:solidFill>
            <a:srgbClr val="FF0000"/>
          </a:solidFill>
          <a:ln w="127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lgn="ctr">
              <a:defRPr/>
            </a:pPr>
            <a:endParaRPr>
              <a:solidFill>
                <a:schemeClr val="tx1"/>
              </a:solidFill>
            </a:endParaRPr>
          </a:p>
        </p:txBody>
      </p:sp>
      <p:cxnSp>
        <p:nvCxnSpPr>
          <p:cNvPr id="1094931254" name=""/>
          <p:cNvCxnSpPr>
            <a:cxnSpLocks/>
            <a:stCxn id="1476749987" idx="0"/>
            <a:endCxn id="1033634951" idx="3"/>
          </p:cNvCxnSpPr>
          <p:nvPr/>
        </p:nvCxnSpPr>
        <p:spPr bwMode="auto">
          <a:xfrm rot="16199969" flipH="0" flipV="0">
            <a:off x="8554781" y="4028551"/>
            <a:ext cx="168174" cy="195639"/>
          </a:xfrm>
          <a:prstGeom prst="line">
            <a:avLst/>
          </a:prstGeom>
          <a:ln w="19049" cap="flat" cmpd="sng" algn="ctr">
            <a:solidFill>
              <a:schemeClr val="tx1"/>
            </a:solidFill>
            <a:prstDash val="solid"/>
          </a:ln>
        </p:spPr>
        <p:style>
          <a:lnRef idx="1">
            <a:schemeClr val="accent1">
              <a:shade val="50000"/>
            </a:schemeClr>
          </a:lnRef>
          <a:fillRef idx="0">
            <a:schemeClr val="accent1"/>
          </a:fillRef>
          <a:effectRef idx="0">
            <a:schemeClr val="accent1"/>
          </a:effectRef>
          <a:fontRef idx="minor">
            <a:schemeClr val="tx1"/>
          </a:fontRef>
        </p:style>
      </p:cxnSp>
      <p:cxnSp>
        <p:nvCxnSpPr>
          <p:cNvPr id="1701185136" name=""/>
          <p:cNvCxnSpPr>
            <a:cxnSpLocks/>
            <a:stCxn id="234562836" idx="0"/>
            <a:endCxn id="1033634951" idx="5"/>
          </p:cNvCxnSpPr>
          <p:nvPr/>
        </p:nvCxnSpPr>
        <p:spPr bwMode="auto">
          <a:xfrm rot="16199969" flipH="0" flipV="1">
            <a:off x="8964419" y="4028551"/>
            <a:ext cx="168174" cy="195640"/>
          </a:xfrm>
          <a:prstGeom prst="line">
            <a:avLst/>
          </a:prstGeom>
          <a:ln w="19049" cap="flat" cmpd="sng" algn="ctr">
            <a:solidFill>
              <a:schemeClr val="tx1"/>
            </a:solidFill>
            <a:prstDash val="solid"/>
          </a:ln>
        </p:spPr>
        <p:style>
          <a:lnRef idx="1">
            <a:schemeClr val="accent1">
              <a:shade val="50000"/>
            </a:schemeClr>
          </a:lnRef>
          <a:fillRef idx="0">
            <a:schemeClr val="accent1"/>
          </a:fillRef>
          <a:effectRef idx="0">
            <a:schemeClr val="accent1"/>
          </a:effectRef>
          <a:fontRef idx="minor">
            <a:schemeClr val="tx1"/>
          </a:fontRef>
        </p:style>
      </p:cxnSp>
      <p:cxnSp>
        <p:nvCxnSpPr>
          <p:cNvPr id="2130756448" name=""/>
          <p:cNvCxnSpPr>
            <a:cxnSpLocks/>
            <a:stCxn id="1476749987" idx="4"/>
            <a:endCxn id="232224771" idx="0"/>
          </p:cNvCxnSpPr>
          <p:nvPr/>
        </p:nvCxnSpPr>
        <p:spPr bwMode="auto">
          <a:xfrm rot="5399976" flipH="0" flipV="0">
            <a:off x="8464834" y="4597871"/>
            <a:ext cx="152399" cy="0"/>
          </a:xfrm>
          <a:prstGeom prst="line">
            <a:avLst/>
          </a:prstGeom>
          <a:ln w="19049" cap="flat" cmpd="sng" algn="ctr">
            <a:solidFill>
              <a:schemeClr val="tx1"/>
            </a:solidFill>
            <a:prstDash val="solid"/>
          </a:ln>
        </p:spPr>
        <p:style>
          <a:lnRef idx="1">
            <a:schemeClr val="accent1">
              <a:shade val="50000"/>
            </a:schemeClr>
          </a:lnRef>
          <a:fillRef idx="0">
            <a:schemeClr val="accent1"/>
          </a:fillRef>
          <a:effectRef idx="0">
            <a:schemeClr val="accent1"/>
          </a:effectRef>
          <a:fontRef idx="minor">
            <a:schemeClr val="tx1"/>
          </a:fontRef>
        </p:style>
      </p:cxnSp>
      <p:cxnSp>
        <p:nvCxnSpPr>
          <p:cNvPr id="162741005" name=""/>
          <p:cNvCxnSpPr>
            <a:cxnSpLocks/>
            <a:stCxn id="1033634951" idx="0"/>
            <a:endCxn id="2104478931" idx="3"/>
          </p:cNvCxnSpPr>
          <p:nvPr/>
        </p:nvCxnSpPr>
        <p:spPr bwMode="auto">
          <a:xfrm rot="16199969" flipH="0" flipV="1">
            <a:off x="8339848" y="3272808"/>
            <a:ext cx="478838" cy="528840"/>
          </a:xfrm>
          <a:prstGeom prst="bentConnector2">
            <a:avLst/>
          </a:prstGeom>
          <a:ln w="19049" cap="flat" cmpd="sng" algn="ctr">
            <a:solidFill>
              <a:schemeClr val="tx1"/>
            </a:solidFill>
            <a:prstDash val="solid"/>
            <a:headEnd type="arrow"/>
            <a:tailEnd type="none"/>
          </a:ln>
        </p:spPr>
        <p:style>
          <a:lnRef idx="1">
            <a:schemeClr val="accent1">
              <a:shade val="50000"/>
            </a:schemeClr>
          </a:lnRef>
          <a:fillRef idx="0">
            <a:schemeClr val="accent1"/>
          </a:fillRef>
          <a:effectRef idx="0">
            <a:schemeClr val="accent1"/>
          </a:effectRef>
          <a:fontRef idx="minor">
            <a:schemeClr val="tx1"/>
          </a:fontRef>
        </p:style>
      </p:cxnSp>
      <p:sp>
        <p:nvSpPr>
          <p:cNvPr id="436762223" name=""/>
          <p:cNvSpPr/>
          <p:nvPr/>
        </p:nvSpPr>
        <p:spPr bwMode="auto">
          <a:xfrm flipH="0" flipV="0">
            <a:off x="9854383" y="3776648"/>
            <a:ext cx="1996472" cy="1688846"/>
          </a:xfrm>
          <a:prstGeom prst="cloud">
            <a:avLst/>
          </a:prstGeom>
          <a:ln w="12699"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p>
            <a:pPr>
              <a:defRPr/>
            </a:pPr>
            <a:r>
              <a:rPr u="sng">
                <a:solidFill>
                  <a:schemeClr val="tx1"/>
                </a:solidFill>
              </a:rPr>
              <a:t>SubPlan</a:t>
            </a:r>
            <a:endParaRPr/>
          </a:p>
        </p:txBody>
      </p:sp>
      <p:sp>
        <p:nvSpPr>
          <p:cNvPr id="586775673" name=""/>
          <p:cNvSpPr/>
          <p:nvPr/>
        </p:nvSpPr>
        <p:spPr bwMode="auto">
          <a:xfrm rot="0" flipH="0" flipV="0">
            <a:off x="10701300" y="4522426"/>
            <a:ext cx="302638" cy="311211"/>
          </a:xfrm>
          <a:prstGeom prst="ellipse">
            <a:avLst/>
          </a:prstGeom>
          <a:solidFill>
            <a:schemeClr val="bg1">
              <a:lumMod val="75000"/>
            </a:schemeClr>
          </a:solidFill>
          <a:ln w="127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lgn="ctr">
              <a:defRPr/>
            </a:pPr>
            <a:endParaRPr>
              <a:solidFill>
                <a:schemeClr val="tx1"/>
              </a:solidFill>
            </a:endParaRPr>
          </a:p>
        </p:txBody>
      </p:sp>
      <p:cxnSp>
        <p:nvCxnSpPr>
          <p:cNvPr id="611296631" name=""/>
          <p:cNvCxnSpPr>
            <a:cxnSpLocks/>
            <a:stCxn id="586775673" idx="3"/>
          </p:cNvCxnSpPr>
          <p:nvPr/>
        </p:nvCxnSpPr>
        <p:spPr bwMode="auto">
          <a:xfrm rot="5399976" flipH="0" flipV="0">
            <a:off x="10583227" y="4820437"/>
            <a:ext cx="194767" cy="130019"/>
          </a:xfrm>
          <a:prstGeom prst="line">
            <a:avLst/>
          </a:prstGeom>
          <a:ln w="19049" cap="flat" cmpd="sng" algn="ctr">
            <a:solidFill>
              <a:schemeClr val="tx1"/>
            </a:solidFill>
            <a:prstDash val="solid"/>
          </a:ln>
        </p:spPr>
        <p:style>
          <a:lnRef idx="1">
            <a:schemeClr val="accent1">
              <a:shade val="50000"/>
            </a:schemeClr>
          </a:lnRef>
          <a:fillRef idx="0">
            <a:schemeClr val="accent1"/>
          </a:fillRef>
          <a:effectRef idx="0">
            <a:schemeClr val="accent1"/>
          </a:effectRef>
          <a:fontRef idx="minor">
            <a:schemeClr val="tx1"/>
          </a:fontRef>
        </p:style>
      </p:cxnSp>
      <p:cxnSp>
        <p:nvCxnSpPr>
          <p:cNvPr id="12629727" name=""/>
          <p:cNvCxnSpPr>
            <a:cxnSpLocks/>
            <a:stCxn id="586775673" idx="5"/>
          </p:cNvCxnSpPr>
          <p:nvPr/>
        </p:nvCxnSpPr>
        <p:spPr bwMode="auto">
          <a:xfrm rot="5399976" flipH="0" flipV="1">
            <a:off x="10927788" y="4819892"/>
            <a:ext cx="196466" cy="132806"/>
          </a:xfrm>
          <a:prstGeom prst="line">
            <a:avLst/>
          </a:prstGeom>
          <a:ln w="19049" cap="flat" cmpd="sng" algn="ctr">
            <a:solidFill>
              <a:schemeClr val="tx1"/>
            </a:solidFill>
            <a:prstDash val="solid"/>
          </a:ln>
        </p:spPr>
        <p:style>
          <a:lnRef idx="1">
            <a:schemeClr val="accent1">
              <a:shade val="50000"/>
            </a:schemeClr>
          </a:lnRef>
          <a:fillRef idx="0">
            <a:schemeClr val="accent1"/>
          </a:fillRef>
          <a:effectRef idx="0">
            <a:schemeClr val="accent1"/>
          </a:effectRef>
          <a:fontRef idx="minor">
            <a:schemeClr val="tx1"/>
          </a:fontRef>
        </p:style>
      </p:cxnSp>
      <p:sp>
        <p:nvSpPr>
          <p:cNvPr id="531282476" name=""/>
          <p:cNvSpPr/>
          <p:nvPr/>
        </p:nvSpPr>
        <p:spPr bwMode="auto">
          <a:xfrm flipH="0" flipV="0">
            <a:off x="9787979" y="1565149"/>
            <a:ext cx="1996472" cy="1688845"/>
          </a:xfrm>
          <a:prstGeom prst="cloud">
            <a:avLst/>
          </a:prstGeom>
          <a:ln w="12700" cap="flat" cmpd="sng" algn="ctr">
            <a:solidFill>
              <a:srgbClr val="0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a:p>
        </p:txBody>
      </p:sp>
      <p:sp>
        <p:nvSpPr>
          <p:cNvPr id="1924248760" name=""/>
          <p:cNvSpPr/>
          <p:nvPr/>
        </p:nvSpPr>
        <p:spPr bwMode="auto">
          <a:xfrm rot="0" flipH="0" flipV="0">
            <a:off x="10612814" y="2552579"/>
            <a:ext cx="302638" cy="311211"/>
          </a:xfrm>
          <a:prstGeom prst="ellipse">
            <a:avLst/>
          </a:prstGeom>
          <a:solidFill>
            <a:schemeClr val="bg1">
              <a:lumMod val="75000"/>
            </a:schemeClr>
          </a:solidFill>
          <a:ln w="12700" cap="flat" cmpd="sng" algn="ctr">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lgn="ctr">
              <a:defRPr/>
            </a:pPr>
            <a:endParaRPr>
              <a:solidFill>
                <a:schemeClr val="tx1"/>
              </a:solidFill>
            </a:endParaRPr>
          </a:p>
        </p:txBody>
      </p:sp>
      <p:cxnSp>
        <p:nvCxnSpPr>
          <p:cNvPr id="265772622" name=""/>
          <p:cNvCxnSpPr>
            <a:cxnSpLocks/>
          </p:cNvCxnSpPr>
          <p:nvPr/>
        </p:nvCxnSpPr>
        <p:spPr bwMode="auto">
          <a:xfrm rot="5399976" flipH="0" flipV="0">
            <a:off x="10494741" y="2850590"/>
            <a:ext cx="194767" cy="130018"/>
          </a:xfrm>
          <a:prstGeom prst="line">
            <a:avLst/>
          </a:prstGeom>
          <a:ln w="12700" cap="flat" cmpd="sng" algn="ctr">
            <a:solidFill>
              <a:srgbClr val="000000"/>
            </a:solidFill>
            <a:prstDash val="solid"/>
          </a:ln>
        </p:spPr>
        <p:style>
          <a:lnRef idx="1">
            <a:schemeClr val="accent1">
              <a:shade val="50000"/>
            </a:schemeClr>
          </a:lnRef>
          <a:fillRef idx="0">
            <a:schemeClr val="accent1"/>
          </a:fillRef>
          <a:effectRef idx="0">
            <a:schemeClr val="accent1"/>
          </a:effectRef>
          <a:fontRef idx="minor">
            <a:schemeClr val="tx1"/>
          </a:fontRef>
        </p:style>
      </p:cxnSp>
      <p:cxnSp>
        <p:nvCxnSpPr>
          <p:cNvPr id="1239135100" name=""/>
          <p:cNvCxnSpPr>
            <a:cxnSpLocks/>
          </p:cNvCxnSpPr>
          <p:nvPr/>
        </p:nvCxnSpPr>
        <p:spPr bwMode="auto">
          <a:xfrm rot="5399976" flipH="0" flipV="1">
            <a:off x="10839303" y="2850046"/>
            <a:ext cx="196466" cy="132805"/>
          </a:xfrm>
          <a:prstGeom prst="line">
            <a:avLst/>
          </a:prstGeom>
          <a:ln w="12700" cap="flat" cmpd="sng" algn="ctr">
            <a:solidFill>
              <a:srgbClr val="000000"/>
            </a:solidFill>
            <a:prstDash val="solid"/>
          </a:ln>
        </p:spPr>
        <p:style>
          <a:lnRef idx="1">
            <a:schemeClr val="accent1">
              <a:shade val="50000"/>
            </a:schemeClr>
          </a:lnRef>
          <a:fillRef idx="0">
            <a:schemeClr val="accent1"/>
          </a:fillRef>
          <a:effectRef idx="0">
            <a:schemeClr val="accent1"/>
          </a:effectRef>
          <a:fontRef idx="minor">
            <a:schemeClr val="tx1"/>
          </a:fontRef>
        </p:style>
      </p:cxnSp>
      <p:sp>
        <p:nvSpPr>
          <p:cNvPr id="25289568" name=""/>
          <p:cNvSpPr/>
          <p:nvPr/>
        </p:nvSpPr>
        <p:spPr bwMode="auto">
          <a:xfrm rot="16199969" flipH="0" flipV="0">
            <a:off x="10674928" y="3282825"/>
            <a:ext cx="324789" cy="490395"/>
          </a:xfrm>
          <a:prstGeom prst="rightArrow">
            <a:avLst>
              <a:gd name="adj1" fmla="val 50000"/>
              <a:gd name="adj2" fmla="val 50000"/>
            </a:avLst>
          </a:prstGeom>
          <a:ln w="12699"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993696880" name=""/>
          <p:cNvSpPr/>
          <p:nvPr/>
        </p:nvSpPr>
        <p:spPr bwMode="auto">
          <a:xfrm rot="0" flipH="0" flipV="0">
            <a:off x="10319108" y="1999715"/>
            <a:ext cx="867623" cy="311211"/>
          </a:xfrm>
          <a:prstGeom prst="ellipse">
            <a:avLst/>
          </a:prstGeom>
          <a:solidFill>
            <a:schemeClr val="accent6"/>
          </a:solidFill>
          <a:ln w="12700" cap="flat" cmpd="sng" algn="ctr">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lgn="ctr">
              <a:defRPr/>
            </a:pPr>
            <a:r>
              <a:rPr sz="1000">
                <a:solidFill>
                  <a:schemeClr val="tx1"/>
                </a:solidFill>
              </a:rPr>
              <a:t>Memoize</a:t>
            </a:r>
            <a:endParaRPr>
              <a:solidFill>
                <a:schemeClr val="tx1"/>
              </a:solidFill>
            </a:endParaRPr>
          </a:p>
        </p:txBody>
      </p:sp>
      <p:cxnSp>
        <p:nvCxnSpPr>
          <p:cNvPr id="2041531898" name=""/>
          <p:cNvCxnSpPr>
            <a:cxnSpLocks/>
            <a:stCxn id="1924248760" idx="0"/>
            <a:endCxn id="1993696880" idx="4"/>
          </p:cNvCxnSpPr>
          <p:nvPr/>
        </p:nvCxnSpPr>
        <p:spPr bwMode="auto">
          <a:xfrm rot="16199969" flipH="0" flipV="1">
            <a:off x="10637701" y="2431753"/>
            <a:ext cx="241652" cy="0"/>
          </a:xfrm>
          <a:prstGeom prst="line">
            <a:avLst/>
          </a:prstGeom>
          <a:ln w="12700" cap="flat" cmpd="sng" algn="ctr">
            <a:solidFill>
              <a:srgbClr val="FF0000"/>
            </a:solidFill>
            <a:prstDash val="solid"/>
          </a:ln>
        </p:spPr>
        <p:style>
          <a:lnRef idx="1">
            <a:schemeClr val="accent1">
              <a:shade val="50000"/>
            </a:schemeClr>
          </a:lnRef>
          <a:fillRef idx="0">
            <a:schemeClr val="accent1"/>
          </a:fillRef>
          <a:effectRef idx="0">
            <a:schemeClr val="accent1"/>
          </a:effectRef>
          <a:fontRef idx="minor">
            <a:schemeClr val="tx1"/>
          </a:fontRef>
        </p:style>
      </p:cxnSp>
      <p:sp>
        <p:nvSpPr>
          <p:cNvPr id="2074020631" name=""/>
          <p:cNvSpPr/>
          <p:nvPr/>
        </p:nvSpPr>
        <p:spPr bwMode="auto">
          <a:xfrm flipH="0" flipV="0">
            <a:off x="1754437" y="4936125"/>
            <a:ext cx="3086158" cy="396599"/>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r>
              <a:rPr sz="2000" b="0" i="0" u="none">
                <a:solidFill>
                  <a:schemeClr val="tx1"/>
                </a:solidFill>
                <a:latin typeface="Roboto"/>
                <a:ea typeface="Roboto"/>
                <a:cs typeface="Roboto"/>
              </a:rPr>
              <a:t>Cost-based decision!</a:t>
            </a:r>
            <a:endParaRPr sz="2000" i="0">
              <a:solidFill>
                <a:schemeClr val="tx1"/>
              </a:solidFill>
            </a:endParaRPr>
          </a:p>
        </p:txBody>
      </p:sp>
      <p:cxnSp>
        <p:nvCxnSpPr>
          <p:cNvPr id="1739636979" name=""/>
          <p:cNvCxnSpPr>
            <a:cxnSpLocks/>
            <a:stCxn id="436762223" idx="2"/>
            <a:endCxn id="232224771" idx="6"/>
          </p:cNvCxnSpPr>
          <p:nvPr/>
        </p:nvCxnSpPr>
        <p:spPr bwMode="auto">
          <a:xfrm rot="10799989" flipH="0" flipV="1">
            <a:off x="8692338" y="4621070"/>
            <a:ext cx="1168236" cy="208605"/>
          </a:xfrm>
          <a:prstGeom prst="bentConnector3">
            <a:avLst>
              <a:gd name="adj1" fmla="val 50000"/>
            </a:avLst>
          </a:prstGeom>
          <a:ln w="19049" cap="flat" cmpd="sng" algn="ctr">
            <a:solidFill>
              <a:srgbClr val="FF0000"/>
            </a:solidFill>
            <a:prstDash val="sysDash"/>
            <a:headEnd type="arrow"/>
            <a:tailEnd type="none"/>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64815585" name="Объект 2"/>
          <p:cNvSpPr>
            <a:spLocks noGrp="1"/>
          </p:cNvSpPr>
          <p:nvPr/>
        </p:nvSpPr>
        <p:spPr bwMode="auto">
          <a:xfrm flipH="0" flipV="0">
            <a:off x="1528420" y="2694379"/>
            <a:ext cx="10527442" cy="3527077"/>
          </a:xfrm>
          <a:prstGeom prst="rect">
            <a:avLst/>
          </a:prstGeom>
          <a:solidFill>
            <a:schemeClr val="bg1">
              <a:lumMod val="95000"/>
            </a:schemeClr>
          </a:solidFill>
          <a:ln w="12699">
            <a:solidFill>
              <a:schemeClr val="bg1">
                <a:lumMod val="74901"/>
              </a:schemeClr>
            </a:solidFill>
            <a:prstDash val="solid"/>
          </a:ln>
        </p:spPr>
        <p:txBody>
          <a:bodyPr vertOverflow="overflow" horzOverflow="overflow" vert="horz" wrap="square" lIns="91440" tIns="45720" rIns="91440" bIns="45720" numCol="1" spcCol="0" rtlCol="0" fromWordArt="0" anchor="t" anchorCtr="0" forceAA="0" upright="0" compatLnSpc="0">
            <a:normAutofit fontScale="75000" lnSpcReduction="5000"/>
          </a:bodyP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8"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buFont typeface="Arial"/>
              <a:buNone/>
              <a:defRPr/>
            </a:pPr>
            <a:r>
              <a:rPr lang="en-AU" sz="3200" b="0" i="0" u="none" strike="noStrike" cap="none" spc="0">
                <a:solidFill>
                  <a:schemeClr val="tx1"/>
                </a:solidFill>
                <a:latin typeface="Arial"/>
                <a:ea typeface="Arial"/>
                <a:cs typeface="Arial"/>
              </a:rPr>
              <a:t> Seq Scan on employees e1 (actual time=4.359..9350.156 rows=4991 loops=1)</a:t>
            </a:r>
            <a:endParaRPr lang="en-AU" sz="3200" b="0" i="0" u="none" strike="noStrike" cap="none" spc="0">
              <a:solidFill>
                <a:schemeClr val="tx1"/>
              </a:solidFill>
              <a:latin typeface="Arial"/>
              <a:cs typeface="Arial"/>
            </a:endParaRPr>
          </a:p>
          <a:p>
            <a:pPr marL="0" indent="0">
              <a:buFont typeface="Arial"/>
              <a:buNone/>
              <a:defRPr/>
            </a:pPr>
            <a:r>
              <a:rPr lang="en-AU" sz="3200" b="0" i="0" u="none" strike="noStrike" cap="none" spc="0">
                <a:solidFill>
                  <a:schemeClr val="tx1"/>
                </a:solidFill>
                <a:latin typeface="Arial"/>
                <a:ea typeface="Arial"/>
                <a:cs typeface="Arial"/>
              </a:rPr>
              <a:t>   Filter: (salary &lt; (SubPlan 1))</a:t>
            </a:r>
            <a:endParaRPr lang="en-AU" sz="3200" b="0" i="0" u="none" strike="noStrike" cap="none" spc="0">
              <a:solidFill>
                <a:schemeClr val="tx1"/>
              </a:solidFill>
              <a:latin typeface="Arial"/>
              <a:cs typeface="Arial"/>
            </a:endParaRPr>
          </a:p>
          <a:p>
            <a:pPr marL="0" indent="0">
              <a:buFont typeface="Arial"/>
              <a:buNone/>
              <a:defRPr/>
            </a:pPr>
            <a:r>
              <a:rPr lang="en-AU" sz="3200" b="0" i="0" u="none" strike="noStrike" cap="none" spc="0">
                <a:solidFill>
                  <a:schemeClr val="tx1"/>
                </a:solidFill>
                <a:latin typeface="Arial"/>
                <a:ea typeface="Arial"/>
                <a:cs typeface="Arial"/>
              </a:rPr>
              <a:t>   SubPlan 1</a:t>
            </a:r>
            <a:endParaRPr lang="en-AU" sz="3200" b="0" i="0" u="none" strike="noStrike" cap="none" spc="0">
              <a:solidFill>
                <a:schemeClr val="tx1"/>
              </a:solidFill>
              <a:latin typeface="Arial"/>
              <a:cs typeface="Arial"/>
            </a:endParaRPr>
          </a:p>
          <a:p>
            <a:pPr marL="0" indent="0">
              <a:buFont typeface="Arial"/>
              <a:buNone/>
              <a:defRPr/>
            </a:pPr>
            <a:r>
              <a:rPr lang="en-AU" sz="3200" b="0" i="0" u="none" strike="noStrike" cap="none" spc="0">
                <a:solidFill>
                  <a:schemeClr val="tx1"/>
                </a:solidFill>
                <a:latin typeface="Arial"/>
                <a:ea typeface="Arial"/>
                <a:cs typeface="Arial"/>
              </a:rPr>
              <a:t>     -&gt;  Aggregate (actual time=0.934..0.934 rows=1 </a:t>
            </a:r>
            <a:r>
              <a:rPr lang="en-AU" sz="3200" b="1" i="0" u="none" strike="noStrike" cap="none" spc="0">
                <a:solidFill>
                  <a:srgbClr val="FF0000"/>
                </a:solidFill>
                <a:latin typeface="Arial"/>
                <a:ea typeface="Arial"/>
                <a:cs typeface="Arial"/>
              </a:rPr>
              <a:t>loops=10000</a:t>
            </a:r>
            <a:r>
              <a:rPr lang="en-AU" sz="3200" b="0" i="0" u="none" strike="noStrike" cap="none" spc="0">
                <a:solidFill>
                  <a:schemeClr val="tx1"/>
                </a:solidFill>
                <a:latin typeface="Arial"/>
                <a:ea typeface="Arial"/>
                <a:cs typeface="Arial"/>
              </a:rPr>
              <a:t>)</a:t>
            </a:r>
            <a:endParaRPr lang="en-AU" sz="3200" b="0" i="0" u="none" strike="noStrike" cap="none" spc="0">
              <a:solidFill>
                <a:schemeClr val="tx1"/>
              </a:solidFill>
              <a:latin typeface="Arial"/>
              <a:cs typeface="Arial"/>
            </a:endParaRPr>
          </a:p>
          <a:p>
            <a:pPr marL="0" indent="0">
              <a:buFont typeface="Arial"/>
              <a:buNone/>
              <a:defRPr/>
            </a:pPr>
            <a:r>
              <a:rPr lang="en-AU" sz="3200" b="0" i="0" u="none" strike="noStrike" cap="none" spc="0">
                <a:solidFill>
                  <a:schemeClr val="tx1"/>
                </a:solidFill>
                <a:latin typeface="Arial"/>
                <a:ea typeface="Arial"/>
                <a:cs typeface="Arial"/>
              </a:rPr>
              <a:t>           -&gt;  Seq Scan on employees e2</a:t>
            </a:r>
            <a:endParaRPr lang="en-AU" sz="3200" b="0" i="0" u="none" strike="noStrike" cap="none" spc="0">
              <a:solidFill>
                <a:schemeClr val="tx1"/>
              </a:solidFill>
              <a:latin typeface="Arial"/>
              <a:ea typeface="Arial"/>
              <a:cs typeface="Arial"/>
            </a:endParaRPr>
          </a:p>
          <a:p>
            <a:pPr marL="0" indent="0">
              <a:buFont typeface="Arial"/>
              <a:buNone/>
              <a:defRPr/>
            </a:pPr>
            <a:r>
              <a:rPr lang="en-AU" sz="3200" b="0" i="0" u="none" strike="noStrike" cap="none" spc="0">
                <a:solidFill>
                  <a:schemeClr val="tx1"/>
                </a:solidFill>
                <a:latin typeface="Arial"/>
                <a:ea typeface="Arial"/>
                <a:cs typeface="Arial"/>
              </a:rPr>
              <a:t>              </a:t>
            </a:r>
            <a:r>
              <a:rPr lang="en-AU" sz="3200" b="0" i="0" u="none" strike="noStrike" cap="none" spc="0">
                <a:solidFill>
                  <a:schemeClr val="bg1">
                    <a:lumMod val="75000"/>
                  </a:schemeClr>
                </a:solidFill>
                <a:latin typeface="Arial"/>
                <a:ea typeface="Arial"/>
                <a:cs typeface="Arial"/>
              </a:rPr>
              <a:t>  (actual time=0.007..0.925 rows=100 loops=10000)</a:t>
            </a:r>
            <a:endParaRPr sz="3200" b="0" i="0" u="none" strike="noStrike" cap="none" spc="0">
              <a:solidFill>
                <a:schemeClr val="bg1">
                  <a:lumMod val="75000"/>
                </a:schemeClr>
              </a:solidFill>
              <a:latin typeface="Arial"/>
              <a:cs typeface="Arial"/>
            </a:endParaRPr>
          </a:p>
          <a:p>
            <a:pPr marL="0" indent="0">
              <a:buFont typeface="Arial"/>
              <a:buNone/>
              <a:defRPr/>
            </a:pPr>
            <a:r>
              <a:rPr lang="en-AU" sz="3200" b="0" i="0" u="none" strike="noStrike" cap="none" spc="0">
                <a:solidFill>
                  <a:schemeClr val="bg1">
                    <a:lumMod val="75000"/>
                  </a:schemeClr>
                </a:solidFill>
                <a:latin typeface="Arial"/>
                <a:ea typeface="Arial"/>
                <a:cs typeface="Arial"/>
              </a:rPr>
              <a:t>                 Filter: ("position" = e1."position")</a:t>
            </a:r>
            <a:endParaRPr sz="3200" b="0" i="0" u="none" strike="noStrike" cap="none" spc="0">
              <a:solidFill>
                <a:schemeClr val="bg1">
                  <a:lumMod val="75000"/>
                </a:schemeClr>
              </a:solidFill>
              <a:latin typeface="Arial"/>
              <a:cs typeface="Arial"/>
            </a:endParaRPr>
          </a:p>
          <a:p>
            <a:pPr marL="0" indent="0">
              <a:buFont typeface="Arial"/>
              <a:buNone/>
              <a:defRPr/>
            </a:pPr>
            <a:r>
              <a:rPr lang="en-AU" sz="3200" b="0" i="0" u="none" strike="noStrike" cap="none" spc="0">
                <a:solidFill>
                  <a:schemeClr val="bg1">
                    <a:lumMod val="75000"/>
                  </a:schemeClr>
                </a:solidFill>
                <a:latin typeface="Arial"/>
                <a:ea typeface="Arial"/>
                <a:cs typeface="Arial"/>
              </a:rPr>
              <a:t> Planning Time: </a:t>
            </a:r>
            <a:r>
              <a:rPr lang="en-AU" sz="3200" b="1" i="0" u="none" strike="noStrike" cap="none" spc="0">
                <a:solidFill>
                  <a:schemeClr val="bg1">
                    <a:lumMod val="75000"/>
                  </a:schemeClr>
                </a:solidFill>
                <a:latin typeface="Arial"/>
                <a:ea typeface="Arial"/>
                <a:cs typeface="Arial"/>
              </a:rPr>
              <a:t>0.147 ms</a:t>
            </a:r>
            <a:endParaRPr sz="3200" b="0" i="0" u="none" strike="noStrike" cap="none" spc="0">
              <a:solidFill>
                <a:schemeClr val="bg1">
                  <a:lumMod val="75000"/>
                </a:schemeClr>
              </a:solidFill>
              <a:latin typeface="Arial"/>
              <a:cs typeface="Arial"/>
            </a:endParaRPr>
          </a:p>
          <a:p>
            <a:pPr marL="0" indent="0">
              <a:buFont typeface="Arial"/>
              <a:buNone/>
              <a:defRPr/>
            </a:pPr>
            <a:r>
              <a:rPr lang="en-AU" sz="3200" b="0" i="0" u="none" strike="noStrike" cap="none" spc="0">
                <a:solidFill>
                  <a:schemeClr val="bg1">
                    <a:lumMod val="75000"/>
                  </a:schemeClr>
                </a:solidFill>
                <a:latin typeface="Arial"/>
                <a:ea typeface="Arial"/>
                <a:cs typeface="Arial"/>
              </a:rPr>
              <a:t> Execution Time:</a:t>
            </a:r>
            <a:r>
              <a:rPr lang="en-AU" sz="3200" b="0" i="0" u="none" strike="noStrike" cap="none" spc="0">
                <a:solidFill>
                  <a:schemeClr val="tx1"/>
                </a:solidFill>
                <a:latin typeface="Arial"/>
                <a:ea typeface="Arial"/>
                <a:cs typeface="Arial"/>
              </a:rPr>
              <a:t> </a:t>
            </a:r>
            <a:r>
              <a:rPr lang="en-AU" sz="3200" b="1" i="0" u="none" strike="noStrike" cap="none" spc="0">
                <a:solidFill>
                  <a:srgbClr val="FF0000"/>
                </a:solidFill>
                <a:latin typeface="Arial"/>
                <a:ea typeface="Arial"/>
                <a:cs typeface="Arial"/>
              </a:rPr>
              <a:t>9350.361 ms</a:t>
            </a:r>
            <a:endParaRPr/>
          </a:p>
        </p:txBody>
      </p:sp>
      <p:sp>
        <p:nvSpPr>
          <p:cNvPr id="1154916088" name="Заголовок 1"/>
          <p:cNvSpPr>
            <a:spLocks noGrp="1"/>
          </p:cNvSpPr>
          <p:nvPr>
            <p:ph type="title"/>
          </p:nvPr>
        </p:nvSpPr>
        <p:spPr bwMode="auto"/>
        <p:txBody>
          <a:bodyPr/>
          <a:lstStyle/>
          <a:p>
            <a:pPr>
              <a:defRPr/>
            </a:pPr>
            <a:r>
              <a:rPr/>
              <a:t>The example: demo</a:t>
            </a:r>
            <a:endParaRPr/>
          </a:p>
        </p:txBody>
      </p:sp>
      <p:sp>
        <p:nvSpPr>
          <p:cNvPr id="517953458" name="Объект 2"/>
          <p:cNvSpPr>
            <a:spLocks noGrp="1"/>
          </p:cNvSpPr>
          <p:nvPr>
            <p:ph idx="1"/>
          </p:nvPr>
        </p:nvSpPr>
        <p:spPr bwMode="auto">
          <a:xfrm flipH="0" flipV="0">
            <a:off x="621566" y="1297128"/>
            <a:ext cx="10527443" cy="3527079"/>
          </a:xfrm>
          <a:prstGeom prst="rect">
            <a:avLst/>
          </a:prstGeom>
          <a:solidFill>
            <a:schemeClr val="bg1">
              <a:lumMod val="75000"/>
            </a:schemeClr>
          </a:solidFill>
          <a:ln w="12699">
            <a:solidFill>
              <a:schemeClr val="tx1"/>
            </a:solidFill>
            <a:prstDash val="solid"/>
          </a:ln>
        </p:spPr>
        <p:txBody>
          <a:bodyPr vertOverflow="overflow" horzOverflow="overflow" vert="horz" wrap="square" lIns="91440" tIns="45720" rIns="91440" bIns="45720" numCol="1" spcCol="0" rtlCol="0" fromWordArt="0" anchor="t" anchorCtr="0" forceAA="0" upright="0" compatLnSpc="0">
            <a:normAutofit fontScale="85000" lnSpcReduction="3000"/>
          </a:bodyPr>
          <a:lstStyle/>
          <a:p>
            <a:pPr marL="0" indent="0">
              <a:buFont typeface="Arial"/>
              <a:buNone/>
              <a:defRPr/>
            </a:pPr>
            <a:r>
              <a:rPr lang="en-AU" sz="2200" b="0" i="0" u="none" strike="noStrike" cap="none" spc="0">
                <a:solidFill>
                  <a:schemeClr val="tx1"/>
                </a:solidFill>
                <a:latin typeface="Arial"/>
                <a:ea typeface="Arial"/>
                <a:cs typeface="Arial"/>
              </a:rPr>
              <a:t> Seq Scan on employees e1 (actual time=6.257..127.318 rows=5011.00 loops=1)</a:t>
            </a:r>
            <a:endParaRPr lang="en-AU" sz="2200" b="0" i="0" u="none" strike="noStrike" cap="none" spc="0">
              <a:solidFill>
                <a:schemeClr val="tx1"/>
              </a:solidFill>
              <a:latin typeface="Arial"/>
              <a:cs typeface="Arial"/>
            </a:endParaRPr>
          </a:p>
          <a:p>
            <a:pPr marL="0" indent="0">
              <a:buFont typeface="Arial"/>
              <a:buNone/>
              <a:defRPr/>
            </a:pPr>
            <a:r>
              <a:rPr lang="en-AU" sz="2200" b="0" i="0" u="none" strike="noStrike" cap="none" spc="0">
                <a:solidFill>
                  <a:schemeClr val="tx1"/>
                </a:solidFill>
                <a:latin typeface="Arial"/>
                <a:ea typeface="Arial"/>
                <a:cs typeface="Arial"/>
              </a:rPr>
              <a:t>   Filter: (salary &lt; (SubPlan 1))</a:t>
            </a:r>
            <a:endParaRPr lang="en-AU" sz="2200" b="0" i="0" u="none" strike="noStrike" cap="none" spc="0">
              <a:solidFill>
                <a:schemeClr val="tx1"/>
              </a:solidFill>
              <a:latin typeface="Arial"/>
              <a:cs typeface="Arial"/>
            </a:endParaRPr>
          </a:p>
          <a:p>
            <a:pPr marL="0" indent="0">
              <a:buFont typeface="Arial"/>
              <a:buNone/>
              <a:defRPr/>
            </a:pPr>
            <a:r>
              <a:rPr lang="en-AU" sz="2200" b="0" i="0" u="none" strike="noStrike" cap="none" spc="0">
                <a:solidFill>
                  <a:schemeClr val="tx1"/>
                </a:solidFill>
                <a:latin typeface="Arial"/>
                <a:ea typeface="Arial"/>
                <a:cs typeface="Arial"/>
              </a:rPr>
              <a:t>   SubPlan 1</a:t>
            </a:r>
            <a:endParaRPr lang="en-AU" sz="2200" b="0" i="0" u="none" strike="noStrike" cap="none" spc="0">
              <a:solidFill>
                <a:schemeClr val="tx1"/>
              </a:solidFill>
              <a:latin typeface="Arial"/>
              <a:cs typeface="Arial"/>
            </a:endParaRPr>
          </a:p>
          <a:p>
            <a:pPr marL="0" indent="0">
              <a:buFont typeface="Arial"/>
              <a:buNone/>
              <a:defRPr/>
            </a:pPr>
            <a:r>
              <a:rPr lang="en-AU" sz="2200" b="0" i="0" u="none" strike="noStrike" cap="none" spc="0">
                <a:solidFill>
                  <a:schemeClr val="tx1"/>
                </a:solidFill>
                <a:latin typeface="Arial"/>
                <a:ea typeface="Arial"/>
                <a:cs typeface="Arial"/>
              </a:rPr>
              <a:t>     -&gt;  Memoize (actual time=0.012..0.012 rows=1.00 loops=10000)</a:t>
            </a:r>
            <a:endParaRPr lang="en-AU" sz="2200" b="0" i="0" u="none" strike="noStrike" cap="none" spc="0">
              <a:solidFill>
                <a:schemeClr val="tx1"/>
              </a:solidFill>
              <a:latin typeface="Arial"/>
              <a:cs typeface="Arial"/>
            </a:endParaRPr>
          </a:p>
          <a:p>
            <a:pPr marL="0" indent="0">
              <a:buFont typeface="Arial"/>
              <a:buNone/>
              <a:defRPr/>
            </a:pPr>
            <a:r>
              <a:rPr lang="en-AU" sz="2200" b="0" i="0" u="none" strike="noStrike" cap="none" spc="0">
                <a:solidFill>
                  <a:schemeClr val="tx1"/>
                </a:solidFill>
                <a:latin typeface="Arial"/>
                <a:ea typeface="Arial"/>
                <a:cs typeface="Arial"/>
              </a:rPr>
              <a:t>           Cache Key: e1."position"</a:t>
            </a:r>
            <a:endParaRPr lang="en-AU" sz="2200" b="0" i="0" u="none" strike="noStrike" cap="none" spc="0">
              <a:solidFill>
                <a:schemeClr val="tx1"/>
              </a:solidFill>
              <a:latin typeface="Arial"/>
              <a:cs typeface="Arial"/>
            </a:endParaRPr>
          </a:p>
          <a:p>
            <a:pPr marL="0" indent="0">
              <a:buFont typeface="Arial"/>
              <a:buNone/>
              <a:defRPr/>
            </a:pPr>
            <a:r>
              <a:rPr lang="en-AU" sz="2200" b="0" i="0" u="none" strike="noStrike" cap="none" spc="0">
                <a:solidFill>
                  <a:schemeClr val="tx1"/>
                </a:solidFill>
                <a:latin typeface="Arial"/>
                <a:ea typeface="Arial"/>
                <a:cs typeface="Arial"/>
              </a:rPr>
              <a:t>           Cache Mode: binary</a:t>
            </a:r>
            <a:endParaRPr lang="en-AU" sz="2200" b="0" i="0" u="none" strike="noStrike" cap="none" spc="0">
              <a:solidFill>
                <a:schemeClr val="tx1"/>
              </a:solidFill>
              <a:latin typeface="Arial"/>
              <a:cs typeface="Arial"/>
            </a:endParaRPr>
          </a:p>
          <a:p>
            <a:pPr marL="0" indent="0">
              <a:buFont typeface="Arial"/>
              <a:buNone/>
              <a:defRPr/>
            </a:pPr>
            <a:r>
              <a:rPr lang="en-AU" sz="2200" b="0" i="0" u="none" strike="noStrike" cap="none" spc="0">
                <a:solidFill>
                  <a:schemeClr val="tx1"/>
                </a:solidFill>
                <a:latin typeface="Arial"/>
                <a:ea typeface="Arial"/>
                <a:cs typeface="Arial"/>
              </a:rPr>
              <a:t>           Hits: 9900  Misses: 100</a:t>
            </a:r>
            <a:endParaRPr lang="en-AU" sz="2200" b="0" i="0" u="none" strike="noStrike" cap="none" spc="0">
              <a:solidFill>
                <a:schemeClr val="tx1"/>
              </a:solidFill>
              <a:latin typeface="Arial"/>
              <a:cs typeface="Arial"/>
            </a:endParaRPr>
          </a:p>
          <a:p>
            <a:pPr marL="0" indent="0">
              <a:buFont typeface="Arial"/>
              <a:buNone/>
              <a:defRPr/>
            </a:pPr>
            <a:r>
              <a:rPr lang="en-AU" sz="2200" b="0" i="0" u="none" strike="noStrike" cap="none" spc="0">
                <a:solidFill>
                  <a:schemeClr val="tx1"/>
                </a:solidFill>
                <a:latin typeface="Arial"/>
                <a:ea typeface="Arial"/>
                <a:cs typeface="Arial"/>
              </a:rPr>
              <a:t>           -&gt;  Aggregate (actual time=1.209..1.209 rows=1.00 </a:t>
            </a:r>
            <a:r>
              <a:rPr lang="en-AU" sz="2200" b="1" i="0" u="none" strike="noStrike" cap="none" spc="0">
                <a:solidFill>
                  <a:srgbClr val="00B050"/>
                </a:solidFill>
                <a:latin typeface="Arial"/>
                <a:ea typeface="Arial"/>
                <a:cs typeface="Arial"/>
              </a:rPr>
              <a:t>loops=100</a:t>
            </a:r>
            <a:r>
              <a:rPr lang="en-AU" sz="2200" b="0" i="0" u="none" strike="noStrike" cap="none" spc="0">
                <a:solidFill>
                  <a:schemeClr val="tx1"/>
                </a:solidFill>
                <a:latin typeface="Arial"/>
                <a:ea typeface="Arial"/>
                <a:cs typeface="Arial"/>
              </a:rPr>
              <a:t>)</a:t>
            </a:r>
            <a:endParaRPr lang="en-AU" sz="2200" b="0" i="0" u="none" strike="noStrike" cap="none" spc="0">
              <a:solidFill>
                <a:schemeClr val="tx1"/>
              </a:solidFill>
              <a:latin typeface="Arial"/>
              <a:cs typeface="Arial"/>
            </a:endParaRPr>
          </a:p>
          <a:p>
            <a:pPr marL="0" indent="0">
              <a:buFont typeface="Arial"/>
              <a:buNone/>
              <a:defRPr/>
            </a:pPr>
            <a:r>
              <a:rPr lang="en-AU" sz="2200" b="0" i="0" u="none" strike="noStrike" cap="none" spc="0">
                <a:solidFill>
                  <a:schemeClr val="tx1"/>
                </a:solidFill>
                <a:latin typeface="Arial"/>
                <a:ea typeface="Arial"/>
                <a:cs typeface="Arial"/>
              </a:rPr>
              <a:t>                 -&gt;  Seq Scan on employees e2 (actual time=0.008..1.196 rows=100.00 loops=100)</a:t>
            </a:r>
            <a:endParaRPr lang="en-AU" sz="2200" b="0" i="0" u="none" strike="noStrike" cap="none" spc="0">
              <a:solidFill>
                <a:schemeClr val="tx1"/>
              </a:solidFill>
              <a:latin typeface="Arial"/>
              <a:cs typeface="Arial"/>
            </a:endParaRPr>
          </a:p>
          <a:p>
            <a:pPr marL="0" indent="0">
              <a:buFont typeface="Arial"/>
              <a:buNone/>
              <a:defRPr/>
            </a:pPr>
            <a:r>
              <a:rPr lang="en-AU" sz="2200" b="0" i="0" u="none" strike="noStrike" cap="none" spc="0">
                <a:solidFill>
                  <a:schemeClr val="tx1"/>
                </a:solidFill>
                <a:latin typeface="Arial"/>
                <a:ea typeface="Arial"/>
                <a:cs typeface="Arial"/>
              </a:rPr>
              <a:t>                       Filter: ("position" = e1."position")</a:t>
            </a:r>
            <a:endParaRPr lang="en-AU" sz="2200" b="0" i="0" u="none" strike="noStrike" cap="none" spc="0">
              <a:solidFill>
                <a:schemeClr val="tx1"/>
              </a:solidFill>
              <a:latin typeface="Arial"/>
              <a:cs typeface="Arial"/>
            </a:endParaRPr>
          </a:p>
          <a:p>
            <a:pPr marL="0" indent="0">
              <a:buFont typeface="Arial"/>
              <a:buNone/>
              <a:defRPr/>
            </a:pPr>
            <a:r>
              <a:rPr lang="en-AU" sz="2200" b="0" i="0" u="none" strike="noStrike" cap="none" spc="0">
                <a:solidFill>
                  <a:schemeClr val="tx1"/>
                </a:solidFill>
                <a:latin typeface="Arial"/>
                <a:ea typeface="Arial"/>
                <a:cs typeface="Arial"/>
              </a:rPr>
              <a:t> Planning Time: </a:t>
            </a:r>
            <a:r>
              <a:rPr lang="en-AU" sz="2200" b="1" i="0" u="none" strike="noStrike" cap="none" spc="0">
                <a:solidFill>
                  <a:schemeClr val="tx1"/>
                </a:solidFill>
                <a:latin typeface="Arial"/>
                <a:ea typeface="Arial"/>
                <a:cs typeface="Arial"/>
              </a:rPr>
              <a:t>0.460 ms</a:t>
            </a:r>
            <a:endParaRPr lang="en-AU" sz="2200" b="0" i="0" u="none" strike="noStrike" cap="none" spc="0">
              <a:solidFill>
                <a:schemeClr val="tx1"/>
              </a:solidFill>
              <a:latin typeface="Arial"/>
              <a:cs typeface="Arial"/>
            </a:endParaRPr>
          </a:p>
          <a:p>
            <a:pPr marL="0" indent="0">
              <a:buFont typeface="Arial"/>
              <a:buNone/>
              <a:defRPr/>
            </a:pPr>
            <a:r>
              <a:rPr lang="en-AU" sz="2200" b="0" i="0" u="none" strike="noStrike" cap="none" spc="0">
                <a:solidFill>
                  <a:schemeClr val="tx1"/>
                </a:solidFill>
                <a:latin typeface="Arial"/>
                <a:ea typeface="Arial"/>
                <a:cs typeface="Arial"/>
              </a:rPr>
              <a:t> Execution Time: </a:t>
            </a:r>
            <a:r>
              <a:rPr lang="en-AU" sz="2200" b="1" i="0" u="none" strike="noStrike" cap="none" spc="0">
                <a:solidFill>
                  <a:srgbClr val="00B050"/>
                </a:solidFill>
                <a:latin typeface="Arial"/>
                <a:ea typeface="Arial"/>
                <a:cs typeface="Arial"/>
              </a:rPr>
              <a:t>127.555 ms</a:t>
            </a:r>
            <a:endParaRPr/>
          </a:p>
        </p:txBody>
      </p:sp>
      <p:sp>
        <p:nvSpPr>
          <p:cNvPr id="601614120" name="Номер слайда 5"/>
          <p:cNvSpPr>
            <a:spLocks noGrp="1"/>
          </p:cNvSpPr>
          <p:nvPr>
            <p:ph type="sldNum" sz="quarter" idx="12"/>
          </p:nvPr>
        </p:nvSpPr>
        <p:spPr bwMode="auto"/>
        <p:txBody>
          <a:bodyPr/>
          <a:lstStyle/>
          <a:p>
            <a:pPr>
              <a:defRPr/>
            </a:pPr>
            <a:fld id="{571893BA-3240-EEFE-E444-C0DF33C09B07}" type="slidenum">
              <a:rPr>
                <a:solidFill>
                  <a:schemeClr val="tx1"/>
                </a:solidFill>
              </a:rPr>
              <a:t/>
            </a:fld>
            <a:endParaRPr/>
          </a:p>
        </p:txBody>
      </p:sp>
      <p:sp>
        <p:nvSpPr>
          <p:cNvPr id="1377147140" name=""/>
          <p:cNvSpPr/>
          <p:nvPr/>
        </p:nvSpPr>
        <p:spPr bwMode="auto">
          <a:xfrm flipH="0" flipV="0">
            <a:off x="9206286" y="2276874"/>
            <a:ext cx="1772970" cy="1018774"/>
          </a:xfrm>
          <a:prstGeom prst="roundRect">
            <a:avLst>
              <a:gd name="adj" fmla="val 16667"/>
            </a:avLst>
          </a:prstGeom>
          <a:solidFill>
            <a:srgbClr val="FFFF00">
              <a:alpha val="48999"/>
            </a:srgbClr>
          </a:solidFill>
          <a:ln w="6349"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p>
            <a:pPr algn="l">
              <a:defRPr/>
            </a:pPr>
            <a:r>
              <a:rPr sz="1200" u="sng">
                <a:solidFill>
                  <a:schemeClr val="tx1"/>
                </a:solidFill>
              </a:rPr>
              <a:t>Table Employees:</a:t>
            </a:r>
            <a:endParaRPr sz="1200" u="sng">
              <a:solidFill>
                <a:schemeClr val="tx1"/>
              </a:solidFill>
            </a:endParaRPr>
          </a:p>
          <a:p>
            <a:pPr algn="l">
              <a:defRPr/>
            </a:pPr>
            <a:endParaRPr sz="1200">
              <a:solidFill>
                <a:schemeClr val="tx1"/>
              </a:solidFill>
            </a:endParaRPr>
          </a:p>
          <a:p>
            <a:pPr marL="217793" indent="-217793" algn="l">
              <a:buFont typeface="Wingdings"/>
              <a:buChar char="Ø"/>
              <a:defRPr/>
            </a:pPr>
            <a:r>
              <a:rPr sz="1200">
                <a:solidFill>
                  <a:schemeClr val="tx1"/>
                </a:solidFill>
              </a:rPr>
              <a:t>10000 records</a:t>
            </a:r>
            <a:endParaRPr sz="1200">
              <a:solidFill>
                <a:schemeClr val="tx1"/>
              </a:solidFill>
            </a:endParaRPr>
          </a:p>
          <a:p>
            <a:pPr marL="217793" indent="-217793" algn="l">
              <a:buFont typeface="Wingdings"/>
              <a:buChar char="Ø"/>
              <a:defRPr/>
            </a:pPr>
            <a:r>
              <a:rPr sz="1200">
                <a:solidFill>
                  <a:schemeClr val="tx1"/>
                </a:solidFill>
              </a:rPr>
              <a:t>100 positions</a:t>
            </a:r>
            <a:endParaRPr sz="1200">
              <a:solidFill>
                <a:schemeClr val="tx1"/>
              </a:solidFill>
            </a:endParaRPr>
          </a:p>
          <a:p>
            <a:pPr algn="l">
              <a:defRPr/>
            </a:pPr>
            <a:endParaRPr sz="12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23945294" name="Заголовок 1"/>
          <p:cNvSpPr>
            <a:spLocks noGrp="1"/>
          </p:cNvSpPr>
          <p:nvPr>
            <p:ph type="title"/>
          </p:nvPr>
        </p:nvSpPr>
        <p:spPr bwMode="auto"/>
        <p:txBody>
          <a:bodyPr/>
          <a:lstStyle/>
          <a:p>
            <a:pPr>
              <a:defRPr/>
            </a:pPr>
            <a:r>
              <a:rPr/>
              <a:t>Limitations :(</a:t>
            </a:r>
            <a:endParaRPr/>
          </a:p>
        </p:txBody>
      </p:sp>
      <p:sp>
        <p:nvSpPr>
          <p:cNvPr id="630277294" name="Объект 2"/>
          <p:cNvSpPr>
            <a:spLocks noGrp="1"/>
          </p:cNvSpPr>
          <p:nvPr>
            <p:ph idx="1"/>
          </p:nvPr>
        </p:nvSpPr>
        <p:spPr bwMode="auto">
          <a:xfrm flipH="0" flipV="0">
            <a:off x="1583496" y="1957277"/>
            <a:ext cx="10527443" cy="3527079"/>
          </a:xfrm>
          <a:prstGeom prst="rect">
            <a:avLst/>
          </a:prstGeom>
          <a:noFill/>
        </p:spPr>
        <p:txBody>
          <a:bodyPr vertOverflow="overflow" horzOverflow="overflow" vert="horz" wrap="square" lIns="91440" tIns="45720" rIns="91440" bIns="45720" numCol="1" spcCol="0" rtlCol="0" fromWordArt="0" anchor="t" anchorCtr="0" forceAA="0" upright="0" compatLnSpc="0">
            <a:normAutofit fontScale="95000" lnSpcReduction="1000"/>
          </a:bodyPr>
          <a:lstStyle/>
          <a:p>
            <a:pPr>
              <a:defRPr/>
            </a:pPr>
            <a:r>
              <a:rPr lang="en-AU" sz="3600" b="0" i="0" u="none" strike="noStrike" cap="none" spc="0">
                <a:solidFill>
                  <a:schemeClr val="tx1"/>
                </a:solidFill>
                <a:latin typeface="Arial"/>
                <a:ea typeface="Arial"/>
                <a:cs typeface="Arial"/>
              </a:rPr>
              <a:t>No min / max aggregates yet</a:t>
            </a:r>
            <a:endParaRPr lang="en-AU" sz="3600" b="0" i="0" u="none" strike="noStrike" cap="none" spc="0">
              <a:solidFill>
                <a:schemeClr val="tx1"/>
              </a:solidFill>
              <a:latin typeface="Arial"/>
              <a:ea typeface="Arial"/>
              <a:cs typeface="Arial"/>
            </a:endParaRPr>
          </a:p>
          <a:p>
            <a:pPr>
              <a:defRPr/>
            </a:pPr>
            <a:r>
              <a:rPr lang="en-AU" sz="3600" b="0" i="0" u="none" strike="noStrike" cap="none" spc="0">
                <a:solidFill>
                  <a:schemeClr val="tx1"/>
                </a:solidFill>
                <a:latin typeface="Arial"/>
                <a:ea typeface="Arial"/>
                <a:cs typeface="Arial"/>
              </a:rPr>
              <a:t>No GROUPING SETS</a:t>
            </a:r>
            <a:endParaRPr lang="en-AU" sz="3600" b="0" i="0" u="none" strike="noStrike" cap="none" spc="0">
              <a:solidFill>
                <a:schemeClr val="tx1"/>
              </a:solidFill>
              <a:latin typeface="Arial"/>
              <a:ea typeface="Arial"/>
              <a:cs typeface="Arial"/>
            </a:endParaRPr>
          </a:p>
          <a:p>
            <a:pPr>
              <a:defRPr/>
            </a:pPr>
            <a:r>
              <a:rPr lang="en-AU" sz="3600" b="0" i="0" u="none" strike="noStrike" cap="none" spc="0">
                <a:solidFill>
                  <a:schemeClr val="tx1"/>
                </a:solidFill>
                <a:latin typeface="Arial"/>
                <a:ea typeface="Arial"/>
                <a:cs typeface="Arial"/>
              </a:rPr>
              <a:t>Cache only keys referencing immediate upper query</a:t>
            </a:r>
            <a:endParaRPr lang="en-AU" sz="3600" b="0" i="0" u="none" strike="noStrike" cap="none" spc="0">
              <a:solidFill>
                <a:schemeClr val="tx1"/>
              </a:solidFill>
              <a:latin typeface="Arial"/>
              <a:ea typeface="Arial"/>
              <a:cs typeface="Arial"/>
            </a:endParaRPr>
          </a:p>
          <a:p>
            <a:pPr>
              <a:defRPr/>
            </a:pPr>
            <a:r>
              <a:rPr lang="en-AU" sz="3600" b="0" i="0" u="none" strike="noStrike" cap="none" spc="0">
                <a:solidFill>
                  <a:schemeClr val="tx1"/>
                </a:solidFill>
                <a:latin typeface="Arial"/>
                <a:ea typeface="Arial"/>
                <a:cs typeface="Arial"/>
              </a:rPr>
              <a:t>Path walker is under construction – not all the places in the query may be visited in search of subplans</a:t>
            </a:r>
            <a:endParaRPr lang="en-AU" sz="3600" b="0" i="0" u="none" strike="noStrike" cap="none" spc="0">
              <a:solidFill>
                <a:schemeClr val="tx1"/>
              </a:solidFill>
              <a:latin typeface="Arial"/>
              <a:cs typeface="Arial"/>
            </a:endParaRPr>
          </a:p>
        </p:txBody>
      </p:sp>
      <p:sp>
        <p:nvSpPr>
          <p:cNvPr id="1862352300" name="Номер слайда 5"/>
          <p:cNvSpPr>
            <a:spLocks noGrp="1"/>
          </p:cNvSpPr>
          <p:nvPr>
            <p:ph type="sldNum" sz="quarter" idx="12"/>
          </p:nvPr>
        </p:nvSpPr>
        <p:spPr bwMode="auto"/>
        <p:txBody>
          <a:bodyPr/>
          <a:lstStyle/>
          <a:p>
            <a:pPr>
              <a:defRPr/>
            </a:pPr>
            <a:fld id="{86742CCD-0D81-598E-9454-B302B04A2221}" type="slidenum">
              <a:rPr/>
              <a:t/>
            </a:fl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12363360" name="Заголовок 1"/>
          <p:cNvSpPr>
            <a:spLocks noGrp="1"/>
          </p:cNvSpPr>
          <p:nvPr>
            <p:ph type="ctrTitle"/>
          </p:nvPr>
        </p:nvSpPr>
        <p:spPr bwMode="auto">
          <a:xfrm>
            <a:off x="914400" y="2130425"/>
            <a:ext cx="10363199" cy="1470025"/>
          </a:xfrm>
        </p:spPr>
        <p:txBody>
          <a:bodyPr/>
          <a:lstStyle>
            <a:lvl1pPr algn="ctr">
              <a:defRPr b="1"/>
            </a:lvl1pPr>
          </a:lstStyle>
          <a:p>
            <a:pPr>
              <a:defRPr/>
            </a:pPr>
            <a:r>
              <a:rPr/>
              <a:t>That’s it!</a:t>
            </a:r>
            <a:br>
              <a:rPr/>
            </a:br>
            <a:r>
              <a:rPr/>
              <a:t>Questions?</a:t>
            </a:r>
            <a:endParaRPr/>
          </a:p>
        </p:txBody>
      </p:sp>
      <p:sp>
        <p:nvSpPr>
          <p:cNvPr id="844178551" name="Подзаголовок 2"/>
          <p:cNvSpPr>
            <a:spLocks noGrp="1"/>
          </p:cNvSpPr>
          <p:nvPr>
            <p:ph type="subTitle" idx="1"/>
          </p:nvPr>
        </p:nvSpPr>
        <p:spPr bwMode="auto">
          <a:xfrm>
            <a:off x="1828800" y="3886200"/>
            <a:ext cx="8534399" cy="17525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a:t>Any critics welcome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24282092" name="Номер слайда 5"/>
          <p:cNvSpPr>
            <a:spLocks noGrp="1"/>
          </p:cNvSpPr>
          <p:nvPr>
            <p:ph type="sldNum" sz="quarter" idx="12"/>
          </p:nvPr>
        </p:nvSpPr>
        <p:spPr bwMode="auto"/>
        <p:txBody>
          <a:bodyPr/>
          <a:lstStyle/>
          <a:p>
            <a:pPr>
              <a:defRPr/>
            </a:pPr>
            <a:fld id="{6D01B1DB-7CA8-6560-9292-23B197728F4E}" type="slidenum">
              <a:rPr/>
              <a:t/>
            </a:fld>
            <a:endParaRPr/>
          </a:p>
        </p:txBody>
      </p:sp>
      <p:sp>
        <p:nvSpPr>
          <p:cNvPr id="578312666" name="Заголовок 1"/>
          <p:cNvSpPr>
            <a:spLocks noGrp="1"/>
          </p:cNvSpPr>
          <p:nvPr>
            <p:ph type="title"/>
          </p:nvPr>
        </p:nvSpPr>
        <p:spPr bwMode="auto">
          <a:xfrm flipH="0" flipV="0">
            <a:off x="1803192" y="2794252"/>
            <a:ext cx="9779204" cy="1362073"/>
          </a:xfrm>
        </p:spPr>
        <p:txBody>
          <a:bodyPr vertOverflow="overflow" horzOverflow="overflow" vert="horz" wrap="square" lIns="91440" tIns="45720" rIns="91440" bIns="45720" numCol="1" spcCol="0" rtlCol="0" fromWordArt="0" anchor="t" anchorCtr="0" forceAA="0" upright="0" compatLnSpc="0">
            <a:normAutofit fontScale="90000" lnSpcReduction="2000"/>
          </a:bodyPr>
          <a:lstStyle>
            <a:lvl1pPr algn="l">
              <a:defRPr sz="4000" b="1" cap="all"/>
            </a:lvl1pPr>
          </a:lstStyle>
          <a:p>
            <a:pPr marL="0" indent="0">
              <a:buFont typeface="Arial"/>
              <a:buNone/>
              <a:defRPr/>
            </a:pPr>
            <a:r>
              <a:rPr lang="en-AU" sz="3600" b="0" i="1" u="none" strike="noStrike" cap="all" spc="0">
                <a:solidFill>
                  <a:schemeClr val="tx1"/>
                </a:solidFill>
                <a:latin typeface="Arial"/>
                <a:ea typeface="Arial"/>
                <a:cs typeface="Arial"/>
              </a:rPr>
              <a:t>What options do we lose using the bottom-up approach?</a:t>
            </a:r>
            <a:endParaRPr sz="4000" i="1">
              <a:solidFill>
                <a:schemeClr val="tx1"/>
              </a:solidFill>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4915186" name="Заголовок 1"/>
          <p:cNvSpPr>
            <a:spLocks noGrp="1"/>
          </p:cNvSpPr>
          <p:nvPr>
            <p:ph type="title"/>
          </p:nvPr>
        </p:nvSpPr>
        <p:spPr bwMode="auto"/>
        <p:txBody>
          <a:bodyPr/>
          <a:lstStyle/>
          <a:p>
            <a:pPr>
              <a:defRPr/>
            </a:pPr>
            <a:r>
              <a:rPr/>
              <a:t>Bottom-Up planning weaknesses</a:t>
            </a:r>
            <a:endParaRPr/>
          </a:p>
        </p:txBody>
      </p:sp>
      <p:sp>
        <p:nvSpPr>
          <p:cNvPr id="522918575" name="Объект 2"/>
          <p:cNvSpPr>
            <a:spLocks noGrp="1"/>
          </p:cNvSpPr>
          <p:nvPr/>
        </p:nvSpPr>
        <p:spPr bwMode="auto">
          <a:xfrm flipH="0" flipV="0">
            <a:off x="2133266" y="2513687"/>
            <a:ext cx="9425367" cy="3663272"/>
          </a:xfrm>
        </p:spPr>
        <p:txBody>
          <a:bodyPr vertOverflow="overflow" horzOverflow="overflow" vert="horz" wrap="square" lIns="91440" tIns="45720" rIns="91440" bIns="45720" numCol="1" spcCol="0" rtlCol="0" fromWordArt="0" anchor="t" anchorCtr="0" forceAA="0" upright="0" compatLnSpc="0">
            <a:normAutofit/>
          </a:bodyPr>
          <a:lstStyle>
            <a:lvl1pPr marL="228600" indent="-228600" algn="l" defTabSz="914400">
              <a:lnSpc>
                <a:spcPct val="90000"/>
              </a:lnSpc>
              <a:spcBef>
                <a:spcPts val="998"/>
              </a:spcBef>
              <a:buFont typeface="Arial"/>
              <a:buChar char="•"/>
              <a:defRPr sz="2800">
                <a:solidFill>
                  <a:schemeClr val="tx1"/>
                </a:solidFill>
                <a:latin typeface="+mn-lt"/>
                <a:ea typeface="+mn-ea"/>
                <a:cs typeface="+mn-cs"/>
              </a:defRPr>
            </a:lvl1pPr>
            <a:lvl2pPr marL="685800" indent="-228600" algn="l" defTabSz="914400">
              <a:lnSpc>
                <a:spcPct val="90000"/>
              </a:lnSpc>
              <a:spcBef>
                <a:spcPts val="498"/>
              </a:spcBef>
              <a:buFont typeface="Arial"/>
              <a:buChar char="•"/>
              <a:defRPr sz="2400">
                <a:solidFill>
                  <a:schemeClr val="tx1"/>
                </a:solidFill>
                <a:latin typeface="+mn-lt"/>
                <a:ea typeface="+mn-ea"/>
                <a:cs typeface="+mn-cs"/>
              </a:defRPr>
            </a:lvl2pPr>
            <a:lvl3pPr marL="1143000" indent="-228600" algn="l" defTabSz="914400">
              <a:lnSpc>
                <a:spcPct val="90000"/>
              </a:lnSpc>
              <a:spcBef>
                <a:spcPts val="498"/>
              </a:spcBef>
              <a:buFont typeface="Arial"/>
              <a:buChar char="•"/>
              <a:defRPr sz="2000">
                <a:solidFill>
                  <a:schemeClr val="tx1"/>
                </a:solidFill>
                <a:latin typeface="+mn-lt"/>
                <a:ea typeface="+mn-ea"/>
                <a:cs typeface="+mn-cs"/>
              </a:defRPr>
            </a:lvl3pPr>
            <a:lvl4pPr marL="1600200" indent="-228600" algn="l" defTabSz="914400">
              <a:lnSpc>
                <a:spcPct val="90000"/>
              </a:lnSpc>
              <a:spcBef>
                <a:spcPts val="498"/>
              </a:spcBef>
              <a:buFont typeface="Arial"/>
              <a:buChar char="•"/>
              <a:defRPr sz="1800">
                <a:solidFill>
                  <a:schemeClr val="tx1"/>
                </a:solidFill>
                <a:latin typeface="+mn-lt"/>
                <a:ea typeface="+mn-ea"/>
                <a:cs typeface="+mn-cs"/>
              </a:defRPr>
            </a:lvl4pPr>
            <a:lvl5pPr marL="2057400" indent="-228600" algn="l" defTabSz="914400">
              <a:lnSpc>
                <a:spcPct val="90000"/>
              </a:lnSpc>
              <a:spcBef>
                <a:spcPts val="498"/>
              </a:spcBef>
              <a:buFont typeface="Arial"/>
              <a:buChar char="•"/>
              <a:defRPr sz="1800">
                <a:solidFill>
                  <a:schemeClr val="tx1"/>
                </a:solidFill>
                <a:latin typeface="+mn-lt"/>
                <a:ea typeface="+mn-ea"/>
                <a:cs typeface="+mn-cs"/>
              </a:defRPr>
            </a:lvl5pPr>
            <a:lvl6pPr marL="2514598" indent="-228600" algn="l" defTabSz="914400">
              <a:lnSpc>
                <a:spcPct val="90000"/>
              </a:lnSpc>
              <a:spcBef>
                <a:spcPts val="498"/>
              </a:spcBef>
              <a:buFont typeface="Arial"/>
              <a:buChar char="•"/>
              <a:defRPr sz="1800">
                <a:solidFill>
                  <a:schemeClr val="tx1"/>
                </a:solidFill>
                <a:latin typeface="+mn-lt"/>
                <a:ea typeface="+mn-ea"/>
                <a:cs typeface="+mn-cs"/>
              </a:defRPr>
            </a:lvl6pPr>
            <a:lvl7pPr marL="2971800" indent="-228600" algn="l" defTabSz="914400">
              <a:lnSpc>
                <a:spcPct val="90000"/>
              </a:lnSpc>
              <a:spcBef>
                <a:spcPts val="498"/>
              </a:spcBef>
              <a:buFont typeface="Arial"/>
              <a:buChar char="•"/>
              <a:defRPr sz="1800">
                <a:solidFill>
                  <a:schemeClr val="tx1"/>
                </a:solidFill>
                <a:latin typeface="+mn-lt"/>
                <a:ea typeface="+mn-ea"/>
                <a:cs typeface="+mn-cs"/>
              </a:defRPr>
            </a:lvl7pPr>
            <a:lvl8pPr marL="3429000" indent="-228600" algn="l" defTabSz="914400">
              <a:lnSpc>
                <a:spcPct val="90000"/>
              </a:lnSpc>
              <a:spcBef>
                <a:spcPts val="498"/>
              </a:spcBef>
              <a:buFont typeface="Arial"/>
              <a:buChar char="•"/>
              <a:defRPr sz="1800">
                <a:solidFill>
                  <a:schemeClr val="tx1"/>
                </a:solidFill>
                <a:latin typeface="+mn-lt"/>
                <a:ea typeface="+mn-ea"/>
                <a:cs typeface="+mn-cs"/>
              </a:defRPr>
            </a:lvl8pPr>
            <a:lvl9pPr marL="3886200" indent="-228600" algn="l" defTabSz="914400">
              <a:lnSpc>
                <a:spcPct val="90000"/>
              </a:lnSpc>
              <a:spcBef>
                <a:spcPts val="498"/>
              </a:spcBef>
              <a:buFont typeface="Arial"/>
              <a:buChar char="•"/>
              <a:defRPr sz="1800">
                <a:solidFill>
                  <a:schemeClr val="tx1"/>
                </a:solidFill>
                <a:latin typeface="+mn-lt"/>
                <a:ea typeface="+mn-ea"/>
                <a:cs typeface="+mn-cs"/>
              </a:defRPr>
            </a:lvl9pPr>
          </a:lstStyle>
          <a:p>
            <a:pPr>
              <a:defRPr/>
            </a:pPr>
            <a:r>
              <a:rPr lang="en-AU" sz="2800" b="0" i="1" u="none" strike="noStrike" cap="none" spc="0">
                <a:solidFill>
                  <a:schemeClr val="tx1"/>
                </a:solidFill>
                <a:latin typeface="Arial"/>
                <a:ea typeface="Arial"/>
                <a:cs typeface="Arial"/>
              </a:rPr>
              <a:t>How much subplan evaluations?</a:t>
            </a:r>
            <a:endParaRPr sz="2800" i="1"/>
          </a:p>
          <a:p>
            <a:pPr>
              <a:defRPr/>
            </a:pPr>
            <a:r>
              <a:rPr i="1"/>
              <a:t>How much subtree re-scans?</a:t>
            </a:r>
            <a:endParaRPr i="1"/>
          </a:p>
          <a:p>
            <a:pPr>
              <a:defRPr/>
            </a:pPr>
            <a:r>
              <a:rPr i="1"/>
              <a:t>Emerging fractional paths and is the LIMIT applicable to my node?</a:t>
            </a:r>
            <a:endParaRPr/>
          </a:p>
        </p:txBody>
      </p:sp>
      <p:sp>
        <p:nvSpPr>
          <p:cNvPr id="1558601733" name="Номер слайда 4"/>
          <p:cNvSpPr>
            <a:spLocks noGrp="1"/>
          </p:cNvSpPr>
          <p:nvPr>
            <p:ph type="sldNum" sz="quarter" idx="12"/>
          </p:nvPr>
        </p:nvSpPr>
        <p:spPr bwMode="auto"/>
        <p:txBody>
          <a:bodyPr/>
          <a:lstStyle/>
          <a:p>
            <a:pPr>
              <a:defRPr/>
            </a:pPr>
            <a:fld id="{C1724CD9-F16C-7B8F-EC79-26754DE844B2}" type="slidenum">
              <a:rPr/>
              <a:t/>
            </a:fl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56283615" name="Заголовок 1"/>
          <p:cNvSpPr>
            <a:spLocks noGrp="1"/>
          </p:cNvSpPr>
          <p:nvPr>
            <p:ph type="title"/>
          </p:nvPr>
        </p:nvSpPr>
        <p:spPr bwMode="auto"/>
        <p:txBody>
          <a:bodyPr/>
          <a:lstStyle/>
          <a:p>
            <a:pPr>
              <a:defRPr/>
            </a:pPr>
            <a:r>
              <a:rPr/>
              <a:t>Emerging fractional path</a:t>
            </a:r>
            <a:endParaRPr/>
          </a:p>
        </p:txBody>
      </p:sp>
      <p:sp>
        <p:nvSpPr>
          <p:cNvPr id="936704417" name="Номер слайда 5"/>
          <p:cNvSpPr>
            <a:spLocks noGrp="1"/>
          </p:cNvSpPr>
          <p:nvPr>
            <p:ph type="sldNum" sz="quarter" idx="12"/>
          </p:nvPr>
        </p:nvSpPr>
        <p:spPr bwMode="auto"/>
        <p:txBody>
          <a:bodyPr/>
          <a:lstStyle/>
          <a:p>
            <a:pPr>
              <a:defRPr/>
            </a:pPr>
            <a:fld id="{73DF228E-8201-1DA5-DD1D-BD5B3879C538}" type="slidenum">
              <a:rPr/>
              <a:t/>
            </a:fld>
            <a:endParaRPr/>
          </a:p>
        </p:txBody>
      </p:sp>
      <p:sp>
        <p:nvSpPr>
          <p:cNvPr id="349328595" name=""/>
          <p:cNvSpPr/>
          <p:nvPr/>
        </p:nvSpPr>
        <p:spPr bwMode="auto">
          <a:xfrm flipH="0" flipV="0">
            <a:off x="1789846" y="2099510"/>
            <a:ext cx="2692715" cy="1920599"/>
          </a:xfrm>
          <a:prstGeom prst="rect">
            <a:avLst/>
          </a:prstGeom>
          <a:solidFill>
            <a:schemeClr val="bg1">
              <a:lumMod val="85000"/>
            </a:schemeClr>
          </a:solidFill>
          <a:ln w="12699">
            <a:solidFill>
              <a:schemeClr val="tx1"/>
            </a:solidFill>
            <a:prstDash val="solid"/>
          </a:ln>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r>
              <a:rPr sz="2400" b="0" i="0" u="none">
                <a:solidFill>
                  <a:srgbClr val="000000"/>
                </a:solidFill>
                <a:latin typeface="Roboto Condensed"/>
                <a:ea typeface="Roboto Condensed"/>
                <a:cs typeface="Roboto Condensed"/>
              </a:rPr>
              <a:t>SELECT</a:t>
            </a:r>
            <a:r>
              <a:rPr sz="2400" b="0" i="0" u="none">
                <a:solidFill>
                  <a:srgbClr val="000000"/>
                </a:solidFill>
                <a:latin typeface="Roboto Condensed"/>
                <a:ea typeface="Roboto Condensed"/>
                <a:cs typeface="Roboto Condensed"/>
              </a:rPr>
              <a:t> </a:t>
            </a:r>
            <a:r>
              <a:rPr sz="2400" b="0" i="0" u="none">
                <a:solidFill>
                  <a:srgbClr val="000000"/>
                </a:solidFill>
                <a:latin typeface="Roboto Condensed"/>
                <a:ea typeface="Roboto Condensed"/>
                <a:cs typeface="Roboto Condensed"/>
              </a:rPr>
              <a:t>*</a:t>
            </a:r>
            <a:r>
              <a:rPr sz="2400" b="0" i="0" u="none">
                <a:solidFill>
                  <a:srgbClr val="000000"/>
                </a:solidFill>
                <a:latin typeface="Roboto Condensed"/>
                <a:ea typeface="Roboto Condensed"/>
                <a:cs typeface="Roboto Condensed"/>
              </a:rPr>
              <a:t> </a:t>
            </a:r>
            <a:r>
              <a:rPr sz="2400" b="0" i="0" u="none">
                <a:solidFill>
                  <a:srgbClr val="000000"/>
                </a:solidFill>
                <a:latin typeface="Roboto Condensed"/>
                <a:ea typeface="Roboto Condensed"/>
                <a:cs typeface="Roboto Condensed"/>
              </a:rPr>
              <a:t>FROM</a:t>
            </a:r>
            <a:r>
              <a:rPr sz="2400" b="0" i="0" u="none">
                <a:solidFill>
                  <a:srgbClr val="000000"/>
                </a:solidFill>
                <a:latin typeface="Roboto Condensed"/>
                <a:ea typeface="Roboto Condensed"/>
                <a:cs typeface="Roboto Condensed"/>
              </a:rPr>
              <a:t> t1</a:t>
            </a:r>
            <a:endParaRPr sz="2400" b="0" i="0" u="none">
              <a:solidFill>
                <a:srgbClr val="000000"/>
              </a:solidFill>
              <a:latin typeface="Roboto Condensed"/>
              <a:ea typeface="Roboto Condensed"/>
              <a:cs typeface="Roboto Condensed"/>
            </a:endParaRPr>
          </a:p>
          <a:p>
            <a:pPr>
              <a:defRPr/>
            </a:pPr>
            <a:r>
              <a:rPr sz="2400" b="0" i="0" u="none">
                <a:solidFill>
                  <a:srgbClr val="000000"/>
                </a:solidFill>
                <a:latin typeface="Roboto Condensed"/>
                <a:ea typeface="Roboto Condensed"/>
                <a:cs typeface="Roboto Condensed"/>
              </a:rPr>
              <a:t>  </a:t>
            </a:r>
            <a:r>
              <a:rPr sz="2400" b="0" i="0" u="none">
                <a:solidFill>
                  <a:srgbClr val="000000"/>
                </a:solidFill>
                <a:latin typeface="Roboto Condensed"/>
                <a:ea typeface="Roboto Condensed"/>
                <a:cs typeface="Roboto Condensed"/>
              </a:rPr>
              <a:t>JOIN</a:t>
            </a:r>
            <a:r>
              <a:rPr sz="2400" b="0" i="0" u="none">
                <a:solidFill>
                  <a:srgbClr val="000000"/>
                </a:solidFill>
                <a:latin typeface="Roboto Condensed"/>
                <a:ea typeface="Roboto Condensed"/>
                <a:cs typeface="Roboto Condensed"/>
              </a:rPr>
              <a:t> t3</a:t>
            </a:r>
            <a:endParaRPr sz="2400" b="0" i="0" u="none">
              <a:solidFill>
                <a:srgbClr val="000000"/>
              </a:solidFill>
              <a:latin typeface="Roboto Condensed"/>
              <a:ea typeface="Roboto Condensed"/>
              <a:cs typeface="Roboto Condensed"/>
            </a:endParaRPr>
          </a:p>
          <a:p>
            <a:pPr>
              <a:defRPr/>
            </a:pPr>
            <a:r>
              <a:rPr sz="2400" b="0" i="0" u="none">
                <a:solidFill>
                  <a:srgbClr val="000000"/>
                </a:solidFill>
                <a:latin typeface="Roboto Condensed"/>
                <a:ea typeface="Roboto Condensed"/>
                <a:cs typeface="Roboto Condensed"/>
              </a:rPr>
              <a:t>    </a:t>
            </a:r>
            <a:r>
              <a:rPr sz="2400" b="0" i="0" u="none">
                <a:solidFill>
                  <a:srgbClr val="000000"/>
                </a:solidFill>
                <a:latin typeface="Roboto Condensed"/>
                <a:ea typeface="Roboto Condensed"/>
                <a:cs typeface="Roboto Condensed"/>
              </a:rPr>
              <a:t>LEFT</a:t>
            </a:r>
            <a:r>
              <a:rPr sz="2400" b="0" i="0" u="none">
                <a:solidFill>
                  <a:srgbClr val="000000"/>
                </a:solidFill>
                <a:latin typeface="Roboto Condensed"/>
                <a:ea typeface="Roboto Condensed"/>
                <a:cs typeface="Roboto Condensed"/>
              </a:rPr>
              <a:t> </a:t>
            </a:r>
            <a:r>
              <a:rPr sz="2400" b="0" i="0" u="none">
                <a:solidFill>
                  <a:srgbClr val="000000"/>
                </a:solidFill>
                <a:latin typeface="Roboto Condensed"/>
                <a:ea typeface="Roboto Condensed"/>
                <a:cs typeface="Roboto Condensed"/>
              </a:rPr>
              <a:t>JOIN</a:t>
            </a:r>
            <a:r>
              <a:rPr sz="2400" b="0" i="0" u="none">
                <a:solidFill>
                  <a:srgbClr val="000000"/>
                </a:solidFill>
                <a:latin typeface="Roboto Condensed"/>
                <a:ea typeface="Roboto Condensed"/>
                <a:cs typeface="Roboto Condensed"/>
              </a:rPr>
              <a:t> t2</a:t>
            </a:r>
            <a:endParaRPr sz="2400" b="0" i="0" u="none">
              <a:solidFill>
                <a:srgbClr val="000000"/>
              </a:solidFill>
              <a:latin typeface="Roboto Condensed"/>
              <a:ea typeface="Roboto Condensed"/>
              <a:cs typeface="Roboto Condensed"/>
            </a:endParaRPr>
          </a:p>
          <a:p>
            <a:pPr>
              <a:defRPr/>
            </a:pPr>
            <a:r>
              <a:rPr sz="2400" b="0" i="0" u="none">
                <a:solidFill>
                  <a:srgbClr val="000000"/>
                </a:solidFill>
                <a:latin typeface="Roboto Condensed"/>
                <a:ea typeface="Roboto Condensed"/>
                <a:cs typeface="Roboto Condensed"/>
              </a:rPr>
              <a:t>   </a:t>
            </a:r>
            <a:r>
              <a:rPr sz="2400" b="0" i="0" u="none">
                <a:solidFill>
                  <a:srgbClr val="000000"/>
                </a:solidFill>
                <a:latin typeface="Roboto Condensed"/>
                <a:ea typeface="Roboto Condensed"/>
                <a:cs typeface="Roboto Condensed"/>
              </a:rPr>
              <a:t>ON</a:t>
            </a:r>
            <a:r>
              <a:rPr sz="2400" b="0" i="0" u="none">
                <a:solidFill>
                  <a:srgbClr val="000000"/>
                </a:solidFill>
                <a:latin typeface="Roboto Condensed"/>
                <a:ea typeface="Roboto Condensed"/>
                <a:cs typeface="Roboto Condensed"/>
              </a:rPr>
              <a:t> </a:t>
            </a:r>
            <a:r>
              <a:rPr sz="2400" b="0" i="0" u="none">
                <a:solidFill>
                  <a:srgbClr val="000000"/>
                </a:solidFill>
                <a:latin typeface="Roboto Condensed"/>
                <a:ea typeface="Roboto Condensed"/>
                <a:cs typeface="Roboto Condensed"/>
              </a:rPr>
              <a:t>(</a:t>
            </a:r>
            <a:r>
              <a:rPr sz="2400" b="0" i="0" u="none">
                <a:solidFill>
                  <a:srgbClr val="000000"/>
                </a:solidFill>
                <a:latin typeface="Roboto Condensed"/>
                <a:ea typeface="Roboto Condensed"/>
                <a:cs typeface="Roboto Condensed"/>
              </a:rPr>
              <a:t>t2</a:t>
            </a:r>
            <a:r>
              <a:rPr sz="2400" b="0" i="0" u="none">
                <a:solidFill>
                  <a:srgbClr val="000000"/>
                </a:solidFill>
                <a:latin typeface="Roboto Condensed"/>
                <a:ea typeface="Roboto Condensed"/>
                <a:cs typeface="Roboto Condensed"/>
              </a:rPr>
              <a:t>.</a:t>
            </a:r>
            <a:r>
              <a:rPr sz="2400" b="0" i="0" u="none">
                <a:solidFill>
                  <a:srgbClr val="000000"/>
                </a:solidFill>
                <a:latin typeface="Roboto Condensed"/>
                <a:ea typeface="Roboto Condensed"/>
                <a:cs typeface="Roboto Condensed"/>
              </a:rPr>
              <a:t>x</a:t>
            </a:r>
            <a:r>
              <a:rPr sz="2400" b="0" i="0" u="none">
                <a:solidFill>
                  <a:srgbClr val="000000"/>
                </a:solidFill>
                <a:latin typeface="Roboto Condensed"/>
                <a:ea typeface="Roboto Condensed"/>
                <a:cs typeface="Roboto Condensed"/>
              </a:rPr>
              <a:t>=</a:t>
            </a:r>
            <a:r>
              <a:rPr sz="2400" b="0" i="0" u="none">
                <a:solidFill>
                  <a:srgbClr val="000000"/>
                </a:solidFill>
                <a:latin typeface="Roboto Condensed"/>
                <a:ea typeface="Roboto Condensed"/>
                <a:cs typeface="Roboto Condensed"/>
              </a:rPr>
              <a:t>t3</a:t>
            </a:r>
            <a:r>
              <a:rPr sz="2400" b="0" i="0" u="none">
                <a:solidFill>
                  <a:srgbClr val="000000"/>
                </a:solidFill>
                <a:latin typeface="Roboto Condensed"/>
                <a:ea typeface="Roboto Condensed"/>
                <a:cs typeface="Roboto Condensed"/>
              </a:rPr>
              <a:t>.</a:t>
            </a:r>
            <a:r>
              <a:rPr sz="2400" b="0" i="0" u="none">
                <a:solidFill>
                  <a:srgbClr val="000000"/>
                </a:solidFill>
                <a:latin typeface="Roboto Condensed"/>
                <a:ea typeface="Roboto Condensed"/>
                <a:cs typeface="Roboto Condensed"/>
              </a:rPr>
              <a:t>x</a:t>
            </a:r>
            <a:r>
              <a:rPr sz="2400" b="0" i="0" u="none">
                <a:solidFill>
                  <a:srgbClr val="000000"/>
                </a:solidFill>
                <a:latin typeface="Roboto Condensed"/>
                <a:ea typeface="Roboto Condensed"/>
                <a:cs typeface="Roboto Condensed"/>
              </a:rPr>
              <a:t>)</a:t>
            </a:r>
            <a:endParaRPr sz="2400" b="0" i="0" u="none">
              <a:solidFill>
                <a:srgbClr val="000000"/>
              </a:solidFill>
              <a:latin typeface="Roboto Condensed"/>
              <a:ea typeface="Roboto Condensed"/>
              <a:cs typeface="Roboto Condensed"/>
            </a:endParaRPr>
          </a:p>
          <a:p>
            <a:pPr>
              <a:defRPr/>
            </a:pPr>
            <a:r>
              <a:rPr sz="2400" b="0" i="0" u="none">
                <a:solidFill>
                  <a:srgbClr val="000000"/>
                </a:solidFill>
                <a:latin typeface="Roboto Condensed"/>
                <a:ea typeface="Roboto Condensed"/>
                <a:cs typeface="Roboto Condensed"/>
              </a:rPr>
              <a:t>ON</a:t>
            </a:r>
            <a:r>
              <a:rPr sz="2400" b="0" i="0" u="none">
                <a:solidFill>
                  <a:srgbClr val="000000"/>
                </a:solidFill>
                <a:latin typeface="Roboto Condensed"/>
                <a:ea typeface="Roboto Condensed"/>
                <a:cs typeface="Roboto Condensed"/>
              </a:rPr>
              <a:t> </a:t>
            </a:r>
            <a:r>
              <a:rPr sz="2400" b="0" i="0" u="none">
                <a:solidFill>
                  <a:srgbClr val="000000"/>
                </a:solidFill>
                <a:latin typeface="Roboto Condensed"/>
                <a:ea typeface="Roboto Condensed"/>
                <a:cs typeface="Roboto Condensed"/>
              </a:rPr>
              <a:t>(</a:t>
            </a:r>
            <a:r>
              <a:rPr sz="2400" b="0" i="0" u="none">
                <a:solidFill>
                  <a:srgbClr val="000000"/>
                </a:solidFill>
                <a:latin typeface="Roboto Condensed"/>
                <a:ea typeface="Roboto Condensed"/>
                <a:cs typeface="Roboto Condensed"/>
              </a:rPr>
              <a:t>t1</a:t>
            </a:r>
            <a:r>
              <a:rPr sz="2400" b="0" i="0" u="none">
                <a:solidFill>
                  <a:srgbClr val="000000"/>
                </a:solidFill>
                <a:latin typeface="Roboto Condensed"/>
                <a:ea typeface="Roboto Condensed"/>
                <a:cs typeface="Roboto Condensed"/>
              </a:rPr>
              <a:t>.</a:t>
            </a:r>
            <a:r>
              <a:rPr sz="2400" b="0" i="0" u="none">
                <a:solidFill>
                  <a:srgbClr val="000000"/>
                </a:solidFill>
                <a:latin typeface="Roboto Condensed"/>
                <a:ea typeface="Roboto Condensed"/>
                <a:cs typeface="Roboto Condensed"/>
              </a:rPr>
              <a:t>x</a:t>
            </a:r>
            <a:r>
              <a:rPr sz="2400" b="0" i="0" u="none">
                <a:solidFill>
                  <a:srgbClr val="000000"/>
                </a:solidFill>
                <a:latin typeface="Roboto Condensed"/>
                <a:ea typeface="Roboto Condensed"/>
                <a:cs typeface="Roboto Condensed"/>
              </a:rPr>
              <a:t>=</a:t>
            </a:r>
            <a:r>
              <a:rPr sz="2400" b="0" i="0" u="none">
                <a:solidFill>
                  <a:srgbClr val="000000"/>
                </a:solidFill>
                <a:latin typeface="Roboto Condensed"/>
                <a:ea typeface="Roboto Condensed"/>
                <a:cs typeface="Roboto Condensed"/>
              </a:rPr>
              <a:t>t3</a:t>
            </a:r>
            <a:r>
              <a:rPr sz="2400" b="0" i="0" u="none">
                <a:solidFill>
                  <a:srgbClr val="000000"/>
                </a:solidFill>
                <a:latin typeface="Roboto Condensed"/>
                <a:ea typeface="Roboto Condensed"/>
                <a:cs typeface="Roboto Condensed"/>
              </a:rPr>
              <a:t>.</a:t>
            </a:r>
            <a:r>
              <a:rPr sz="2400" b="0" i="0" u="none">
                <a:solidFill>
                  <a:srgbClr val="000000"/>
                </a:solidFill>
                <a:latin typeface="Roboto Condensed"/>
                <a:ea typeface="Roboto Condensed"/>
                <a:cs typeface="Roboto Condensed"/>
              </a:rPr>
              <a:t>x</a:t>
            </a:r>
            <a:r>
              <a:rPr sz="2400" b="0" i="0" u="none">
                <a:solidFill>
                  <a:srgbClr val="000000"/>
                </a:solidFill>
                <a:latin typeface="Roboto Condensed"/>
                <a:ea typeface="Roboto Condensed"/>
                <a:cs typeface="Roboto Condensed"/>
              </a:rPr>
              <a:t>)</a:t>
            </a:r>
            <a:r>
              <a:rPr sz="2400" b="0" i="0" u="none">
                <a:solidFill>
                  <a:srgbClr val="000000"/>
                </a:solidFill>
                <a:latin typeface="Roboto Condensed"/>
                <a:ea typeface="Roboto Condensed"/>
                <a:cs typeface="Roboto Condensed"/>
              </a:rPr>
              <a:t>;</a:t>
            </a:r>
            <a:endParaRPr sz="2400">
              <a:latin typeface="Roboto Condensed"/>
              <a:cs typeface="Roboto Condensed"/>
            </a:endParaRPr>
          </a:p>
        </p:txBody>
      </p:sp>
      <p:sp>
        <p:nvSpPr>
          <p:cNvPr id="1066043043" name=""/>
          <p:cNvSpPr/>
          <p:nvPr/>
        </p:nvSpPr>
        <p:spPr bwMode="auto">
          <a:xfrm rot="0" flipH="0" flipV="0">
            <a:off x="6684700" y="3609822"/>
            <a:ext cx="707301" cy="726162"/>
          </a:xfrm>
          <a:prstGeom prst="ellipse">
            <a:avLst/>
          </a:prstGeom>
          <a:solidFill>
            <a:schemeClr val="bg1">
              <a:lumMod val="75000"/>
            </a:schemeClr>
          </a:solidFill>
          <a:ln w="127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lgn="ctr">
              <a:defRPr/>
            </a:pPr>
            <a:r>
              <a:rPr sz="2200">
                <a:solidFill>
                  <a:schemeClr val="tx1"/>
                </a:solidFill>
              </a:rPr>
              <a:t>t2</a:t>
            </a:r>
            <a:endParaRPr>
              <a:solidFill>
                <a:schemeClr val="tx1"/>
              </a:solidFill>
            </a:endParaRPr>
          </a:p>
        </p:txBody>
      </p:sp>
      <p:sp>
        <p:nvSpPr>
          <p:cNvPr id="802685565" name=""/>
          <p:cNvSpPr/>
          <p:nvPr/>
        </p:nvSpPr>
        <p:spPr bwMode="auto">
          <a:xfrm rot="0" flipH="0" flipV="0">
            <a:off x="10545861" y="3625066"/>
            <a:ext cx="707301" cy="726161"/>
          </a:xfrm>
          <a:prstGeom prst="ellipse">
            <a:avLst/>
          </a:prstGeom>
          <a:solidFill>
            <a:schemeClr val="bg1">
              <a:lumMod val="75000"/>
            </a:schemeClr>
          </a:solidFill>
          <a:ln w="127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lgn="ctr">
              <a:defRPr/>
            </a:pPr>
            <a:r>
              <a:rPr sz="2200">
                <a:solidFill>
                  <a:schemeClr val="tx1"/>
                </a:solidFill>
              </a:rPr>
              <a:t>t1</a:t>
            </a:r>
            <a:endParaRPr>
              <a:solidFill>
                <a:schemeClr val="tx1"/>
              </a:solidFill>
            </a:endParaRPr>
          </a:p>
        </p:txBody>
      </p:sp>
      <p:sp>
        <p:nvSpPr>
          <p:cNvPr id="821702778" name=""/>
          <p:cNvSpPr/>
          <p:nvPr/>
        </p:nvSpPr>
        <p:spPr bwMode="auto">
          <a:xfrm rot="0" flipH="0" flipV="0">
            <a:off x="8299495" y="1398609"/>
            <a:ext cx="1774829" cy="726161"/>
          </a:xfrm>
          <a:prstGeom prst="ellipse">
            <a:avLst/>
          </a:prstGeom>
          <a:solidFill>
            <a:schemeClr val="bg1">
              <a:lumMod val="75000"/>
            </a:schemeClr>
          </a:solidFill>
          <a:ln w="127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lgn="ctr">
              <a:defRPr/>
            </a:pPr>
            <a:r>
              <a:rPr sz="2200">
                <a:solidFill>
                  <a:schemeClr val="tx1"/>
                </a:solidFill>
              </a:rPr>
              <a:t>Join</a:t>
            </a:r>
            <a:endParaRPr>
              <a:solidFill>
                <a:schemeClr val="tx1"/>
              </a:solidFill>
            </a:endParaRPr>
          </a:p>
          <a:p>
            <a:pPr algn="ctr">
              <a:defRPr/>
            </a:pPr>
            <a:r>
              <a:rPr lang="en-AU" sz="1800" b="0" i="0" u="none" strike="noStrike" cap="none" spc="0">
                <a:solidFill>
                  <a:srgbClr val="000000"/>
                </a:solidFill>
                <a:latin typeface="Roboto Condensed"/>
                <a:ea typeface="Roboto Condensed"/>
                <a:cs typeface="Roboto Condensed"/>
              </a:rPr>
              <a:t>t1</a:t>
            </a:r>
            <a:r>
              <a:rPr lang="en-AU" sz="1800" b="0" i="0" u="none" strike="noStrike" cap="none" spc="0">
                <a:solidFill>
                  <a:srgbClr val="000000"/>
                </a:solidFill>
                <a:latin typeface="Roboto Condensed"/>
                <a:ea typeface="Roboto Condensed"/>
                <a:cs typeface="Roboto Condensed"/>
              </a:rPr>
              <a:t>.</a:t>
            </a:r>
            <a:r>
              <a:rPr lang="en-AU" sz="1800" b="0" i="0" u="none" strike="noStrike" cap="none" spc="0">
                <a:solidFill>
                  <a:srgbClr val="000000"/>
                </a:solidFill>
                <a:latin typeface="Roboto Condensed"/>
                <a:ea typeface="Roboto Condensed"/>
                <a:cs typeface="Roboto Condensed"/>
              </a:rPr>
              <a:t>x</a:t>
            </a:r>
            <a:r>
              <a:rPr lang="en-AU" sz="1800" b="0" i="0" u="none" strike="noStrike" cap="none" spc="0">
                <a:solidFill>
                  <a:srgbClr val="000000"/>
                </a:solidFill>
                <a:latin typeface="Roboto Condensed"/>
                <a:ea typeface="Roboto Condensed"/>
                <a:cs typeface="Roboto Condensed"/>
              </a:rPr>
              <a:t>=</a:t>
            </a:r>
            <a:r>
              <a:rPr lang="en-AU" sz="1800" b="0" i="0" u="none" strike="noStrike" cap="none" spc="0">
                <a:solidFill>
                  <a:srgbClr val="000000"/>
                </a:solidFill>
                <a:latin typeface="Roboto Condensed"/>
                <a:ea typeface="Roboto Condensed"/>
                <a:cs typeface="Roboto Condensed"/>
              </a:rPr>
              <a:t>t3</a:t>
            </a:r>
            <a:r>
              <a:rPr lang="en-AU" sz="1800" b="0" i="0" u="none" strike="noStrike" cap="none" spc="0">
                <a:solidFill>
                  <a:srgbClr val="000000"/>
                </a:solidFill>
                <a:latin typeface="Roboto Condensed"/>
                <a:ea typeface="Roboto Condensed"/>
                <a:cs typeface="Roboto Condensed"/>
              </a:rPr>
              <a:t>.</a:t>
            </a:r>
            <a:r>
              <a:rPr lang="en-AU" sz="1800" b="0" i="0" u="none" strike="noStrike" cap="none" spc="0">
                <a:solidFill>
                  <a:srgbClr val="000000"/>
                </a:solidFill>
                <a:latin typeface="Roboto Condensed"/>
                <a:ea typeface="Roboto Condensed"/>
                <a:cs typeface="Roboto Condensed"/>
              </a:rPr>
              <a:t>x</a:t>
            </a:r>
            <a:endParaRPr>
              <a:solidFill>
                <a:schemeClr val="tx1"/>
              </a:solidFill>
            </a:endParaRPr>
          </a:p>
        </p:txBody>
      </p:sp>
      <p:sp>
        <p:nvSpPr>
          <p:cNvPr id="1027654671" name=""/>
          <p:cNvSpPr/>
          <p:nvPr/>
        </p:nvSpPr>
        <p:spPr bwMode="auto">
          <a:xfrm rot="0" flipH="0" flipV="0">
            <a:off x="6681597" y="4448919"/>
            <a:ext cx="731587" cy="179182"/>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r>
              <a:rPr sz="800">
                <a:solidFill>
                  <a:schemeClr val="tx1"/>
                </a:solidFill>
              </a:rPr>
              <a:t>  </a:t>
            </a:r>
            <a:endParaRPr/>
          </a:p>
        </p:txBody>
      </p:sp>
      <p:sp>
        <p:nvSpPr>
          <p:cNvPr id="1247913886" name=""/>
          <p:cNvSpPr/>
          <p:nvPr/>
        </p:nvSpPr>
        <p:spPr bwMode="auto">
          <a:xfrm rot="0" flipH="0" flipV="0">
            <a:off x="6683191" y="4618909"/>
            <a:ext cx="731586" cy="179181"/>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a:solidFill>
                <a:schemeClr val="tx1"/>
              </a:solidFill>
            </a:endParaRPr>
          </a:p>
        </p:txBody>
      </p:sp>
      <p:sp>
        <p:nvSpPr>
          <p:cNvPr id="881654553" name=""/>
          <p:cNvSpPr/>
          <p:nvPr/>
        </p:nvSpPr>
        <p:spPr bwMode="auto">
          <a:xfrm rot="0" flipH="0" flipV="0">
            <a:off x="6683191" y="4798092"/>
            <a:ext cx="731586" cy="179181"/>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r>
              <a:rPr lang="en-AU" sz="900" b="0" i="0" u="none" strike="noStrike" cap="none" spc="0">
                <a:solidFill>
                  <a:schemeClr val="tx1"/>
                </a:solidFill>
                <a:latin typeface="Arial"/>
                <a:ea typeface="Arial"/>
                <a:cs typeface="Arial"/>
              </a:rPr>
              <a:t> </a:t>
            </a:r>
            <a:endParaRPr sz="900">
              <a:solidFill>
                <a:schemeClr val="tx1"/>
              </a:solidFill>
            </a:endParaRPr>
          </a:p>
        </p:txBody>
      </p:sp>
      <p:sp>
        <p:nvSpPr>
          <p:cNvPr id="296363985" name=""/>
          <p:cNvSpPr/>
          <p:nvPr/>
        </p:nvSpPr>
        <p:spPr bwMode="auto">
          <a:xfrm rot="0" flipH="0" flipV="0">
            <a:off x="6684700" y="4969353"/>
            <a:ext cx="731586" cy="179181"/>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cxnSp>
        <p:nvCxnSpPr>
          <p:cNvPr id="944078839" name=""/>
          <p:cNvCxnSpPr>
            <a:cxnSpLocks/>
            <a:stCxn id="1066043043" idx="7"/>
            <a:endCxn id="298545277" idx="3"/>
          </p:cNvCxnSpPr>
          <p:nvPr/>
        </p:nvCxnSpPr>
        <p:spPr bwMode="auto">
          <a:xfrm rot="16199969" flipH="0" flipV="0">
            <a:off x="7140372" y="3351854"/>
            <a:ext cx="512358" cy="216264"/>
          </a:xfrm>
          <a:prstGeom prst="line">
            <a:avLst/>
          </a:prstGeom>
          <a:ln w="19049" cap="flat" cmpd="sng" algn="ctr">
            <a:solidFill>
              <a:schemeClr val="tx1"/>
            </a:solidFill>
            <a:prstDash val="solid"/>
          </a:ln>
        </p:spPr>
        <p:style>
          <a:lnRef idx="1">
            <a:schemeClr val="accent1">
              <a:shade val="50000"/>
            </a:schemeClr>
          </a:lnRef>
          <a:fillRef idx="0">
            <a:schemeClr val="accent1"/>
          </a:fillRef>
          <a:effectRef idx="0">
            <a:schemeClr val="accent1"/>
          </a:effectRef>
          <a:fontRef idx="minor">
            <a:schemeClr val="tx1"/>
          </a:fontRef>
        </p:style>
      </p:cxnSp>
      <p:cxnSp>
        <p:nvCxnSpPr>
          <p:cNvPr id="1008638113" name=""/>
          <p:cNvCxnSpPr>
            <a:cxnSpLocks/>
            <a:stCxn id="802685565" idx="1"/>
            <a:endCxn id="821702778" idx="5"/>
          </p:cNvCxnSpPr>
          <p:nvPr/>
        </p:nvCxnSpPr>
        <p:spPr bwMode="auto">
          <a:xfrm rot="16199969" flipH="0" flipV="1">
            <a:off x="9375433" y="2457400"/>
            <a:ext cx="1712982" cy="835036"/>
          </a:xfrm>
          <a:prstGeom prst="line">
            <a:avLst/>
          </a:prstGeom>
          <a:ln w="19049" cap="flat" cmpd="sng" algn="ctr">
            <a:solidFill>
              <a:schemeClr val="tx1"/>
            </a:solidFill>
            <a:prstDash val="solid"/>
          </a:ln>
        </p:spPr>
        <p:style>
          <a:lnRef idx="1">
            <a:schemeClr val="accent1">
              <a:shade val="50000"/>
            </a:schemeClr>
          </a:lnRef>
          <a:fillRef idx="0">
            <a:schemeClr val="accent1"/>
          </a:fillRef>
          <a:effectRef idx="0">
            <a:schemeClr val="accent1"/>
          </a:effectRef>
          <a:fontRef idx="minor">
            <a:schemeClr val="tx1"/>
          </a:fontRef>
        </p:style>
      </p:cxnSp>
      <p:cxnSp>
        <p:nvCxnSpPr>
          <p:cNvPr id="1184720783" name=""/>
          <p:cNvCxnSpPr>
            <a:cxnSpLocks/>
          </p:cNvCxnSpPr>
          <p:nvPr/>
        </p:nvCxnSpPr>
        <p:spPr bwMode="auto">
          <a:xfrm rot="16199933" flipH="0" flipV="0">
            <a:off x="8063016" y="2087592"/>
            <a:ext cx="565560" cy="427230"/>
          </a:xfrm>
          <a:prstGeom prst="line">
            <a:avLst/>
          </a:prstGeom>
          <a:ln w="19049" cap="flat" cmpd="sng" algn="ctr">
            <a:solidFill>
              <a:schemeClr val="tx1"/>
            </a:solidFill>
            <a:prstDash val="solid"/>
          </a:ln>
        </p:spPr>
        <p:style>
          <a:lnRef idx="1">
            <a:schemeClr val="accent1">
              <a:shade val="50000"/>
            </a:schemeClr>
          </a:lnRef>
          <a:fillRef idx="0">
            <a:schemeClr val="accent1"/>
          </a:fillRef>
          <a:effectRef idx="0">
            <a:schemeClr val="accent1"/>
          </a:effectRef>
          <a:fontRef idx="minor">
            <a:schemeClr val="tx1"/>
          </a:fontRef>
        </p:style>
      </p:cxnSp>
      <p:sp>
        <p:nvSpPr>
          <p:cNvPr id="298545277" name=""/>
          <p:cNvSpPr/>
          <p:nvPr/>
        </p:nvSpPr>
        <p:spPr bwMode="auto">
          <a:xfrm rot="0" flipH="0" flipV="0">
            <a:off x="7244766" y="2583988"/>
            <a:ext cx="1774829" cy="726161"/>
          </a:xfrm>
          <a:prstGeom prst="ellipse">
            <a:avLst/>
          </a:prstGeom>
          <a:solidFill>
            <a:schemeClr val="bg1">
              <a:lumMod val="75000"/>
            </a:schemeClr>
          </a:solidFill>
          <a:ln w="127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lgn="ctr">
              <a:defRPr/>
            </a:pPr>
            <a:r>
              <a:rPr sz="2200">
                <a:solidFill>
                  <a:schemeClr val="tx1"/>
                </a:solidFill>
              </a:rPr>
              <a:t>Join</a:t>
            </a:r>
            <a:br>
              <a:rPr>
                <a:solidFill>
                  <a:schemeClr val="tx1"/>
                </a:solidFill>
              </a:rPr>
            </a:br>
            <a:r>
              <a:rPr lang="en-AU" sz="1800" b="0" i="0" u="none" strike="noStrike" cap="none" spc="0">
                <a:solidFill>
                  <a:srgbClr val="000000"/>
                </a:solidFill>
                <a:latin typeface="Roboto Condensed"/>
                <a:ea typeface="Roboto Condensed"/>
                <a:cs typeface="Roboto Condensed"/>
              </a:rPr>
              <a:t>t2</a:t>
            </a:r>
            <a:r>
              <a:rPr lang="en-AU" sz="1800" b="0" i="0" u="none" strike="noStrike" cap="none" spc="0">
                <a:solidFill>
                  <a:srgbClr val="000000"/>
                </a:solidFill>
                <a:latin typeface="Roboto Condensed"/>
                <a:ea typeface="Roboto Condensed"/>
                <a:cs typeface="Roboto Condensed"/>
              </a:rPr>
              <a:t>.</a:t>
            </a:r>
            <a:r>
              <a:rPr lang="en-AU" sz="1800" b="0" i="0" u="none" strike="noStrike" cap="none" spc="0">
                <a:solidFill>
                  <a:srgbClr val="000000"/>
                </a:solidFill>
                <a:latin typeface="Roboto Condensed"/>
                <a:ea typeface="Roboto Condensed"/>
                <a:cs typeface="Roboto Condensed"/>
              </a:rPr>
              <a:t>x</a:t>
            </a:r>
            <a:r>
              <a:rPr lang="en-AU" sz="1800" b="0" i="0" u="none" strike="noStrike" cap="none" spc="0">
                <a:solidFill>
                  <a:srgbClr val="000000"/>
                </a:solidFill>
                <a:latin typeface="Roboto Condensed"/>
                <a:ea typeface="Roboto Condensed"/>
                <a:cs typeface="Roboto Condensed"/>
              </a:rPr>
              <a:t>=</a:t>
            </a:r>
            <a:r>
              <a:rPr lang="en-AU" sz="1800" b="0" i="0" u="none" strike="noStrike" cap="none" spc="0">
                <a:solidFill>
                  <a:srgbClr val="000000"/>
                </a:solidFill>
                <a:latin typeface="Roboto Condensed"/>
                <a:ea typeface="Roboto Condensed"/>
                <a:cs typeface="Roboto Condensed"/>
              </a:rPr>
              <a:t>t3</a:t>
            </a:r>
            <a:r>
              <a:rPr lang="en-AU" sz="1800" b="0" i="0" u="none" strike="noStrike" cap="none" spc="0">
                <a:solidFill>
                  <a:srgbClr val="000000"/>
                </a:solidFill>
                <a:latin typeface="Roboto Condensed"/>
                <a:ea typeface="Roboto Condensed"/>
                <a:cs typeface="Roboto Condensed"/>
              </a:rPr>
              <a:t>.</a:t>
            </a:r>
            <a:r>
              <a:rPr lang="en-AU" sz="1800" b="0" i="0" u="none" strike="noStrike" cap="none" spc="0">
                <a:solidFill>
                  <a:srgbClr val="000000"/>
                </a:solidFill>
                <a:latin typeface="Roboto Condensed"/>
                <a:ea typeface="Roboto Condensed"/>
                <a:cs typeface="Roboto Condensed"/>
              </a:rPr>
              <a:t>x</a:t>
            </a:r>
            <a:endParaRPr>
              <a:solidFill>
                <a:schemeClr val="tx1"/>
              </a:solidFill>
            </a:endParaRPr>
          </a:p>
        </p:txBody>
      </p:sp>
      <p:sp>
        <p:nvSpPr>
          <p:cNvPr id="243087472" name=""/>
          <p:cNvSpPr/>
          <p:nvPr/>
        </p:nvSpPr>
        <p:spPr bwMode="auto">
          <a:xfrm flipH="0" flipV="0">
            <a:off x="6692622" y="4447648"/>
            <a:ext cx="128964" cy="700886"/>
          </a:xfrm>
          <a:prstGeom prst="rect">
            <a:avLst/>
          </a:prstGeom>
          <a:no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645327669" name=""/>
          <p:cNvSpPr/>
          <p:nvPr/>
        </p:nvSpPr>
        <p:spPr bwMode="auto">
          <a:xfrm rot="0" flipH="0" flipV="0">
            <a:off x="9007255" y="3636005"/>
            <a:ext cx="707301" cy="726162"/>
          </a:xfrm>
          <a:prstGeom prst="ellipse">
            <a:avLst/>
          </a:prstGeom>
          <a:solidFill>
            <a:schemeClr val="bg1">
              <a:lumMod val="75000"/>
            </a:schemeClr>
          </a:solidFill>
          <a:ln w="127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lgn="ctr">
              <a:defRPr/>
            </a:pPr>
            <a:r>
              <a:rPr sz="2200">
                <a:solidFill>
                  <a:schemeClr val="tx1"/>
                </a:solidFill>
              </a:rPr>
              <a:t>t3</a:t>
            </a:r>
            <a:endParaRPr>
              <a:solidFill>
                <a:schemeClr val="tx1"/>
              </a:solidFill>
            </a:endParaRPr>
          </a:p>
        </p:txBody>
      </p:sp>
      <p:cxnSp>
        <p:nvCxnSpPr>
          <p:cNvPr id="1504885666" name=""/>
          <p:cNvCxnSpPr>
            <a:cxnSpLocks/>
            <a:stCxn id="1645327669" idx="1"/>
            <a:endCxn id="298545277" idx="5"/>
          </p:cNvCxnSpPr>
          <p:nvPr/>
        </p:nvCxnSpPr>
        <p:spPr bwMode="auto">
          <a:xfrm rot="16199969" flipH="0" flipV="1">
            <a:off x="8665986" y="3297498"/>
            <a:ext cx="538542" cy="351158"/>
          </a:xfrm>
          <a:prstGeom prst="line">
            <a:avLst/>
          </a:prstGeom>
          <a:ln w="19049" cap="flat" cmpd="sng" algn="ctr">
            <a:solidFill>
              <a:schemeClr val="tx1"/>
            </a:solidFill>
            <a:prstDash val="solid"/>
          </a:ln>
        </p:spPr>
        <p:style>
          <a:lnRef idx="1">
            <a:schemeClr val="accent1">
              <a:shade val="50000"/>
            </a:schemeClr>
          </a:lnRef>
          <a:fillRef idx="0">
            <a:schemeClr val="accent1"/>
          </a:fillRef>
          <a:effectRef idx="0">
            <a:schemeClr val="accent1"/>
          </a:effectRef>
          <a:fontRef idx="minor">
            <a:schemeClr val="tx1"/>
          </a:fontRef>
        </p:style>
      </p:cxnSp>
      <p:sp>
        <p:nvSpPr>
          <p:cNvPr id="1414758904" name=""/>
          <p:cNvSpPr/>
          <p:nvPr/>
        </p:nvSpPr>
        <p:spPr bwMode="auto">
          <a:xfrm rot="0" flipH="0" flipV="0">
            <a:off x="5734800" y="5338800"/>
            <a:ext cx="1141112" cy="301779"/>
          </a:xfrm>
          <a:prstGeom prst="roundRect">
            <a:avLst>
              <a:gd name="adj" fmla="val 16667"/>
            </a:avLst>
          </a:prstGeom>
          <a:solidFill>
            <a:srgbClr val="FFFF00">
              <a:alpha val="48999"/>
            </a:srgbClr>
          </a:solidFill>
          <a:ln w="6349"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lgn="ctr">
              <a:defRPr/>
            </a:pPr>
            <a:r>
              <a:rPr lang="en-AU" sz="1200" b="0" i="0" u="none" strike="noStrike" cap="none" spc="0">
                <a:solidFill>
                  <a:schemeClr val="tx1"/>
                </a:solidFill>
                <a:latin typeface="+mn-lt"/>
                <a:ea typeface="+mn-ea"/>
                <a:cs typeface="+mn-cs"/>
              </a:rPr>
              <a:t>x =</a:t>
            </a:r>
            <a:r>
              <a:rPr lang="en-AU" sz="1200" b="0" i="0" u="none" strike="noStrike" cap="none" spc="0">
                <a:solidFill>
                  <a:schemeClr val="tx1"/>
                </a:solidFill>
                <a:latin typeface="."/>
                <a:ea typeface="."/>
                <a:cs typeface="."/>
              </a:rPr>
              <a:t>∈</a:t>
            </a:r>
            <a:r>
              <a:rPr lang="en-AU" sz="1200" b="0" i="0" u="none" strike="noStrike" cap="none" spc="0">
                <a:solidFill>
                  <a:schemeClr val="tx1"/>
                </a:solidFill>
                <a:latin typeface="+mn-lt"/>
                <a:ea typeface="+mn-ea"/>
                <a:cs typeface="+mn-cs"/>
              </a:rPr>
              <a:t> {0...1E4}</a:t>
            </a:r>
            <a:endParaRPr/>
          </a:p>
        </p:txBody>
      </p:sp>
      <p:cxnSp>
        <p:nvCxnSpPr>
          <p:cNvPr id="1405089541" name=""/>
          <p:cNvCxnSpPr>
            <a:cxnSpLocks/>
            <a:stCxn id="1414758904" idx="0"/>
            <a:endCxn id="296363985" idx="2"/>
          </p:cNvCxnSpPr>
          <p:nvPr/>
        </p:nvCxnSpPr>
        <p:spPr bwMode="auto">
          <a:xfrm rot="16199969" flipH="0" flipV="0">
            <a:off x="6582792" y="4871098"/>
            <a:ext cx="190264" cy="745137"/>
          </a:xfrm>
          <a:prstGeom prst="bentConnector3">
            <a:avLst>
              <a:gd name="adj1" fmla="val 50000"/>
            </a:avLst>
          </a:prstGeom>
          <a:ln w="12699" cap="flat" cmpd="sng" algn="ctr">
            <a:solidFill>
              <a:srgbClr val="000000"/>
            </a:solidFill>
            <a:prstDash val="sysDash"/>
          </a:ln>
        </p:spPr>
        <p:style>
          <a:lnRef idx="1">
            <a:schemeClr val="accent1">
              <a:shade val="50000"/>
            </a:schemeClr>
          </a:lnRef>
          <a:fillRef idx="0">
            <a:schemeClr val="accent1"/>
          </a:fillRef>
          <a:effectRef idx="0">
            <a:schemeClr val="accent1"/>
          </a:effectRef>
          <a:fontRef idx="minor">
            <a:schemeClr val="tx1"/>
          </a:fontRef>
        </p:style>
      </p:cxnSp>
      <p:sp>
        <p:nvSpPr>
          <p:cNvPr id="439573201" name=""/>
          <p:cNvSpPr/>
          <p:nvPr/>
        </p:nvSpPr>
        <p:spPr bwMode="auto">
          <a:xfrm rot="0" flipH="0" flipV="0">
            <a:off x="9046920" y="4450190"/>
            <a:ext cx="731586" cy="179182"/>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r>
              <a:rPr sz="800">
                <a:solidFill>
                  <a:schemeClr val="tx1"/>
                </a:solidFill>
              </a:rPr>
              <a:t>  </a:t>
            </a:r>
            <a:endParaRPr/>
          </a:p>
        </p:txBody>
      </p:sp>
      <p:sp>
        <p:nvSpPr>
          <p:cNvPr id="1679461097" name=""/>
          <p:cNvSpPr/>
          <p:nvPr/>
        </p:nvSpPr>
        <p:spPr bwMode="auto">
          <a:xfrm rot="0" flipH="0" flipV="0">
            <a:off x="9048515" y="4620180"/>
            <a:ext cx="731585" cy="179181"/>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a:solidFill>
                <a:schemeClr val="tx1"/>
              </a:solidFill>
            </a:endParaRPr>
          </a:p>
        </p:txBody>
      </p:sp>
      <p:sp>
        <p:nvSpPr>
          <p:cNvPr id="1968142136" name=""/>
          <p:cNvSpPr/>
          <p:nvPr/>
        </p:nvSpPr>
        <p:spPr bwMode="auto">
          <a:xfrm rot="0" flipH="0" flipV="0">
            <a:off x="9048515" y="4799363"/>
            <a:ext cx="731585" cy="179181"/>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r>
              <a:rPr lang="en-AU" sz="900" b="0" i="0" u="none" strike="noStrike" cap="none" spc="0">
                <a:solidFill>
                  <a:schemeClr val="tx1"/>
                </a:solidFill>
                <a:latin typeface="Arial"/>
                <a:ea typeface="Arial"/>
                <a:cs typeface="Arial"/>
              </a:rPr>
              <a:t> </a:t>
            </a:r>
            <a:endParaRPr sz="900">
              <a:solidFill>
                <a:schemeClr val="tx1"/>
              </a:solidFill>
            </a:endParaRPr>
          </a:p>
        </p:txBody>
      </p:sp>
      <p:sp>
        <p:nvSpPr>
          <p:cNvPr id="215172495" name=""/>
          <p:cNvSpPr/>
          <p:nvPr/>
        </p:nvSpPr>
        <p:spPr bwMode="auto">
          <a:xfrm rot="0" flipH="0" flipV="0">
            <a:off x="9050024" y="4970624"/>
            <a:ext cx="731585" cy="179181"/>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237383955" name=""/>
          <p:cNvSpPr/>
          <p:nvPr/>
        </p:nvSpPr>
        <p:spPr bwMode="auto">
          <a:xfrm flipH="0" flipV="0">
            <a:off x="9057945" y="4448919"/>
            <a:ext cx="128963" cy="700886"/>
          </a:xfrm>
          <a:prstGeom prst="rect">
            <a:avLst/>
          </a:prstGeom>
          <a:no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159229167" name=""/>
          <p:cNvSpPr/>
          <p:nvPr/>
        </p:nvSpPr>
        <p:spPr bwMode="auto">
          <a:xfrm rot="0" flipH="0" flipV="0">
            <a:off x="10509454" y="4476391"/>
            <a:ext cx="731586" cy="179182"/>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r>
              <a:rPr sz="800">
                <a:solidFill>
                  <a:schemeClr val="tx1"/>
                </a:solidFill>
              </a:rPr>
              <a:t>  </a:t>
            </a:r>
            <a:endParaRPr/>
          </a:p>
        </p:txBody>
      </p:sp>
      <p:sp>
        <p:nvSpPr>
          <p:cNvPr id="382518391" name=""/>
          <p:cNvSpPr/>
          <p:nvPr/>
        </p:nvSpPr>
        <p:spPr bwMode="auto">
          <a:xfrm rot="0" flipH="0" flipV="0">
            <a:off x="10511048" y="4646382"/>
            <a:ext cx="731585" cy="179181"/>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a:solidFill>
                <a:schemeClr val="tx1"/>
              </a:solidFill>
            </a:endParaRPr>
          </a:p>
        </p:txBody>
      </p:sp>
      <p:sp>
        <p:nvSpPr>
          <p:cNvPr id="410274368" name=""/>
          <p:cNvSpPr/>
          <p:nvPr/>
        </p:nvSpPr>
        <p:spPr bwMode="auto">
          <a:xfrm rot="0" flipH="0" flipV="0">
            <a:off x="10511048" y="4825564"/>
            <a:ext cx="731585" cy="179181"/>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r>
              <a:rPr lang="en-AU" sz="900" b="0" i="0" u="none" strike="noStrike" cap="none" spc="0">
                <a:solidFill>
                  <a:schemeClr val="tx1"/>
                </a:solidFill>
                <a:latin typeface="Arial"/>
                <a:ea typeface="Arial"/>
                <a:cs typeface="Arial"/>
              </a:rPr>
              <a:t> </a:t>
            </a:r>
            <a:endParaRPr sz="900">
              <a:solidFill>
                <a:schemeClr val="tx1"/>
              </a:solidFill>
            </a:endParaRPr>
          </a:p>
        </p:txBody>
      </p:sp>
      <p:sp>
        <p:nvSpPr>
          <p:cNvPr id="70672777" name=""/>
          <p:cNvSpPr/>
          <p:nvPr/>
        </p:nvSpPr>
        <p:spPr bwMode="auto">
          <a:xfrm rot="0" flipH="0" flipV="0">
            <a:off x="10512557" y="4996825"/>
            <a:ext cx="731585" cy="179181"/>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1367206035" name=""/>
          <p:cNvSpPr/>
          <p:nvPr/>
        </p:nvSpPr>
        <p:spPr bwMode="auto">
          <a:xfrm flipH="0" flipV="0">
            <a:off x="10520479" y="4475121"/>
            <a:ext cx="128963" cy="700886"/>
          </a:xfrm>
          <a:prstGeom prst="rect">
            <a:avLst/>
          </a:prstGeom>
          <a:no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789555664" name=""/>
          <p:cNvSpPr/>
          <p:nvPr/>
        </p:nvSpPr>
        <p:spPr bwMode="auto">
          <a:xfrm rot="0" flipH="0" flipV="0">
            <a:off x="7866000" y="5338800"/>
            <a:ext cx="1320766" cy="301779"/>
          </a:xfrm>
          <a:prstGeom prst="roundRect">
            <a:avLst>
              <a:gd name="adj" fmla="val 16667"/>
            </a:avLst>
          </a:prstGeom>
          <a:solidFill>
            <a:srgbClr val="FFFF00">
              <a:alpha val="48999"/>
            </a:srgbClr>
          </a:solidFill>
          <a:ln w="6349"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lgn="ctr">
              <a:defRPr/>
            </a:pPr>
            <a:r>
              <a:rPr sz="1200">
                <a:solidFill>
                  <a:schemeClr val="tx1"/>
                </a:solidFill>
              </a:rPr>
              <a:t>x =</a:t>
            </a:r>
            <a:r>
              <a:rPr sz="1200">
                <a:solidFill>
                  <a:schemeClr val="tx1"/>
                </a:solidFill>
                <a:latin typeface="."/>
                <a:ea typeface="."/>
                <a:cs typeface="."/>
              </a:rPr>
              <a:t>∈</a:t>
            </a:r>
            <a:r>
              <a:rPr sz="1200">
                <a:solidFill>
                  <a:schemeClr val="tx1"/>
                </a:solidFill>
              </a:rPr>
              <a:t> {1E4...1E5}</a:t>
            </a:r>
            <a:endParaRPr sz="1200">
              <a:solidFill>
                <a:schemeClr val="tx1"/>
              </a:solidFill>
            </a:endParaRPr>
          </a:p>
        </p:txBody>
      </p:sp>
      <p:cxnSp>
        <p:nvCxnSpPr>
          <p:cNvPr id="1545252123" name=""/>
          <p:cNvCxnSpPr>
            <a:cxnSpLocks/>
            <a:stCxn id="789555664" idx="0"/>
            <a:endCxn id="215172495" idx="2"/>
          </p:cNvCxnSpPr>
          <p:nvPr/>
        </p:nvCxnSpPr>
        <p:spPr bwMode="auto">
          <a:xfrm rot="16199969" flipH="0" flipV="0">
            <a:off x="8876603" y="4799585"/>
            <a:ext cx="188993" cy="889433"/>
          </a:xfrm>
          <a:prstGeom prst="bentConnector3">
            <a:avLst>
              <a:gd name="adj1" fmla="val 50000"/>
            </a:avLst>
          </a:prstGeom>
          <a:ln w="12699" cap="flat" cmpd="sng" algn="ctr">
            <a:solidFill>
              <a:srgbClr val="000000"/>
            </a:solidFill>
            <a:prstDash val="sysDash"/>
          </a:ln>
        </p:spPr>
        <p:style>
          <a:lnRef idx="1">
            <a:schemeClr val="accent1">
              <a:shade val="50000"/>
            </a:schemeClr>
          </a:lnRef>
          <a:fillRef idx="0">
            <a:schemeClr val="accent1"/>
          </a:fillRef>
          <a:effectRef idx="0">
            <a:schemeClr val="accent1"/>
          </a:effectRef>
          <a:fontRef idx="minor">
            <a:schemeClr val="tx1"/>
          </a:fontRef>
        </p:style>
      </p:cxnSp>
      <p:sp>
        <p:nvSpPr>
          <p:cNvPr id="1884499847" name=""/>
          <p:cNvSpPr/>
          <p:nvPr/>
        </p:nvSpPr>
        <p:spPr bwMode="auto">
          <a:xfrm rot="0" flipH="0" flipV="0">
            <a:off x="10728000" y="5338800"/>
            <a:ext cx="1260341" cy="301779"/>
          </a:xfrm>
          <a:prstGeom prst="roundRect">
            <a:avLst>
              <a:gd name="adj" fmla="val 16667"/>
            </a:avLst>
          </a:prstGeom>
          <a:solidFill>
            <a:srgbClr val="FFFF00">
              <a:alpha val="48999"/>
            </a:srgbClr>
          </a:solidFill>
          <a:ln w="6349"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lgn="ctr">
              <a:defRPr/>
            </a:pPr>
            <a:r>
              <a:rPr lang="en-AU" sz="1200" b="0" i="0" u="none" strike="noStrike" cap="none" spc="0">
                <a:solidFill>
                  <a:schemeClr val="tx1"/>
                </a:solidFill>
                <a:latin typeface="+mn-lt"/>
                <a:ea typeface="+mn-ea"/>
                <a:cs typeface="+mn-cs"/>
              </a:rPr>
              <a:t>x =</a:t>
            </a:r>
            <a:r>
              <a:rPr lang="en-AU" sz="1200" b="0" i="0" u="none" strike="noStrike" cap="none" spc="0">
                <a:solidFill>
                  <a:schemeClr val="tx1"/>
                </a:solidFill>
                <a:latin typeface="."/>
                <a:ea typeface="."/>
                <a:cs typeface="."/>
              </a:rPr>
              <a:t>∈</a:t>
            </a:r>
            <a:r>
              <a:rPr lang="en-AU" sz="1200" b="0" i="0" u="none" strike="noStrike" cap="none" spc="0">
                <a:solidFill>
                  <a:schemeClr val="tx1"/>
                </a:solidFill>
                <a:latin typeface="+mn-lt"/>
                <a:ea typeface="+mn-ea"/>
                <a:cs typeface="+mn-cs"/>
              </a:rPr>
              <a:t> {1E4...1E5}</a:t>
            </a:r>
            <a:endParaRPr sz="1200">
              <a:solidFill>
                <a:schemeClr val="tx1"/>
              </a:solidFill>
            </a:endParaRPr>
          </a:p>
        </p:txBody>
      </p:sp>
      <p:cxnSp>
        <p:nvCxnSpPr>
          <p:cNvPr id="1742450699" name=""/>
          <p:cNvCxnSpPr>
            <a:cxnSpLocks/>
            <a:stCxn id="1884499847" idx="0"/>
            <a:endCxn id="70672777" idx="2"/>
          </p:cNvCxnSpPr>
          <p:nvPr/>
        </p:nvCxnSpPr>
        <p:spPr bwMode="auto">
          <a:xfrm rot="16199969" flipH="0" flipV="1">
            <a:off x="11036864" y="5017493"/>
            <a:ext cx="162791" cy="479819"/>
          </a:xfrm>
          <a:prstGeom prst="bentConnector3">
            <a:avLst>
              <a:gd name="adj1" fmla="val 50000"/>
            </a:avLst>
          </a:prstGeom>
          <a:ln w="12699" cap="flat" cmpd="sng" algn="ctr">
            <a:solidFill>
              <a:srgbClr val="000000"/>
            </a:solidFill>
            <a:prstDash val="sysDash"/>
          </a:ln>
        </p:spPr>
        <p:style>
          <a:lnRef idx="1">
            <a:schemeClr val="accent1">
              <a:shade val="50000"/>
            </a:schemeClr>
          </a:lnRef>
          <a:fillRef idx="0">
            <a:schemeClr val="accent1"/>
          </a:fillRef>
          <a:effectRef idx="0">
            <a:schemeClr val="accent1"/>
          </a:effectRef>
          <a:fontRef idx="minor">
            <a:schemeClr val="tx1"/>
          </a:fontRef>
        </p:style>
      </p:cxnSp>
      <p:sp>
        <p:nvSpPr>
          <p:cNvPr id="1744101382" name=""/>
          <p:cNvSpPr txBox="1"/>
          <p:nvPr/>
        </p:nvSpPr>
        <p:spPr bwMode="auto">
          <a:xfrm flipH="0" flipV="0">
            <a:off x="325799" y="6179459"/>
            <a:ext cx="10796126"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marL="283879" indent="-283879">
              <a:buAutoNum type="arabicPeriod"/>
              <a:defRPr/>
            </a:pPr>
            <a:r>
              <a:rPr sz="1800" b="0">
                <a:solidFill>
                  <a:schemeClr val="tx1"/>
                </a:solidFill>
                <a:latin typeface="Roboto Condensed"/>
                <a:ea typeface="Roboto Condensed"/>
                <a:cs typeface="Roboto Condensed"/>
              </a:rPr>
              <a:t>Reproduction: </a:t>
            </a:r>
            <a:r>
              <a:rPr lang="en-AU" sz="1800" b="0" i="0" u="sng" strike="noStrike" cap="none" spc="0">
                <a:solidFill>
                  <a:schemeClr val="tx1"/>
                </a:solidFill>
                <a:latin typeface="Roboto Condensed"/>
                <a:ea typeface="Roboto Condensed"/>
                <a:cs typeface="Roboto Condensed"/>
                <a:hlinkClick r:id="rId3" tooltip="https://github.com/danolivo/conf/blob/main/2025-MiddleOut/example-emerging-fractional-path.sql"/>
              </a:rPr>
              <a:t>https://github.com/danolivo/conf/blob/main/2025-MiddleOut/example-emerging-fractional-path.sql</a:t>
            </a:r>
            <a:endParaRPr sz="1800" b="0" i="0" u="none" strike="noStrike" cap="none" spc="0">
              <a:solidFill>
                <a:schemeClr val="tx1"/>
              </a:solidFill>
              <a:latin typeface="Roboto Condensed"/>
              <a:cs typeface="Roboto Condensed"/>
            </a:endParaRPr>
          </a:p>
          <a:p>
            <a:pPr marL="283879" indent="-283879">
              <a:buAutoNum type="arabicPeriod"/>
              <a:defRPr/>
            </a:pPr>
            <a:r>
              <a:rPr sz="1800" b="0" i="0" u="sng">
                <a:solidFill>
                  <a:schemeClr val="tx1"/>
                </a:solidFill>
                <a:latin typeface="Roboto Condensed"/>
                <a:ea typeface="Roboto Condensed"/>
                <a:cs typeface="Roboto Condensed"/>
                <a:hlinkClick r:id="rId4" tooltip="https://www.postgresql.org/message-id/CAHgTRfedznOOrDxLhvDCHYhTMDvsbfE4uWCmxBPywcOS-GikXg%40mail.gmail.com"/>
              </a:rPr>
              <a:t>partition table optimizer join cost misestimation</a:t>
            </a:r>
            <a:endParaRPr sz="1800" b="0">
              <a:solidFill>
                <a:schemeClr val="tx1"/>
              </a:solidFill>
              <a:latin typeface="Roboto Condensed"/>
              <a:cs typeface="Roboto Condense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84082171" name=""/>
          <p:cNvSpPr/>
          <p:nvPr/>
        </p:nvSpPr>
        <p:spPr bwMode="auto">
          <a:xfrm flipH="0" flipV="0">
            <a:off x="6441328" y="2337031"/>
            <a:ext cx="3452812" cy="2946796"/>
          </a:xfrm>
          <a:prstGeom prst="rect">
            <a:avLst/>
          </a:prstGeom>
          <a:solidFill>
            <a:srgbClr val="FF0000">
              <a:alpha val="15999"/>
            </a:srgbClr>
          </a:solidFill>
          <a:ln w="25400" cap="flat" cmpd="sng" algn="ctr">
            <a:solidFill>
              <a:srgbClr val="000000">
                <a:alpha val="99999"/>
              </a:srgbClr>
            </a:solidFill>
            <a:prstDash val="sysDash"/>
          </a:ln>
        </p:spPr>
        <p:style>
          <a:lnRef idx="2">
            <a:schemeClr val="accent1">
              <a:shade val="50000"/>
            </a:schemeClr>
          </a:lnRef>
          <a:fillRef idx="1">
            <a:schemeClr val="accent1"/>
          </a:fillRef>
          <a:effectRef idx="0">
            <a:schemeClr val="accent1"/>
          </a:effectRef>
          <a:fontRef idx="minor">
            <a:schemeClr val="lt1"/>
          </a:fontRef>
        </p:style>
      </p:sp>
      <p:sp>
        <p:nvSpPr>
          <p:cNvPr id="731735652" name="Заголовок 1"/>
          <p:cNvSpPr>
            <a:spLocks noGrp="1"/>
          </p:cNvSpPr>
          <p:nvPr>
            <p:ph type="title"/>
          </p:nvPr>
        </p:nvSpPr>
        <p:spPr bwMode="auto"/>
        <p:txBody>
          <a:bodyPr/>
          <a:lstStyle/>
          <a:p>
            <a:pPr>
              <a:defRPr/>
            </a:pPr>
            <a:r>
              <a:rPr/>
              <a:t>Emerging fractional path</a:t>
            </a:r>
            <a:endParaRPr/>
          </a:p>
        </p:txBody>
      </p:sp>
      <p:sp>
        <p:nvSpPr>
          <p:cNvPr id="617594358" name="Номер слайда 5"/>
          <p:cNvSpPr>
            <a:spLocks noGrp="1"/>
          </p:cNvSpPr>
          <p:nvPr>
            <p:ph type="sldNum" sz="quarter" idx="12"/>
          </p:nvPr>
        </p:nvSpPr>
        <p:spPr bwMode="auto"/>
        <p:txBody>
          <a:bodyPr/>
          <a:lstStyle/>
          <a:p>
            <a:pPr>
              <a:defRPr/>
            </a:pPr>
            <a:fld id="{CA986081-0EFF-0C9F-B793-083520F51EB2}" type="slidenum">
              <a:rPr/>
              <a:t/>
            </a:fld>
            <a:endParaRPr/>
          </a:p>
        </p:txBody>
      </p:sp>
      <p:sp>
        <p:nvSpPr>
          <p:cNvPr id="1385372975" name=""/>
          <p:cNvSpPr/>
          <p:nvPr/>
        </p:nvSpPr>
        <p:spPr bwMode="auto">
          <a:xfrm flipH="0" flipV="0">
            <a:off x="1789845" y="2099509"/>
            <a:ext cx="2692715" cy="1920598"/>
          </a:xfrm>
          <a:prstGeom prst="rect">
            <a:avLst/>
          </a:prstGeom>
          <a:solidFill>
            <a:schemeClr val="bg1">
              <a:lumMod val="85000"/>
            </a:schemeClr>
          </a:solidFill>
          <a:ln w="12699">
            <a:solidFill>
              <a:schemeClr val="tx1"/>
            </a:solidFill>
            <a:prstDash val="solid"/>
          </a:ln>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r>
              <a:rPr sz="2400" b="0" i="0" u="none">
                <a:solidFill>
                  <a:srgbClr val="000000"/>
                </a:solidFill>
                <a:latin typeface="Roboto Condensed"/>
                <a:ea typeface="Roboto Condensed"/>
                <a:cs typeface="Roboto Condensed"/>
              </a:rPr>
              <a:t>SELECT</a:t>
            </a:r>
            <a:r>
              <a:rPr sz="2400" b="0" i="0" u="none">
                <a:solidFill>
                  <a:srgbClr val="000000"/>
                </a:solidFill>
                <a:latin typeface="Roboto Condensed"/>
                <a:ea typeface="Roboto Condensed"/>
                <a:cs typeface="Roboto Condensed"/>
              </a:rPr>
              <a:t> </a:t>
            </a:r>
            <a:r>
              <a:rPr sz="2400" b="0" i="0" u="none">
                <a:solidFill>
                  <a:srgbClr val="000000"/>
                </a:solidFill>
                <a:latin typeface="Roboto Condensed"/>
                <a:ea typeface="Roboto Condensed"/>
                <a:cs typeface="Roboto Condensed"/>
              </a:rPr>
              <a:t>*</a:t>
            </a:r>
            <a:r>
              <a:rPr sz="2400" b="0" i="0" u="none">
                <a:solidFill>
                  <a:srgbClr val="000000"/>
                </a:solidFill>
                <a:latin typeface="Roboto Condensed"/>
                <a:ea typeface="Roboto Condensed"/>
                <a:cs typeface="Roboto Condensed"/>
              </a:rPr>
              <a:t> </a:t>
            </a:r>
            <a:r>
              <a:rPr sz="2400" b="0" i="0" u="none">
                <a:solidFill>
                  <a:srgbClr val="000000"/>
                </a:solidFill>
                <a:latin typeface="Roboto Condensed"/>
                <a:ea typeface="Roboto Condensed"/>
                <a:cs typeface="Roboto Condensed"/>
              </a:rPr>
              <a:t>FROM</a:t>
            </a:r>
            <a:r>
              <a:rPr sz="2400" b="0" i="0" u="none">
                <a:solidFill>
                  <a:srgbClr val="000000"/>
                </a:solidFill>
                <a:latin typeface="Roboto Condensed"/>
                <a:ea typeface="Roboto Condensed"/>
                <a:cs typeface="Roboto Condensed"/>
              </a:rPr>
              <a:t> t1</a:t>
            </a:r>
            <a:endParaRPr sz="2400" b="0" i="0" u="none">
              <a:solidFill>
                <a:srgbClr val="000000"/>
              </a:solidFill>
              <a:latin typeface="Roboto Condensed"/>
              <a:ea typeface="Roboto Condensed"/>
              <a:cs typeface="Roboto Condensed"/>
            </a:endParaRPr>
          </a:p>
          <a:p>
            <a:pPr>
              <a:defRPr/>
            </a:pPr>
            <a:r>
              <a:rPr sz="2400" b="0" i="0" u="none">
                <a:solidFill>
                  <a:srgbClr val="000000"/>
                </a:solidFill>
                <a:latin typeface="Roboto Condensed"/>
                <a:ea typeface="Roboto Condensed"/>
                <a:cs typeface="Roboto Condensed"/>
              </a:rPr>
              <a:t>  </a:t>
            </a:r>
            <a:r>
              <a:rPr sz="2400" b="0" i="0" u="none">
                <a:solidFill>
                  <a:srgbClr val="000000"/>
                </a:solidFill>
                <a:latin typeface="Roboto Condensed"/>
                <a:ea typeface="Roboto Condensed"/>
                <a:cs typeface="Roboto Condensed"/>
              </a:rPr>
              <a:t>JOIN</a:t>
            </a:r>
            <a:r>
              <a:rPr sz="2400" b="0" i="0" u="none">
                <a:solidFill>
                  <a:srgbClr val="000000"/>
                </a:solidFill>
                <a:latin typeface="Roboto Condensed"/>
                <a:ea typeface="Roboto Condensed"/>
                <a:cs typeface="Roboto Condensed"/>
              </a:rPr>
              <a:t> t3</a:t>
            </a:r>
            <a:endParaRPr sz="2400" b="0" i="0" u="none">
              <a:solidFill>
                <a:srgbClr val="000000"/>
              </a:solidFill>
              <a:latin typeface="Roboto Condensed"/>
              <a:ea typeface="Roboto Condensed"/>
              <a:cs typeface="Roboto Condensed"/>
            </a:endParaRPr>
          </a:p>
          <a:p>
            <a:pPr>
              <a:defRPr/>
            </a:pPr>
            <a:r>
              <a:rPr sz="2400" b="0" i="0" u="none">
                <a:solidFill>
                  <a:srgbClr val="000000"/>
                </a:solidFill>
                <a:latin typeface="Roboto Condensed"/>
                <a:ea typeface="Roboto Condensed"/>
                <a:cs typeface="Roboto Condensed"/>
              </a:rPr>
              <a:t>    </a:t>
            </a:r>
            <a:r>
              <a:rPr sz="2400" b="0" i="0" u="none">
                <a:solidFill>
                  <a:srgbClr val="000000"/>
                </a:solidFill>
                <a:latin typeface="Roboto Condensed"/>
                <a:ea typeface="Roboto Condensed"/>
                <a:cs typeface="Roboto Condensed"/>
              </a:rPr>
              <a:t>LEFT</a:t>
            </a:r>
            <a:r>
              <a:rPr sz="2400" b="0" i="0" u="none">
                <a:solidFill>
                  <a:srgbClr val="000000"/>
                </a:solidFill>
                <a:latin typeface="Roboto Condensed"/>
                <a:ea typeface="Roboto Condensed"/>
                <a:cs typeface="Roboto Condensed"/>
              </a:rPr>
              <a:t> </a:t>
            </a:r>
            <a:r>
              <a:rPr sz="2400" b="0" i="0" u="none">
                <a:solidFill>
                  <a:srgbClr val="000000"/>
                </a:solidFill>
                <a:latin typeface="Roboto Condensed"/>
                <a:ea typeface="Roboto Condensed"/>
                <a:cs typeface="Roboto Condensed"/>
              </a:rPr>
              <a:t>JOIN</a:t>
            </a:r>
            <a:r>
              <a:rPr sz="2400" b="0" i="0" u="none">
                <a:solidFill>
                  <a:srgbClr val="000000"/>
                </a:solidFill>
                <a:latin typeface="Roboto Condensed"/>
                <a:ea typeface="Roboto Condensed"/>
                <a:cs typeface="Roboto Condensed"/>
              </a:rPr>
              <a:t> t2</a:t>
            </a:r>
            <a:endParaRPr sz="2400" b="0" i="0" u="none">
              <a:solidFill>
                <a:srgbClr val="000000"/>
              </a:solidFill>
              <a:latin typeface="Roboto Condensed"/>
              <a:ea typeface="Roboto Condensed"/>
              <a:cs typeface="Roboto Condensed"/>
            </a:endParaRPr>
          </a:p>
          <a:p>
            <a:pPr>
              <a:defRPr/>
            </a:pPr>
            <a:r>
              <a:rPr sz="2400" b="0" i="0" u="none">
                <a:solidFill>
                  <a:srgbClr val="000000"/>
                </a:solidFill>
                <a:latin typeface="Roboto Condensed"/>
                <a:ea typeface="Roboto Condensed"/>
                <a:cs typeface="Roboto Condensed"/>
              </a:rPr>
              <a:t>   </a:t>
            </a:r>
            <a:r>
              <a:rPr sz="2400" b="0" i="0" u="none">
                <a:solidFill>
                  <a:srgbClr val="000000"/>
                </a:solidFill>
                <a:latin typeface="Roboto Condensed"/>
                <a:ea typeface="Roboto Condensed"/>
                <a:cs typeface="Roboto Condensed"/>
              </a:rPr>
              <a:t>ON</a:t>
            </a:r>
            <a:r>
              <a:rPr sz="2400" b="0" i="0" u="none">
                <a:solidFill>
                  <a:srgbClr val="000000"/>
                </a:solidFill>
                <a:latin typeface="Roboto Condensed"/>
                <a:ea typeface="Roboto Condensed"/>
                <a:cs typeface="Roboto Condensed"/>
              </a:rPr>
              <a:t> </a:t>
            </a:r>
            <a:r>
              <a:rPr sz="2400" b="0" i="0" u="none">
                <a:solidFill>
                  <a:srgbClr val="000000"/>
                </a:solidFill>
                <a:latin typeface="Roboto Condensed"/>
                <a:ea typeface="Roboto Condensed"/>
                <a:cs typeface="Roboto Condensed"/>
              </a:rPr>
              <a:t>(</a:t>
            </a:r>
            <a:r>
              <a:rPr sz="2400" b="0" i="0" u="none">
                <a:solidFill>
                  <a:srgbClr val="000000"/>
                </a:solidFill>
                <a:latin typeface="Roboto Condensed"/>
                <a:ea typeface="Roboto Condensed"/>
                <a:cs typeface="Roboto Condensed"/>
              </a:rPr>
              <a:t>t2</a:t>
            </a:r>
            <a:r>
              <a:rPr sz="2400" b="0" i="0" u="none">
                <a:solidFill>
                  <a:srgbClr val="000000"/>
                </a:solidFill>
                <a:latin typeface="Roboto Condensed"/>
                <a:ea typeface="Roboto Condensed"/>
                <a:cs typeface="Roboto Condensed"/>
              </a:rPr>
              <a:t>.</a:t>
            </a:r>
            <a:r>
              <a:rPr sz="2400" b="0" i="0" u="none">
                <a:solidFill>
                  <a:srgbClr val="000000"/>
                </a:solidFill>
                <a:latin typeface="Roboto Condensed"/>
                <a:ea typeface="Roboto Condensed"/>
                <a:cs typeface="Roboto Condensed"/>
              </a:rPr>
              <a:t>x</a:t>
            </a:r>
            <a:r>
              <a:rPr sz="2400" b="0" i="0" u="none">
                <a:solidFill>
                  <a:srgbClr val="000000"/>
                </a:solidFill>
                <a:latin typeface="Roboto Condensed"/>
                <a:ea typeface="Roboto Condensed"/>
                <a:cs typeface="Roboto Condensed"/>
              </a:rPr>
              <a:t>=</a:t>
            </a:r>
            <a:r>
              <a:rPr sz="2400" b="0" i="0" u="none">
                <a:solidFill>
                  <a:srgbClr val="000000"/>
                </a:solidFill>
                <a:latin typeface="Roboto Condensed"/>
                <a:ea typeface="Roboto Condensed"/>
                <a:cs typeface="Roboto Condensed"/>
              </a:rPr>
              <a:t>t3</a:t>
            </a:r>
            <a:r>
              <a:rPr sz="2400" b="0" i="0" u="none">
                <a:solidFill>
                  <a:srgbClr val="000000"/>
                </a:solidFill>
                <a:latin typeface="Roboto Condensed"/>
                <a:ea typeface="Roboto Condensed"/>
                <a:cs typeface="Roboto Condensed"/>
              </a:rPr>
              <a:t>.</a:t>
            </a:r>
            <a:r>
              <a:rPr sz="2400" b="0" i="0" u="none">
                <a:solidFill>
                  <a:srgbClr val="000000"/>
                </a:solidFill>
                <a:latin typeface="Roboto Condensed"/>
                <a:ea typeface="Roboto Condensed"/>
                <a:cs typeface="Roboto Condensed"/>
              </a:rPr>
              <a:t>x</a:t>
            </a:r>
            <a:r>
              <a:rPr sz="2400" b="0" i="0" u="none">
                <a:solidFill>
                  <a:srgbClr val="000000"/>
                </a:solidFill>
                <a:latin typeface="Roboto Condensed"/>
                <a:ea typeface="Roboto Condensed"/>
                <a:cs typeface="Roboto Condensed"/>
              </a:rPr>
              <a:t>)</a:t>
            </a:r>
            <a:endParaRPr sz="2400" b="0" i="0" u="none">
              <a:solidFill>
                <a:srgbClr val="000000"/>
              </a:solidFill>
              <a:latin typeface="Roboto Condensed"/>
              <a:ea typeface="Roboto Condensed"/>
              <a:cs typeface="Roboto Condensed"/>
            </a:endParaRPr>
          </a:p>
          <a:p>
            <a:pPr>
              <a:defRPr/>
            </a:pPr>
            <a:r>
              <a:rPr sz="2400" b="0" i="0" u="none">
                <a:solidFill>
                  <a:srgbClr val="000000"/>
                </a:solidFill>
                <a:latin typeface="Roboto Condensed"/>
                <a:ea typeface="Roboto Condensed"/>
                <a:cs typeface="Roboto Condensed"/>
              </a:rPr>
              <a:t>ON</a:t>
            </a:r>
            <a:r>
              <a:rPr sz="2400" b="0" i="0" u="none">
                <a:solidFill>
                  <a:srgbClr val="000000"/>
                </a:solidFill>
                <a:latin typeface="Roboto Condensed"/>
                <a:ea typeface="Roboto Condensed"/>
                <a:cs typeface="Roboto Condensed"/>
              </a:rPr>
              <a:t> </a:t>
            </a:r>
            <a:r>
              <a:rPr sz="2400" b="0" i="0" u="none">
                <a:solidFill>
                  <a:srgbClr val="000000"/>
                </a:solidFill>
                <a:latin typeface="Roboto Condensed"/>
                <a:ea typeface="Roboto Condensed"/>
                <a:cs typeface="Roboto Condensed"/>
              </a:rPr>
              <a:t>(</a:t>
            </a:r>
            <a:r>
              <a:rPr sz="2400" b="0" i="0" u="none">
                <a:solidFill>
                  <a:srgbClr val="000000"/>
                </a:solidFill>
                <a:latin typeface="Roboto Condensed"/>
                <a:ea typeface="Roboto Condensed"/>
                <a:cs typeface="Roboto Condensed"/>
              </a:rPr>
              <a:t>t1</a:t>
            </a:r>
            <a:r>
              <a:rPr sz="2400" b="0" i="0" u="none">
                <a:solidFill>
                  <a:srgbClr val="000000"/>
                </a:solidFill>
                <a:latin typeface="Roboto Condensed"/>
                <a:ea typeface="Roboto Condensed"/>
                <a:cs typeface="Roboto Condensed"/>
              </a:rPr>
              <a:t>.</a:t>
            </a:r>
            <a:r>
              <a:rPr sz="2400" b="0" i="0" u="none">
                <a:solidFill>
                  <a:srgbClr val="000000"/>
                </a:solidFill>
                <a:latin typeface="Roboto Condensed"/>
                <a:ea typeface="Roboto Condensed"/>
                <a:cs typeface="Roboto Condensed"/>
              </a:rPr>
              <a:t>x</a:t>
            </a:r>
            <a:r>
              <a:rPr sz="2400" b="0" i="0" u="none">
                <a:solidFill>
                  <a:srgbClr val="000000"/>
                </a:solidFill>
                <a:latin typeface="Roboto Condensed"/>
                <a:ea typeface="Roboto Condensed"/>
                <a:cs typeface="Roboto Condensed"/>
              </a:rPr>
              <a:t>=</a:t>
            </a:r>
            <a:r>
              <a:rPr sz="2400" b="0" i="0" u="none">
                <a:solidFill>
                  <a:srgbClr val="000000"/>
                </a:solidFill>
                <a:latin typeface="Roboto Condensed"/>
                <a:ea typeface="Roboto Condensed"/>
                <a:cs typeface="Roboto Condensed"/>
              </a:rPr>
              <a:t>t3</a:t>
            </a:r>
            <a:r>
              <a:rPr sz="2400" b="0" i="0" u="none">
                <a:solidFill>
                  <a:srgbClr val="000000"/>
                </a:solidFill>
                <a:latin typeface="Roboto Condensed"/>
                <a:ea typeface="Roboto Condensed"/>
                <a:cs typeface="Roboto Condensed"/>
              </a:rPr>
              <a:t>.</a:t>
            </a:r>
            <a:r>
              <a:rPr sz="2400" b="0" i="0" u="none">
                <a:solidFill>
                  <a:srgbClr val="000000"/>
                </a:solidFill>
                <a:latin typeface="Roboto Condensed"/>
                <a:ea typeface="Roboto Condensed"/>
                <a:cs typeface="Roboto Condensed"/>
              </a:rPr>
              <a:t>x</a:t>
            </a:r>
            <a:r>
              <a:rPr sz="2400" b="0" i="0" u="none">
                <a:solidFill>
                  <a:srgbClr val="000000"/>
                </a:solidFill>
                <a:latin typeface="Roboto Condensed"/>
                <a:ea typeface="Roboto Condensed"/>
                <a:cs typeface="Roboto Condensed"/>
              </a:rPr>
              <a:t>)</a:t>
            </a:r>
            <a:r>
              <a:rPr sz="2400" b="0" i="0" u="none">
                <a:solidFill>
                  <a:srgbClr val="000000"/>
                </a:solidFill>
                <a:latin typeface="Roboto Condensed"/>
                <a:ea typeface="Roboto Condensed"/>
                <a:cs typeface="Roboto Condensed"/>
              </a:rPr>
              <a:t>;</a:t>
            </a:r>
            <a:endParaRPr sz="2400">
              <a:latin typeface="Roboto Condensed"/>
              <a:cs typeface="Roboto Condensed"/>
            </a:endParaRPr>
          </a:p>
        </p:txBody>
      </p:sp>
      <p:sp>
        <p:nvSpPr>
          <p:cNvPr id="886802998" name=""/>
          <p:cNvSpPr/>
          <p:nvPr/>
        </p:nvSpPr>
        <p:spPr bwMode="auto">
          <a:xfrm rot="0" flipH="0" flipV="0">
            <a:off x="6684699" y="3609821"/>
            <a:ext cx="707301" cy="726162"/>
          </a:xfrm>
          <a:prstGeom prst="ellipse">
            <a:avLst/>
          </a:prstGeom>
          <a:solidFill>
            <a:schemeClr val="bg1">
              <a:lumMod val="75000"/>
            </a:schemeClr>
          </a:solidFill>
          <a:ln w="127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lgn="ctr">
              <a:defRPr/>
            </a:pPr>
            <a:r>
              <a:rPr sz="2200">
                <a:solidFill>
                  <a:schemeClr val="tx1"/>
                </a:solidFill>
              </a:rPr>
              <a:t>t2</a:t>
            </a:r>
            <a:endParaRPr>
              <a:solidFill>
                <a:schemeClr val="tx1"/>
              </a:solidFill>
            </a:endParaRPr>
          </a:p>
        </p:txBody>
      </p:sp>
      <p:sp>
        <p:nvSpPr>
          <p:cNvPr id="593739170" name=""/>
          <p:cNvSpPr/>
          <p:nvPr/>
        </p:nvSpPr>
        <p:spPr bwMode="auto">
          <a:xfrm rot="0" flipH="0" flipV="0">
            <a:off x="10545860" y="3625065"/>
            <a:ext cx="707301" cy="726161"/>
          </a:xfrm>
          <a:prstGeom prst="ellipse">
            <a:avLst/>
          </a:prstGeom>
          <a:solidFill>
            <a:schemeClr val="bg1">
              <a:lumMod val="75000"/>
            </a:schemeClr>
          </a:solidFill>
          <a:ln w="127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lgn="ctr">
              <a:defRPr/>
            </a:pPr>
            <a:r>
              <a:rPr sz="2200">
                <a:solidFill>
                  <a:schemeClr val="tx1"/>
                </a:solidFill>
              </a:rPr>
              <a:t>t1</a:t>
            </a:r>
            <a:endParaRPr>
              <a:solidFill>
                <a:schemeClr val="tx1"/>
              </a:solidFill>
            </a:endParaRPr>
          </a:p>
        </p:txBody>
      </p:sp>
      <p:sp>
        <p:nvSpPr>
          <p:cNvPr id="711489922" name=""/>
          <p:cNvSpPr/>
          <p:nvPr/>
        </p:nvSpPr>
        <p:spPr bwMode="auto">
          <a:xfrm rot="0" flipH="0" flipV="0">
            <a:off x="8299495" y="1398609"/>
            <a:ext cx="1774829" cy="726161"/>
          </a:xfrm>
          <a:prstGeom prst="ellipse">
            <a:avLst/>
          </a:prstGeom>
          <a:solidFill>
            <a:schemeClr val="bg1">
              <a:lumMod val="75000"/>
            </a:schemeClr>
          </a:solidFill>
          <a:ln w="127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lgn="ctr">
              <a:defRPr/>
            </a:pPr>
            <a:r>
              <a:rPr sz="2200">
                <a:solidFill>
                  <a:schemeClr val="tx1"/>
                </a:solidFill>
              </a:rPr>
              <a:t>Join</a:t>
            </a:r>
            <a:endParaRPr>
              <a:solidFill>
                <a:schemeClr val="tx1"/>
              </a:solidFill>
            </a:endParaRPr>
          </a:p>
          <a:p>
            <a:pPr algn="ctr">
              <a:defRPr/>
            </a:pPr>
            <a:r>
              <a:rPr lang="en-AU" sz="1800" b="0" i="0" u="none" strike="noStrike" cap="none" spc="0">
                <a:solidFill>
                  <a:srgbClr val="000000"/>
                </a:solidFill>
                <a:latin typeface="Roboto Condensed"/>
                <a:ea typeface="Roboto Condensed"/>
                <a:cs typeface="Roboto Condensed"/>
              </a:rPr>
              <a:t>t1</a:t>
            </a:r>
            <a:r>
              <a:rPr lang="en-AU" sz="1800" b="0" i="0" u="none" strike="noStrike" cap="none" spc="0">
                <a:solidFill>
                  <a:srgbClr val="000000"/>
                </a:solidFill>
                <a:latin typeface="Roboto Condensed"/>
                <a:ea typeface="Roboto Condensed"/>
                <a:cs typeface="Roboto Condensed"/>
              </a:rPr>
              <a:t>.</a:t>
            </a:r>
            <a:r>
              <a:rPr lang="en-AU" sz="1800" b="0" i="0" u="none" strike="noStrike" cap="none" spc="0">
                <a:solidFill>
                  <a:srgbClr val="000000"/>
                </a:solidFill>
                <a:latin typeface="Roboto Condensed"/>
                <a:ea typeface="Roboto Condensed"/>
                <a:cs typeface="Roboto Condensed"/>
              </a:rPr>
              <a:t>x</a:t>
            </a:r>
            <a:r>
              <a:rPr lang="en-AU" sz="1800" b="0" i="0" u="none" strike="noStrike" cap="none" spc="0">
                <a:solidFill>
                  <a:srgbClr val="000000"/>
                </a:solidFill>
                <a:latin typeface="Roboto Condensed"/>
                <a:ea typeface="Roboto Condensed"/>
                <a:cs typeface="Roboto Condensed"/>
              </a:rPr>
              <a:t>=</a:t>
            </a:r>
            <a:r>
              <a:rPr lang="en-AU" sz="1800" b="0" i="0" u="none" strike="noStrike" cap="none" spc="0">
                <a:solidFill>
                  <a:srgbClr val="000000"/>
                </a:solidFill>
                <a:latin typeface="Roboto Condensed"/>
                <a:ea typeface="Roboto Condensed"/>
                <a:cs typeface="Roboto Condensed"/>
              </a:rPr>
              <a:t>t3</a:t>
            </a:r>
            <a:r>
              <a:rPr lang="en-AU" sz="1800" b="0" i="0" u="none" strike="noStrike" cap="none" spc="0">
                <a:solidFill>
                  <a:srgbClr val="000000"/>
                </a:solidFill>
                <a:latin typeface="Roboto Condensed"/>
                <a:ea typeface="Roboto Condensed"/>
                <a:cs typeface="Roboto Condensed"/>
              </a:rPr>
              <a:t>.</a:t>
            </a:r>
            <a:r>
              <a:rPr lang="en-AU" sz="1800" b="0" i="0" u="none" strike="noStrike" cap="none" spc="0">
                <a:solidFill>
                  <a:srgbClr val="000000"/>
                </a:solidFill>
                <a:latin typeface="Roboto Condensed"/>
                <a:ea typeface="Roboto Condensed"/>
                <a:cs typeface="Roboto Condensed"/>
              </a:rPr>
              <a:t>x</a:t>
            </a:r>
            <a:endParaRPr>
              <a:solidFill>
                <a:schemeClr val="tx1"/>
              </a:solidFill>
            </a:endParaRPr>
          </a:p>
        </p:txBody>
      </p:sp>
      <p:sp>
        <p:nvSpPr>
          <p:cNvPr id="567880790" name=""/>
          <p:cNvSpPr/>
          <p:nvPr/>
        </p:nvSpPr>
        <p:spPr bwMode="auto">
          <a:xfrm rot="0" flipH="0" flipV="0">
            <a:off x="6681597" y="4448918"/>
            <a:ext cx="731586" cy="179182"/>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r>
              <a:rPr sz="800">
                <a:solidFill>
                  <a:schemeClr val="tx1"/>
                </a:solidFill>
              </a:rPr>
              <a:t>  </a:t>
            </a:r>
            <a:endParaRPr/>
          </a:p>
        </p:txBody>
      </p:sp>
      <p:sp>
        <p:nvSpPr>
          <p:cNvPr id="1076954523" name=""/>
          <p:cNvSpPr/>
          <p:nvPr/>
        </p:nvSpPr>
        <p:spPr bwMode="auto">
          <a:xfrm rot="0" flipH="0" flipV="0">
            <a:off x="6683190" y="4618908"/>
            <a:ext cx="731585" cy="179181"/>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a:solidFill>
                <a:schemeClr val="tx1"/>
              </a:solidFill>
            </a:endParaRPr>
          </a:p>
        </p:txBody>
      </p:sp>
      <p:sp>
        <p:nvSpPr>
          <p:cNvPr id="485026744" name=""/>
          <p:cNvSpPr/>
          <p:nvPr/>
        </p:nvSpPr>
        <p:spPr bwMode="auto">
          <a:xfrm rot="0" flipH="0" flipV="0">
            <a:off x="6683190" y="4798091"/>
            <a:ext cx="731585" cy="179181"/>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r>
              <a:rPr lang="en-AU" sz="900" b="0" i="0" u="none" strike="noStrike" cap="none" spc="0">
                <a:solidFill>
                  <a:schemeClr val="tx1"/>
                </a:solidFill>
                <a:latin typeface="Arial"/>
                <a:ea typeface="Arial"/>
                <a:cs typeface="Arial"/>
              </a:rPr>
              <a:t> </a:t>
            </a:r>
            <a:endParaRPr sz="900">
              <a:solidFill>
                <a:schemeClr val="tx1"/>
              </a:solidFill>
            </a:endParaRPr>
          </a:p>
        </p:txBody>
      </p:sp>
      <p:sp>
        <p:nvSpPr>
          <p:cNvPr id="607938122" name=""/>
          <p:cNvSpPr/>
          <p:nvPr/>
        </p:nvSpPr>
        <p:spPr bwMode="auto">
          <a:xfrm rot="0" flipH="0" flipV="0">
            <a:off x="6684699" y="4969351"/>
            <a:ext cx="731585" cy="179181"/>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cxnSp>
        <p:nvCxnSpPr>
          <p:cNvPr id="255686096" name=""/>
          <p:cNvCxnSpPr>
            <a:cxnSpLocks/>
            <a:stCxn id="886802998" idx="7"/>
            <a:endCxn id="773597580" idx="3"/>
          </p:cNvCxnSpPr>
          <p:nvPr/>
        </p:nvCxnSpPr>
        <p:spPr bwMode="auto">
          <a:xfrm rot="16199969" flipH="0" flipV="0">
            <a:off x="7140372" y="3351853"/>
            <a:ext cx="512358" cy="216263"/>
          </a:xfrm>
          <a:prstGeom prst="line">
            <a:avLst/>
          </a:prstGeom>
          <a:ln w="19049" cap="flat" cmpd="sng" algn="ctr">
            <a:solidFill>
              <a:schemeClr val="tx1"/>
            </a:solidFill>
            <a:prstDash val="solid"/>
          </a:ln>
        </p:spPr>
        <p:style>
          <a:lnRef idx="1">
            <a:schemeClr val="accent1">
              <a:shade val="50000"/>
            </a:schemeClr>
          </a:lnRef>
          <a:fillRef idx="0">
            <a:schemeClr val="accent1"/>
          </a:fillRef>
          <a:effectRef idx="0">
            <a:schemeClr val="accent1"/>
          </a:effectRef>
          <a:fontRef idx="minor">
            <a:schemeClr val="tx1"/>
          </a:fontRef>
        </p:style>
      </p:cxnSp>
      <p:cxnSp>
        <p:nvCxnSpPr>
          <p:cNvPr id="2020342486" name=""/>
          <p:cNvCxnSpPr>
            <a:cxnSpLocks/>
            <a:stCxn id="593739170" idx="1"/>
            <a:endCxn id="711489922" idx="5"/>
          </p:cNvCxnSpPr>
          <p:nvPr/>
        </p:nvCxnSpPr>
        <p:spPr bwMode="auto">
          <a:xfrm rot="16199969" flipH="0" flipV="1">
            <a:off x="9375433" y="2457399"/>
            <a:ext cx="1712980" cy="835035"/>
          </a:xfrm>
          <a:prstGeom prst="line">
            <a:avLst/>
          </a:prstGeom>
          <a:ln w="19049" cap="flat" cmpd="sng" algn="ctr">
            <a:solidFill>
              <a:schemeClr val="tx1"/>
            </a:solidFill>
            <a:prstDash val="solid"/>
          </a:ln>
        </p:spPr>
        <p:style>
          <a:lnRef idx="1">
            <a:schemeClr val="accent1">
              <a:shade val="50000"/>
            </a:schemeClr>
          </a:lnRef>
          <a:fillRef idx="0">
            <a:schemeClr val="accent1"/>
          </a:fillRef>
          <a:effectRef idx="0">
            <a:schemeClr val="accent1"/>
          </a:effectRef>
          <a:fontRef idx="minor">
            <a:schemeClr val="tx1"/>
          </a:fontRef>
        </p:style>
      </p:cxnSp>
      <p:cxnSp>
        <p:nvCxnSpPr>
          <p:cNvPr id="1864520557" name=""/>
          <p:cNvCxnSpPr>
            <a:cxnSpLocks/>
          </p:cNvCxnSpPr>
          <p:nvPr/>
        </p:nvCxnSpPr>
        <p:spPr bwMode="auto">
          <a:xfrm rot="16199933" flipH="0" flipV="0">
            <a:off x="8063016" y="2087592"/>
            <a:ext cx="565560" cy="427230"/>
          </a:xfrm>
          <a:prstGeom prst="line">
            <a:avLst/>
          </a:prstGeom>
          <a:ln w="19049" cap="flat" cmpd="sng" algn="ctr">
            <a:solidFill>
              <a:schemeClr val="tx1"/>
            </a:solidFill>
            <a:prstDash val="solid"/>
          </a:ln>
        </p:spPr>
        <p:style>
          <a:lnRef idx="1">
            <a:schemeClr val="accent1">
              <a:shade val="50000"/>
            </a:schemeClr>
          </a:lnRef>
          <a:fillRef idx="0">
            <a:schemeClr val="accent1"/>
          </a:fillRef>
          <a:effectRef idx="0">
            <a:schemeClr val="accent1"/>
          </a:effectRef>
          <a:fontRef idx="minor">
            <a:schemeClr val="tx1"/>
          </a:fontRef>
        </p:style>
      </p:cxnSp>
      <p:sp>
        <p:nvSpPr>
          <p:cNvPr id="773597580" name=""/>
          <p:cNvSpPr/>
          <p:nvPr/>
        </p:nvSpPr>
        <p:spPr bwMode="auto">
          <a:xfrm rot="0" flipH="0" flipV="0">
            <a:off x="7244766" y="2583988"/>
            <a:ext cx="1774829" cy="726161"/>
          </a:xfrm>
          <a:prstGeom prst="ellipse">
            <a:avLst/>
          </a:prstGeom>
          <a:solidFill>
            <a:schemeClr val="bg1">
              <a:lumMod val="75000"/>
            </a:schemeClr>
          </a:solidFill>
          <a:ln w="127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lgn="ctr">
              <a:defRPr/>
            </a:pPr>
            <a:r>
              <a:rPr sz="2200">
                <a:solidFill>
                  <a:schemeClr val="tx1"/>
                </a:solidFill>
              </a:rPr>
              <a:t>Join</a:t>
            </a:r>
            <a:br>
              <a:rPr>
                <a:solidFill>
                  <a:schemeClr val="tx1"/>
                </a:solidFill>
              </a:rPr>
            </a:br>
            <a:r>
              <a:rPr lang="en-AU" sz="1800" b="0" i="0" u="none" strike="noStrike" cap="none" spc="0">
                <a:solidFill>
                  <a:srgbClr val="000000"/>
                </a:solidFill>
                <a:latin typeface="Roboto Condensed"/>
                <a:ea typeface="Roboto Condensed"/>
                <a:cs typeface="Roboto Condensed"/>
              </a:rPr>
              <a:t>t2</a:t>
            </a:r>
            <a:r>
              <a:rPr lang="en-AU" sz="1800" b="0" i="0" u="none" strike="noStrike" cap="none" spc="0">
                <a:solidFill>
                  <a:srgbClr val="000000"/>
                </a:solidFill>
                <a:latin typeface="Roboto Condensed"/>
                <a:ea typeface="Roboto Condensed"/>
                <a:cs typeface="Roboto Condensed"/>
              </a:rPr>
              <a:t>.</a:t>
            </a:r>
            <a:r>
              <a:rPr lang="en-AU" sz="1800" b="0" i="0" u="none" strike="noStrike" cap="none" spc="0">
                <a:solidFill>
                  <a:srgbClr val="000000"/>
                </a:solidFill>
                <a:latin typeface="Roboto Condensed"/>
                <a:ea typeface="Roboto Condensed"/>
                <a:cs typeface="Roboto Condensed"/>
              </a:rPr>
              <a:t>x</a:t>
            </a:r>
            <a:r>
              <a:rPr lang="en-AU" sz="1800" b="0" i="0" u="none" strike="noStrike" cap="none" spc="0">
                <a:solidFill>
                  <a:srgbClr val="000000"/>
                </a:solidFill>
                <a:latin typeface="Roboto Condensed"/>
                <a:ea typeface="Roboto Condensed"/>
                <a:cs typeface="Roboto Condensed"/>
              </a:rPr>
              <a:t>=</a:t>
            </a:r>
            <a:r>
              <a:rPr lang="en-AU" sz="1800" b="0" i="0" u="none" strike="noStrike" cap="none" spc="0">
                <a:solidFill>
                  <a:srgbClr val="000000"/>
                </a:solidFill>
                <a:latin typeface="Roboto Condensed"/>
                <a:ea typeface="Roboto Condensed"/>
                <a:cs typeface="Roboto Condensed"/>
              </a:rPr>
              <a:t>t3</a:t>
            </a:r>
            <a:r>
              <a:rPr lang="en-AU" sz="1800" b="0" i="0" u="none" strike="noStrike" cap="none" spc="0">
                <a:solidFill>
                  <a:srgbClr val="000000"/>
                </a:solidFill>
                <a:latin typeface="Roboto Condensed"/>
                <a:ea typeface="Roboto Condensed"/>
                <a:cs typeface="Roboto Condensed"/>
              </a:rPr>
              <a:t>.</a:t>
            </a:r>
            <a:r>
              <a:rPr lang="en-AU" sz="1800" b="0" i="0" u="none" strike="noStrike" cap="none" spc="0">
                <a:solidFill>
                  <a:srgbClr val="000000"/>
                </a:solidFill>
                <a:latin typeface="Roboto Condensed"/>
                <a:ea typeface="Roboto Condensed"/>
                <a:cs typeface="Roboto Condensed"/>
              </a:rPr>
              <a:t>x</a:t>
            </a:r>
            <a:endParaRPr>
              <a:solidFill>
                <a:schemeClr val="tx1"/>
              </a:solidFill>
            </a:endParaRPr>
          </a:p>
        </p:txBody>
      </p:sp>
      <p:sp>
        <p:nvSpPr>
          <p:cNvPr id="1909701973" name=""/>
          <p:cNvSpPr/>
          <p:nvPr/>
        </p:nvSpPr>
        <p:spPr bwMode="auto">
          <a:xfrm flipH="0" flipV="0">
            <a:off x="6692622" y="4447647"/>
            <a:ext cx="128963" cy="700886"/>
          </a:xfrm>
          <a:prstGeom prst="rect">
            <a:avLst/>
          </a:prstGeom>
          <a:no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651661897" name=""/>
          <p:cNvSpPr/>
          <p:nvPr/>
        </p:nvSpPr>
        <p:spPr bwMode="auto">
          <a:xfrm rot="0" flipH="0" flipV="0">
            <a:off x="9007255" y="3636004"/>
            <a:ext cx="707301" cy="726162"/>
          </a:xfrm>
          <a:prstGeom prst="ellipse">
            <a:avLst/>
          </a:prstGeom>
          <a:solidFill>
            <a:schemeClr val="bg1">
              <a:lumMod val="75000"/>
            </a:schemeClr>
          </a:solidFill>
          <a:ln w="127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lgn="ctr">
              <a:defRPr/>
            </a:pPr>
            <a:r>
              <a:rPr sz="2200">
                <a:solidFill>
                  <a:schemeClr val="tx1"/>
                </a:solidFill>
              </a:rPr>
              <a:t>t3</a:t>
            </a:r>
            <a:endParaRPr>
              <a:solidFill>
                <a:schemeClr val="tx1"/>
              </a:solidFill>
            </a:endParaRPr>
          </a:p>
        </p:txBody>
      </p:sp>
      <p:cxnSp>
        <p:nvCxnSpPr>
          <p:cNvPr id="709800798" name=""/>
          <p:cNvCxnSpPr>
            <a:cxnSpLocks/>
            <a:stCxn id="1651661897" idx="1"/>
            <a:endCxn id="773597580" idx="5"/>
          </p:cNvCxnSpPr>
          <p:nvPr/>
        </p:nvCxnSpPr>
        <p:spPr bwMode="auto">
          <a:xfrm rot="16199969" flipH="0" flipV="1">
            <a:off x="8665985" y="3297497"/>
            <a:ext cx="538542" cy="351158"/>
          </a:xfrm>
          <a:prstGeom prst="line">
            <a:avLst/>
          </a:prstGeom>
          <a:ln w="19049" cap="flat" cmpd="sng" algn="ctr">
            <a:solidFill>
              <a:schemeClr val="tx1"/>
            </a:solidFill>
            <a:prstDash val="solid"/>
          </a:ln>
        </p:spPr>
        <p:style>
          <a:lnRef idx="1">
            <a:schemeClr val="accent1">
              <a:shade val="50000"/>
            </a:schemeClr>
          </a:lnRef>
          <a:fillRef idx="0">
            <a:schemeClr val="accent1"/>
          </a:fillRef>
          <a:effectRef idx="0">
            <a:schemeClr val="accent1"/>
          </a:effectRef>
          <a:fontRef idx="minor">
            <a:schemeClr val="tx1"/>
          </a:fontRef>
        </p:style>
      </p:cxnSp>
      <p:sp>
        <p:nvSpPr>
          <p:cNvPr id="110586502" name=""/>
          <p:cNvSpPr/>
          <p:nvPr/>
        </p:nvSpPr>
        <p:spPr bwMode="auto">
          <a:xfrm rot="0" flipH="0" flipV="0">
            <a:off x="5734800" y="5338800"/>
            <a:ext cx="1141111" cy="301779"/>
          </a:xfrm>
          <a:prstGeom prst="roundRect">
            <a:avLst>
              <a:gd name="adj" fmla="val 16667"/>
            </a:avLst>
          </a:prstGeom>
          <a:solidFill>
            <a:srgbClr val="FFFF00">
              <a:alpha val="48999"/>
            </a:srgbClr>
          </a:solidFill>
          <a:ln w="6349"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lgn="ctr">
              <a:defRPr/>
            </a:pPr>
            <a:r>
              <a:rPr lang="en-AU" sz="1200" b="0" i="0" u="none" strike="noStrike" cap="none" spc="0">
                <a:solidFill>
                  <a:schemeClr val="tx1"/>
                </a:solidFill>
                <a:latin typeface="Arial"/>
                <a:ea typeface="Arial"/>
                <a:cs typeface="Arial"/>
              </a:rPr>
              <a:t>x =</a:t>
            </a:r>
            <a:r>
              <a:rPr lang="en-AU" sz="1200" b="0" i="0" u="none" strike="noStrike" cap="none" spc="0">
                <a:solidFill>
                  <a:schemeClr val="tx1"/>
                </a:solidFill>
                <a:latin typeface="."/>
                <a:ea typeface="."/>
                <a:cs typeface="."/>
              </a:rPr>
              <a:t>∈</a:t>
            </a:r>
            <a:r>
              <a:rPr lang="en-AU" sz="1200" b="0" i="0" u="none" strike="noStrike" cap="none" spc="0">
                <a:solidFill>
                  <a:schemeClr val="tx1"/>
                </a:solidFill>
                <a:latin typeface="Arial"/>
                <a:ea typeface="Arial"/>
                <a:cs typeface="Arial"/>
              </a:rPr>
              <a:t> {0...1E4}</a:t>
            </a:r>
            <a:endParaRPr/>
          </a:p>
        </p:txBody>
      </p:sp>
      <p:cxnSp>
        <p:nvCxnSpPr>
          <p:cNvPr id="1299225874" name=""/>
          <p:cNvCxnSpPr>
            <a:cxnSpLocks/>
            <a:stCxn id="110586502" idx="0"/>
            <a:endCxn id="607938122" idx="2"/>
          </p:cNvCxnSpPr>
          <p:nvPr/>
        </p:nvCxnSpPr>
        <p:spPr bwMode="auto">
          <a:xfrm rot="16199969" flipH="0" flipV="0">
            <a:off x="6582791" y="4871096"/>
            <a:ext cx="190263" cy="745137"/>
          </a:xfrm>
          <a:prstGeom prst="bentConnector3">
            <a:avLst>
              <a:gd name="adj1" fmla="val 50000"/>
            </a:avLst>
          </a:prstGeom>
          <a:ln w="12699" cap="flat" cmpd="sng" algn="ctr">
            <a:solidFill>
              <a:srgbClr val="000000"/>
            </a:solidFill>
            <a:prstDash val="sysDash"/>
          </a:ln>
        </p:spPr>
        <p:style>
          <a:lnRef idx="1">
            <a:schemeClr val="accent1">
              <a:shade val="50000"/>
            </a:schemeClr>
          </a:lnRef>
          <a:fillRef idx="0">
            <a:schemeClr val="accent1"/>
          </a:fillRef>
          <a:effectRef idx="0">
            <a:schemeClr val="accent1"/>
          </a:effectRef>
          <a:fontRef idx="minor">
            <a:schemeClr val="tx1"/>
          </a:fontRef>
        </p:style>
      </p:cxnSp>
      <p:sp>
        <p:nvSpPr>
          <p:cNvPr id="891163837" name=""/>
          <p:cNvSpPr/>
          <p:nvPr/>
        </p:nvSpPr>
        <p:spPr bwMode="auto">
          <a:xfrm rot="0" flipH="0" flipV="0">
            <a:off x="9046920" y="4450189"/>
            <a:ext cx="731586" cy="179182"/>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r>
              <a:rPr sz="800">
                <a:solidFill>
                  <a:schemeClr val="tx1"/>
                </a:solidFill>
              </a:rPr>
              <a:t>  </a:t>
            </a:r>
            <a:endParaRPr/>
          </a:p>
        </p:txBody>
      </p:sp>
      <p:sp>
        <p:nvSpPr>
          <p:cNvPr id="1332276057" name=""/>
          <p:cNvSpPr/>
          <p:nvPr/>
        </p:nvSpPr>
        <p:spPr bwMode="auto">
          <a:xfrm rot="0" flipH="0" flipV="0">
            <a:off x="9048515" y="4620179"/>
            <a:ext cx="731585" cy="179181"/>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a:solidFill>
                <a:schemeClr val="tx1"/>
              </a:solidFill>
            </a:endParaRPr>
          </a:p>
        </p:txBody>
      </p:sp>
      <p:sp>
        <p:nvSpPr>
          <p:cNvPr id="2078953151" name=""/>
          <p:cNvSpPr/>
          <p:nvPr/>
        </p:nvSpPr>
        <p:spPr bwMode="auto">
          <a:xfrm rot="0" flipH="0" flipV="0">
            <a:off x="9048515" y="4799362"/>
            <a:ext cx="731585" cy="179181"/>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r>
              <a:rPr lang="en-AU" sz="900" b="0" i="0" u="none" strike="noStrike" cap="none" spc="0">
                <a:solidFill>
                  <a:schemeClr val="tx1"/>
                </a:solidFill>
                <a:latin typeface="Arial"/>
                <a:ea typeface="Arial"/>
                <a:cs typeface="Arial"/>
              </a:rPr>
              <a:t> </a:t>
            </a:r>
            <a:endParaRPr sz="900">
              <a:solidFill>
                <a:schemeClr val="tx1"/>
              </a:solidFill>
            </a:endParaRPr>
          </a:p>
        </p:txBody>
      </p:sp>
      <p:sp>
        <p:nvSpPr>
          <p:cNvPr id="1378416661" name=""/>
          <p:cNvSpPr/>
          <p:nvPr/>
        </p:nvSpPr>
        <p:spPr bwMode="auto">
          <a:xfrm rot="0" flipH="0" flipV="0">
            <a:off x="9050024" y="4970623"/>
            <a:ext cx="731585" cy="179181"/>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89205687" name=""/>
          <p:cNvSpPr/>
          <p:nvPr/>
        </p:nvSpPr>
        <p:spPr bwMode="auto">
          <a:xfrm flipH="0" flipV="0">
            <a:off x="9057945" y="4448918"/>
            <a:ext cx="128963" cy="700886"/>
          </a:xfrm>
          <a:prstGeom prst="rect">
            <a:avLst/>
          </a:prstGeom>
          <a:no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07101115" name=""/>
          <p:cNvSpPr/>
          <p:nvPr/>
        </p:nvSpPr>
        <p:spPr bwMode="auto">
          <a:xfrm rot="0" flipH="0" flipV="0">
            <a:off x="10509454" y="4476391"/>
            <a:ext cx="731586" cy="179182"/>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r>
              <a:rPr sz="800">
                <a:solidFill>
                  <a:schemeClr val="tx1"/>
                </a:solidFill>
              </a:rPr>
              <a:t>  </a:t>
            </a:r>
            <a:endParaRPr/>
          </a:p>
        </p:txBody>
      </p:sp>
      <p:sp>
        <p:nvSpPr>
          <p:cNvPr id="64614360" name=""/>
          <p:cNvSpPr/>
          <p:nvPr/>
        </p:nvSpPr>
        <p:spPr bwMode="auto">
          <a:xfrm rot="0" flipH="0" flipV="0">
            <a:off x="10511048" y="4646381"/>
            <a:ext cx="731585" cy="179181"/>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a:solidFill>
                <a:schemeClr val="tx1"/>
              </a:solidFill>
            </a:endParaRPr>
          </a:p>
        </p:txBody>
      </p:sp>
      <p:sp>
        <p:nvSpPr>
          <p:cNvPr id="1957866426" name=""/>
          <p:cNvSpPr/>
          <p:nvPr/>
        </p:nvSpPr>
        <p:spPr bwMode="auto">
          <a:xfrm rot="0" flipH="0" flipV="0">
            <a:off x="10511048" y="4825564"/>
            <a:ext cx="731585" cy="179181"/>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r>
              <a:rPr lang="en-AU" sz="900" b="0" i="0" u="none" strike="noStrike" cap="none" spc="0">
                <a:solidFill>
                  <a:schemeClr val="tx1"/>
                </a:solidFill>
                <a:latin typeface="Arial"/>
                <a:ea typeface="Arial"/>
                <a:cs typeface="Arial"/>
              </a:rPr>
              <a:t> </a:t>
            </a:r>
            <a:endParaRPr sz="900">
              <a:solidFill>
                <a:schemeClr val="tx1"/>
              </a:solidFill>
            </a:endParaRPr>
          </a:p>
        </p:txBody>
      </p:sp>
      <p:sp>
        <p:nvSpPr>
          <p:cNvPr id="1776902264" name=""/>
          <p:cNvSpPr/>
          <p:nvPr/>
        </p:nvSpPr>
        <p:spPr bwMode="auto">
          <a:xfrm rot="0" flipH="0" flipV="0">
            <a:off x="10512556" y="4996825"/>
            <a:ext cx="731585" cy="179181"/>
          </a:xfrm>
          <a:prstGeom prst="rect">
            <a:avLst/>
          </a:prstGeom>
          <a:solidFill>
            <a:schemeClr val="bg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defRPr/>
            </a:pPr>
            <a:endParaRPr sz="900">
              <a:solidFill>
                <a:schemeClr val="tx1"/>
              </a:solidFill>
            </a:endParaRPr>
          </a:p>
        </p:txBody>
      </p:sp>
      <p:sp>
        <p:nvSpPr>
          <p:cNvPr id="840615099" name=""/>
          <p:cNvSpPr/>
          <p:nvPr/>
        </p:nvSpPr>
        <p:spPr bwMode="auto">
          <a:xfrm flipH="0" flipV="0">
            <a:off x="10520479" y="4475120"/>
            <a:ext cx="128963" cy="700886"/>
          </a:xfrm>
          <a:prstGeom prst="rect">
            <a:avLst/>
          </a:prstGeom>
          <a:no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775856443" name=""/>
          <p:cNvSpPr/>
          <p:nvPr/>
        </p:nvSpPr>
        <p:spPr bwMode="auto">
          <a:xfrm rot="0" flipH="0" flipV="0">
            <a:off x="7866000" y="5338800"/>
            <a:ext cx="1320765" cy="301779"/>
          </a:xfrm>
          <a:prstGeom prst="roundRect">
            <a:avLst>
              <a:gd name="adj" fmla="val 16667"/>
            </a:avLst>
          </a:prstGeom>
          <a:solidFill>
            <a:srgbClr val="FFFF00">
              <a:alpha val="48999"/>
            </a:srgbClr>
          </a:solidFill>
          <a:ln w="6349"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lgn="ctr">
              <a:defRPr/>
            </a:pPr>
            <a:r>
              <a:rPr sz="1200">
                <a:solidFill>
                  <a:schemeClr val="tx1"/>
                </a:solidFill>
              </a:rPr>
              <a:t>x =</a:t>
            </a:r>
            <a:r>
              <a:rPr sz="1200">
                <a:solidFill>
                  <a:schemeClr val="tx1"/>
                </a:solidFill>
                <a:latin typeface="."/>
                <a:ea typeface="."/>
                <a:cs typeface="."/>
              </a:rPr>
              <a:t>∈</a:t>
            </a:r>
            <a:r>
              <a:rPr sz="1200">
                <a:solidFill>
                  <a:schemeClr val="tx1"/>
                </a:solidFill>
              </a:rPr>
              <a:t> {1E4...1E5}</a:t>
            </a:r>
            <a:endParaRPr sz="1200">
              <a:solidFill>
                <a:schemeClr val="tx1"/>
              </a:solidFill>
            </a:endParaRPr>
          </a:p>
        </p:txBody>
      </p:sp>
      <p:cxnSp>
        <p:nvCxnSpPr>
          <p:cNvPr id="119907395" name=""/>
          <p:cNvCxnSpPr>
            <a:cxnSpLocks/>
            <a:stCxn id="1775856443" idx="0"/>
            <a:endCxn id="1378416661" idx="2"/>
          </p:cNvCxnSpPr>
          <p:nvPr/>
        </p:nvCxnSpPr>
        <p:spPr bwMode="auto">
          <a:xfrm rot="16199969" flipH="0" flipV="0">
            <a:off x="8876603" y="4799585"/>
            <a:ext cx="188992" cy="889433"/>
          </a:xfrm>
          <a:prstGeom prst="bentConnector3">
            <a:avLst>
              <a:gd name="adj1" fmla="val 50000"/>
            </a:avLst>
          </a:prstGeom>
          <a:ln w="12699" cap="flat" cmpd="sng" algn="ctr">
            <a:solidFill>
              <a:srgbClr val="000000"/>
            </a:solidFill>
            <a:prstDash val="sysDash"/>
          </a:ln>
        </p:spPr>
        <p:style>
          <a:lnRef idx="1">
            <a:schemeClr val="accent1">
              <a:shade val="50000"/>
            </a:schemeClr>
          </a:lnRef>
          <a:fillRef idx="0">
            <a:schemeClr val="accent1"/>
          </a:fillRef>
          <a:effectRef idx="0">
            <a:schemeClr val="accent1"/>
          </a:effectRef>
          <a:fontRef idx="minor">
            <a:schemeClr val="tx1"/>
          </a:fontRef>
        </p:style>
      </p:cxnSp>
      <p:sp>
        <p:nvSpPr>
          <p:cNvPr id="1376357833" name=""/>
          <p:cNvSpPr/>
          <p:nvPr/>
        </p:nvSpPr>
        <p:spPr bwMode="auto">
          <a:xfrm rot="0" flipH="0" flipV="0">
            <a:off x="10728000" y="5338800"/>
            <a:ext cx="1260340" cy="301779"/>
          </a:xfrm>
          <a:prstGeom prst="roundRect">
            <a:avLst>
              <a:gd name="adj" fmla="val 16667"/>
            </a:avLst>
          </a:prstGeom>
          <a:solidFill>
            <a:srgbClr val="FFFF00">
              <a:alpha val="48999"/>
            </a:srgbClr>
          </a:solidFill>
          <a:ln w="6349"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upright="0" compatLnSpc="0"/>
          <a:p>
            <a:pPr algn="ctr">
              <a:defRPr/>
            </a:pPr>
            <a:r>
              <a:rPr lang="en-AU" sz="1200" b="0" i="0" u="none" strike="noStrike" cap="none" spc="0">
                <a:solidFill>
                  <a:schemeClr val="tx1"/>
                </a:solidFill>
                <a:latin typeface="Arial"/>
                <a:ea typeface="Arial"/>
                <a:cs typeface="Arial"/>
              </a:rPr>
              <a:t>x =</a:t>
            </a:r>
            <a:r>
              <a:rPr lang="en-AU" sz="1200" b="0" i="0" u="none" strike="noStrike" cap="none" spc="0">
                <a:solidFill>
                  <a:schemeClr val="tx1"/>
                </a:solidFill>
                <a:latin typeface="."/>
                <a:ea typeface="."/>
                <a:cs typeface="."/>
              </a:rPr>
              <a:t>∈</a:t>
            </a:r>
            <a:r>
              <a:rPr lang="en-AU" sz="1200" b="0" i="0" u="none" strike="noStrike" cap="none" spc="0">
                <a:solidFill>
                  <a:schemeClr val="tx1"/>
                </a:solidFill>
                <a:latin typeface="Arial"/>
                <a:ea typeface="Arial"/>
                <a:cs typeface="Arial"/>
              </a:rPr>
              <a:t> {1E4...1E5}</a:t>
            </a:r>
            <a:endParaRPr sz="1200">
              <a:solidFill>
                <a:schemeClr val="tx1"/>
              </a:solidFill>
            </a:endParaRPr>
          </a:p>
        </p:txBody>
      </p:sp>
      <p:cxnSp>
        <p:nvCxnSpPr>
          <p:cNvPr id="916034235" name=""/>
          <p:cNvCxnSpPr>
            <a:cxnSpLocks/>
            <a:stCxn id="1376357833" idx="0"/>
            <a:endCxn id="1776902264" idx="2"/>
          </p:cNvCxnSpPr>
          <p:nvPr/>
        </p:nvCxnSpPr>
        <p:spPr bwMode="auto">
          <a:xfrm rot="16199969" flipH="0" flipV="1">
            <a:off x="11036864" y="5017493"/>
            <a:ext cx="162790" cy="479819"/>
          </a:xfrm>
          <a:prstGeom prst="bentConnector3">
            <a:avLst>
              <a:gd name="adj1" fmla="val 50000"/>
            </a:avLst>
          </a:prstGeom>
          <a:ln w="12699" cap="flat" cmpd="sng" algn="ctr">
            <a:solidFill>
              <a:srgbClr val="000000"/>
            </a:solidFill>
            <a:prstDash val="sysDash"/>
          </a:ln>
        </p:spPr>
        <p:style>
          <a:lnRef idx="1">
            <a:schemeClr val="accent1">
              <a:shade val="50000"/>
            </a:schemeClr>
          </a:lnRef>
          <a:fillRef idx="0">
            <a:schemeClr val="accent1"/>
          </a:fillRef>
          <a:effectRef idx="0">
            <a:schemeClr val="accent1"/>
          </a:effectRef>
          <a:fontRef idx="minor">
            <a:schemeClr val="tx1"/>
          </a:fontRef>
        </p:style>
      </p:cxnSp>
      <p:sp>
        <p:nvSpPr>
          <p:cNvPr id="2096816066" name=""/>
          <p:cNvSpPr txBox="1"/>
          <p:nvPr/>
        </p:nvSpPr>
        <p:spPr bwMode="auto">
          <a:xfrm rot="0" flipH="0" flipV="0">
            <a:off x="6650895" y="1742496"/>
            <a:ext cx="1188099" cy="274678"/>
          </a:xfrm>
          <a:prstGeom prst="rect">
            <a:avLst/>
          </a:prstGeom>
          <a:noFill/>
        </p:spPr>
        <p:txBody>
          <a:bodyPr vertOverflow="overflow" horzOverflow="overflow" vert="horz" wrap="square" lIns="0" tIns="0" rIns="0" bIns="0" numCol="1" spcCol="0" rtlCol="0" fromWordArt="0" anchor="ctr" anchorCtr="0" forceAA="0" upright="0" compatLnSpc="0">
            <a:spAutoFit/>
          </a:bodyPr>
          <a:p>
            <a:pPr algn="ctr">
              <a:defRPr/>
            </a:pPr>
            <a:r>
              <a:rPr b="0" i="0" u="none">
                <a:solidFill>
                  <a:srgbClr val="FF0000"/>
                </a:solidFill>
                <a:latin typeface="Roboto Condensed"/>
                <a:ea typeface="Roboto Condensed"/>
                <a:cs typeface="Roboto Condensed"/>
              </a:rPr>
              <a:t>rows = 1</a:t>
            </a:r>
            <a:endParaRPr sz="2400">
              <a:solidFill>
                <a:srgbClr val="FF0000"/>
              </a:solidFill>
              <a:latin typeface="Roboto Condensed"/>
              <a:cs typeface="Roboto Condensed"/>
            </a:endParaRPr>
          </a:p>
        </p:txBody>
      </p:sp>
      <p:cxnSp>
        <p:nvCxnSpPr>
          <p:cNvPr id="324360352" name=""/>
          <p:cNvCxnSpPr>
            <a:cxnSpLocks/>
          </p:cNvCxnSpPr>
          <p:nvPr/>
        </p:nvCxnSpPr>
        <p:spPr bwMode="auto">
          <a:xfrm rot="16199969" flipH="0" flipV="1">
            <a:off x="7765200" y="1756800"/>
            <a:ext cx="259497" cy="779892"/>
          </a:xfrm>
          <a:prstGeom prst="line">
            <a:avLst/>
          </a:prstGeom>
          <a:ln w="19049" cap="flat" cmpd="sng" algn="ctr">
            <a:solidFill>
              <a:srgbClr val="FF0000"/>
            </a:solidFill>
            <a:prstDash val="solid"/>
            <a:headEnd type="stealth"/>
            <a:tailEnd type="none"/>
          </a:ln>
        </p:spPr>
        <p:style>
          <a:lnRef idx="1">
            <a:schemeClr val="accent1">
              <a:shade val="50000"/>
            </a:schemeClr>
          </a:lnRef>
          <a:fillRef idx="0">
            <a:schemeClr val="accent1"/>
          </a:fillRef>
          <a:effectRef idx="0">
            <a:schemeClr val="accent1"/>
          </a:effectRef>
          <a:fontRef idx="minor">
            <a:schemeClr val="tx1"/>
          </a:fontRef>
        </p:style>
      </p:cxnSp>
      <p:sp>
        <p:nvSpPr>
          <p:cNvPr id="382599715" name=""/>
          <p:cNvSpPr txBox="1"/>
          <p:nvPr/>
        </p:nvSpPr>
        <p:spPr bwMode="auto">
          <a:xfrm flipH="0" flipV="0">
            <a:off x="325798" y="6179459"/>
            <a:ext cx="10796126"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marL="283878" indent="-283878">
              <a:buAutoNum type="arabicPeriod"/>
              <a:defRPr/>
            </a:pPr>
            <a:r>
              <a:rPr sz="1800" b="0">
                <a:solidFill>
                  <a:schemeClr val="tx1"/>
                </a:solidFill>
                <a:latin typeface="Roboto Condensed"/>
                <a:ea typeface="Roboto Condensed"/>
                <a:cs typeface="Roboto Condensed"/>
              </a:rPr>
              <a:t>Reproduction: </a:t>
            </a:r>
            <a:r>
              <a:rPr lang="en-AU" sz="1800" b="0" i="0" u="sng" strike="noStrike" cap="none" spc="0">
                <a:solidFill>
                  <a:schemeClr val="tx1"/>
                </a:solidFill>
                <a:latin typeface="Roboto Condensed"/>
                <a:ea typeface="Roboto Condensed"/>
                <a:cs typeface="Roboto Condensed"/>
                <a:hlinkClick r:id="rId3" tooltip="https://github.com/danolivo/conf/blob/main/2025-MiddleOut/example-emerging-fractional-path.sql"/>
              </a:rPr>
              <a:t>https://github.com/danolivo/conf/blob/main/2025-MiddleOut/example-emerging-fractional-path.sql</a:t>
            </a:r>
            <a:endParaRPr sz="1800" b="0" i="0" u="none" strike="noStrike" cap="none" spc="0">
              <a:solidFill>
                <a:schemeClr val="tx1"/>
              </a:solidFill>
              <a:latin typeface="Roboto Condensed"/>
              <a:cs typeface="Roboto Condensed"/>
            </a:endParaRPr>
          </a:p>
          <a:p>
            <a:pPr marL="283878" indent="-283878">
              <a:buAutoNum type="arabicPeriod"/>
              <a:defRPr/>
            </a:pPr>
            <a:r>
              <a:rPr sz="1800" b="0" i="0" u="sng">
                <a:solidFill>
                  <a:schemeClr val="tx1"/>
                </a:solidFill>
                <a:latin typeface="Roboto Condensed"/>
                <a:ea typeface="Roboto Condensed"/>
                <a:cs typeface="Roboto Condensed"/>
                <a:hlinkClick r:id="rId4" tooltip="https://www.postgresql.org/message-id/CAHgTRfedznOOrDxLhvDCHYhTMDvsbfE4uWCmxBPywcOS-GikXg%40mail.gmail.com"/>
              </a:rPr>
              <a:t>partition table optimizer join cost misestimation</a:t>
            </a:r>
            <a:endParaRPr sz="1800" b="0">
              <a:solidFill>
                <a:schemeClr val="tx1"/>
              </a:solidFill>
              <a:latin typeface="Roboto Condensed"/>
              <a:cs typeface="Roboto Condense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85533638" name="Заголовок 1"/>
          <p:cNvSpPr>
            <a:spLocks noGrp="1"/>
          </p:cNvSpPr>
          <p:nvPr>
            <p:ph type="title"/>
          </p:nvPr>
        </p:nvSpPr>
        <p:spPr bwMode="auto"/>
        <p:txBody>
          <a:bodyPr/>
          <a:lstStyle/>
          <a:p>
            <a:pPr>
              <a:defRPr/>
            </a:pPr>
            <a:r>
              <a:rPr lang="en-AU" sz="4400" b="1" i="0" u="none" strike="noStrike" cap="none" spc="0">
                <a:solidFill>
                  <a:schemeClr val="tx1"/>
                </a:solidFill>
                <a:latin typeface="+mj-lt"/>
                <a:ea typeface="+mj-ea"/>
                <a:cs typeface="+mj-cs"/>
              </a:rPr>
              <a:t>Emerging fractional path</a:t>
            </a:r>
            <a:r>
              <a:rPr/>
              <a:t>: EXPLAIN</a:t>
            </a:r>
            <a:endParaRPr/>
          </a:p>
        </p:txBody>
      </p:sp>
      <p:sp>
        <p:nvSpPr>
          <p:cNvPr id="1679620416" name="Номер слайда 4"/>
          <p:cNvSpPr>
            <a:spLocks noGrp="1"/>
          </p:cNvSpPr>
          <p:nvPr>
            <p:ph type="sldNum" sz="quarter" idx="12"/>
          </p:nvPr>
        </p:nvSpPr>
        <p:spPr bwMode="auto"/>
        <p:txBody>
          <a:bodyPr/>
          <a:lstStyle/>
          <a:p>
            <a:pPr>
              <a:defRPr/>
            </a:pPr>
            <a:fld id="{5754AC30-8507-60D8-B4BD-FAC396D1BA40}" type="slidenum">
              <a:rPr/>
              <a:t/>
            </a:fld>
            <a:endParaRPr/>
          </a:p>
        </p:txBody>
      </p:sp>
      <p:sp>
        <p:nvSpPr>
          <p:cNvPr id="711767013" name=""/>
          <p:cNvSpPr txBox="1"/>
          <p:nvPr/>
        </p:nvSpPr>
        <p:spPr bwMode="auto">
          <a:xfrm flipH="0" flipV="0">
            <a:off x="2659424" y="2227537"/>
            <a:ext cx="9088887" cy="3779879"/>
          </a:xfrm>
          <a:prstGeom prst="rect">
            <a:avLst/>
          </a:prstGeom>
          <a:solidFill>
            <a:schemeClr val="bg1">
              <a:lumMod val="95000"/>
            </a:schemeClr>
          </a:solidFill>
          <a:ln w="12699">
            <a:solidFill>
              <a:schemeClr val="accent1">
                <a:lumMod val="50196"/>
              </a:schemeClr>
            </a:solidFill>
            <a:prstDash val="solid"/>
          </a:ln>
        </p:spPr>
        <p:txBody>
          <a:bodyPr vertOverflow="overflow" horzOverflow="overflow" vert="horz" wrap="square" lIns="91440" tIns="45720" rIns="91440" bIns="45720" numCol="1" spcCol="0" rtlCol="0" fromWordArt="0" anchor="t" anchorCtr="0" forceAA="0" upright="0" compatLnSpc="0">
            <a:spAutoFit/>
          </a:bodyPr>
          <a:p>
            <a:pPr algn="l">
              <a:defRPr/>
            </a:pPr>
            <a:r>
              <a:rPr sz="2200">
                <a:latin typeface="Roboto Condensed"/>
                <a:ea typeface="Roboto Condensed"/>
                <a:cs typeface="Roboto Condensed"/>
              </a:rPr>
              <a:t> </a:t>
            </a:r>
            <a:r>
              <a:rPr sz="2200">
                <a:highlight>
                  <a:srgbClr val="FF0000"/>
                </a:highlight>
                <a:latin typeface="Roboto Condensed"/>
                <a:ea typeface="Roboto Condensed"/>
                <a:cs typeface="Roboto Condensed"/>
              </a:rPr>
              <a:t>Hash Join</a:t>
            </a:r>
            <a:r>
              <a:rPr sz="2200">
                <a:latin typeface="Roboto Condensed"/>
                <a:ea typeface="Roboto Condensed"/>
                <a:cs typeface="Roboto Condensed"/>
              </a:rPr>
              <a:t>  (rows=1001 width=61) (</a:t>
            </a:r>
            <a:r>
              <a:rPr sz="2200" b="1">
                <a:latin typeface="Roboto Condensed"/>
                <a:ea typeface="Roboto Condensed"/>
                <a:cs typeface="Roboto Condensed"/>
              </a:rPr>
              <a:t>actual rows=1</a:t>
            </a:r>
            <a:r>
              <a:rPr sz="2200">
                <a:latin typeface="Roboto Condensed"/>
                <a:ea typeface="Roboto Condensed"/>
                <a:cs typeface="Roboto Condensed"/>
              </a:rPr>
              <a:t> loops=1)</a:t>
            </a:r>
            <a:endParaRPr sz="2200">
              <a:latin typeface="Roboto Condensed"/>
              <a:cs typeface="Roboto Condensed"/>
            </a:endParaRPr>
          </a:p>
          <a:p>
            <a:pPr algn="l">
              <a:defRPr/>
            </a:pPr>
            <a:r>
              <a:rPr sz="2200">
                <a:latin typeface="Roboto Condensed"/>
                <a:ea typeface="Roboto Condensed"/>
                <a:cs typeface="Roboto Condensed"/>
              </a:rPr>
              <a:t>   Hash Cond: (t1.x = t3.x)</a:t>
            </a:r>
            <a:endParaRPr sz="2200">
              <a:latin typeface="Roboto Condensed"/>
              <a:cs typeface="Roboto Condensed"/>
            </a:endParaRPr>
          </a:p>
          <a:p>
            <a:pPr algn="l">
              <a:defRPr/>
            </a:pPr>
            <a:r>
              <a:rPr sz="2200">
                <a:latin typeface="Roboto Condensed"/>
                <a:ea typeface="Roboto Condensed"/>
                <a:cs typeface="Roboto Condensed"/>
              </a:rPr>
              <a:t>   -&gt;  </a:t>
            </a:r>
            <a:r>
              <a:rPr sz="2200">
                <a:highlight>
                  <a:srgbClr val="FF0000"/>
                </a:highlight>
                <a:latin typeface="Roboto Condensed"/>
                <a:ea typeface="Roboto Condensed"/>
                <a:cs typeface="Roboto Condensed"/>
              </a:rPr>
              <a:t>Seq Scan on t1</a:t>
            </a:r>
            <a:r>
              <a:rPr sz="2200">
                <a:latin typeface="Roboto Condensed"/>
                <a:ea typeface="Roboto Condensed"/>
                <a:cs typeface="Roboto Condensed"/>
              </a:rPr>
              <a:t>  (rows=10001 width=19) (actual rows=10001 loops=1)</a:t>
            </a:r>
            <a:endParaRPr sz="2200">
              <a:latin typeface="Roboto Condensed"/>
              <a:cs typeface="Roboto Condensed"/>
            </a:endParaRPr>
          </a:p>
          <a:p>
            <a:pPr algn="l">
              <a:defRPr/>
            </a:pPr>
            <a:r>
              <a:rPr sz="2200">
                <a:latin typeface="Roboto Condensed"/>
                <a:ea typeface="Roboto Condensed"/>
                <a:cs typeface="Roboto Condensed"/>
              </a:rPr>
              <a:t>   -&gt;  Hash  (rows=1001 width=42) (actual rows=1001 loops=1)</a:t>
            </a:r>
            <a:endParaRPr sz="2200">
              <a:latin typeface="Roboto Condensed"/>
              <a:cs typeface="Roboto Condensed"/>
            </a:endParaRPr>
          </a:p>
          <a:p>
            <a:pPr algn="l">
              <a:defRPr/>
            </a:pPr>
            <a:r>
              <a:rPr sz="2200">
                <a:latin typeface="Roboto Condensed"/>
                <a:ea typeface="Roboto Condensed"/>
                <a:cs typeface="Roboto Condensed"/>
              </a:rPr>
              <a:t>         -&gt;  Merge Left Join  (rows=1001 width=42) (actual rows=1001 loops=1)</a:t>
            </a:r>
            <a:endParaRPr sz="2200">
              <a:latin typeface="Roboto Condensed"/>
              <a:cs typeface="Roboto Condensed"/>
            </a:endParaRPr>
          </a:p>
          <a:p>
            <a:pPr algn="l">
              <a:defRPr/>
            </a:pPr>
            <a:r>
              <a:rPr sz="2200">
                <a:latin typeface="Roboto Condensed"/>
                <a:ea typeface="Roboto Condensed"/>
                <a:cs typeface="Roboto Condensed"/>
              </a:rPr>
              <a:t>               Merge Cond: (t3.x = t2.x)</a:t>
            </a:r>
            <a:endParaRPr sz="2200">
              <a:latin typeface="Roboto Condensed"/>
              <a:cs typeface="Roboto Condensed"/>
            </a:endParaRPr>
          </a:p>
          <a:p>
            <a:pPr algn="l">
              <a:defRPr/>
            </a:pPr>
            <a:r>
              <a:rPr sz="2200">
                <a:latin typeface="Roboto Condensed"/>
                <a:ea typeface="Roboto Condensed"/>
                <a:cs typeface="Roboto Condensed"/>
              </a:rPr>
              <a:t>               -&gt;  Index Scan using t3_x_idx on t3</a:t>
            </a:r>
            <a:endParaRPr sz="2200">
              <a:latin typeface="Roboto Condensed"/>
              <a:cs typeface="Roboto Condensed"/>
            </a:endParaRPr>
          </a:p>
          <a:p>
            <a:pPr algn="l">
              <a:defRPr/>
            </a:pPr>
            <a:r>
              <a:rPr sz="2200">
                <a:latin typeface="Roboto Condensed"/>
                <a:ea typeface="Roboto Condensed"/>
                <a:cs typeface="Roboto Condensed"/>
              </a:rPr>
              <a:t>                    (rows=1001 width=21) (actual rows=1001 loops=1)</a:t>
            </a:r>
            <a:endParaRPr sz="2200">
              <a:latin typeface="Roboto Condensed"/>
              <a:cs typeface="Roboto Condensed"/>
            </a:endParaRPr>
          </a:p>
          <a:p>
            <a:pPr algn="l">
              <a:defRPr/>
            </a:pPr>
            <a:r>
              <a:rPr sz="2200">
                <a:latin typeface="Roboto Condensed"/>
                <a:ea typeface="Roboto Condensed"/>
                <a:cs typeface="Roboto Condensed"/>
              </a:rPr>
              <a:t>               -&gt;  Index Scan using t2_x_idx on t2</a:t>
            </a:r>
            <a:endParaRPr sz="2200">
              <a:latin typeface="Roboto Condensed"/>
              <a:cs typeface="Roboto Condensed"/>
            </a:endParaRPr>
          </a:p>
          <a:p>
            <a:pPr algn="l">
              <a:defRPr/>
            </a:pPr>
            <a:r>
              <a:rPr sz="2200">
                <a:latin typeface="Roboto Condensed"/>
                <a:ea typeface="Roboto Condensed"/>
                <a:cs typeface="Roboto Condensed"/>
              </a:rPr>
              <a:t>                    (rows=90001 width=21) (actual rows=1002 loops=1)</a:t>
            </a:r>
            <a:endParaRPr sz="2200">
              <a:latin typeface="Roboto Condensed"/>
              <a:cs typeface="Roboto Condensed"/>
            </a:endParaRPr>
          </a:p>
          <a:p>
            <a:pPr algn="l">
              <a:defRPr/>
            </a:pPr>
            <a:r>
              <a:rPr sz="2200">
                <a:latin typeface="Roboto Condensed"/>
                <a:ea typeface="Roboto Condensed"/>
                <a:cs typeface="Roboto Condensed"/>
              </a:rPr>
              <a:t> Execution Time: 9.322 ms</a:t>
            </a:r>
            <a:endParaRPr sz="2200">
              <a:latin typeface="Roboto Condensed"/>
              <a:cs typeface="Roboto Condensed"/>
            </a:endParaRPr>
          </a:p>
        </p:txBody>
      </p:sp>
      <p:sp>
        <p:nvSpPr>
          <p:cNvPr id="1574014090" name=""/>
          <p:cNvSpPr/>
          <p:nvPr/>
        </p:nvSpPr>
        <p:spPr bwMode="auto">
          <a:xfrm flipH="0" flipV="0">
            <a:off x="284895" y="3065599"/>
            <a:ext cx="1527523" cy="1158599"/>
          </a:xfrm>
          <a:prstGeom prst="rect">
            <a:avLst/>
          </a:prstGeom>
          <a:solidFill>
            <a:schemeClr val="bg1">
              <a:lumMod val="85000"/>
              <a:alpha val="43000"/>
            </a:schemeClr>
          </a:solidFill>
          <a:ln w="12699">
            <a:noFill/>
            <a:prstDash val="solid"/>
          </a:ln>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r>
              <a:rPr sz="1400" b="0" i="0" u="none">
                <a:solidFill>
                  <a:srgbClr val="000000"/>
                </a:solidFill>
                <a:latin typeface="Roboto Condensed"/>
                <a:ea typeface="Roboto Condensed"/>
                <a:cs typeface="Roboto Condensed"/>
              </a:rPr>
              <a:t>SELECT</a:t>
            </a:r>
            <a:r>
              <a:rPr sz="1400" b="0" i="0" u="none">
                <a:solidFill>
                  <a:srgbClr val="000000"/>
                </a:solidFill>
                <a:latin typeface="Roboto Condensed"/>
                <a:ea typeface="Roboto Condensed"/>
                <a:cs typeface="Roboto Condensed"/>
              </a:rPr>
              <a:t> </a:t>
            </a:r>
            <a:r>
              <a:rPr sz="1400" b="0" i="0" u="none">
                <a:solidFill>
                  <a:srgbClr val="000000"/>
                </a:solidFill>
                <a:latin typeface="Roboto Condensed"/>
                <a:ea typeface="Roboto Condensed"/>
                <a:cs typeface="Roboto Condensed"/>
              </a:rPr>
              <a:t>*</a:t>
            </a:r>
            <a:r>
              <a:rPr sz="1400" b="0" i="0" u="none">
                <a:solidFill>
                  <a:srgbClr val="000000"/>
                </a:solidFill>
                <a:latin typeface="Roboto Condensed"/>
                <a:ea typeface="Roboto Condensed"/>
                <a:cs typeface="Roboto Condensed"/>
              </a:rPr>
              <a:t> </a:t>
            </a:r>
            <a:r>
              <a:rPr sz="1400" b="0" i="0" u="none">
                <a:solidFill>
                  <a:srgbClr val="000000"/>
                </a:solidFill>
                <a:latin typeface="Roboto Condensed"/>
                <a:ea typeface="Roboto Condensed"/>
                <a:cs typeface="Roboto Condensed"/>
              </a:rPr>
              <a:t>FROM</a:t>
            </a:r>
            <a:r>
              <a:rPr sz="1400" b="0" i="0" u="none">
                <a:solidFill>
                  <a:srgbClr val="000000"/>
                </a:solidFill>
                <a:latin typeface="Roboto Condensed"/>
                <a:ea typeface="Roboto Condensed"/>
                <a:cs typeface="Roboto Condensed"/>
              </a:rPr>
              <a:t> t1</a:t>
            </a:r>
            <a:endParaRPr sz="1400" b="0" i="0" u="none">
              <a:solidFill>
                <a:srgbClr val="000000"/>
              </a:solidFill>
              <a:latin typeface="Roboto Condensed"/>
              <a:ea typeface="Roboto Condensed"/>
              <a:cs typeface="Roboto Condensed"/>
            </a:endParaRPr>
          </a:p>
          <a:p>
            <a:pPr>
              <a:defRPr/>
            </a:pPr>
            <a:r>
              <a:rPr sz="1400" b="0" i="0" u="none">
                <a:solidFill>
                  <a:srgbClr val="000000"/>
                </a:solidFill>
                <a:latin typeface="Roboto Condensed"/>
                <a:ea typeface="Roboto Condensed"/>
                <a:cs typeface="Roboto Condensed"/>
              </a:rPr>
              <a:t>  </a:t>
            </a:r>
            <a:r>
              <a:rPr sz="1400" b="0" i="0" u="none">
                <a:solidFill>
                  <a:srgbClr val="000000"/>
                </a:solidFill>
                <a:latin typeface="Roboto Condensed"/>
                <a:ea typeface="Roboto Condensed"/>
                <a:cs typeface="Roboto Condensed"/>
              </a:rPr>
              <a:t>JOIN</a:t>
            </a:r>
            <a:r>
              <a:rPr sz="1400" b="0" i="0" u="none">
                <a:solidFill>
                  <a:srgbClr val="000000"/>
                </a:solidFill>
                <a:latin typeface="Roboto Condensed"/>
                <a:ea typeface="Roboto Condensed"/>
                <a:cs typeface="Roboto Condensed"/>
              </a:rPr>
              <a:t> t3</a:t>
            </a:r>
            <a:endParaRPr sz="1400" b="0" i="0" u="none">
              <a:solidFill>
                <a:srgbClr val="000000"/>
              </a:solidFill>
              <a:latin typeface="Roboto Condensed"/>
              <a:ea typeface="Roboto Condensed"/>
              <a:cs typeface="Roboto Condensed"/>
            </a:endParaRPr>
          </a:p>
          <a:p>
            <a:pPr>
              <a:defRPr/>
            </a:pPr>
            <a:r>
              <a:rPr sz="1400" b="0" i="0" u="none">
                <a:solidFill>
                  <a:srgbClr val="000000"/>
                </a:solidFill>
                <a:latin typeface="Roboto Condensed"/>
                <a:ea typeface="Roboto Condensed"/>
                <a:cs typeface="Roboto Condensed"/>
              </a:rPr>
              <a:t>    </a:t>
            </a:r>
            <a:r>
              <a:rPr sz="1400" b="0" i="0" u="none">
                <a:solidFill>
                  <a:srgbClr val="000000"/>
                </a:solidFill>
                <a:latin typeface="Roboto Condensed"/>
                <a:ea typeface="Roboto Condensed"/>
                <a:cs typeface="Roboto Condensed"/>
              </a:rPr>
              <a:t>LEFT</a:t>
            </a:r>
            <a:r>
              <a:rPr sz="1400" b="0" i="0" u="none">
                <a:solidFill>
                  <a:srgbClr val="000000"/>
                </a:solidFill>
                <a:latin typeface="Roboto Condensed"/>
                <a:ea typeface="Roboto Condensed"/>
                <a:cs typeface="Roboto Condensed"/>
              </a:rPr>
              <a:t> </a:t>
            </a:r>
            <a:r>
              <a:rPr sz="1400" b="0" i="0" u="none">
                <a:solidFill>
                  <a:srgbClr val="000000"/>
                </a:solidFill>
                <a:latin typeface="Roboto Condensed"/>
                <a:ea typeface="Roboto Condensed"/>
                <a:cs typeface="Roboto Condensed"/>
              </a:rPr>
              <a:t>JOIN</a:t>
            </a:r>
            <a:r>
              <a:rPr sz="1400" b="0" i="0" u="none">
                <a:solidFill>
                  <a:srgbClr val="000000"/>
                </a:solidFill>
                <a:latin typeface="Roboto Condensed"/>
                <a:ea typeface="Roboto Condensed"/>
                <a:cs typeface="Roboto Condensed"/>
              </a:rPr>
              <a:t> t2</a:t>
            </a:r>
            <a:endParaRPr sz="1400" b="0" i="0" u="none">
              <a:solidFill>
                <a:srgbClr val="000000"/>
              </a:solidFill>
              <a:latin typeface="Roboto Condensed"/>
              <a:ea typeface="Roboto Condensed"/>
              <a:cs typeface="Roboto Condensed"/>
            </a:endParaRPr>
          </a:p>
          <a:p>
            <a:pPr>
              <a:defRPr/>
            </a:pPr>
            <a:r>
              <a:rPr sz="1400" b="0" i="0" u="none">
                <a:solidFill>
                  <a:srgbClr val="000000"/>
                </a:solidFill>
                <a:latin typeface="Roboto Condensed"/>
                <a:ea typeface="Roboto Condensed"/>
                <a:cs typeface="Roboto Condensed"/>
              </a:rPr>
              <a:t>   </a:t>
            </a:r>
            <a:r>
              <a:rPr sz="1400" b="0" i="0" u="none">
                <a:solidFill>
                  <a:srgbClr val="000000"/>
                </a:solidFill>
                <a:latin typeface="Roboto Condensed"/>
                <a:ea typeface="Roboto Condensed"/>
                <a:cs typeface="Roboto Condensed"/>
              </a:rPr>
              <a:t>ON</a:t>
            </a:r>
            <a:r>
              <a:rPr sz="1400" b="0" i="0" u="none">
                <a:solidFill>
                  <a:srgbClr val="000000"/>
                </a:solidFill>
                <a:latin typeface="Roboto Condensed"/>
                <a:ea typeface="Roboto Condensed"/>
                <a:cs typeface="Roboto Condensed"/>
              </a:rPr>
              <a:t> </a:t>
            </a:r>
            <a:r>
              <a:rPr sz="1400" b="0" i="0" u="none">
                <a:solidFill>
                  <a:srgbClr val="000000"/>
                </a:solidFill>
                <a:latin typeface="Roboto Condensed"/>
                <a:ea typeface="Roboto Condensed"/>
                <a:cs typeface="Roboto Condensed"/>
              </a:rPr>
              <a:t>(</a:t>
            </a:r>
            <a:r>
              <a:rPr sz="1400" b="0" i="0" u="none">
                <a:solidFill>
                  <a:srgbClr val="000000"/>
                </a:solidFill>
                <a:latin typeface="Roboto Condensed"/>
                <a:ea typeface="Roboto Condensed"/>
                <a:cs typeface="Roboto Condensed"/>
              </a:rPr>
              <a:t>t2</a:t>
            </a:r>
            <a:r>
              <a:rPr sz="1400" b="0" i="0" u="none">
                <a:solidFill>
                  <a:srgbClr val="000000"/>
                </a:solidFill>
                <a:latin typeface="Roboto Condensed"/>
                <a:ea typeface="Roboto Condensed"/>
                <a:cs typeface="Roboto Condensed"/>
              </a:rPr>
              <a:t>.</a:t>
            </a:r>
            <a:r>
              <a:rPr sz="1400" b="0" i="0" u="none">
                <a:solidFill>
                  <a:srgbClr val="000000"/>
                </a:solidFill>
                <a:latin typeface="Roboto Condensed"/>
                <a:ea typeface="Roboto Condensed"/>
                <a:cs typeface="Roboto Condensed"/>
              </a:rPr>
              <a:t>x</a:t>
            </a:r>
            <a:r>
              <a:rPr sz="1400" b="0" i="0" u="none">
                <a:solidFill>
                  <a:srgbClr val="000000"/>
                </a:solidFill>
                <a:latin typeface="Roboto Condensed"/>
                <a:ea typeface="Roboto Condensed"/>
                <a:cs typeface="Roboto Condensed"/>
              </a:rPr>
              <a:t>=</a:t>
            </a:r>
            <a:r>
              <a:rPr sz="1400" b="0" i="0" u="none">
                <a:solidFill>
                  <a:srgbClr val="000000"/>
                </a:solidFill>
                <a:latin typeface="Roboto Condensed"/>
                <a:ea typeface="Roboto Condensed"/>
                <a:cs typeface="Roboto Condensed"/>
              </a:rPr>
              <a:t>t3</a:t>
            </a:r>
            <a:r>
              <a:rPr sz="1400" b="0" i="0" u="none">
                <a:solidFill>
                  <a:srgbClr val="000000"/>
                </a:solidFill>
                <a:latin typeface="Roboto Condensed"/>
                <a:ea typeface="Roboto Condensed"/>
                <a:cs typeface="Roboto Condensed"/>
              </a:rPr>
              <a:t>.</a:t>
            </a:r>
            <a:r>
              <a:rPr sz="1400" b="0" i="0" u="none">
                <a:solidFill>
                  <a:srgbClr val="000000"/>
                </a:solidFill>
                <a:latin typeface="Roboto Condensed"/>
                <a:ea typeface="Roboto Condensed"/>
                <a:cs typeface="Roboto Condensed"/>
              </a:rPr>
              <a:t>x</a:t>
            </a:r>
            <a:r>
              <a:rPr sz="1400" b="0" i="0" u="none">
                <a:solidFill>
                  <a:srgbClr val="000000"/>
                </a:solidFill>
                <a:latin typeface="Roboto Condensed"/>
                <a:ea typeface="Roboto Condensed"/>
                <a:cs typeface="Roboto Condensed"/>
              </a:rPr>
              <a:t>)</a:t>
            </a:r>
            <a:endParaRPr sz="1400" b="0" i="0" u="none">
              <a:solidFill>
                <a:srgbClr val="000000"/>
              </a:solidFill>
              <a:latin typeface="Roboto Condensed"/>
              <a:ea typeface="Roboto Condensed"/>
              <a:cs typeface="Roboto Condensed"/>
            </a:endParaRPr>
          </a:p>
          <a:p>
            <a:pPr>
              <a:defRPr/>
            </a:pPr>
            <a:r>
              <a:rPr sz="1400" b="0" i="0" u="none">
                <a:solidFill>
                  <a:srgbClr val="000000"/>
                </a:solidFill>
                <a:latin typeface="Roboto Condensed"/>
                <a:ea typeface="Roboto Condensed"/>
                <a:cs typeface="Roboto Condensed"/>
              </a:rPr>
              <a:t>ON</a:t>
            </a:r>
            <a:r>
              <a:rPr sz="1400" b="0" i="0" u="none">
                <a:solidFill>
                  <a:srgbClr val="000000"/>
                </a:solidFill>
                <a:latin typeface="Roboto Condensed"/>
                <a:ea typeface="Roboto Condensed"/>
                <a:cs typeface="Roboto Condensed"/>
              </a:rPr>
              <a:t> </a:t>
            </a:r>
            <a:r>
              <a:rPr sz="1400" b="0" i="0" u="none">
                <a:solidFill>
                  <a:srgbClr val="000000"/>
                </a:solidFill>
                <a:latin typeface="Roboto Condensed"/>
                <a:ea typeface="Roboto Condensed"/>
                <a:cs typeface="Roboto Condensed"/>
              </a:rPr>
              <a:t>(</a:t>
            </a:r>
            <a:r>
              <a:rPr sz="1400" b="0" i="0" u="none">
                <a:solidFill>
                  <a:srgbClr val="000000"/>
                </a:solidFill>
                <a:latin typeface="Roboto Condensed"/>
                <a:ea typeface="Roboto Condensed"/>
                <a:cs typeface="Roboto Condensed"/>
              </a:rPr>
              <a:t>t1</a:t>
            </a:r>
            <a:r>
              <a:rPr sz="1400" b="0" i="0" u="none">
                <a:solidFill>
                  <a:srgbClr val="000000"/>
                </a:solidFill>
                <a:latin typeface="Roboto Condensed"/>
                <a:ea typeface="Roboto Condensed"/>
                <a:cs typeface="Roboto Condensed"/>
              </a:rPr>
              <a:t>.</a:t>
            </a:r>
            <a:r>
              <a:rPr sz="1400" b="0" i="0" u="none">
                <a:solidFill>
                  <a:srgbClr val="000000"/>
                </a:solidFill>
                <a:latin typeface="Roboto Condensed"/>
                <a:ea typeface="Roboto Condensed"/>
                <a:cs typeface="Roboto Condensed"/>
              </a:rPr>
              <a:t>x</a:t>
            </a:r>
            <a:r>
              <a:rPr sz="1400" b="0" i="0" u="none">
                <a:solidFill>
                  <a:srgbClr val="000000"/>
                </a:solidFill>
                <a:latin typeface="Roboto Condensed"/>
                <a:ea typeface="Roboto Condensed"/>
                <a:cs typeface="Roboto Condensed"/>
              </a:rPr>
              <a:t>=</a:t>
            </a:r>
            <a:r>
              <a:rPr sz="1400" b="0" i="0" u="none">
                <a:solidFill>
                  <a:srgbClr val="000000"/>
                </a:solidFill>
                <a:latin typeface="Roboto Condensed"/>
                <a:ea typeface="Roboto Condensed"/>
                <a:cs typeface="Roboto Condensed"/>
              </a:rPr>
              <a:t>t3</a:t>
            </a:r>
            <a:r>
              <a:rPr sz="1400" b="0" i="0" u="none">
                <a:solidFill>
                  <a:srgbClr val="000000"/>
                </a:solidFill>
                <a:latin typeface="Roboto Condensed"/>
                <a:ea typeface="Roboto Condensed"/>
                <a:cs typeface="Roboto Condensed"/>
              </a:rPr>
              <a:t>.</a:t>
            </a:r>
            <a:r>
              <a:rPr sz="1400" b="0" i="0" u="none">
                <a:solidFill>
                  <a:srgbClr val="000000"/>
                </a:solidFill>
                <a:latin typeface="Roboto Condensed"/>
                <a:ea typeface="Roboto Condensed"/>
                <a:cs typeface="Roboto Condensed"/>
              </a:rPr>
              <a:t>x</a:t>
            </a:r>
            <a:r>
              <a:rPr sz="1400" b="0" i="0" u="none">
                <a:solidFill>
                  <a:srgbClr val="000000"/>
                </a:solidFill>
                <a:latin typeface="Roboto Condensed"/>
                <a:ea typeface="Roboto Condensed"/>
                <a:cs typeface="Roboto Condensed"/>
              </a:rPr>
              <a:t>)</a:t>
            </a:r>
            <a:r>
              <a:rPr sz="1400" b="0" i="0" u="none">
                <a:solidFill>
                  <a:srgbClr val="000000"/>
                </a:solidFill>
                <a:latin typeface="Roboto Condensed"/>
                <a:ea typeface="Roboto Condensed"/>
                <a:cs typeface="Roboto Condensed"/>
              </a:rPr>
              <a:t>;</a:t>
            </a:r>
            <a:endParaRPr sz="1400">
              <a:latin typeface="Roboto Condensed"/>
              <a:cs typeface="Roboto Condense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09778358" name="Заголовок 1"/>
          <p:cNvSpPr>
            <a:spLocks noGrp="1"/>
          </p:cNvSpPr>
          <p:nvPr>
            <p:ph type="title"/>
          </p:nvPr>
        </p:nvSpPr>
        <p:spPr bwMode="auto"/>
        <p:txBody>
          <a:bodyPr/>
          <a:lstStyle/>
          <a:p>
            <a:pPr>
              <a:defRPr/>
            </a:pPr>
            <a:r>
              <a:rPr lang="en-AU" sz="4400" b="1" i="0" u="none" strike="noStrike" cap="none" spc="0">
                <a:solidFill>
                  <a:schemeClr val="tx1"/>
                </a:solidFill>
                <a:latin typeface="Arial"/>
                <a:ea typeface="Arial"/>
                <a:cs typeface="Arial"/>
              </a:rPr>
              <a:t>Emerging fractional path</a:t>
            </a:r>
            <a:r>
              <a:rPr/>
              <a:t>: EXPLAIN</a:t>
            </a:r>
            <a:endParaRPr/>
          </a:p>
        </p:txBody>
      </p:sp>
      <p:sp>
        <p:nvSpPr>
          <p:cNvPr id="2079509175" name="Номер слайда 4"/>
          <p:cNvSpPr>
            <a:spLocks noGrp="1"/>
          </p:cNvSpPr>
          <p:nvPr>
            <p:ph type="sldNum" sz="quarter" idx="12"/>
          </p:nvPr>
        </p:nvSpPr>
        <p:spPr bwMode="auto"/>
        <p:txBody>
          <a:bodyPr/>
          <a:lstStyle/>
          <a:p>
            <a:pPr>
              <a:defRPr/>
            </a:pPr>
            <a:fld id="{C391FB99-1CE4-63B6-F6EB-7AAC27ED541C}" type="slidenum">
              <a:rPr/>
              <a:t/>
            </a:fld>
            <a:endParaRPr/>
          </a:p>
        </p:txBody>
      </p:sp>
      <p:sp>
        <p:nvSpPr>
          <p:cNvPr id="1101457535" name=""/>
          <p:cNvSpPr txBox="1"/>
          <p:nvPr/>
        </p:nvSpPr>
        <p:spPr bwMode="auto">
          <a:xfrm flipH="0" flipV="0">
            <a:off x="2659424" y="2227537"/>
            <a:ext cx="9088887" cy="3779879"/>
          </a:xfrm>
          <a:prstGeom prst="rect">
            <a:avLst/>
          </a:prstGeom>
          <a:solidFill>
            <a:schemeClr val="bg1">
              <a:lumMod val="95000"/>
            </a:schemeClr>
          </a:solidFill>
          <a:ln w="12699">
            <a:solidFill>
              <a:schemeClr val="accent1">
                <a:lumMod val="50196"/>
              </a:schemeClr>
            </a:solidFill>
            <a:prstDash val="solid"/>
          </a:ln>
        </p:spPr>
        <p:txBody>
          <a:bodyPr vertOverflow="overflow" horzOverflow="overflow" vert="horz" wrap="square" lIns="91440" tIns="45720" rIns="91440" bIns="45720" numCol="1" spcCol="0" rtlCol="0" fromWordArt="0" anchor="t" anchorCtr="0" forceAA="0" upright="0" compatLnSpc="0">
            <a:spAutoFit/>
          </a:bodyPr>
          <a:p>
            <a:pPr algn="l">
              <a:defRPr/>
            </a:pPr>
            <a:r>
              <a:rPr sz="2200">
                <a:latin typeface="Roboto Condensed"/>
                <a:ea typeface="Roboto Condensed"/>
                <a:cs typeface="Roboto Condensed"/>
              </a:rPr>
              <a:t> </a:t>
            </a:r>
            <a:r>
              <a:rPr sz="2200">
                <a:highlight>
                  <a:srgbClr val="FF0000"/>
                </a:highlight>
                <a:latin typeface="Roboto Condensed"/>
                <a:ea typeface="Roboto Condensed"/>
                <a:cs typeface="Roboto Condensed"/>
              </a:rPr>
              <a:t>Hash Join</a:t>
            </a:r>
            <a:r>
              <a:rPr sz="2200">
                <a:latin typeface="Roboto Condensed"/>
                <a:ea typeface="Roboto Condensed"/>
                <a:cs typeface="Roboto Condensed"/>
              </a:rPr>
              <a:t>  (rows=1001 width=61) (actual rows=1 loops=1)</a:t>
            </a:r>
            <a:endParaRPr sz="2200">
              <a:latin typeface="Roboto Condensed"/>
              <a:cs typeface="Roboto Condensed"/>
            </a:endParaRPr>
          </a:p>
          <a:p>
            <a:pPr algn="l">
              <a:defRPr/>
            </a:pPr>
            <a:r>
              <a:rPr sz="2200">
                <a:latin typeface="Roboto Condensed"/>
                <a:ea typeface="Roboto Condensed"/>
                <a:cs typeface="Roboto Condensed"/>
              </a:rPr>
              <a:t>   Hash Cond: (t1.x = t3.x)</a:t>
            </a:r>
            <a:endParaRPr sz="2200">
              <a:latin typeface="Roboto Condensed"/>
              <a:cs typeface="Roboto Condensed"/>
            </a:endParaRPr>
          </a:p>
          <a:p>
            <a:pPr algn="l">
              <a:defRPr/>
            </a:pPr>
            <a:r>
              <a:rPr sz="2200">
                <a:latin typeface="Roboto Condensed"/>
                <a:ea typeface="Roboto Condensed"/>
                <a:cs typeface="Roboto Condensed"/>
              </a:rPr>
              <a:t>   -&gt;  </a:t>
            </a:r>
            <a:r>
              <a:rPr sz="2200">
                <a:highlight>
                  <a:srgbClr val="FF0000"/>
                </a:highlight>
                <a:latin typeface="Roboto Condensed"/>
                <a:ea typeface="Roboto Condensed"/>
                <a:cs typeface="Roboto Condensed"/>
              </a:rPr>
              <a:t>Seq Scan on t1</a:t>
            </a:r>
            <a:r>
              <a:rPr sz="2200">
                <a:latin typeface="Roboto Condensed"/>
                <a:ea typeface="Roboto Condensed"/>
                <a:cs typeface="Roboto Condensed"/>
              </a:rPr>
              <a:t>  (rows=10001 width=19) (actual rows=10001 loops=1)</a:t>
            </a:r>
            <a:endParaRPr sz="2200">
              <a:latin typeface="Roboto Condensed"/>
              <a:cs typeface="Roboto Condensed"/>
            </a:endParaRPr>
          </a:p>
          <a:p>
            <a:pPr algn="l">
              <a:defRPr/>
            </a:pPr>
            <a:r>
              <a:rPr sz="2200">
                <a:latin typeface="Roboto Condensed"/>
                <a:ea typeface="Roboto Condensed"/>
                <a:cs typeface="Roboto Condensed"/>
              </a:rPr>
              <a:t>   -&gt;  Hash  (rows=1001 width=42) (actual rows=1001 loops=1)</a:t>
            </a:r>
            <a:endParaRPr sz="2200">
              <a:latin typeface="Roboto Condensed"/>
              <a:cs typeface="Roboto Condensed"/>
            </a:endParaRPr>
          </a:p>
          <a:p>
            <a:pPr algn="l">
              <a:defRPr/>
            </a:pPr>
            <a:r>
              <a:rPr sz="2200">
                <a:latin typeface="Roboto Condensed"/>
                <a:ea typeface="Roboto Condensed"/>
                <a:cs typeface="Roboto Condensed"/>
              </a:rPr>
              <a:t>         -&gt;  Merge Left Join  (rows=1001 width=42) (actual rows=1001 loops=1)</a:t>
            </a:r>
            <a:endParaRPr sz="2200">
              <a:latin typeface="Roboto Condensed"/>
              <a:cs typeface="Roboto Condensed"/>
            </a:endParaRPr>
          </a:p>
          <a:p>
            <a:pPr algn="l">
              <a:defRPr/>
            </a:pPr>
            <a:r>
              <a:rPr sz="2200">
                <a:latin typeface="Roboto Condensed"/>
                <a:ea typeface="Roboto Condensed"/>
                <a:cs typeface="Roboto Condensed"/>
              </a:rPr>
              <a:t>               Merge Cond: (t3.x = t2.x)</a:t>
            </a:r>
            <a:endParaRPr sz="2200">
              <a:latin typeface="Roboto Condensed"/>
              <a:cs typeface="Roboto Condensed"/>
            </a:endParaRPr>
          </a:p>
          <a:p>
            <a:pPr algn="l">
              <a:defRPr/>
            </a:pPr>
            <a:r>
              <a:rPr sz="2200">
                <a:latin typeface="Roboto Condensed"/>
                <a:ea typeface="Roboto Condensed"/>
                <a:cs typeface="Roboto Condensed"/>
              </a:rPr>
              <a:t>               -&gt;  Index Scan using t3_x_idx on t3</a:t>
            </a:r>
            <a:endParaRPr sz="2200">
              <a:latin typeface="Roboto Condensed"/>
              <a:cs typeface="Roboto Condensed"/>
            </a:endParaRPr>
          </a:p>
          <a:p>
            <a:pPr algn="l">
              <a:defRPr/>
            </a:pPr>
            <a:r>
              <a:rPr sz="2200">
                <a:latin typeface="Roboto Condensed"/>
                <a:ea typeface="Roboto Condensed"/>
                <a:cs typeface="Roboto Condensed"/>
              </a:rPr>
              <a:t>                    (rows=1001 width=21) (actual rows=1001 loops=1)</a:t>
            </a:r>
            <a:endParaRPr sz="2200">
              <a:latin typeface="Roboto Condensed"/>
              <a:cs typeface="Roboto Condensed"/>
            </a:endParaRPr>
          </a:p>
          <a:p>
            <a:pPr algn="l">
              <a:defRPr/>
            </a:pPr>
            <a:r>
              <a:rPr sz="2200">
                <a:latin typeface="Roboto Condensed"/>
                <a:ea typeface="Roboto Condensed"/>
                <a:cs typeface="Roboto Condensed"/>
              </a:rPr>
              <a:t>               -&gt;  Index Scan using t2_x_idx on t2</a:t>
            </a:r>
            <a:endParaRPr sz="2200">
              <a:latin typeface="Roboto Condensed"/>
              <a:cs typeface="Roboto Condensed"/>
            </a:endParaRPr>
          </a:p>
          <a:p>
            <a:pPr algn="l">
              <a:defRPr/>
            </a:pPr>
            <a:r>
              <a:rPr sz="2200">
                <a:latin typeface="Roboto Condensed"/>
                <a:ea typeface="Roboto Condensed"/>
                <a:cs typeface="Roboto Condensed"/>
              </a:rPr>
              <a:t>                    (rows=90001 width=21) (actual rows=1002 loops=1)</a:t>
            </a:r>
            <a:endParaRPr sz="2200">
              <a:latin typeface="Roboto Condensed"/>
              <a:cs typeface="Roboto Condensed"/>
            </a:endParaRPr>
          </a:p>
          <a:p>
            <a:pPr algn="l">
              <a:defRPr/>
            </a:pPr>
            <a:r>
              <a:rPr sz="2200">
                <a:latin typeface="Roboto Condensed"/>
                <a:ea typeface="Roboto Condensed"/>
                <a:cs typeface="Roboto Condensed"/>
              </a:rPr>
              <a:t> Execution Time: </a:t>
            </a:r>
            <a:r>
              <a:rPr sz="2200">
                <a:highlight>
                  <a:srgbClr val="FF0000"/>
                </a:highlight>
                <a:latin typeface="Roboto Condensed"/>
                <a:ea typeface="Roboto Condensed"/>
                <a:cs typeface="Roboto Condensed"/>
              </a:rPr>
              <a:t>9.322 ms</a:t>
            </a:r>
            <a:endParaRPr sz="2200">
              <a:latin typeface="Roboto Condensed"/>
              <a:cs typeface="Roboto Condensed"/>
            </a:endParaRPr>
          </a:p>
        </p:txBody>
      </p:sp>
      <p:sp>
        <p:nvSpPr>
          <p:cNvPr id="744365321" name=""/>
          <p:cNvSpPr txBox="1"/>
          <p:nvPr/>
        </p:nvSpPr>
        <p:spPr bwMode="auto">
          <a:xfrm flipH="0" flipV="0">
            <a:off x="1965724" y="1476829"/>
            <a:ext cx="9290319" cy="4115159"/>
          </a:xfrm>
          <a:prstGeom prst="rect">
            <a:avLst/>
          </a:prstGeom>
          <a:solidFill>
            <a:schemeClr val="bg1">
              <a:lumMod val="85000"/>
            </a:schemeClr>
          </a:solidFill>
          <a:ln w="12699">
            <a:solidFill>
              <a:schemeClr val="accent1">
                <a:lumMod val="50196"/>
              </a:schemeClr>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lang="en-AU" sz="2200" b="0" i="1" u="none" strike="noStrike" cap="none" spc="0">
                <a:solidFill>
                  <a:schemeClr val="tx1"/>
                </a:solidFill>
                <a:latin typeface="Roboto Condensed"/>
                <a:ea typeface="Roboto Condensed"/>
                <a:cs typeface="Roboto Condensed"/>
              </a:rPr>
              <a:t>Limit  (rows=1 width=61) (</a:t>
            </a:r>
            <a:r>
              <a:rPr lang="en-AU" sz="2200" b="1" i="1" u="none" strike="noStrike" cap="none" spc="0">
                <a:solidFill>
                  <a:schemeClr val="tx1"/>
                </a:solidFill>
                <a:latin typeface="Roboto Condensed"/>
                <a:ea typeface="Roboto Condensed"/>
                <a:cs typeface="Roboto Condensed"/>
              </a:rPr>
              <a:t>actual rows=1</a:t>
            </a:r>
            <a:r>
              <a:rPr lang="en-AU" sz="2200" b="0" i="1" u="none" strike="noStrike" cap="none" spc="0">
                <a:solidFill>
                  <a:schemeClr val="tx1"/>
                </a:solidFill>
                <a:latin typeface="Roboto Condensed"/>
                <a:ea typeface="Roboto Condensed"/>
                <a:cs typeface="Roboto Condensed"/>
              </a:rPr>
              <a:t> loops=1)</a:t>
            </a:r>
            <a:endParaRPr sz="2200" b="0" i="1" u="none" strike="noStrike" cap="none" spc="0">
              <a:solidFill>
                <a:schemeClr val="tx1"/>
              </a:solidFill>
              <a:latin typeface="Roboto Condensed"/>
              <a:cs typeface="Roboto Condensed"/>
            </a:endParaRPr>
          </a:p>
          <a:p>
            <a:pPr>
              <a:defRPr/>
            </a:pPr>
            <a:r>
              <a:rPr lang="en-AU" sz="2200" b="0" i="1" u="none" strike="noStrike" cap="none" spc="0">
                <a:solidFill>
                  <a:schemeClr val="tx1"/>
                </a:solidFill>
                <a:latin typeface="Roboto Condensed"/>
                <a:ea typeface="Roboto Condensed"/>
                <a:cs typeface="Roboto Condensed"/>
              </a:rPr>
              <a:t>   -&gt;  Merge </a:t>
            </a:r>
            <a:r>
              <a:rPr lang="en-AU" sz="2200" b="0" i="1" u="none" strike="noStrike" cap="none" spc="0">
                <a:solidFill>
                  <a:schemeClr val="tx1"/>
                </a:solidFill>
                <a:latin typeface="Roboto Condensed"/>
                <a:ea typeface="Roboto Condensed"/>
                <a:cs typeface="Roboto Condensed"/>
              </a:rPr>
              <a:t>Join  </a:t>
            </a:r>
            <a:r>
              <a:rPr lang="en-AU" sz="2200" b="0" i="1" u="none" strike="noStrike" cap="none" spc="0">
                <a:solidFill>
                  <a:schemeClr val="tx1"/>
                </a:solidFill>
                <a:latin typeface="Roboto Condensed"/>
                <a:ea typeface="Roboto Condensed"/>
                <a:cs typeface="Roboto Condensed"/>
              </a:rPr>
              <a:t>(rows=1001 width=61) (actual rows=1 loops=1)</a:t>
            </a:r>
            <a:endParaRPr sz="2200" b="0" i="1" u="none" strike="noStrike" cap="none" spc="0">
              <a:solidFill>
                <a:schemeClr val="tx1"/>
              </a:solidFill>
              <a:latin typeface="Roboto Condensed"/>
              <a:cs typeface="Roboto Condensed"/>
            </a:endParaRPr>
          </a:p>
          <a:p>
            <a:pPr>
              <a:defRPr/>
            </a:pPr>
            <a:r>
              <a:rPr lang="en-AU" sz="2200" b="0" i="1" u="none" strike="noStrike" cap="none" spc="0">
                <a:solidFill>
                  <a:schemeClr val="tx1"/>
                </a:solidFill>
                <a:latin typeface="Roboto Condensed"/>
                <a:ea typeface="Roboto Condensed"/>
                <a:cs typeface="Roboto Condensed"/>
              </a:rPr>
              <a:t>         Merge Cond: (t3.x = t1.x)</a:t>
            </a:r>
            <a:endParaRPr sz="2200" b="0" i="1" u="none" strike="noStrike" cap="none" spc="0">
              <a:solidFill>
                <a:schemeClr val="tx1"/>
              </a:solidFill>
              <a:latin typeface="Roboto Condensed"/>
              <a:cs typeface="Roboto Condensed"/>
            </a:endParaRPr>
          </a:p>
          <a:p>
            <a:pPr>
              <a:defRPr/>
            </a:pPr>
            <a:r>
              <a:rPr lang="en-AU" sz="2200" b="0" i="1" u="none" strike="noStrike" cap="none" spc="0">
                <a:solidFill>
                  <a:schemeClr val="tx1"/>
                </a:solidFill>
                <a:latin typeface="Roboto Condensed"/>
                <a:ea typeface="Roboto Condensed"/>
                <a:cs typeface="Roboto Condensed"/>
              </a:rPr>
              <a:t>         -&gt;  Merge Left Join  (rows=1001 width=42) (actual rows=1 loops=1)</a:t>
            </a:r>
            <a:endParaRPr sz="2200" b="0" i="1" u="none" strike="noStrike" cap="none" spc="0">
              <a:solidFill>
                <a:schemeClr val="tx1"/>
              </a:solidFill>
              <a:latin typeface="Roboto Condensed"/>
              <a:cs typeface="Roboto Condensed"/>
            </a:endParaRPr>
          </a:p>
          <a:p>
            <a:pPr>
              <a:defRPr/>
            </a:pPr>
            <a:r>
              <a:rPr lang="en-AU" sz="2200" b="0" i="1" u="none" strike="noStrike" cap="none" spc="0">
                <a:solidFill>
                  <a:schemeClr val="tx1"/>
                </a:solidFill>
                <a:latin typeface="Roboto Condensed"/>
                <a:ea typeface="Roboto Condensed"/>
                <a:cs typeface="Roboto Condensed"/>
              </a:rPr>
              <a:t>               Merge Cond: (t3.x = t2.x)</a:t>
            </a:r>
            <a:endParaRPr sz="2200" b="0" i="1" u="none" strike="noStrike" cap="none" spc="0">
              <a:solidFill>
                <a:schemeClr val="tx1"/>
              </a:solidFill>
              <a:latin typeface="Roboto Condensed"/>
              <a:cs typeface="Roboto Condensed"/>
            </a:endParaRPr>
          </a:p>
          <a:p>
            <a:pPr>
              <a:defRPr/>
            </a:pPr>
            <a:r>
              <a:rPr lang="en-AU" sz="2200" b="0" i="1" u="none" strike="noStrike" cap="none" spc="0">
                <a:solidFill>
                  <a:schemeClr val="tx1"/>
                </a:solidFill>
                <a:latin typeface="Roboto Condensed"/>
                <a:ea typeface="Roboto Condensed"/>
                <a:cs typeface="Roboto Condensed"/>
              </a:rPr>
              <a:t>               -&gt;  Index Scan using t3_x_idx on t3 </a:t>
            </a:r>
            <a:endParaRPr sz="2200" b="0" i="1" u="none" strike="noStrike" cap="none" spc="0">
              <a:solidFill>
                <a:schemeClr val="tx1"/>
              </a:solidFill>
              <a:latin typeface="Roboto Condensed"/>
              <a:cs typeface="Roboto Condensed"/>
            </a:endParaRPr>
          </a:p>
          <a:p>
            <a:pPr>
              <a:defRPr/>
            </a:pPr>
            <a:r>
              <a:rPr lang="en-AU" sz="2200" b="0" i="1" u="none" strike="noStrike" cap="none" spc="0">
                <a:solidFill>
                  <a:schemeClr val="tx1"/>
                </a:solidFill>
                <a:latin typeface="Roboto Condensed"/>
                <a:ea typeface="Roboto Condensed"/>
                <a:cs typeface="Roboto Condensed"/>
              </a:rPr>
              <a:t>                    (rows=1001 width=21) (actual rows=1 loops=1)</a:t>
            </a:r>
            <a:endParaRPr sz="2200" b="0" i="1" u="none" strike="noStrike" cap="none" spc="0">
              <a:solidFill>
                <a:schemeClr val="tx1"/>
              </a:solidFill>
              <a:latin typeface="Roboto Condensed"/>
              <a:cs typeface="Roboto Condensed"/>
            </a:endParaRPr>
          </a:p>
          <a:p>
            <a:pPr>
              <a:defRPr/>
            </a:pPr>
            <a:r>
              <a:rPr lang="en-AU" sz="2200" b="0" i="1" u="none" strike="noStrike" cap="none" spc="0">
                <a:solidFill>
                  <a:schemeClr val="tx1"/>
                </a:solidFill>
                <a:latin typeface="Roboto Condensed"/>
                <a:ea typeface="Roboto Condensed"/>
                <a:cs typeface="Roboto Condensed"/>
              </a:rPr>
              <a:t>               -&gt;  Index Scan using t2_x_idx on t2 </a:t>
            </a:r>
            <a:endParaRPr sz="2200" b="0" i="1" u="none" strike="noStrike" cap="none" spc="0">
              <a:solidFill>
                <a:schemeClr val="tx1"/>
              </a:solidFill>
              <a:latin typeface="Roboto Condensed"/>
              <a:cs typeface="Roboto Condensed"/>
            </a:endParaRPr>
          </a:p>
          <a:p>
            <a:pPr>
              <a:defRPr/>
            </a:pPr>
            <a:r>
              <a:rPr lang="en-AU" sz="2200" b="0" i="1" u="none" strike="noStrike" cap="none" spc="0">
                <a:solidFill>
                  <a:schemeClr val="tx1"/>
                </a:solidFill>
                <a:latin typeface="Roboto Condensed"/>
                <a:ea typeface="Roboto Condensed"/>
                <a:cs typeface="Roboto Condensed"/>
              </a:rPr>
              <a:t>                    (rows=90001 width=21) (actual rows=1 loops=1)</a:t>
            </a:r>
            <a:endParaRPr sz="2200" b="0" i="1" u="none" strike="noStrike" cap="none" spc="0">
              <a:solidFill>
                <a:schemeClr val="tx1"/>
              </a:solidFill>
              <a:latin typeface="Roboto Condensed"/>
              <a:cs typeface="Roboto Condensed"/>
            </a:endParaRPr>
          </a:p>
          <a:p>
            <a:pPr>
              <a:defRPr/>
            </a:pPr>
            <a:r>
              <a:rPr lang="en-AU" sz="2200" b="0" i="1" u="none" strike="noStrike" cap="none" spc="0">
                <a:solidFill>
                  <a:schemeClr val="tx1"/>
                </a:solidFill>
                <a:latin typeface="Roboto Condensed"/>
                <a:ea typeface="Roboto Condensed"/>
                <a:cs typeface="Roboto Condensed"/>
              </a:rPr>
              <a:t>         -&gt;  </a:t>
            </a:r>
            <a:r>
              <a:rPr lang="en-AU" sz="2200" b="0" i="1" u="none" strike="noStrike" cap="none" spc="0">
                <a:solidFill>
                  <a:schemeClr val="tx1"/>
                </a:solidFill>
                <a:highlight>
                  <a:srgbClr val="00FF00"/>
                </a:highlight>
                <a:latin typeface="Roboto Condensed"/>
                <a:ea typeface="Roboto Condensed"/>
                <a:cs typeface="Roboto Condensed"/>
              </a:rPr>
              <a:t>I</a:t>
            </a:r>
            <a:r>
              <a:rPr lang="en-AU" sz="2200" b="0" i="1" u="none" strike="noStrike" cap="none" spc="0">
                <a:solidFill>
                  <a:schemeClr val="tx1"/>
                </a:solidFill>
                <a:highlight>
                  <a:srgbClr val="00FF00"/>
                </a:highlight>
                <a:latin typeface="Roboto Condensed"/>
                <a:ea typeface="Roboto Condensed"/>
                <a:cs typeface="Roboto Condensed"/>
              </a:rPr>
              <a:t>ndex Scan using t1_x_idx on t1</a:t>
            </a:r>
            <a:r>
              <a:rPr lang="en-AU" sz="2200" b="0" i="1" u="none" strike="noStrike" cap="none" spc="0">
                <a:solidFill>
                  <a:schemeClr val="tx1"/>
                </a:solidFill>
                <a:latin typeface="Roboto Condensed"/>
                <a:ea typeface="Roboto Condensed"/>
                <a:cs typeface="Roboto Condensed"/>
              </a:rPr>
              <a:t> </a:t>
            </a:r>
            <a:endParaRPr sz="2200" b="0" i="1" u="none" strike="noStrike" cap="none" spc="0">
              <a:solidFill>
                <a:schemeClr val="tx1"/>
              </a:solidFill>
              <a:latin typeface="Roboto Condensed"/>
              <a:cs typeface="Roboto Condensed"/>
            </a:endParaRPr>
          </a:p>
          <a:p>
            <a:pPr>
              <a:defRPr/>
            </a:pPr>
            <a:r>
              <a:rPr lang="en-AU" sz="2200" b="0" i="1" u="none" strike="noStrike" cap="none" spc="0">
                <a:solidFill>
                  <a:schemeClr val="tx1"/>
                </a:solidFill>
                <a:latin typeface="Roboto Condensed"/>
                <a:ea typeface="Roboto Condensed"/>
                <a:cs typeface="Roboto Condensed"/>
              </a:rPr>
              <a:t>              (rows=10001 width=19) (actual rows=1 loops=1)</a:t>
            </a:r>
            <a:endParaRPr sz="2200" b="0" i="1" u="none" strike="noStrike" cap="none" spc="0">
              <a:solidFill>
                <a:schemeClr val="tx1"/>
              </a:solidFill>
              <a:latin typeface="Roboto Condensed"/>
              <a:cs typeface="Roboto Condensed"/>
            </a:endParaRPr>
          </a:p>
          <a:p>
            <a:pPr algn="l">
              <a:defRPr/>
            </a:pPr>
            <a:r>
              <a:rPr lang="en-AU" sz="2200" b="0" i="1" u="none" strike="noStrike" cap="none" spc="0">
                <a:solidFill>
                  <a:schemeClr val="tx1"/>
                </a:solidFill>
                <a:latin typeface="Roboto Condensed"/>
                <a:ea typeface="Roboto Condensed"/>
                <a:cs typeface="Roboto Condensed"/>
              </a:rPr>
              <a:t> Execution Time: </a:t>
            </a:r>
            <a:r>
              <a:rPr lang="en-AU" sz="2200" b="0" i="1" u="none" strike="noStrike" cap="none" spc="0">
                <a:solidFill>
                  <a:schemeClr val="tx1"/>
                </a:solidFill>
                <a:highlight>
                  <a:srgbClr val="00FF00"/>
                </a:highlight>
                <a:latin typeface="Roboto Condensed"/>
                <a:ea typeface="Roboto Condensed"/>
                <a:cs typeface="Roboto Condensed"/>
              </a:rPr>
              <a:t>0.182 ms</a:t>
            </a:r>
            <a:endParaRPr sz="2200" i="1">
              <a:latin typeface="Roboto Condensed"/>
              <a:cs typeface="Roboto Condensed"/>
            </a:endParaRPr>
          </a:p>
        </p:txBody>
      </p:sp>
      <p:sp>
        <p:nvSpPr>
          <p:cNvPr id="153347343" name=""/>
          <p:cNvSpPr txBox="1"/>
          <p:nvPr/>
        </p:nvSpPr>
        <p:spPr bwMode="auto">
          <a:xfrm flipH="0" flipV="0">
            <a:off x="2203849" y="1122044"/>
            <a:ext cx="1911013" cy="3657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lang="en-AU" b="0" i="1" u="none" strike="noStrike" cap="none" spc="0">
                <a:solidFill>
                  <a:schemeClr val="tx1"/>
                </a:solidFill>
                <a:latin typeface="Arial"/>
                <a:ea typeface="Arial"/>
                <a:cs typeface="Arial"/>
              </a:rPr>
              <a:t>Just add limit 1 ;)</a:t>
            </a:r>
            <a:r>
              <a:rPr lang="en-AU" b="0" i="1" u="none" strike="noStrike" cap="none" spc="0">
                <a:solidFill>
                  <a:schemeClr val="tx1"/>
                </a:solidFill>
                <a:latin typeface="Arial"/>
                <a:ea typeface="Arial"/>
                <a:cs typeface="Arial"/>
              </a:rPr>
              <a:t> </a:t>
            </a:r>
            <a:endParaRPr lang="en-AU" sz="1800" b="0" i="1" u="none" strike="noStrike" cap="none" spc="0">
              <a:solidFill>
                <a:schemeClr val="tx1"/>
              </a:solidFill>
              <a:latin typeface="Arial"/>
              <a:cs typeface="Arial"/>
            </a:endParaRPr>
          </a:p>
        </p:txBody>
      </p:sp>
      <p:sp>
        <p:nvSpPr>
          <p:cNvPr id="1566613428" name=""/>
          <p:cNvSpPr/>
          <p:nvPr/>
        </p:nvSpPr>
        <p:spPr bwMode="auto">
          <a:xfrm flipH="0" flipV="0">
            <a:off x="284895" y="3065599"/>
            <a:ext cx="1531482" cy="1371960"/>
          </a:xfrm>
          <a:prstGeom prst="rect">
            <a:avLst/>
          </a:prstGeom>
          <a:solidFill>
            <a:schemeClr val="bg1">
              <a:lumMod val="85000"/>
              <a:alpha val="43000"/>
            </a:schemeClr>
          </a:solidFill>
          <a:ln w="12699">
            <a:noFill/>
            <a:prstDash val="solid"/>
          </a:ln>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r>
              <a:rPr sz="1400" b="0" i="0" u="none">
                <a:solidFill>
                  <a:srgbClr val="000000"/>
                </a:solidFill>
                <a:latin typeface="Roboto Condensed"/>
                <a:ea typeface="Roboto Condensed"/>
                <a:cs typeface="Roboto Condensed"/>
              </a:rPr>
              <a:t>SELECT</a:t>
            </a:r>
            <a:r>
              <a:rPr sz="1400" b="0" i="0" u="none">
                <a:solidFill>
                  <a:srgbClr val="000000"/>
                </a:solidFill>
                <a:latin typeface="Roboto Condensed"/>
                <a:ea typeface="Roboto Condensed"/>
                <a:cs typeface="Roboto Condensed"/>
              </a:rPr>
              <a:t> </a:t>
            </a:r>
            <a:r>
              <a:rPr sz="1400" b="0" i="0" u="none">
                <a:solidFill>
                  <a:srgbClr val="000000"/>
                </a:solidFill>
                <a:latin typeface="Roboto Condensed"/>
                <a:ea typeface="Roboto Condensed"/>
                <a:cs typeface="Roboto Condensed"/>
              </a:rPr>
              <a:t>*</a:t>
            </a:r>
            <a:r>
              <a:rPr sz="1400" b="0" i="0" u="none">
                <a:solidFill>
                  <a:srgbClr val="000000"/>
                </a:solidFill>
                <a:latin typeface="Roboto Condensed"/>
                <a:ea typeface="Roboto Condensed"/>
                <a:cs typeface="Roboto Condensed"/>
              </a:rPr>
              <a:t> </a:t>
            </a:r>
            <a:r>
              <a:rPr sz="1400" b="0" i="0" u="none">
                <a:solidFill>
                  <a:srgbClr val="000000"/>
                </a:solidFill>
                <a:latin typeface="Roboto Condensed"/>
                <a:ea typeface="Roboto Condensed"/>
                <a:cs typeface="Roboto Condensed"/>
              </a:rPr>
              <a:t>FROM</a:t>
            </a:r>
            <a:r>
              <a:rPr sz="1400" b="0" i="0" u="none">
                <a:solidFill>
                  <a:srgbClr val="000000"/>
                </a:solidFill>
                <a:latin typeface="Roboto Condensed"/>
                <a:ea typeface="Roboto Condensed"/>
                <a:cs typeface="Roboto Condensed"/>
              </a:rPr>
              <a:t> t1</a:t>
            </a:r>
            <a:endParaRPr sz="1400" b="0" i="0" u="none">
              <a:solidFill>
                <a:srgbClr val="000000"/>
              </a:solidFill>
              <a:latin typeface="Roboto Condensed"/>
              <a:ea typeface="Roboto Condensed"/>
              <a:cs typeface="Roboto Condensed"/>
            </a:endParaRPr>
          </a:p>
          <a:p>
            <a:pPr>
              <a:defRPr/>
            </a:pPr>
            <a:r>
              <a:rPr sz="1400" b="0" i="0" u="none">
                <a:solidFill>
                  <a:srgbClr val="000000"/>
                </a:solidFill>
                <a:latin typeface="Roboto Condensed"/>
                <a:ea typeface="Roboto Condensed"/>
                <a:cs typeface="Roboto Condensed"/>
              </a:rPr>
              <a:t>  </a:t>
            </a:r>
            <a:r>
              <a:rPr sz="1400" b="0" i="0" u="none">
                <a:solidFill>
                  <a:srgbClr val="000000"/>
                </a:solidFill>
                <a:latin typeface="Roboto Condensed"/>
                <a:ea typeface="Roboto Condensed"/>
                <a:cs typeface="Roboto Condensed"/>
              </a:rPr>
              <a:t>JOIN</a:t>
            </a:r>
            <a:r>
              <a:rPr sz="1400" b="0" i="0" u="none">
                <a:solidFill>
                  <a:srgbClr val="000000"/>
                </a:solidFill>
                <a:latin typeface="Roboto Condensed"/>
                <a:ea typeface="Roboto Condensed"/>
                <a:cs typeface="Roboto Condensed"/>
              </a:rPr>
              <a:t> t3</a:t>
            </a:r>
            <a:endParaRPr sz="1400" b="0" i="0" u="none">
              <a:solidFill>
                <a:srgbClr val="000000"/>
              </a:solidFill>
              <a:latin typeface="Roboto Condensed"/>
              <a:ea typeface="Roboto Condensed"/>
              <a:cs typeface="Roboto Condensed"/>
            </a:endParaRPr>
          </a:p>
          <a:p>
            <a:pPr>
              <a:defRPr/>
            </a:pPr>
            <a:r>
              <a:rPr sz="1400" b="0" i="0" u="none">
                <a:solidFill>
                  <a:srgbClr val="000000"/>
                </a:solidFill>
                <a:latin typeface="Roboto Condensed"/>
                <a:ea typeface="Roboto Condensed"/>
                <a:cs typeface="Roboto Condensed"/>
              </a:rPr>
              <a:t>    </a:t>
            </a:r>
            <a:r>
              <a:rPr sz="1400" b="0" i="0" u="none">
                <a:solidFill>
                  <a:srgbClr val="000000"/>
                </a:solidFill>
                <a:latin typeface="Roboto Condensed"/>
                <a:ea typeface="Roboto Condensed"/>
                <a:cs typeface="Roboto Condensed"/>
              </a:rPr>
              <a:t>LEFT</a:t>
            </a:r>
            <a:r>
              <a:rPr sz="1400" b="0" i="0" u="none">
                <a:solidFill>
                  <a:srgbClr val="000000"/>
                </a:solidFill>
                <a:latin typeface="Roboto Condensed"/>
                <a:ea typeface="Roboto Condensed"/>
                <a:cs typeface="Roboto Condensed"/>
              </a:rPr>
              <a:t> </a:t>
            </a:r>
            <a:r>
              <a:rPr sz="1400" b="0" i="0" u="none">
                <a:solidFill>
                  <a:srgbClr val="000000"/>
                </a:solidFill>
                <a:latin typeface="Roboto Condensed"/>
                <a:ea typeface="Roboto Condensed"/>
                <a:cs typeface="Roboto Condensed"/>
              </a:rPr>
              <a:t>JOIN</a:t>
            </a:r>
            <a:r>
              <a:rPr sz="1400" b="0" i="0" u="none">
                <a:solidFill>
                  <a:srgbClr val="000000"/>
                </a:solidFill>
                <a:latin typeface="Roboto Condensed"/>
                <a:ea typeface="Roboto Condensed"/>
                <a:cs typeface="Roboto Condensed"/>
              </a:rPr>
              <a:t> t2</a:t>
            </a:r>
            <a:endParaRPr sz="1400" b="0" i="0" u="none">
              <a:solidFill>
                <a:srgbClr val="000000"/>
              </a:solidFill>
              <a:latin typeface="Roboto Condensed"/>
              <a:ea typeface="Roboto Condensed"/>
              <a:cs typeface="Roboto Condensed"/>
            </a:endParaRPr>
          </a:p>
          <a:p>
            <a:pPr>
              <a:defRPr/>
            </a:pPr>
            <a:r>
              <a:rPr sz="1400" b="0" i="0" u="none">
                <a:solidFill>
                  <a:srgbClr val="000000"/>
                </a:solidFill>
                <a:latin typeface="Roboto Condensed"/>
                <a:ea typeface="Roboto Condensed"/>
                <a:cs typeface="Roboto Condensed"/>
              </a:rPr>
              <a:t>   </a:t>
            </a:r>
            <a:r>
              <a:rPr sz="1400" b="0" i="0" u="none">
                <a:solidFill>
                  <a:srgbClr val="000000"/>
                </a:solidFill>
                <a:latin typeface="Roboto Condensed"/>
                <a:ea typeface="Roboto Condensed"/>
                <a:cs typeface="Roboto Condensed"/>
              </a:rPr>
              <a:t>ON</a:t>
            </a:r>
            <a:r>
              <a:rPr sz="1400" b="0" i="0" u="none">
                <a:solidFill>
                  <a:srgbClr val="000000"/>
                </a:solidFill>
                <a:latin typeface="Roboto Condensed"/>
                <a:ea typeface="Roboto Condensed"/>
                <a:cs typeface="Roboto Condensed"/>
              </a:rPr>
              <a:t> </a:t>
            </a:r>
            <a:r>
              <a:rPr sz="1400" b="0" i="0" u="none">
                <a:solidFill>
                  <a:srgbClr val="000000"/>
                </a:solidFill>
                <a:latin typeface="Roboto Condensed"/>
                <a:ea typeface="Roboto Condensed"/>
                <a:cs typeface="Roboto Condensed"/>
              </a:rPr>
              <a:t>(</a:t>
            </a:r>
            <a:r>
              <a:rPr sz="1400" b="0" i="0" u="none">
                <a:solidFill>
                  <a:srgbClr val="000000"/>
                </a:solidFill>
                <a:latin typeface="Roboto Condensed"/>
                <a:ea typeface="Roboto Condensed"/>
                <a:cs typeface="Roboto Condensed"/>
              </a:rPr>
              <a:t>t2</a:t>
            </a:r>
            <a:r>
              <a:rPr sz="1400" b="0" i="0" u="none">
                <a:solidFill>
                  <a:srgbClr val="000000"/>
                </a:solidFill>
                <a:latin typeface="Roboto Condensed"/>
                <a:ea typeface="Roboto Condensed"/>
                <a:cs typeface="Roboto Condensed"/>
              </a:rPr>
              <a:t>.</a:t>
            </a:r>
            <a:r>
              <a:rPr sz="1400" b="0" i="0" u="none">
                <a:solidFill>
                  <a:srgbClr val="000000"/>
                </a:solidFill>
                <a:latin typeface="Roboto Condensed"/>
                <a:ea typeface="Roboto Condensed"/>
                <a:cs typeface="Roboto Condensed"/>
              </a:rPr>
              <a:t>x</a:t>
            </a:r>
            <a:r>
              <a:rPr sz="1400" b="0" i="0" u="none">
                <a:solidFill>
                  <a:srgbClr val="000000"/>
                </a:solidFill>
                <a:latin typeface="Roboto Condensed"/>
                <a:ea typeface="Roboto Condensed"/>
                <a:cs typeface="Roboto Condensed"/>
              </a:rPr>
              <a:t>=</a:t>
            </a:r>
            <a:r>
              <a:rPr sz="1400" b="0" i="0" u="none">
                <a:solidFill>
                  <a:srgbClr val="000000"/>
                </a:solidFill>
                <a:latin typeface="Roboto Condensed"/>
                <a:ea typeface="Roboto Condensed"/>
                <a:cs typeface="Roboto Condensed"/>
              </a:rPr>
              <a:t>t3</a:t>
            </a:r>
            <a:r>
              <a:rPr sz="1400" b="0" i="0" u="none">
                <a:solidFill>
                  <a:srgbClr val="000000"/>
                </a:solidFill>
                <a:latin typeface="Roboto Condensed"/>
                <a:ea typeface="Roboto Condensed"/>
                <a:cs typeface="Roboto Condensed"/>
              </a:rPr>
              <a:t>.</a:t>
            </a:r>
            <a:r>
              <a:rPr sz="1400" b="0" i="0" u="none">
                <a:solidFill>
                  <a:srgbClr val="000000"/>
                </a:solidFill>
                <a:latin typeface="Roboto Condensed"/>
                <a:ea typeface="Roboto Condensed"/>
                <a:cs typeface="Roboto Condensed"/>
              </a:rPr>
              <a:t>x</a:t>
            </a:r>
            <a:r>
              <a:rPr sz="1400" b="0" i="0" u="none">
                <a:solidFill>
                  <a:srgbClr val="000000"/>
                </a:solidFill>
                <a:latin typeface="Roboto Condensed"/>
                <a:ea typeface="Roboto Condensed"/>
                <a:cs typeface="Roboto Condensed"/>
              </a:rPr>
              <a:t>)</a:t>
            </a:r>
            <a:endParaRPr sz="1400" b="0" i="0" u="none">
              <a:solidFill>
                <a:srgbClr val="000000"/>
              </a:solidFill>
              <a:latin typeface="Roboto Condensed"/>
              <a:ea typeface="Roboto Condensed"/>
              <a:cs typeface="Roboto Condensed"/>
            </a:endParaRPr>
          </a:p>
          <a:p>
            <a:pPr>
              <a:defRPr/>
            </a:pPr>
            <a:r>
              <a:rPr sz="1400" b="0" i="0" u="none">
                <a:solidFill>
                  <a:srgbClr val="000000"/>
                </a:solidFill>
                <a:latin typeface="Roboto Condensed"/>
                <a:ea typeface="Roboto Condensed"/>
                <a:cs typeface="Roboto Condensed"/>
              </a:rPr>
              <a:t>ON</a:t>
            </a:r>
            <a:r>
              <a:rPr sz="1400" b="0" i="0" u="none">
                <a:solidFill>
                  <a:srgbClr val="000000"/>
                </a:solidFill>
                <a:latin typeface="Roboto Condensed"/>
                <a:ea typeface="Roboto Condensed"/>
                <a:cs typeface="Roboto Condensed"/>
              </a:rPr>
              <a:t> </a:t>
            </a:r>
            <a:r>
              <a:rPr sz="1400" b="0" i="0" u="none">
                <a:solidFill>
                  <a:srgbClr val="000000"/>
                </a:solidFill>
                <a:latin typeface="Roboto Condensed"/>
                <a:ea typeface="Roboto Condensed"/>
                <a:cs typeface="Roboto Condensed"/>
              </a:rPr>
              <a:t>(</a:t>
            </a:r>
            <a:r>
              <a:rPr sz="1400" b="0" i="0" u="none">
                <a:solidFill>
                  <a:srgbClr val="000000"/>
                </a:solidFill>
                <a:latin typeface="Roboto Condensed"/>
                <a:ea typeface="Roboto Condensed"/>
                <a:cs typeface="Roboto Condensed"/>
              </a:rPr>
              <a:t>t1</a:t>
            </a:r>
            <a:r>
              <a:rPr sz="1400" b="0" i="0" u="none">
                <a:solidFill>
                  <a:srgbClr val="000000"/>
                </a:solidFill>
                <a:latin typeface="Roboto Condensed"/>
                <a:ea typeface="Roboto Condensed"/>
                <a:cs typeface="Roboto Condensed"/>
              </a:rPr>
              <a:t>.</a:t>
            </a:r>
            <a:r>
              <a:rPr sz="1400" b="0" i="0" u="none">
                <a:solidFill>
                  <a:srgbClr val="000000"/>
                </a:solidFill>
                <a:latin typeface="Roboto Condensed"/>
                <a:ea typeface="Roboto Condensed"/>
                <a:cs typeface="Roboto Condensed"/>
              </a:rPr>
              <a:t>x</a:t>
            </a:r>
            <a:r>
              <a:rPr sz="1400" b="0" i="0" u="none">
                <a:solidFill>
                  <a:srgbClr val="000000"/>
                </a:solidFill>
                <a:latin typeface="Roboto Condensed"/>
                <a:ea typeface="Roboto Condensed"/>
                <a:cs typeface="Roboto Condensed"/>
              </a:rPr>
              <a:t>=</a:t>
            </a:r>
            <a:r>
              <a:rPr sz="1400" b="0" i="0" u="none">
                <a:solidFill>
                  <a:srgbClr val="000000"/>
                </a:solidFill>
                <a:latin typeface="Roboto Condensed"/>
                <a:ea typeface="Roboto Condensed"/>
                <a:cs typeface="Roboto Condensed"/>
              </a:rPr>
              <a:t>t3</a:t>
            </a:r>
            <a:r>
              <a:rPr sz="1400" b="0" i="0" u="none">
                <a:solidFill>
                  <a:srgbClr val="000000"/>
                </a:solidFill>
                <a:latin typeface="Roboto Condensed"/>
                <a:ea typeface="Roboto Condensed"/>
                <a:cs typeface="Roboto Condensed"/>
              </a:rPr>
              <a:t>.</a:t>
            </a:r>
            <a:r>
              <a:rPr sz="1400" b="0" i="0" u="none">
                <a:solidFill>
                  <a:srgbClr val="000000"/>
                </a:solidFill>
                <a:latin typeface="Roboto Condensed"/>
                <a:ea typeface="Roboto Condensed"/>
                <a:cs typeface="Roboto Condensed"/>
              </a:rPr>
              <a:t>x</a:t>
            </a:r>
            <a:r>
              <a:rPr sz="1400" b="0" i="0" u="none">
                <a:solidFill>
                  <a:srgbClr val="000000"/>
                </a:solidFill>
                <a:latin typeface="Roboto Condensed"/>
                <a:ea typeface="Roboto Condensed"/>
                <a:cs typeface="Roboto Condensed"/>
              </a:rPr>
              <a:t>)</a:t>
            </a:r>
            <a:endParaRPr sz="1400" b="0" i="0" u="none">
              <a:solidFill>
                <a:srgbClr val="000000"/>
              </a:solidFill>
              <a:latin typeface="Roboto Condensed"/>
              <a:ea typeface="Roboto Condensed"/>
              <a:cs typeface="Roboto Condensed"/>
            </a:endParaRPr>
          </a:p>
          <a:p>
            <a:pPr>
              <a:defRPr/>
            </a:pPr>
            <a:r>
              <a:rPr sz="1400" b="0" i="0" u="none">
                <a:solidFill>
                  <a:srgbClr val="000000"/>
                </a:solidFill>
                <a:latin typeface="Roboto Condensed"/>
                <a:ea typeface="Roboto Condensed"/>
                <a:cs typeface="Roboto Condensed"/>
              </a:rPr>
              <a:t>LIMIT 1;</a:t>
            </a:r>
            <a:endParaRPr sz="1400">
              <a:latin typeface="Roboto Condensed"/>
              <a:cs typeface="Roboto Condense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46315823" name="Номер слайда 5"/>
          <p:cNvSpPr>
            <a:spLocks noGrp="1"/>
          </p:cNvSpPr>
          <p:nvPr>
            <p:ph type="sldNum" sz="quarter" idx="12"/>
          </p:nvPr>
        </p:nvSpPr>
        <p:spPr bwMode="auto"/>
        <p:txBody>
          <a:bodyPr/>
          <a:lstStyle/>
          <a:p>
            <a:pPr>
              <a:defRPr/>
            </a:pPr>
            <a:fld id="{EAB73E06-CBC7-85A0-9FF4-DFDF841C56F9}" type="slidenum">
              <a:rPr/>
              <a:t/>
            </a:fld>
            <a:endParaRPr/>
          </a:p>
        </p:txBody>
      </p:sp>
      <p:sp>
        <p:nvSpPr>
          <p:cNvPr id="1650874913" name="Заголовок 1"/>
          <p:cNvSpPr>
            <a:spLocks noGrp="1"/>
          </p:cNvSpPr>
          <p:nvPr>
            <p:ph type="title"/>
          </p:nvPr>
        </p:nvSpPr>
        <p:spPr bwMode="auto">
          <a:xfrm flipH="0" flipV="0">
            <a:off x="1803191" y="2794251"/>
            <a:ext cx="9779204" cy="1362072"/>
          </a:xfrm>
        </p:spPr>
        <p:txBody>
          <a:bodyPr vertOverflow="overflow" horzOverflow="overflow" vert="horz" wrap="square" lIns="91440" tIns="45720" rIns="91440" bIns="45720" numCol="1" spcCol="0" rtlCol="0" fromWordArt="0" anchor="t" anchorCtr="0" forceAA="0" upright="0" compatLnSpc="0">
            <a:normAutofit/>
          </a:bodyPr>
          <a:lstStyle>
            <a:lvl1pPr algn="l">
              <a:defRPr sz="4000" b="1" cap="all"/>
            </a:lvl1pPr>
          </a:lstStyle>
          <a:p>
            <a:pPr marL="0" marR="0" lvl="0" indent="0" algn="l" defTabSz="914400">
              <a:lnSpc>
                <a:spcPct val="100000"/>
              </a:lnSpc>
              <a:spcBef>
                <a:spcPts val="0"/>
              </a:spcBef>
              <a:spcAft>
                <a:spcPts val="0"/>
              </a:spcAft>
              <a:buNone/>
              <a:defRPr lang="en-AU" sz="4000" b="1" i="0" u="none" strike="noStrike" cap="all" spc="0">
                <a:solidFill>
                  <a:srgbClr val="000000"/>
                </a:solidFill>
                <a:latin typeface="Arial"/>
                <a:ea typeface="Arial"/>
                <a:cs typeface="Arial"/>
              </a:defRPr>
            </a:pPr>
            <a:r>
              <a:rPr lang="en-AU" sz="3600" b="0" i="1" u="none" strike="noStrike" cap="none" spc="0">
                <a:solidFill>
                  <a:srgbClr val="000000"/>
                </a:solidFill>
                <a:latin typeface="Arial"/>
                <a:ea typeface="Arial"/>
                <a:cs typeface="Arial"/>
              </a:rPr>
              <a:t>Correlated Subplan Caching</a:t>
            </a:r>
            <a:endParaRPr sz="3600" b="1" i="1">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or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Cor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Р7-Офис/7.2.2.36</Application>
  <DocSecurity>0</DocSecurity>
  <PresentationFormat>Widescreen</PresentationFormat>
  <Paragraphs>0</Paragraphs>
  <Slides>23</Slides>
  <Notes>23</Notes>
  <HiddenSlides>0</HiddenSlides>
  <MMClips>2</MMClips>
  <ScaleCrop>0</ScaleCrop>
  <HeadingPairs>
    <vt:vector size="4" baseType="variant">
      <vt:variant>
        <vt:lpstr>Theme</vt:lpstr>
      </vt:variant>
      <vt:variant>
        <vt:i4>1</vt:i4>
      </vt:variant>
      <vt:variant>
        <vt:lpstr>Slide Titles</vt:lpstr>
      </vt:variant>
      <vt:variant>
        <vt:i4>23</vt:i4>
      </vt:variant>
    </vt:vector>
  </HeadingPairs>
  <TitlesOfParts>
    <vt:vector size="24"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the Costs</dc:title>
  <dc:subject/>
  <dc:creator>Dan Olivo</dc:creator>
  <cp:keywords/>
  <dc:description/>
  <dc:identifier/>
  <dc:language/>
  <cp:lastModifiedBy/>
  <cp:revision>22</cp:revision>
  <dcterms:created xsi:type="dcterms:W3CDTF">2012-12-03T06:56:55Z</dcterms:created>
  <dcterms:modified xsi:type="dcterms:W3CDTF">2025-08-21T06:32:37Z</dcterms:modified>
  <cp:category/>
  <cp:contentStatus/>
  <cp:version/>
</cp:coreProperties>
</file>