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383625" cy="30275213"/>
  <p:notesSz cx="6858000" cy="9144000"/>
  <p:defaultTextStyle>
    <a:defPPr>
      <a:defRPr lang="ru-RU"/>
    </a:defPPr>
    <a:lvl1pPr marL="0" algn="l" defTabSz="2951866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1pPr>
    <a:lvl2pPr marL="1475933" algn="l" defTabSz="2951866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2pPr>
    <a:lvl3pPr marL="2951866" algn="l" defTabSz="2951866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3pPr>
    <a:lvl4pPr marL="4427799" algn="l" defTabSz="2951866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4pPr>
    <a:lvl5pPr marL="5903732" algn="l" defTabSz="2951866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5pPr>
    <a:lvl6pPr marL="7379665" algn="l" defTabSz="2951866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6pPr>
    <a:lvl7pPr marL="8855598" algn="l" defTabSz="2951866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7pPr>
    <a:lvl8pPr marL="10331531" algn="l" defTabSz="2951866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8pPr>
    <a:lvl9pPr marL="11807464" algn="l" defTabSz="2951866" rtl="0" eaLnBrk="1" latinLnBrk="0" hangingPunct="1">
      <a:defRPr sz="581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>
        <p:scale>
          <a:sx n="75" d="100"/>
          <a:sy n="75" d="100"/>
        </p:scale>
        <p:origin x="54" y="-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C79-7262-40FB-ACD5-0A381FC4BA31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EA79-3ACB-4F0E-8514-482434830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626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C79-7262-40FB-ACD5-0A381FC4BA31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EA79-3ACB-4F0E-8514-482434830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597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C79-7262-40FB-ACD5-0A381FC4BA31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EA79-3ACB-4F0E-8514-482434830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616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C79-7262-40FB-ACD5-0A381FC4BA31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EA79-3ACB-4F0E-8514-482434830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629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C79-7262-40FB-ACD5-0A381FC4BA31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EA79-3ACB-4F0E-8514-482434830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649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C79-7262-40FB-ACD5-0A381FC4BA31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EA79-3ACB-4F0E-8514-482434830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2921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C79-7262-40FB-ACD5-0A381FC4BA31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EA79-3ACB-4F0E-8514-482434830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24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C79-7262-40FB-ACD5-0A381FC4BA31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EA79-3ACB-4F0E-8514-482434830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656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C79-7262-40FB-ACD5-0A381FC4BA31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EA79-3ACB-4F0E-8514-482434830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304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C79-7262-40FB-ACD5-0A381FC4BA31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EA79-3ACB-4F0E-8514-482434830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4962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1BC79-7262-40FB-ACD5-0A381FC4BA31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3EA79-3ACB-4F0E-8514-482434830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691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1BC79-7262-40FB-ACD5-0A381FC4BA31}" type="datetimeFigureOut">
              <a:rPr lang="ru-RU" smtClean="0"/>
              <a:t>27.02.2017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3EA79-3ACB-4F0E-8514-4824348303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96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2.png"/><Relationship Id="rId21" Type="http://schemas.openxmlformats.org/officeDocument/2006/relationships/image" Target="../media/image19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8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Группа 72"/>
          <p:cNvGrpSpPr/>
          <p:nvPr/>
        </p:nvGrpSpPr>
        <p:grpSpPr>
          <a:xfrm>
            <a:off x="10816898" y="15839341"/>
            <a:ext cx="10529868" cy="4378434"/>
            <a:chOff x="10650693" y="15721590"/>
            <a:chExt cx="10529868" cy="4378434"/>
          </a:xfrm>
        </p:grpSpPr>
        <p:pic>
          <p:nvPicPr>
            <p:cNvPr id="69" name="Рисунок 6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91176" y="15721590"/>
              <a:ext cx="5194861" cy="3386564"/>
            </a:xfrm>
            <a:prstGeom prst="rect">
              <a:avLst/>
            </a:prstGeom>
          </p:spPr>
        </p:pic>
        <p:pic>
          <p:nvPicPr>
            <p:cNvPr id="67" name="Рисунок 6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650693" y="15723783"/>
              <a:ext cx="5253564" cy="3384371"/>
            </a:xfrm>
            <a:prstGeom prst="rect">
              <a:avLst/>
            </a:prstGeom>
          </p:spPr>
        </p:pic>
        <p:sp>
          <p:nvSpPr>
            <p:cNvPr id="70" name="Прямоугольник 69"/>
            <p:cNvSpPr/>
            <p:nvPr/>
          </p:nvSpPr>
          <p:spPr>
            <a:xfrm>
              <a:off x="10793531" y="19392138"/>
              <a:ext cx="1038703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 smtClean="0">
                  <a:latin typeface="Times New Roman" panose="02020603050405020304" pitchFamily="18" charset="0"/>
                </a:rPr>
                <a:t>Рисунок 5. Распределение давления (а) и теплового потока (б) по наветренной поверхности уступа вдоль образующей, расположенной в плоскости симметрии уступа.</a:t>
              </a:r>
              <a:endParaRPr lang="ru-RU" sz="2000" dirty="0"/>
            </a:p>
          </p:txBody>
        </p:sp>
        <p:sp>
          <p:nvSpPr>
            <p:cNvPr id="71" name="Прямоугольник 70"/>
            <p:cNvSpPr/>
            <p:nvPr/>
          </p:nvSpPr>
          <p:spPr>
            <a:xfrm>
              <a:off x="10706497" y="19018802"/>
              <a:ext cx="53242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400" dirty="0" smtClean="0">
                  <a:latin typeface="Times New Roman" panose="02020603050405020304" pitchFamily="18" charset="0"/>
                </a:rPr>
                <a:t>а</a:t>
              </a:r>
              <a:endParaRPr lang="ru-RU" sz="2400" dirty="0"/>
            </a:p>
          </p:txBody>
        </p:sp>
        <p:sp>
          <p:nvSpPr>
            <p:cNvPr id="72" name="Прямоугольник 71"/>
            <p:cNvSpPr/>
            <p:nvPr/>
          </p:nvSpPr>
          <p:spPr>
            <a:xfrm>
              <a:off x="15904256" y="19019314"/>
              <a:ext cx="5181781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400" dirty="0" smtClean="0">
                  <a:latin typeface="Times New Roman" panose="02020603050405020304" pitchFamily="18" charset="0"/>
                </a:rPr>
                <a:t>б</a:t>
              </a:r>
              <a:endParaRPr lang="ru-RU" sz="2400" dirty="0"/>
            </a:p>
          </p:txBody>
        </p:sp>
      </p:grpSp>
      <p:sp>
        <p:nvSpPr>
          <p:cNvPr id="27" name="Прямоугольник 26"/>
          <p:cNvSpPr/>
          <p:nvPr/>
        </p:nvSpPr>
        <p:spPr>
          <a:xfrm>
            <a:off x="-1" y="0"/>
            <a:ext cx="21383625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ru-RU" sz="6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Влияние энтальпии потока на отрыв и теплообмен</a:t>
            </a:r>
            <a:r>
              <a:rPr lang="en-US" sz="6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sz="6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6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</a:t>
            </a:r>
            <a:r>
              <a:rPr lang="en-US" sz="6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6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окрестности трехмерного выступа</a:t>
            </a:r>
            <a:r>
              <a:rPr lang="en-US" sz="6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/>
            </a:r>
            <a:br>
              <a:rPr lang="en-US" sz="6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6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гиперзвуковом потоке</a:t>
            </a:r>
            <a:endParaRPr lang="en-US" sz="60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ru-RU" sz="1800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/>
            <a:r>
              <a:rPr lang="ru-RU" sz="4400" b="1" i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А.В. Лепихов</a:t>
            </a:r>
            <a:endParaRPr lang="ru-RU" sz="4400" b="1" i="1" dirty="0"/>
          </a:p>
        </p:txBody>
      </p:sp>
      <p:cxnSp>
        <p:nvCxnSpPr>
          <p:cNvPr id="30" name="Прямая соединительная линия 29"/>
          <p:cNvCxnSpPr/>
          <p:nvPr/>
        </p:nvCxnSpPr>
        <p:spPr>
          <a:xfrm>
            <a:off x="10600757" y="4062651"/>
            <a:ext cx="0" cy="25695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 11"/>
          <p:cNvSpPr/>
          <p:nvPr/>
        </p:nvSpPr>
        <p:spPr>
          <a:xfrm>
            <a:off x="113483" y="10742293"/>
            <a:ext cx="10425938" cy="81560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algn="ctr">
              <a:spcAft>
                <a:spcPts val="0"/>
              </a:spcAft>
            </a:pPr>
            <a:r>
              <a:rPr lang="ru-RU" sz="3600" b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Методика исследования</a:t>
            </a:r>
            <a:endParaRPr lang="en-US" sz="3600" b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 algn="ctr">
              <a:spcAft>
                <a:spcPts val="0"/>
              </a:spcAft>
            </a:pPr>
            <a:endParaRPr lang="ru-RU" sz="3600" b="1" dirty="0" smtClean="0">
              <a:effectLst/>
              <a:latin typeface="Times New Roman" panose="02020603050405020304" pitchFamily="18" charset="0"/>
              <a:ea typeface="Calibri" panose="020F0502020204030204" pitchFamily="34" charset="0"/>
            </a:endParaRPr>
          </a:p>
        </p:txBody>
      </p:sp>
      <p:grpSp>
        <p:nvGrpSpPr>
          <p:cNvPr id="78" name="Группа 77"/>
          <p:cNvGrpSpPr/>
          <p:nvPr/>
        </p:nvGrpSpPr>
        <p:grpSpPr>
          <a:xfrm>
            <a:off x="10772004" y="24425460"/>
            <a:ext cx="10691812" cy="3345708"/>
            <a:chOff x="10781197" y="23886366"/>
            <a:chExt cx="10691812" cy="2890081"/>
          </a:xfrm>
        </p:grpSpPr>
        <p:sp>
          <p:nvSpPr>
            <p:cNvPr id="13" name="Прямоугольник 12"/>
            <p:cNvSpPr/>
            <p:nvPr/>
          </p:nvSpPr>
          <p:spPr>
            <a:xfrm>
              <a:off x="10781197" y="23886366"/>
              <a:ext cx="10691812" cy="815608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3600" b="1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Результаты</a:t>
              </a:r>
              <a:endPara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algn="ctr">
                <a:spcAft>
                  <a:spcPts val="0"/>
                </a:spcAft>
              </a:pPr>
              <a:endPara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4" name="Прямоугольник 13"/>
            <p:cNvSpPr/>
            <p:nvPr/>
          </p:nvSpPr>
          <p:spPr>
            <a:xfrm>
              <a:off x="10883899" y="24380363"/>
              <a:ext cx="10206295" cy="2396084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marL="342900" indent="-342900" algn="just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2000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Реализована модель равновесного воздуха в виде </a:t>
              </a:r>
              <a:r>
                <a:rPr lang="en-US" sz="2000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UDRGM-</a:t>
              </a:r>
              <a:r>
                <a:rPr lang="ru-RU" sz="2000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библиотеки для </a:t>
              </a:r>
              <a:r>
                <a:rPr lang="en-US" sz="2000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CAE-</a:t>
              </a:r>
              <a:r>
                <a:rPr lang="ru-RU" sz="2000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пакета </a:t>
              </a:r>
              <a:r>
                <a:rPr lang="en-US" sz="2000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ANSYS Fluent</a:t>
              </a:r>
            </a:p>
            <a:p>
              <a:pPr marL="342900" indent="-342900" algn="just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2000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Отработана методика последовательного решения задачи сверхзвукового обтекания с передачей параметров течения вниз по течению при помощи профилей.</a:t>
              </a:r>
            </a:p>
            <a:p>
              <a:pPr marL="342900" indent="-342900" algn="just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2000" dirty="0" smtClean="0">
                  <a:effectLst/>
                  <a:latin typeface="Times New Roman" panose="02020603050405020304" pitchFamily="18" charset="0"/>
                  <a:ea typeface="Calibri" panose="020F0502020204030204" pitchFamily="34" charset="0"/>
                </a:rPr>
                <a:t>Исследована картина обтекания уступа высокоэнтальпийным потоком с помощью моделей совершенного газа, диссоциирующего и равновесного газа (воздуха).</a:t>
              </a:r>
            </a:p>
            <a:p>
              <a:pPr marL="342900" indent="-342900" algn="just"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ru-RU" sz="2000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Показано, что эффекты реального газа существенно уменьшают размер отрывной зоны перед уступом и приводят к повышению величины теплового потока в зоне присоединения.</a:t>
              </a:r>
              <a:endParaRPr lang="en-US" sz="20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algn="just">
                <a:spcAft>
                  <a:spcPts val="0"/>
                </a:spcAft>
              </a:pPr>
              <a:endParaRPr lang="ru-RU" sz="24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2232919" y="11704207"/>
                <a:ext cx="6184578" cy="21058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𝜕𝜌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0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ru-R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  <m:acc>
                          <m:accPr>
                            <m:chr m:val="⃗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𝜈</m:t>
                            </m:r>
                          </m:e>
                        </m:acc>
                      </m:e>
                    </m:d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=-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</m:oMath>
                </a14:m>
                <a:r>
                  <a:rPr lang="en-US" sz="2000" i="1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p+</a:t>
                </a:r>
                <a:r>
                  <a:rPr lang="en-US" sz="20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̿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</m:acc>
                      </m:e>
                    </m:d>
                  </m:oMath>
                </a14:m>
                <a:endParaRPr lang="en-US" sz="2000" i="1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d>
                        <m:d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</m:e>
                          </m:acc>
                          <m:d>
                            <m:d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𝑒𝑓𝑓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̿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𝑒𝑓𝑓</m:t>
                                  </m:r>
                                </m:sub>
                              </m:s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acc>
                                <m:accPr>
                                  <m:chr m:val="⃗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𝜈</m:t>
                                  </m:r>
                                </m:e>
                              </m:acc>
                            </m:e>
                          </m:d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ru-RU" sz="200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ru-RU" sz="20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Турбулентность</a:t>
                </a:r>
                <a:r>
                  <a:rPr lang="en-US" sz="20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ru-RU" sz="20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US" sz="20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k-</a:t>
                </a:r>
                <a:r>
                  <a:rPr lang="el-GR" sz="20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sz="20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SST</a:t>
                </a:r>
                <a:r>
                  <a:rPr lang="ru-RU" sz="2000" dirty="0" smtClean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2919" y="11704207"/>
                <a:ext cx="6184578" cy="2105898"/>
              </a:xfrm>
              <a:prstGeom prst="rect">
                <a:avLst/>
              </a:prstGeom>
              <a:blipFill rotWithShape="0">
                <a:blip r:embed="rId4"/>
                <a:stretch>
                  <a:fillRect l="-2463" b="-63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Группа 25"/>
          <p:cNvGrpSpPr/>
          <p:nvPr/>
        </p:nvGrpSpPr>
        <p:grpSpPr>
          <a:xfrm>
            <a:off x="10743955" y="27709534"/>
            <a:ext cx="10691812" cy="2186435"/>
            <a:chOff x="10724667" y="26915128"/>
            <a:chExt cx="10691812" cy="2186435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10724667" y="26915128"/>
              <a:ext cx="10691812" cy="815608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ctr">
                <a:spcAft>
                  <a:spcPts val="0"/>
                </a:spcAft>
              </a:pPr>
              <a:r>
                <a:rPr lang="ru-RU" sz="3600" b="1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Литература</a:t>
              </a:r>
              <a:endParaRPr lang="en-US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  <a:p>
              <a:pPr algn="ctr">
                <a:spcAft>
                  <a:spcPts val="0"/>
                </a:spcAft>
              </a:pPr>
              <a:endParaRPr lang="ru-RU" sz="3600" b="1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16" name="Прямоугольник 15"/>
            <p:cNvSpPr/>
            <p:nvPr/>
          </p:nvSpPr>
          <p:spPr>
            <a:xfrm>
              <a:off x="10883901" y="27517804"/>
              <a:ext cx="10206294" cy="1583759"/>
            </a:xfrm>
            <a:prstGeom prst="rect">
              <a:avLst/>
            </a:prstGeom>
          </p:spPr>
          <p:txBody>
            <a:bodyPr wrap="square" lIns="0" tIns="0" rIns="0" bIns="0">
              <a:noAutofit/>
            </a:bodyPr>
            <a:lstStyle/>
            <a:p>
              <a:pPr algn="just"/>
              <a:r>
                <a:rPr lang="en-US" sz="2000" b="1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[Gupta91]</a:t>
              </a:r>
              <a:r>
                <a:rPr lang="en-US" sz="2000" i="1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 Gupta R.N., Lee K-P., Thompson R.A., </a:t>
              </a:r>
              <a:r>
                <a:rPr lang="en-US" sz="2000" i="1" dirty="0" err="1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Yos</a:t>
              </a:r>
              <a:r>
                <a:rPr lang="en-US" sz="2000" i="1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 J.M. </a:t>
              </a:r>
              <a:r>
                <a:rPr lang="en-US" sz="2000" dirty="0" smtClean="0">
                  <a:latin typeface="Times New Roman" panose="02020603050405020304" pitchFamily="18" charset="0"/>
                  <a:ea typeface="Calibri" panose="020F0502020204030204" pitchFamily="34" charset="0"/>
                </a:rPr>
                <a:t>Calculations and Curve Fits of Thermodynamic and Transport Properties for Equilibrium Air to 30 000 K // NASA Reference Publication 1260, October 1991.</a:t>
              </a:r>
              <a:endPara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0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[McBride93</a:t>
              </a:r>
              <a:r>
                <a: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]</a:t>
              </a:r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McBride B.J., Gordon S., Reno M.A. Coefficients for Calculating Thermodynamic and Transport Properties of Individual Species // NASA Technical Memorandum 4513, 1993.</a:t>
              </a:r>
              <a:endPara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>
                <a:spcAft>
                  <a:spcPts val="0"/>
                </a:spcAft>
              </a:pPr>
              <a:endParaRPr lang="ru-RU" sz="2400" dirty="0" smtClean="0">
                <a:effectLst/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pic>
        <p:nvPicPr>
          <p:cNvPr id="17" name="Рисунок 16"/>
          <p:cNvPicPr>
            <a:picLocks noChangeAspect="1"/>
          </p:cNvPicPr>
          <p:nvPr/>
        </p:nvPicPr>
        <p:blipFill rotWithShape="1">
          <a:blip r:embed="rId5"/>
          <a:srcRect r="69244"/>
          <a:stretch/>
        </p:blipFill>
        <p:spPr>
          <a:xfrm>
            <a:off x="19176211" y="301157"/>
            <a:ext cx="1913983" cy="1346903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624834" y="18462969"/>
            <a:ext cx="98957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2000" b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инертного воздуха: </a:t>
            </a:r>
            <a:r>
              <a:rPr lang="ru-RU" sz="2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С</a:t>
            </a:r>
            <a:r>
              <a:rPr lang="en-US" sz="2000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O2</a:t>
            </a:r>
            <a:r>
              <a:rPr lang="en-US" sz="2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=0.23, C</a:t>
            </a:r>
            <a:r>
              <a:rPr lang="en-US" sz="2000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N2</a:t>
            </a:r>
            <a:r>
              <a:rPr lang="en-US" sz="2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=0.77</a:t>
            </a:r>
            <a:endParaRPr lang="ru-RU" dirty="0" smtClean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49479" y="18918443"/>
                <a:ext cx="1553117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800" dirty="0" smtClean="0"/>
                  <a:t>,</a:t>
                </a:r>
                <a:endParaRPr lang="ru-RU" sz="18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79" y="18918443"/>
                <a:ext cx="1553117" cy="298415"/>
              </a:xfrm>
              <a:prstGeom prst="rect">
                <a:avLst/>
              </a:prstGeom>
              <a:blipFill rotWithShape="0">
                <a:blip r:embed="rId6"/>
                <a:stretch>
                  <a:fillRect l="-5098" t="-161224" r="-8235" b="-2408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Прямоугольник 6"/>
              <p:cNvSpPr/>
              <p:nvPr/>
            </p:nvSpPr>
            <p:spPr>
              <a:xfrm>
                <a:off x="2535499" y="18849745"/>
                <a:ext cx="5382756" cy="41370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nor/>
                          </m:rPr>
                          <a:rPr lang="ru-RU" sz="1800" dirty="0"/>
                          <m:t> 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nor/>
                          </m:rPr>
                          <a:rPr lang="ru-RU" sz="1800" dirty="0"/>
                          <m:t> 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sz="1800" dirty="0" smtClean="0"/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m:rPr>
                            <m:nor/>
                          </m:rPr>
                          <a:rPr lang="ru-RU" sz="1800" dirty="0"/>
                          <m:t> 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𝑀𝑐𝐵𝑟𝑖𝑑𝑒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93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endParaRPr lang="ru-RU" sz="1800" dirty="0"/>
              </a:p>
            </p:txBody>
          </p:sp>
        </mc:Choice>
        <mc:Fallback xmlns="">
          <p:sp>
            <p:nvSpPr>
              <p:cNvPr id="7" name="Прямоугольник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5499" y="18849745"/>
                <a:ext cx="5382756" cy="413703"/>
              </a:xfrm>
              <a:prstGeom prst="rect">
                <a:avLst/>
              </a:prstGeom>
              <a:blipFill rotWithShape="0">
                <a:blip r:embed="rId7"/>
                <a:stretch>
                  <a:fillRect t="-1471" b="-176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/>
              <p:cNvSpPr/>
              <p:nvPr/>
            </p:nvSpPr>
            <p:spPr>
              <a:xfrm>
                <a:off x="5189039" y="19263448"/>
                <a:ext cx="4168512" cy="7146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15</m:t>
                          </m:r>
                        </m:num>
                        <m:den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𝑀𝑤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15</m:t>
                              </m:r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𝑀𝑤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9039" y="19263448"/>
                <a:ext cx="4168512" cy="7146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797694" y="19297451"/>
                <a:ext cx="2321405" cy="5591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sSubSup>
                                  <m:sSub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1.5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800" dirty="0" smtClean="0"/>
                  <a:t>,</a:t>
                </a:r>
                <a:endParaRPr lang="ru-RU" sz="1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7694" y="19297451"/>
                <a:ext cx="2321405" cy="559192"/>
              </a:xfrm>
              <a:prstGeom prst="rect">
                <a:avLst/>
              </a:prstGeom>
              <a:blipFill rotWithShape="0">
                <a:blip r:embed="rId9"/>
                <a:stretch>
                  <a:fillRect r="-2887" b="-549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849479" y="19300144"/>
                <a:ext cx="1746632" cy="5538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𝑚𝑜𝑙𝑒</m:t>
                                </m:r>
                              </m:sup>
                            </m:sSub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𝑚𝑜𝑙𝑒</m:t>
                                    </m:r>
                                  </m:sup>
                                </m:sSubSup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sz="180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nary>
                          </m:den>
                        </m:f>
                      </m:e>
                    </m:nary>
                  </m:oMath>
                </a14:m>
                <a:r>
                  <a:rPr lang="en-US" sz="1800" dirty="0" smtClean="0"/>
                  <a:t>,</a:t>
                </a:r>
                <a:endParaRPr lang="ru-RU" sz="1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79" y="19300144"/>
                <a:ext cx="1746632" cy="553806"/>
              </a:xfrm>
              <a:prstGeom prst="rect">
                <a:avLst/>
              </a:prstGeom>
              <a:blipFill rotWithShape="0">
                <a:blip r:embed="rId10"/>
                <a:stretch>
                  <a:fillRect r="-69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Прямоугольник 17"/>
              <p:cNvSpPr/>
              <p:nvPr/>
            </p:nvSpPr>
            <p:spPr>
              <a:xfrm>
                <a:off x="82640" y="14187441"/>
                <a:ext cx="10154784" cy="41801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𝑔𝑢𝑝𝑡𝑎</m:t>
                          </m:r>
                        </m:sup>
                      </m:sSup>
                      <m:d>
                        <m:dPr>
                          <m:ctrlPr>
                            <a:rPr lang="ru-RU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𝑔𝑢𝑝𝑡𝑎</m:t>
                          </m:r>
                        </m:sup>
                      </m:sSubSup>
                      <m:d>
                        <m:dPr>
                          <m:ctrlP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1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𝑟𝑒𝑓</m:t>
                              </m:r>
                            </m:sub>
                          </m:sSub>
                        </m:sub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𝑑𝑇</m:t>
                          </m:r>
                        </m:e>
                      </m:nary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𝑒𝑞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ru-RU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𝑒𝑞</m:t>
                                      </m:r>
                                    </m:sub>
                                  </m:sSub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e>
                      </m:ra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0.7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−7,  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&lt;200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1.4584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−06∙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1.5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+110.33</m:t>
                                  </m:r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&lt;500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𝑔𝑢𝑝𝑡𝑎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≥500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2.5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−3∙</m:t>
                              </m:r>
                              <m:f>
                                <m:f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1.5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+194.4</m:t>
                                  </m:r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&lt;500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  <m:sup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𝑔𝑢𝑝𝑡𝑎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18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≥500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</m:e>
                          </m:eqAr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  <m:oMath xmlns:m="http://schemas.openxmlformats.org/officeDocument/2006/math"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ru-RU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𝑑𝑍</m:t>
                              </m:r>
                            </m:num>
                            <m:den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𝑑𝑇</m:t>
                              </m:r>
                            </m:den>
                          </m:f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𝜕𝜌</m:t>
                          </m:r>
                        </m:num>
                        <m:den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𝑍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𝑑𝑍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𝑑𝑝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 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2∆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−∆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num>
                        <m:den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2∆</m:t>
                          </m:r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ru-RU" sz="1800" dirty="0"/>
              </a:p>
            </p:txBody>
          </p:sp>
        </mc:Choice>
        <mc:Fallback xmlns="">
          <p:sp>
            <p:nvSpPr>
              <p:cNvPr id="18" name="Прямоугольник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40" y="14187441"/>
                <a:ext cx="10154784" cy="4180183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Прямоугольник 19"/>
          <p:cNvSpPr/>
          <p:nvPr/>
        </p:nvSpPr>
        <p:spPr>
          <a:xfrm>
            <a:off x="713894" y="13709270"/>
            <a:ext cx="608669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Модель равновесного воздуха</a:t>
            </a:r>
            <a:r>
              <a:rPr lang="en-US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</a:rPr>
              <a:t>[Gupta91] </a:t>
            </a:r>
            <a:r>
              <a:rPr lang="ru-RU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</a:t>
            </a:r>
            <a:endParaRPr lang="ru-RU" sz="20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594535" y="20075870"/>
            <a:ext cx="98774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Модель </a:t>
            </a:r>
            <a:r>
              <a:rPr lang="ru-RU" sz="2000" b="1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диссоциирующего воздуха: </a:t>
            </a:r>
            <a:r>
              <a:rPr lang="ru-RU" sz="2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шесть компонент</a:t>
            </a:r>
            <a:r>
              <a:rPr lang="en-US" sz="2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: N</a:t>
            </a:r>
            <a:r>
              <a:rPr lang="en-US" sz="2000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O</a:t>
            </a:r>
            <a:r>
              <a:rPr lang="en-US" sz="2000" baseline="-25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, N, O, NO, NO</a:t>
            </a:r>
            <a:r>
              <a:rPr lang="en-US" sz="2000" b="1" baseline="30000" dirty="0" smtClean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+</a:t>
            </a:r>
            <a:endParaRPr lang="ru-RU" sz="2000" baseline="30000" dirty="0"/>
          </a:p>
        </p:txBody>
      </p:sp>
      <p:graphicFrame>
        <p:nvGraphicFramePr>
          <p:cNvPr id="29" name="Таблица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261621"/>
              </p:ext>
            </p:extLst>
          </p:nvPr>
        </p:nvGraphicFramePr>
        <p:xfrm>
          <a:off x="185454" y="20539511"/>
          <a:ext cx="7278155" cy="41021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600974"/>
                <a:gridCol w="2091447"/>
                <a:gridCol w="1963782"/>
                <a:gridCol w="934226"/>
                <a:gridCol w="1687726"/>
              </a:tblGrid>
              <a:tr h="437200">
                <a:tc gridSpan="5">
                  <a:txBody>
                    <a:bodyPr/>
                    <a:lstStyle/>
                    <a:p>
                      <a:pPr algn="just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Кинетическая схема диссоциации воздуха. </a:t>
                      </a:r>
                      <a:r>
                        <a:rPr lang="en-US" sz="1600" b="0" kern="12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sz="1600" b="0" kern="1200" baseline="-25000" dirty="0" err="1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=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600" b="0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ru-RU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·</a:t>
                      </a:r>
                      <a:r>
                        <a:rPr lang="en-US" sz="1600" b="0" kern="12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ru-RU" sz="1600" b="0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600" b="0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</a:t>
                      </a:r>
                      <a:r>
                        <a:rPr lang="ru-RU" sz="1600" b="0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sz="1600" b="0" kern="1200" baseline="3000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RT</a:t>
                      </a:r>
                      <a:endParaRPr lang="ru-RU" sz="16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7575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b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ru-RU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п/п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Реакция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</a:t>
                      </a:r>
                      <a:endParaRPr lang="ru-RU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ru-RU" sz="1600" b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+M&lt;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=&gt;2O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+M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2.5005E+13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4.9365e+08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600" b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+O&lt;=&gt;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O+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6.8027E+10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3.1395e+08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O+O&lt;=&gt;O</a:t>
                      </a:r>
                      <a:r>
                        <a:rPr lang="ru-RU" sz="1600" b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600" b="0" baseline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+N</a:t>
                      </a:r>
                      <a:endParaRPr lang="ru-RU" sz="1600" b="0" baseline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1999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E+06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1.6365e+08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600" b="0" baseline="-25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&lt;=&gt;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2N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2.0004E+18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-1.5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9.4177e+08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&lt;=&gt;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N+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O+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5.5042E+17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-1.5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6.2782e+08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997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&lt;=&gt;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600" b="0" baseline="300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600" b="0" baseline="300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6.3989e+17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1600" b="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0" dirty="0" smtClean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2.6935e+08</a:t>
                      </a:r>
                      <a:endParaRPr lang="ru-RU" sz="1600" b="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778508">
                <a:tc gridSpan="5"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Примечание: Эффективность М составляет 2.5 для компонента Н</a:t>
                      </a:r>
                      <a:r>
                        <a:rPr lang="ru-RU" sz="16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16 для Н</a:t>
                      </a:r>
                      <a:r>
                        <a:rPr lang="ru-RU" sz="1600" b="0" baseline="-25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 и 1 для остальных компонент. Размерность принята в джоулях, молях*10</a:t>
                      </a:r>
                      <a:r>
                        <a:rPr lang="ru-RU" sz="16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м</a:t>
                      </a:r>
                      <a:r>
                        <a:rPr lang="ru-RU" sz="1600" b="0" baseline="300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ru-RU" sz="16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секундах.</a:t>
                      </a:r>
                      <a:endParaRPr lang="ru-RU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08000" marR="0" marT="0" marB="0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22" name="Таблица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640066"/>
              </p:ext>
            </p:extLst>
          </p:nvPr>
        </p:nvGraphicFramePr>
        <p:xfrm>
          <a:off x="7616016" y="20954151"/>
          <a:ext cx="2813495" cy="34639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832"/>
                <a:gridCol w="625221"/>
                <a:gridCol w="625221"/>
                <a:gridCol w="625221"/>
              </a:tblGrid>
              <a:tr h="410971">
                <a:tc rowSpan="2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</a:rPr>
                        <a:t>No. </a:t>
                      </a:r>
                      <a:r>
                        <a:rPr lang="ru-RU" sz="1800" dirty="0" smtClean="0">
                          <a:solidFill>
                            <a:schemeClr val="tx1"/>
                          </a:solidFill>
                        </a:rPr>
                        <a:t>реакции</a:t>
                      </a:r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348989">
                <a:tc vMerge="1">
                  <a:txBody>
                    <a:bodyPr/>
                    <a:lstStyle/>
                    <a:p>
                      <a:endParaRPr lang="ru-RU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b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</a:t>
                      </a:r>
                      <a:r>
                        <a:rPr lang="en-US" sz="1800" baseline="30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</a:t>
                      </a:r>
                      <a:endParaRPr lang="ru-RU" sz="1800" baseline="30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447869">
                <a:tc>
                  <a:txBody>
                    <a:bodyPr/>
                    <a:lstStyle/>
                    <a:p>
                      <a:pPr algn="ctr"/>
                      <a:r>
                        <a:rPr lang="en-US" sz="180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baseline="-25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ru-RU" sz="1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42" name="Группа 41"/>
          <p:cNvGrpSpPr/>
          <p:nvPr/>
        </p:nvGrpSpPr>
        <p:grpSpPr>
          <a:xfrm>
            <a:off x="88848" y="25310489"/>
            <a:ext cx="4710765" cy="2593542"/>
            <a:chOff x="169039" y="20767926"/>
            <a:chExt cx="4710765" cy="2593542"/>
          </a:xfrm>
        </p:grpSpPr>
        <p:grpSp>
          <p:nvGrpSpPr>
            <p:cNvPr id="40" name="Группа 39"/>
            <p:cNvGrpSpPr/>
            <p:nvPr/>
          </p:nvGrpSpPr>
          <p:grpSpPr>
            <a:xfrm>
              <a:off x="169039" y="20767926"/>
              <a:ext cx="4710765" cy="1863221"/>
              <a:chOff x="245977" y="20354216"/>
              <a:chExt cx="4710765" cy="1863221"/>
            </a:xfrm>
          </p:grpSpPr>
          <p:pic>
            <p:nvPicPr>
              <p:cNvPr id="34" name="Рисунок 33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6870" r="60945" b="35167"/>
              <a:stretch/>
            </p:blipFill>
            <p:spPr>
              <a:xfrm>
                <a:off x="245977" y="20635380"/>
                <a:ext cx="3005223" cy="1582057"/>
              </a:xfrm>
              <a:prstGeom prst="rect">
                <a:avLst/>
              </a:prstGeom>
            </p:spPr>
          </p:pic>
          <p:pic>
            <p:nvPicPr>
              <p:cNvPr id="35" name="Рисунок 34"/>
              <p:cNvPicPr>
                <a:picLocks noChangeAspect="1"/>
              </p:cNvPicPr>
              <p:nvPr/>
            </p:nvPicPr>
            <p:blipFill rotWithShape="1"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3609" t="34237" r="2249" b="47549"/>
              <a:stretch/>
            </p:blipFill>
            <p:spPr>
              <a:xfrm>
                <a:off x="3534342" y="20354216"/>
                <a:ext cx="1422400" cy="1030516"/>
              </a:xfrm>
              <a:prstGeom prst="rect">
                <a:avLst/>
              </a:prstGeom>
            </p:spPr>
          </p:pic>
          <p:cxnSp>
            <p:nvCxnSpPr>
              <p:cNvPr id="36" name="Прямая со стрелкой 35"/>
              <p:cNvCxnSpPr>
                <a:endCxn id="35" idx="1"/>
              </p:cNvCxnSpPr>
              <p:nvPr/>
            </p:nvCxnSpPr>
            <p:spPr>
              <a:xfrm flipV="1">
                <a:off x="2934730" y="20869474"/>
                <a:ext cx="599612" cy="201764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Прямоугольник 40"/>
            <p:cNvSpPr/>
            <p:nvPr/>
          </p:nvSpPr>
          <p:spPr>
            <a:xfrm>
              <a:off x="1068070" y="22776693"/>
              <a:ext cx="389850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200" i="1" dirty="0">
                  <a:latin typeface="Times New Roman" panose="02020603050405020304" pitchFamily="18" charset="0"/>
                </a:rPr>
                <a:t>а</a:t>
              </a:r>
              <a:endParaRPr lang="ru-RU" sz="3200" i="1" dirty="0"/>
            </a:p>
          </p:txBody>
        </p:sp>
      </p:grpSp>
      <p:grpSp>
        <p:nvGrpSpPr>
          <p:cNvPr id="44" name="Группа 43"/>
          <p:cNvGrpSpPr/>
          <p:nvPr/>
        </p:nvGrpSpPr>
        <p:grpSpPr>
          <a:xfrm>
            <a:off x="4066482" y="24896779"/>
            <a:ext cx="6320548" cy="4026147"/>
            <a:chOff x="3720103" y="20354216"/>
            <a:chExt cx="6747118" cy="4610355"/>
          </a:xfrm>
        </p:grpSpPr>
        <p:grpSp>
          <p:nvGrpSpPr>
            <p:cNvPr id="5" name="Группа 4"/>
            <p:cNvGrpSpPr/>
            <p:nvPr/>
          </p:nvGrpSpPr>
          <p:grpSpPr>
            <a:xfrm>
              <a:off x="3720103" y="20354216"/>
              <a:ext cx="6747118" cy="4610355"/>
              <a:chOff x="379397" y="15427388"/>
              <a:chExt cx="8422882" cy="5802044"/>
            </a:xfrm>
          </p:grpSpPr>
          <p:pic>
            <p:nvPicPr>
              <p:cNvPr id="19" name="Рисунок 18"/>
              <p:cNvPicPr>
                <a:picLocks noChangeAspect="1"/>
              </p:cNvPicPr>
              <p:nvPr/>
            </p:nvPicPr>
            <p:blipFill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768" t="11672" r="27401" b="23912"/>
              <a:stretch/>
            </p:blipFill>
            <p:spPr>
              <a:xfrm>
                <a:off x="379397" y="16646188"/>
                <a:ext cx="4989821" cy="4583244"/>
              </a:xfrm>
              <a:prstGeom prst="rect">
                <a:avLst/>
              </a:prstGeom>
            </p:spPr>
          </p:pic>
          <p:pic>
            <p:nvPicPr>
              <p:cNvPr id="6" name="Рисунок 5"/>
              <p:cNvPicPr>
                <a:picLocks noChangeAspect="1"/>
              </p:cNvPicPr>
              <p:nvPr/>
            </p:nvPicPr>
            <p:blipFill rotWithShape="1"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43" t="5844" r="23830" b="13118"/>
              <a:stretch/>
            </p:blipFill>
            <p:spPr>
              <a:xfrm>
                <a:off x="5192487" y="15427388"/>
                <a:ext cx="3609792" cy="3830801"/>
              </a:xfrm>
              <a:prstGeom prst="rect">
                <a:avLst/>
              </a:prstGeom>
            </p:spPr>
          </p:pic>
          <p:cxnSp>
            <p:nvCxnSpPr>
              <p:cNvPr id="8" name="Прямая со стрелкой 7"/>
              <p:cNvCxnSpPr/>
              <p:nvPr/>
            </p:nvCxnSpPr>
            <p:spPr>
              <a:xfrm flipV="1">
                <a:off x="3329668" y="15953014"/>
                <a:ext cx="2847975" cy="178117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Прямая со стрелкой 9"/>
              <p:cNvCxnSpPr/>
              <p:nvPr/>
            </p:nvCxnSpPr>
            <p:spPr>
              <a:xfrm flipV="1">
                <a:off x="4415518" y="17877064"/>
                <a:ext cx="3295650" cy="1524001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/>
              <p:cNvCxnSpPr/>
              <p:nvPr/>
            </p:nvCxnSpPr>
            <p:spPr>
              <a:xfrm flipV="1">
                <a:off x="3396343" y="19056804"/>
                <a:ext cx="3343275" cy="1268186"/>
              </a:xfrm>
              <a:prstGeom prst="straightConnector1">
                <a:avLst/>
              </a:prstGeom>
              <a:ln w="25400">
                <a:solidFill>
                  <a:srgbClr val="FF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Прямоугольник 42"/>
            <p:cNvSpPr/>
            <p:nvPr/>
          </p:nvSpPr>
          <p:spPr>
            <a:xfrm>
              <a:off x="8220241" y="24116599"/>
              <a:ext cx="39145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3200" i="1" dirty="0" smtClean="0">
                  <a:latin typeface="Times New Roman" panose="02020603050405020304" pitchFamily="18" charset="0"/>
                </a:rPr>
                <a:t>б</a:t>
              </a:r>
              <a:endParaRPr lang="ru-RU" sz="3200" i="1" dirty="0"/>
            </a:p>
          </p:txBody>
        </p:sp>
      </p:grpSp>
      <p:sp>
        <p:nvSpPr>
          <p:cNvPr id="45" name="Прямоугольник 44"/>
          <p:cNvSpPr/>
          <p:nvPr/>
        </p:nvSpPr>
        <p:spPr>
          <a:xfrm>
            <a:off x="0" y="29049989"/>
            <a:ext cx="10387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</a:rPr>
              <a:t>Рисунок 2. Двухэтапная схема решения задачи с передачей параметров </a:t>
            </a:r>
            <a:r>
              <a:rPr lang="en-US" sz="2000" dirty="0" err="1" smtClean="0">
                <a:latin typeface="Times New Roman" panose="02020603050405020304" pitchFamily="18" charset="0"/>
              </a:rPr>
              <a:t>V</a:t>
            </a:r>
            <a:r>
              <a:rPr lang="en-US" sz="2000" baseline="-25000" dirty="0" err="1" smtClean="0">
                <a:latin typeface="Times New Roman" panose="02020603050405020304" pitchFamily="18" charset="0"/>
              </a:rPr>
              <a:t>x</a:t>
            </a:r>
            <a:r>
              <a:rPr lang="en-US" sz="2000" dirty="0" smtClean="0"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</a:rPr>
              <a:t>V</a:t>
            </a:r>
            <a:r>
              <a:rPr lang="en-US" sz="2000" baseline="-25000" dirty="0" err="1" smtClean="0">
                <a:latin typeface="Times New Roman" panose="02020603050405020304" pitchFamily="18" charset="0"/>
              </a:rPr>
              <a:t>y</a:t>
            </a:r>
            <a:r>
              <a:rPr lang="en-US" sz="2000" dirty="0" smtClean="0"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</a:rPr>
              <a:t>V</a:t>
            </a:r>
            <a:r>
              <a:rPr lang="en-US" sz="2000" baseline="-25000" dirty="0" err="1" smtClean="0">
                <a:latin typeface="Times New Roman" panose="02020603050405020304" pitchFamily="18" charset="0"/>
              </a:rPr>
              <a:t>z</a:t>
            </a:r>
            <a:r>
              <a:rPr lang="en-US" sz="2000" dirty="0" smtClean="0">
                <a:latin typeface="Times New Roman" panose="02020603050405020304" pitchFamily="18" charset="0"/>
              </a:rPr>
              <a:t>, P</a:t>
            </a:r>
            <a:r>
              <a:rPr lang="en-US" sz="2000" baseline="-25000" dirty="0" smtClean="0">
                <a:latin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</a:rPr>
              <a:t>, </a:t>
            </a:r>
            <a:r>
              <a:rPr lang="en-US" sz="2000" dirty="0" err="1" smtClean="0">
                <a:latin typeface="Times New Roman" panose="02020603050405020304" pitchFamily="18" charset="0"/>
              </a:rPr>
              <a:t>T</a:t>
            </a:r>
            <a:r>
              <a:rPr lang="en-US" sz="2000" baseline="-25000" dirty="0" err="1" smtClean="0">
                <a:latin typeface="Times New Roman" panose="02020603050405020304" pitchFamily="18" charset="0"/>
              </a:rPr>
              <a:t>s</a:t>
            </a:r>
            <a:r>
              <a:rPr lang="en-US" sz="2000" dirty="0" smtClean="0">
                <a:latin typeface="Times New Roman" panose="02020603050405020304" pitchFamily="18" charset="0"/>
              </a:rPr>
              <a:t>, k, </a:t>
            </a:r>
            <a:r>
              <a:rPr lang="el-GR" sz="2000" dirty="0" smtClean="0">
                <a:latin typeface="Times New Roman" panose="02020603050405020304" pitchFamily="18" charset="0"/>
              </a:rPr>
              <a:t>ω</a:t>
            </a:r>
            <a:r>
              <a:rPr lang="en-US" sz="2000" dirty="0" smtClean="0">
                <a:latin typeface="Times New Roman" panose="02020603050405020304" pitchFamily="18" charset="0"/>
              </a:rPr>
              <a:t>, c</a:t>
            </a:r>
            <a:r>
              <a:rPr lang="en-US" sz="2000" baseline="-25000" dirty="0" smtClean="0">
                <a:latin typeface="Times New Roman" panose="02020603050405020304" pitchFamily="18" charset="0"/>
              </a:rPr>
              <a:t>i</a:t>
            </a:r>
            <a:r>
              <a:rPr lang="ru-RU" sz="2000" dirty="0" smtClean="0">
                <a:latin typeface="Times New Roman" panose="02020603050405020304" pitchFamily="18" charset="0"/>
              </a:rPr>
              <a:t> при помощи профиля в двухмерном (а) и трехмерном (б) случаях</a:t>
            </a:r>
            <a:endParaRPr lang="ru-RU" sz="2000" dirty="0"/>
          </a:p>
        </p:txBody>
      </p:sp>
      <p:pic>
        <p:nvPicPr>
          <p:cNvPr id="47" name="Рисунок 46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402" y="7121951"/>
            <a:ext cx="5410762" cy="2198359"/>
          </a:xfrm>
          <a:prstGeom prst="rect">
            <a:avLst/>
          </a:prstGeom>
        </p:spPr>
      </p:pic>
      <p:sp>
        <p:nvSpPr>
          <p:cNvPr id="48" name="Прямоугольник 47"/>
          <p:cNvSpPr/>
          <p:nvPr/>
        </p:nvSpPr>
        <p:spPr>
          <a:xfrm>
            <a:off x="103744" y="9923479"/>
            <a:ext cx="10387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dirty="0" smtClean="0">
                <a:latin typeface="Times New Roman" panose="02020603050405020304" pitchFamily="18" charset="0"/>
              </a:rPr>
              <a:t>Рисунок 1. Геометрические параметры объекта исследования: а) 3</a:t>
            </a:r>
            <a:r>
              <a:rPr lang="en-US" sz="2000" dirty="0" smtClean="0">
                <a:latin typeface="Times New Roman" panose="02020603050405020304" pitchFamily="18" charset="0"/>
              </a:rPr>
              <a:t>D-</a:t>
            </a:r>
            <a:r>
              <a:rPr lang="ru-RU" sz="2000" dirty="0" smtClean="0">
                <a:latin typeface="Times New Roman" panose="02020603050405020304" pitchFamily="18" charset="0"/>
              </a:rPr>
              <a:t>проекция; б) – в плоскости симметрии уступа. </a:t>
            </a:r>
            <a:r>
              <a:rPr lang="en-US" sz="2000" dirty="0" smtClean="0">
                <a:latin typeface="Times New Roman" panose="02020603050405020304" pitchFamily="18" charset="0"/>
              </a:rPr>
              <a:t>R=0.07 </a:t>
            </a:r>
            <a:r>
              <a:rPr lang="ru-RU" sz="2000" dirty="0" smtClean="0">
                <a:latin typeface="Times New Roman" panose="02020603050405020304" pitchFamily="18" charset="0"/>
              </a:rPr>
              <a:t>м.</a:t>
            </a:r>
            <a:endParaRPr lang="ru-RU" sz="2000" dirty="0"/>
          </a:p>
        </p:txBody>
      </p:sp>
      <p:pic>
        <p:nvPicPr>
          <p:cNvPr id="52" name="Рисунок 51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3" r="8910"/>
          <a:stretch/>
        </p:blipFill>
        <p:spPr>
          <a:xfrm>
            <a:off x="710249" y="6715559"/>
            <a:ext cx="3384446" cy="2540645"/>
          </a:xfrm>
          <a:prstGeom prst="rect">
            <a:avLst/>
          </a:prstGeom>
        </p:spPr>
      </p:pic>
      <p:sp>
        <p:nvSpPr>
          <p:cNvPr id="53" name="Прямоугольник 52"/>
          <p:cNvSpPr/>
          <p:nvPr/>
        </p:nvSpPr>
        <p:spPr>
          <a:xfrm>
            <a:off x="193674" y="9348854"/>
            <a:ext cx="3888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</a:rPr>
              <a:t>а</a:t>
            </a:r>
            <a:endParaRPr lang="ru-RU" sz="2400" dirty="0"/>
          </a:p>
        </p:txBody>
      </p:sp>
      <p:sp>
        <p:nvSpPr>
          <p:cNvPr id="54" name="Прямоугольник 53"/>
          <p:cNvSpPr/>
          <p:nvPr/>
        </p:nvSpPr>
        <p:spPr>
          <a:xfrm>
            <a:off x="5734181" y="9348854"/>
            <a:ext cx="3888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</a:rPr>
              <a:t>б</a:t>
            </a:r>
            <a:endParaRPr lang="ru-RU" sz="2400" dirty="0"/>
          </a:p>
        </p:txBody>
      </p:sp>
      <p:grpSp>
        <p:nvGrpSpPr>
          <p:cNvPr id="80" name="Группа 79"/>
          <p:cNvGrpSpPr/>
          <p:nvPr/>
        </p:nvGrpSpPr>
        <p:grpSpPr>
          <a:xfrm>
            <a:off x="11299710" y="4036136"/>
            <a:ext cx="9576391" cy="6206153"/>
            <a:chOff x="10706497" y="4117586"/>
            <a:chExt cx="10391274" cy="6567712"/>
          </a:xfrm>
        </p:grpSpPr>
        <p:pic>
          <p:nvPicPr>
            <p:cNvPr id="51" name="Рисунок 50"/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06497" y="4117586"/>
              <a:ext cx="10058400" cy="5657850"/>
            </a:xfrm>
            <a:prstGeom prst="rect">
              <a:avLst/>
            </a:prstGeom>
          </p:spPr>
        </p:pic>
        <p:sp>
          <p:nvSpPr>
            <p:cNvPr id="55" name="Прямоугольник 54"/>
            <p:cNvSpPr/>
            <p:nvPr/>
          </p:nvSpPr>
          <p:spPr>
            <a:xfrm>
              <a:off x="10710741" y="9610464"/>
              <a:ext cx="10387030" cy="10748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 smtClean="0">
                  <a:latin typeface="Times New Roman" panose="02020603050405020304" pitchFamily="18" charset="0"/>
                </a:rPr>
                <a:t>Рисунок 3. Влияние модели воздуха на форму отрывной зоны перед уступом: а) модель инертного воздуха; б) модель диссоциирующего воздуха; в) модель идеального газа при Т=25 С; г)  модель равновесного воздуха.</a:t>
              </a:r>
              <a:endParaRPr lang="ru-RU" sz="2000" dirty="0"/>
            </a:p>
          </p:txBody>
        </p:sp>
      </p:grpSp>
      <p:sp>
        <p:nvSpPr>
          <p:cNvPr id="56" name="Прямоугольник 55"/>
          <p:cNvSpPr/>
          <p:nvPr/>
        </p:nvSpPr>
        <p:spPr>
          <a:xfrm>
            <a:off x="11579227" y="6113365"/>
            <a:ext cx="3888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</a:rPr>
              <a:t>а</a:t>
            </a:r>
            <a:endParaRPr lang="ru-RU" sz="24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394780" y="6113364"/>
            <a:ext cx="3888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</a:rPr>
              <a:t>б</a:t>
            </a:r>
            <a:endParaRPr lang="ru-RU" sz="24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11618560" y="8728854"/>
            <a:ext cx="3888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</a:rPr>
              <a:t>в</a:t>
            </a:r>
            <a:endParaRPr lang="ru-RU" sz="2400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6413830" y="8734440"/>
            <a:ext cx="3888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</a:rPr>
              <a:t>г</a:t>
            </a:r>
            <a:endParaRPr lang="ru-RU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16830675" y="17329060"/>
            <a:ext cx="211455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=2000 K</a:t>
            </a:r>
          </a:p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=12000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ккал/м</a:t>
            </a:r>
            <a:r>
              <a:rPr lang="ru-RU" sz="1600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1623356" y="17611542"/>
            <a:ext cx="1403971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’=20.2 </a:t>
            </a:r>
            <a:r>
              <a:rPr lang="ru-RU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атм</a:t>
            </a:r>
            <a:endParaRPr lang="ru-RU" sz="16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7" name="Группа 76"/>
          <p:cNvGrpSpPr/>
          <p:nvPr/>
        </p:nvGrpSpPr>
        <p:grpSpPr>
          <a:xfrm>
            <a:off x="10814485" y="10404411"/>
            <a:ext cx="10456444" cy="5290855"/>
            <a:chOff x="10814485" y="10976907"/>
            <a:chExt cx="10456444" cy="5290855"/>
          </a:xfrm>
        </p:grpSpPr>
        <p:pic>
          <p:nvPicPr>
            <p:cNvPr id="60" name="Рисунок 59"/>
            <p:cNvPicPr>
              <a:picLocks noChangeAspect="1"/>
            </p:cNvPicPr>
            <p:nvPr/>
          </p:nvPicPr>
          <p:blipFill rotWithShape="1"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80" t="11738" r="19679" b="7454"/>
            <a:stretch/>
          </p:blipFill>
          <p:spPr>
            <a:xfrm>
              <a:off x="11069078" y="11049020"/>
              <a:ext cx="4248213" cy="4194095"/>
            </a:xfrm>
            <a:prstGeom prst="rect">
              <a:avLst/>
            </a:prstGeom>
          </p:spPr>
        </p:pic>
        <p:pic>
          <p:nvPicPr>
            <p:cNvPr id="61" name="Рисунок 60"/>
            <p:cNvPicPr>
              <a:picLocks noChangeAspect="1"/>
            </p:cNvPicPr>
            <p:nvPr/>
          </p:nvPicPr>
          <p:blipFill rotWithShape="1"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59" t="-3128" r="8579" b="3128"/>
            <a:stretch/>
          </p:blipFill>
          <p:spPr>
            <a:xfrm>
              <a:off x="15904256" y="10976907"/>
              <a:ext cx="5316138" cy="4196304"/>
            </a:xfrm>
            <a:prstGeom prst="rect">
              <a:avLst/>
            </a:prstGeom>
          </p:spPr>
        </p:pic>
        <p:sp>
          <p:nvSpPr>
            <p:cNvPr id="74" name="Прямоугольник 73"/>
            <p:cNvSpPr/>
            <p:nvPr/>
          </p:nvSpPr>
          <p:spPr>
            <a:xfrm>
              <a:off x="10875673" y="15177591"/>
              <a:ext cx="463099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400" dirty="0" smtClean="0">
                  <a:latin typeface="Times New Roman" panose="02020603050405020304" pitchFamily="18" charset="0"/>
                </a:rPr>
                <a:t>а</a:t>
              </a:r>
              <a:endParaRPr lang="ru-RU" sz="2400" dirty="0"/>
            </a:p>
          </p:txBody>
        </p:sp>
        <p:sp>
          <p:nvSpPr>
            <p:cNvPr id="75" name="Прямоугольник 74"/>
            <p:cNvSpPr/>
            <p:nvPr/>
          </p:nvSpPr>
          <p:spPr>
            <a:xfrm>
              <a:off x="15904256" y="15182024"/>
              <a:ext cx="531613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400" dirty="0" smtClean="0">
                  <a:latin typeface="Times New Roman" panose="02020603050405020304" pitchFamily="18" charset="0"/>
                </a:rPr>
                <a:t>б</a:t>
              </a:r>
              <a:endParaRPr lang="ru-RU" sz="2400" dirty="0"/>
            </a:p>
          </p:txBody>
        </p:sp>
        <p:sp>
          <p:nvSpPr>
            <p:cNvPr id="76" name="Прямоугольник 75"/>
            <p:cNvSpPr/>
            <p:nvPr/>
          </p:nvSpPr>
          <p:spPr>
            <a:xfrm>
              <a:off x="10814485" y="15559876"/>
              <a:ext cx="1045644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ru-RU" sz="2000" dirty="0" smtClean="0">
                  <a:latin typeface="Times New Roman" panose="02020603050405020304" pitchFamily="18" charset="0"/>
                </a:rPr>
                <a:t>Рисунок 4. Картина течения в пограничном слое и давления на поверхности уступа (а); распределение теплового потока по поверхности ЛА в окрестности уступа (б).</a:t>
              </a:r>
              <a:endParaRPr lang="ru-RU" sz="2000" dirty="0"/>
            </a:p>
          </p:txBody>
        </p:sp>
      </p:grpSp>
      <p:pic>
        <p:nvPicPr>
          <p:cNvPr id="79" name="Рисунок 78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232478" y="20259833"/>
            <a:ext cx="4604682" cy="2980427"/>
          </a:xfrm>
          <a:prstGeom prst="rect">
            <a:avLst/>
          </a:prstGeom>
        </p:spPr>
      </p:pic>
      <p:grpSp>
        <p:nvGrpSpPr>
          <p:cNvPr id="25" name="Группа 24"/>
          <p:cNvGrpSpPr/>
          <p:nvPr/>
        </p:nvGrpSpPr>
        <p:grpSpPr>
          <a:xfrm>
            <a:off x="16453455" y="20348274"/>
            <a:ext cx="4422646" cy="2904630"/>
            <a:chOff x="16117911" y="20461861"/>
            <a:chExt cx="4308350" cy="2777039"/>
          </a:xfrm>
        </p:grpSpPr>
        <p:pic>
          <p:nvPicPr>
            <p:cNvPr id="81" name="Рисунок 80"/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16117911" y="20461861"/>
              <a:ext cx="4308350" cy="2777039"/>
            </a:xfrm>
            <a:prstGeom prst="rect">
              <a:avLst/>
            </a:prstGeom>
          </p:spPr>
        </p:pic>
        <p:cxnSp>
          <p:nvCxnSpPr>
            <p:cNvPr id="83" name="Прямая соединительная линия 82"/>
            <p:cNvCxnSpPr/>
            <p:nvPr/>
          </p:nvCxnSpPr>
          <p:spPr>
            <a:xfrm>
              <a:off x="19097625" y="20539511"/>
              <a:ext cx="0" cy="233953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единительная линия 83"/>
            <p:cNvCxnSpPr/>
            <p:nvPr/>
          </p:nvCxnSpPr>
          <p:spPr>
            <a:xfrm>
              <a:off x="19288125" y="20539511"/>
              <a:ext cx="0" cy="233953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Box 84"/>
            <p:cNvSpPr txBox="1"/>
            <p:nvPr/>
          </p:nvSpPr>
          <p:spPr>
            <a:xfrm>
              <a:off x="17740083" y="21610225"/>
              <a:ext cx="992501" cy="60016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ru-RU" sz="11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Зона согласования расчетов</a:t>
              </a:r>
              <a:endParaRPr lang="ru-RU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89" name="Прямая со стрелкой 88"/>
          <p:cNvCxnSpPr>
            <a:stCxn id="85" idx="3"/>
          </p:cNvCxnSpPr>
          <p:nvPr/>
        </p:nvCxnSpPr>
        <p:spPr>
          <a:xfrm flipV="1">
            <a:off x="19137493" y="21861780"/>
            <a:ext cx="491627" cy="149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11320468" y="23151751"/>
            <a:ext cx="47369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</a:rPr>
              <a:t>а</a:t>
            </a:r>
            <a:endParaRPr lang="ru-RU" sz="24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6379548" y="23234097"/>
            <a:ext cx="445616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 smtClean="0">
                <a:latin typeface="Times New Roman" panose="02020603050405020304" pitchFamily="18" charset="0"/>
              </a:rPr>
              <a:t>б</a:t>
            </a:r>
            <a:endParaRPr lang="ru-RU" sz="2400" dirty="0"/>
          </a:p>
        </p:txBody>
      </p:sp>
      <p:sp>
        <p:nvSpPr>
          <p:cNvPr id="96" name="Прямоугольник 95"/>
          <p:cNvSpPr/>
          <p:nvPr/>
        </p:nvSpPr>
        <p:spPr>
          <a:xfrm>
            <a:off x="10924395" y="23587076"/>
            <a:ext cx="1038703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000" smtClean="0">
                <a:latin typeface="Times New Roman" panose="02020603050405020304" pitchFamily="18" charset="0"/>
              </a:rPr>
              <a:t>Рисунок 6. </a:t>
            </a:r>
            <a:r>
              <a:rPr lang="ru-RU" sz="2000" dirty="0" smtClean="0">
                <a:latin typeface="Times New Roman" panose="02020603050405020304" pitchFamily="18" charset="0"/>
              </a:rPr>
              <a:t>Распределение теплового потока по образующей переднего конуса (а) и распределение теплового потока по всей длине ЛА в плоскости симметрии уступа.</a:t>
            </a:r>
            <a:endParaRPr lang="ru-RU" sz="2000" dirty="0"/>
          </a:p>
        </p:txBody>
      </p:sp>
      <p:sp>
        <p:nvSpPr>
          <p:cNvPr id="28" name="TextBox 27"/>
          <p:cNvSpPr txBox="1"/>
          <p:nvPr/>
        </p:nvSpPr>
        <p:spPr>
          <a:xfrm>
            <a:off x="987879" y="3828866"/>
            <a:ext cx="858038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окрестности элемента, выступающего в гиперзвуковой поток, возникает сложное пространственное течение, характеризующееся появлением локальных зон высоких давлений и тепловых потоков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Экспериментальные исследования в аэродинамических трубах позволили схематизировать течение в отрывных зонах перед уступом и разработать эмпирические зависимости для оценки максимальных тепловых потоков на поверхности трехмерного выступа. Однако величины давления и энтальпии потока, создаваемые при наземных испытаниях, существенно отличаются от тех, что реализуются в полете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Основная цель работы – определение влияния реальных свойств воздуха на картину течения в окрестности уступа, выставленного в гиперзвуковой поток. Предыстория течения  создается конусом, затупленным по сфере. Параметры набегающего потока: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600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∞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=25, P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∞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=2550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Па,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∞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 221.6. </a:t>
            </a:r>
            <a:r>
              <a:rPr lang="ru-RU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Уступ шириной 200 мм расположен в торцевой части конуса.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Прямоугольник 30"/>
          <p:cNvSpPr/>
          <p:nvPr/>
        </p:nvSpPr>
        <p:spPr>
          <a:xfrm>
            <a:off x="12732931" y="21611729"/>
            <a:ext cx="206678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sz="18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W0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=12000 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ккал/м</a:t>
            </a:r>
            <a:r>
              <a:rPr lang="ru-RU" sz="18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878685" y="11292140"/>
            <a:ext cx="256339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Система уравнений:</a:t>
            </a:r>
          </a:p>
        </p:txBody>
      </p:sp>
    </p:spTree>
    <p:extLst>
      <p:ext uri="{BB962C8B-B14F-4D97-AF65-F5344CB8AC3E}">
        <p14:creationId xmlns:p14="http://schemas.microsoft.com/office/powerpoint/2010/main" val="38581771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1443</TotalTime>
  <Words>693</Words>
  <Application>Microsoft Office PowerPoint</Application>
  <PresentationFormat>Произвольный</PresentationFormat>
  <Paragraphs>121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Лепихов Андрей В</dc:creator>
  <cp:lastModifiedBy>Лепихов Андрей В</cp:lastModifiedBy>
  <cp:revision>113</cp:revision>
  <dcterms:created xsi:type="dcterms:W3CDTF">2017-02-17T03:53:05Z</dcterms:created>
  <dcterms:modified xsi:type="dcterms:W3CDTF">2017-02-27T10:40:10Z</dcterms:modified>
</cp:coreProperties>
</file>