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ru-RU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>
        <p:scale>
          <a:sx n="25" d="100"/>
          <a:sy n="25" d="100"/>
        </p:scale>
        <p:origin x="137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697F-8E65-4744-A924-1CAFFCD144A9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2653D-7FAD-4235-BB99-0AA6452EE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10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2653D-7FAD-4235-BB99-0AA6452EE3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1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8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7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1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3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8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4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985-1DEA-4975-969E-5160FECA32CC}" type="datetimeFigureOut">
              <a:rPr lang="ru-RU" smtClean="0"/>
              <a:t>22.01.2017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00F6-6B00-4CC3-8904-4068254C5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24543"/>
            <a:ext cx="213836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Упрощенная кинетическая схема горения</a:t>
            </a:r>
            <a:b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керосин-кислородной смеси в камере ЖРД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39143"/>
            <a:ext cx="21383625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А.В. Лепихов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26367"/>
              </p:ext>
            </p:extLst>
          </p:nvPr>
        </p:nvGraphicFramePr>
        <p:xfrm>
          <a:off x="700698" y="11793813"/>
          <a:ext cx="9254382" cy="590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4155"/>
                <a:gridCol w="3663176"/>
                <a:gridCol w="1010925"/>
                <a:gridCol w="1182004"/>
                <a:gridCol w="2634122"/>
              </a:tblGrid>
              <a:tr h="605506">
                <a:tc gridSpan="5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Упрощенная кинетическая схема горения смеси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-1/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sz="1600" b="1" kern="1200" baseline="-25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b="1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endParaRPr lang="ru-RU" sz="1600" b="1" kern="1200" baseline="300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5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+6O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=&gt;12CO+12H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2.0E+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.177E+08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CO+O+M&lt;=&gt;CO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5.3E+10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1.900E+07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CO+OH&lt;=&gt;H+CO</a:t>
                      </a:r>
                      <a:r>
                        <a:rPr lang="ru-RU" sz="16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4.4E+0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3.098E+06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ru-RU" sz="16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+O</a:t>
                      </a:r>
                      <a:r>
                        <a:rPr lang="ru-RU" sz="16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&lt;=&gt;OH+OH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1.7E+1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0E+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H+O</a:t>
                      </a:r>
                      <a:r>
                        <a:rPr lang="ru-RU" sz="16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&lt;=&gt;O+OH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2.6E+1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7.033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E+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OH+H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&lt;=&gt;H+H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2.2E+1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2.156e+07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&lt;=&gt;OH+H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1.8E+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3.726e+07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OH+OH&lt;=&gt;H</a:t>
                      </a:r>
                      <a:r>
                        <a:rPr lang="ru-RU" sz="1600" b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O+O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6.3E+1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4.560E+06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H+H+M&lt;=&gt;H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6.4E+1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H+OH+M&lt;=&gt;H</a:t>
                      </a:r>
                      <a:r>
                        <a:rPr lang="ru-RU" sz="1600" b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O+M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2.2E+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-2.0</a:t>
                      </a:r>
                      <a:endParaRPr lang="ru-RU" sz="16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508"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Примечание: Эффективность М составляет 2.5 для компонента Н</a:t>
                      </a:r>
                      <a:r>
                        <a:rPr lang="ru-RU" sz="16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16 для Н</a:t>
                      </a:r>
                      <a:r>
                        <a:rPr lang="ru-RU" sz="16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и 1 для остальных компонент. Размерность принята в джоулях, молях*10</a:t>
                      </a:r>
                      <a:r>
                        <a:rPr lang="ru-RU" sz="16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ru-RU" sz="16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секундах.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10800000" y="4082142"/>
            <a:ext cx="0" cy="2577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17589573"/>
            <a:ext cx="10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88904" y="9139695"/>
            <a:ext cx="10583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Применение: расчет блочной струи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4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Musial1961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490" y="7725306"/>
            <a:ext cx="1080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06812" y="4363179"/>
            <a:ext cx="792757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Предложена упрощенная кинетическая схема и численная модель горения керосина марки </a:t>
            </a:r>
            <a:r>
              <a:rPr lang="en-US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в кислороде (</a:t>
            </a:r>
            <a:r>
              <a:rPr lang="en-US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-1/</a:t>
            </a:r>
            <a:r>
              <a:rPr lang="en-US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altLang="ru-RU" sz="1600" baseline="-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ориентированная на условия, характерные для камер сгорания жидкостных ракетных двигателей</a:t>
            </a:r>
            <a:r>
              <a:rPr lang="ru-RU" alt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выполнена в интересах постановки вычислительных экспериментов лучисто-конвективного воздействия в донной области ракеты и ударно-волновых нагрузок на стартовое сооружение при запуске ЖРД первой ступени, точность компьютерного моделирования которых существенно зависит от распределения газодинамических параметров на срезе сопла в ядре потока и в пограничном слое, свойств смеси сопловых газов, профиля сопла.</a:t>
            </a:r>
          </a:p>
          <a:p>
            <a:pPr indent="4572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Акцент сделан на конкретной марке керосина </a:t>
            </a:r>
            <a:r>
              <a:rPr lang="en-US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ru-RU" alt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-1, что связано с необходимостью численного моделирования и анализа наземных и летных экспериментальных исследований струйных течений, выполненных ранее в США с использованием данной марки керосина</a:t>
            </a:r>
            <a:r>
              <a:rPr lang="ru-RU" alt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906868" y="27343593"/>
            <a:ext cx="1047384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Литература</a:t>
            </a:r>
            <a:endParaRPr lang="en-US" sz="2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[Wang2001]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Thermophysics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Characterization of Kerosene Combustion, Journal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Thermophysics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Heat Transfer, Vol. 15, No. 2 (2001), pp. 140-147.http://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dx.doi.org/10.2514/2.6602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[McBride1993]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McBride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B.J., Gordon S., Reno M.A. Coefficients for Calculating Thermodynamic and Transport Properties of Individual Species // NASA Technical Memorandum 4513, 1993.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[Musial1961]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Musial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N.T., James J.W. Base Flow Characteristics for Several Four-clustered Rocket Configurations at Mach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 from 2.0 to 3.5 // NASA Technical Note D-1093.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1961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[Sutton2001]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Sutton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G.P.,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Biblarz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O. Rocket Propulsion Elements. 2001. 7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1316971" y="19285833"/>
            <a:ext cx="9360924" cy="4522906"/>
            <a:chOff x="11066124" y="20459582"/>
            <a:chExt cx="9360924" cy="452290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t="4955"/>
            <a:stretch/>
          </p:blipFill>
          <p:spPr>
            <a:xfrm>
              <a:off x="12104219" y="20459582"/>
              <a:ext cx="5575300" cy="3854235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6124" y="20459582"/>
              <a:ext cx="1038095" cy="3047619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5"/>
            <a:srcRect b="5236"/>
            <a:stretch/>
          </p:blipFill>
          <p:spPr>
            <a:xfrm>
              <a:off x="17680674" y="20461512"/>
              <a:ext cx="2746374" cy="384617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2104219" y="24324987"/>
              <a:ext cx="281176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4915983" y="24324987"/>
              <a:ext cx="2763535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</a:t>
              </a:r>
              <a:endPara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7679518" y="24307683"/>
              <a:ext cx="2747530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</a:t>
              </a:r>
              <a:endPara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2104219" y="24613156"/>
              <a:ext cx="8322829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Поле чисел Маха в донной области модели ракеты для расчетных случаев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0804459" y="23864142"/>
            <a:ext cx="10545293" cy="3486157"/>
            <a:chOff x="10807367" y="25609183"/>
            <a:chExt cx="10545293" cy="3486157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0807367" y="28818341"/>
              <a:ext cx="10545293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Распределение давления и теплового потока по поверхности днища модели</a:t>
              </a:r>
              <a:endPara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10843102" y="25609183"/>
              <a:ext cx="10286069" cy="3153755"/>
              <a:chOff x="10871511" y="25633152"/>
              <a:chExt cx="10286069" cy="3153755"/>
            </a:xfrm>
          </p:grpSpPr>
          <p:pic>
            <p:nvPicPr>
              <p:cNvPr id="23" name="Рисунок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15917" y="25633152"/>
                <a:ext cx="5041663" cy="3153755"/>
              </a:xfrm>
              <a:prstGeom prst="rect">
                <a:avLst/>
              </a:prstGeom>
            </p:spPr>
          </p:pic>
          <p:pic>
            <p:nvPicPr>
              <p:cNvPr id="24" name="Рисунок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1511" y="25639426"/>
                <a:ext cx="5244406" cy="3147481"/>
              </a:xfrm>
              <a:prstGeom prst="rect">
                <a:avLst/>
              </a:prstGeom>
            </p:spPr>
          </p:pic>
        </p:grpSp>
      </p:grpSp>
      <p:grpSp>
        <p:nvGrpSpPr>
          <p:cNvPr id="40" name="Группа 39"/>
          <p:cNvGrpSpPr/>
          <p:nvPr/>
        </p:nvGrpSpPr>
        <p:grpSpPr>
          <a:xfrm>
            <a:off x="11725287" y="10676659"/>
            <a:ext cx="8509029" cy="6011309"/>
            <a:chOff x="11684652" y="12674594"/>
            <a:chExt cx="8509029" cy="6011309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11684652" y="12982371"/>
              <a:ext cx="4402856" cy="2324232"/>
              <a:chOff x="471069" y="1307489"/>
              <a:chExt cx="4402856" cy="2324232"/>
            </a:xfrm>
          </p:grpSpPr>
          <p:pic>
            <p:nvPicPr>
              <p:cNvPr id="26" name="Рисунок 25"/>
              <p:cNvPicPr>
                <a:picLocks noChangeAspect="1"/>
              </p:cNvPicPr>
              <p:nvPr/>
            </p:nvPicPr>
            <p:blipFill rotWithShape="1">
              <a:blip r:embed="rId8"/>
              <a:srcRect b="4222"/>
              <a:stretch/>
            </p:blipFill>
            <p:spPr>
              <a:xfrm>
                <a:off x="471069" y="1307489"/>
                <a:ext cx="4402856" cy="2324232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2182483" y="3016168"/>
                <a:ext cx="2691442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Аэродинамическая труба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Lewis SWT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Группа 27"/>
            <p:cNvGrpSpPr/>
            <p:nvPr/>
          </p:nvGrpSpPr>
          <p:grpSpPr>
            <a:xfrm>
              <a:off x="11684652" y="15833322"/>
              <a:ext cx="3705100" cy="2852581"/>
              <a:chOff x="333045" y="3898741"/>
              <a:chExt cx="3705100" cy="2852581"/>
            </a:xfrm>
          </p:grpSpPr>
          <p:grpSp>
            <p:nvGrpSpPr>
              <p:cNvPr id="29" name="Группа 28"/>
              <p:cNvGrpSpPr/>
              <p:nvPr/>
            </p:nvGrpSpPr>
            <p:grpSpPr>
              <a:xfrm>
                <a:off x="333045" y="3898741"/>
                <a:ext cx="3705100" cy="2852581"/>
                <a:chOff x="471069" y="3747567"/>
                <a:chExt cx="3705100" cy="2852581"/>
              </a:xfrm>
            </p:grpSpPr>
            <p:pic>
              <p:nvPicPr>
                <p:cNvPr id="31" name="Рисунок 30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069" y="3747567"/>
                  <a:ext cx="3705100" cy="285258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00465" y="6292371"/>
                  <a:ext cx="181493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Днище модели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0465" y="5549051"/>
                  <a:ext cx="68487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Сопла</a:t>
                  </a:r>
                </a:p>
              </p:txBody>
            </p:sp>
          </p:grpSp>
          <p:sp>
            <p:nvSpPr>
              <p:cNvPr id="30" name="Прямоугольник 29"/>
              <p:cNvSpPr/>
              <p:nvPr/>
            </p:nvSpPr>
            <p:spPr>
              <a:xfrm>
                <a:off x="2277372" y="6202392"/>
                <a:ext cx="1760773" cy="491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11684652" y="15317278"/>
              <a:ext cx="1978831" cy="466564"/>
              <a:chOff x="298541" y="3408710"/>
              <a:chExt cx="1978831" cy="466564"/>
            </a:xfrm>
          </p:grpSpPr>
          <p:sp>
            <p:nvSpPr>
              <p:cNvPr id="35" name="Овал 34"/>
              <p:cNvSpPr/>
              <p:nvPr/>
            </p:nvSpPr>
            <p:spPr>
              <a:xfrm>
                <a:off x="298541" y="3452822"/>
                <a:ext cx="172528" cy="17623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0465" y="3408710"/>
                <a:ext cx="120245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Калориметр</a:t>
                </a: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341671" y="374079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0465" y="3629053"/>
                <a:ext cx="16769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Датчик давления</a:t>
                </a: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16216905" y="12674594"/>
              <a:ext cx="3976776" cy="56938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marL="179388" indent="-17938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Исследование давления, температуры и тепловых потоков в донной области ракеты с блочной ЖРД</a:t>
              </a:r>
            </a:p>
            <a:p>
              <a:pPr marL="179388" indent="-17938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Выполнено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N.T. Musial and J.J. Ward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 аэродинамической трубе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NASA Lewis Supersonic Wind Tunnel (SWT)</a:t>
              </a:r>
            </a:p>
            <a:p>
              <a:pPr marL="179388" indent="-17938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Компоновка из четырех кислород/керосиновых (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/JP-4)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двигателей тягой ≈2.2 кН </a:t>
              </a:r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работала 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 10 до 12 секунд при наличии </a:t>
              </a:r>
              <a:r>
                <a:rPr lang="ru-RU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спутного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потока воздуха,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≈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2.75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9388" indent="-179388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Для измерения параметров воздействия в донной области установлены калориметры и датчики давления</a:t>
              </a:r>
            </a:p>
          </p:txBody>
        </p:sp>
      </p:grp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10"/>
          <a:srcRect r="69244"/>
          <a:stretch/>
        </p:blipFill>
        <p:spPr>
          <a:xfrm>
            <a:off x="19215188" y="743609"/>
            <a:ext cx="1913983" cy="1346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7949" y="16853716"/>
            <a:ext cx="100983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расчета: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С постоянными газодинамическими параметрами, соответствующими значениям на срезе сопла. Расчет от критического сечения для эффективного профилированного сопла.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газодинамическими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параметрами, заданными как функция от температуры по результатам термодинамического расчета.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сгорания.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с учетом физико-химических процессов в сопле ЖРД с помощью упрощенной модели горения смеси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RP-1/O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от камеры сгорания.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238085" y="8449421"/>
            <a:ext cx="1022287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 разложения керосина марки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представлен одной брутто-реакцией, записываемой в следующем виде: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+6O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→12CO+12H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 компонент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является эффективным компонентом с термодинамическими характеристиками, соответствующими керосину марки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энтальпии образования эффективного компонента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ru-RU" altLang="ru-RU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используется величина </a:t>
            </a: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altLang="ru-RU" sz="20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altLang="ru-RU" sz="2000" i="1" baseline="30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ru-RU" altLang="ru-RU" sz="2000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=-450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кДж/моль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720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Термодинамические свойства эффективного компонента </a:t>
            </a: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C12H24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приняты аналогично [5]. Теплофизические свойства остальных компонентов приняты в соответствии с [8].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700698" y="18809233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238085" y="18996634"/>
            <a:ext cx="4503415" cy="3868513"/>
            <a:chOff x="238085" y="18996634"/>
            <a:chExt cx="4503415" cy="3868513"/>
          </a:xfrm>
        </p:grpSpPr>
        <p:pic>
          <p:nvPicPr>
            <p:cNvPr id="1027" name="Рисунок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2" y="18996634"/>
              <a:ext cx="4409688" cy="299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 rot="10800000" flipV="1">
              <a:off x="238085" y="21941817"/>
              <a:ext cx="4502213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52413" algn="l"/>
                </a:tabLst>
              </a:pPr>
              <a: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Сравнение концентрации компонент</a:t>
              </a:r>
              <a:b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в продуктах сгорания топливной смеси</a:t>
              </a:r>
              <a:b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RP</a:t>
              </a:r>
              <a: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-1/</a:t>
              </a:r>
              <a:r>
                <a:rPr kumimoji="0" lang="en-US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0" lang="ru-RU" altLang="ru-RU" sz="1800" b="0" i="1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ru-RU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ru-RU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  <a:r>
                <a:rPr kumimoji="0" lang="en-US" altLang="ru-RU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ru-RU" altLang="ru-RU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кодом </a:t>
              </a:r>
              <a:r>
                <a:rPr kumimoji="0" lang="en-US" altLang="ru-RU" sz="1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NASA CEA</a:t>
              </a:r>
              <a:endPara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Прямоугольник 51"/>
          <p:cNvSpPr/>
          <p:nvPr/>
        </p:nvSpPr>
        <p:spPr>
          <a:xfrm>
            <a:off x="830484" y="18353291"/>
            <a:ext cx="3412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Термодинамический расчет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978304" y="18388015"/>
            <a:ext cx="35848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сопла РД-170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5040401" y="18854801"/>
            <a:ext cx="5499659" cy="2598208"/>
            <a:chOff x="5040401" y="18854801"/>
            <a:chExt cx="5499659" cy="2598208"/>
          </a:xfrm>
        </p:grpSpPr>
        <p:pic>
          <p:nvPicPr>
            <p:cNvPr id="42" name="Рисунок 41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43" b="23851"/>
            <a:stretch/>
          </p:blipFill>
          <p:spPr>
            <a:xfrm>
              <a:off x="5040401" y="18854801"/>
              <a:ext cx="5499659" cy="2309749"/>
            </a:xfrm>
            <a:prstGeom prst="rect">
              <a:avLst/>
            </a:prstGeom>
          </p:spPr>
        </p:pic>
        <p:sp>
          <p:nvSpPr>
            <p:cNvPr id="53" name="Прямоугольник 52"/>
            <p:cNvSpPr/>
            <p:nvPr/>
          </p:nvSpPr>
          <p:spPr>
            <a:xfrm>
              <a:off x="5040401" y="21083677"/>
              <a:ext cx="54205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</a:pPr>
              <a:r>
                <a:rPr lang="ru-RU" altLang="ru-RU" sz="18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Поле чисел Маха</a:t>
              </a:r>
              <a:endPara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5163960" y="21483647"/>
            <a:ext cx="5526265" cy="2300862"/>
            <a:chOff x="5163960" y="21483647"/>
            <a:chExt cx="5526265" cy="2300862"/>
          </a:xfrm>
        </p:grpSpPr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63960" y="21483647"/>
              <a:ext cx="5376100" cy="1917463"/>
            </a:xfrm>
            <a:prstGeom prst="rect">
              <a:avLst/>
            </a:prstGeom>
          </p:spPr>
        </p:pic>
        <p:sp>
          <p:nvSpPr>
            <p:cNvPr id="57" name="Прямоугольник 56"/>
            <p:cNvSpPr/>
            <p:nvPr/>
          </p:nvSpPr>
          <p:spPr>
            <a:xfrm>
              <a:off x="5269670" y="23415177"/>
              <a:ext cx="54205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</a:pPr>
              <a:r>
                <a:rPr lang="ru-RU" altLang="ru-RU" sz="18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Профиль сопла РД-170</a:t>
              </a:r>
              <a:endPara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4961449" y="23961273"/>
            <a:ext cx="5728776" cy="3540331"/>
            <a:chOff x="4961449" y="23961273"/>
            <a:chExt cx="5728776" cy="3540331"/>
          </a:xfrm>
        </p:grpSpPr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61449" y="23961273"/>
              <a:ext cx="5621714" cy="2857500"/>
            </a:xfrm>
            <a:prstGeom prst="rect">
              <a:avLst/>
            </a:prstGeom>
          </p:spPr>
        </p:pic>
        <p:sp>
          <p:nvSpPr>
            <p:cNvPr id="59" name="Прямоугольник 58"/>
            <p:cNvSpPr/>
            <p:nvPr/>
          </p:nvSpPr>
          <p:spPr>
            <a:xfrm>
              <a:off x="5269670" y="26855273"/>
              <a:ext cx="54205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52413" algn="l"/>
                </a:tabLst>
              </a:pPr>
              <a:r>
                <a:rPr lang="ru-RU" altLang="ru-RU" sz="18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Расчетное распределение концентрации компонент соплового газа вдоль оси симметрии сопла РД-170</a:t>
              </a:r>
              <a:endPara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1" name="Прямая соединительная линия 60"/>
          <p:cNvCxnSpPr/>
          <p:nvPr/>
        </p:nvCxnSpPr>
        <p:spPr>
          <a:xfrm flipH="1">
            <a:off x="4835548" y="18567860"/>
            <a:ext cx="0" cy="11262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5" name="Таблица 10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70560"/>
              </p:ext>
            </p:extLst>
          </p:nvPr>
        </p:nvGraphicFramePr>
        <p:xfrm>
          <a:off x="4888001" y="27612532"/>
          <a:ext cx="5487475" cy="2217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579"/>
                <a:gridCol w="1358620"/>
                <a:gridCol w="1536276"/>
              </a:tblGrid>
              <a:tr h="416938">
                <a:tc grid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Сравнение </a:t>
                      </a: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результатов численного моделирования и паспортных данных для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двигателя РД-170..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7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[Sutton2001]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Давление в КС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атм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244.7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245.3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 КС, К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3830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3676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давление на срезе сопла, кПа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71.4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71.6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Тягав вакууме, кН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8169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7907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Группа 43"/>
          <p:cNvGrpSpPr/>
          <p:nvPr/>
        </p:nvGrpSpPr>
        <p:grpSpPr>
          <a:xfrm>
            <a:off x="327472" y="23098881"/>
            <a:ext cx="4073955" cy="3261236"/>
            <a:chOff x="327472" y="23098881"/>
            <a:chExt cx="4336817" cy="3406934"/>
          </a:xfrm>
        </p:grpSpPr>
        <p:pic>
          <p:nvPicPr>
            <p:cNvPr id="62" name="Рисунок 61"/>
            <p:cNvPicPr/>
            <p:nvPr/>
          </p:nvPicPr>
          <p:blipFill rotWithShape="1">
            <a:blip r:embed="rId15"/>
            <a:srcRect b="1913"/>
            <a:stretch/>
          </p:blipFill>
          <p:spPr bwMode="auto">
            <a:xfrm>
              <a:off x="680923" y="23098881"/>
              <a:ext cx="3629913" cy="239953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3" name="Прямоугольник 42"/>
            <p:cNvSpPr/>
            <p:nvPr/>
          </p:nvSpPr>
          <p:spPr>
            <a:xfrm>
              <a:off x="327472" y="25582485"/>
              <a:ext cx="433681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Зависимость температуры пламени от массового соотношения компонент </a:t>
              </a:r>
              <a:r>
                <a:rPr lang="en-US" sz="1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RP</a:t>
              </a:r>
              <a:r>
                <a:rPr lang="ru-RU" sz="1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-1 и </a:t>
              </a:r>
              <a:r>
                <a:rPr lang="en-US" sz="1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O</a:t>
              </a:r>
              <a:r>
                <a:rPr lang="ru-RU" sz="1800" i="1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ru-RU" sz="1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в топливной смеси</a:t>
              </a:r>
              <a:endParaRPr lang="ru-RU" sz="1800" i="1" dirty="0"/>
            </a:p>
          </p:txBody>
        </p:sp>
      </p:grpSp>
      <p:pic>
        <p:nvPicPr>
          <p:cNvPr id="65" name="Рисунок 64"/>
          <p:cNvPicPr/>
          <p:nvPr/>
        </p:nvPicPr>
        <p:blipFill>
          <a:blip r:embed="rId16"/>
          <a:stretch>
            <a:fillRect/>
          </a:stretch>
        </p:blipFill>
        <p:spPr>
          <a:xfrm>
            <a:off x="1022174" y="26505815"/>
            <a:ext cx="3092941" cy="2278735"/>
          </a:xfrm>
          <a:prstGeom prst="rect">
            <a:avLst/>
          </a:prstGeom>
        </p:spPr>
      </p:pic>
      <p:sp>
        <p:nvSpPr>
          <p:cNvPr id="60" name="Прямоугольник 59"/>
          <p:cNvSpPr/>
          <p:nvPr/>
        </p:nvSpPr>
        <p:spPr>
          <a:xfrm>
            <a:off x="238084" y="28930248"/>
            <a:ext cx="4502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молярной массы смеси продуктов сгорания от массового соотношения компонент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RP</a:t>
            </a:r>
            <a:r>
              <a:rPr lang="ru-RU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 и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18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топливной смеси</a:t>
            </a:r>
            <a:endParaRPr lang="ru-RU" sz="1800" i="1" dirty="0"/>
          </a:p>
        </p:txBody>
      </p:sp>
      <p:grpSp>
        <p:nvGrpSpPr>
          <p:cNvPr id="63" name="Группа 62"/>
          <p:cNvGrpSpPr/>
          <p:nvPr/>
        </p:nvGrpSpPr>
        <p:grpSpPr>
          <a:xfrm>
            <a:off x="16425407" y="4043916"/>
            <a:ext cx="4700856" cy="5022806"/>
            <a:chOff x="16425407" y="4196952"/>
            <a:chExt cx="4700856" cy="5022806"/>
          </a:xfrm>
        </p:grpSpPr>
        <p:pic>
          <p:nvPicPr>
            <p:cNvPr id="1028" name="Рисунок 102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488671" y="4196952"/>
              <a:ext cx="4637592" cy="3494905"/>
            </a:xfrm>
            <a:prstGeom prst="rect">
              <a:avLst/>
            </a:prstGeom>
          </p:spPr>
        </p:pic>
        <p:sp>
          <p:nvSpPr>
            <p:cNvPr id="66" name="Прямоугольник 65"/>
            <p:cNvSpPr/>
            <p:nvPr/>
          </p:nvSpPr>
          <p:spPr>
            <a:xfrm>
              <a:off x="16425407" y="7742430"/>
              <a:ext cx="4700856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Зависимость времени расчета модельной </a:t>
              </a:r>
              <a:r>
                <a: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CFD-</a:t>
              </a:r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задачи от количества реагирующих компонент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ru-RU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 – </a:t>
              </a:r>
              <a:r>
                <a:rPr lang="ru-RU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время расчета одной итерации для задачи с одним эффективным компонентом</a:t>
              </a:r>
              <a:endPara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Таблица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46825"/>
              </p:ext>
            </p:extLst>
          </p:nvPr>
        </p:nvGraphicFramePr>
        <p:xfrm>
          <a:off x="11139045" y="3898690"/>
          <a:ext cx="5187315" cy="319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608"/>
                <a:gridCol w="638629"/>
                <a:gridCol w="656287"/>
                <a:gridCol w="609633"/>
                <a:gridCol w="610205"/>
                <a:gridCol w="610205"/>
                <a:gridCol w="789374"/>
                <a:gridCol w="789374"/>
              </a:tblGrid>
              <a:tr h="341088">
                <a:tc gridSpan="8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Оценка независимости решения от расчетной сетки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Вариант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Расчетная сетка,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яч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Осредненные параметры на срезе сопла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aseline="-25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 кПа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 м/с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T, K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Тяга, кН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7633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1866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7641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71.4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7713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1868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7638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73.2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7657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3163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3227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1807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7722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70.8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8179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Прямоугольник 63"/>
          <p:cNvSpPr/>
          <p:nvPr/>
        </p:nvSpPr>
        <p:spPr>
          <a:xfrm>
            <a:off x="10957823" y="7341742"/>
            <a:ext cx="546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Наибольшее влияние на осредненные газодинамические характеристики сопла оказывает влияние сеточное разрешение расширяющейся части сопла в продольном направлении (параметр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4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860</Words>
  <Application>Microsoft Office PowerPoint</Application>
  <PresentationFormat>Произвольный</PresentationFormat>
  <Paragraphs>196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Лепихов Андрей В</dc:creator>
  <cp:lastModifiedBy>andrey</cp:lastModifiedBy>
  <cp:revision>72</cp:revision>
  <dcterms:created xsi:type="dcterms:W3CDTF">2017-01-18T05:46:24Z</dcterms:created>
  <dcterms:modified xsi:type="dcterms:W3CDTF">2017-01-22T02:15:50Z</dcterms:modified>
</cp:coreProperties>
</file>