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256" r:id="rId2"/>
    <p:sldId id="266" r:id="rId3"/>
    <p:sldId id="267" r:id="rId4"/>
    <p:sldId id="257" r:id="rId5"/>
    <p:sldId id="258" r:id="rId6"/>
    <p:sldId id="259" r:id="rId7"/>
    <p:sldId id="260" r:id="rId8"/>
    <p:sldId id="261" r:id="rId9"/>
    <p:sldId id="268" r:id="rId10"/>
    <p:sldId id="262" r:id="rId11"/>
    <p:sldId id="263" r:id="rId12"/>
    <p:sldId id="264" r:id="rId13"/>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7125" autoAdjust="0"/>
  </p:normalViewPr>
  <p:slideViewPr>
    <p:cSldViewPr snapToGrid="0" showGuides="1">
      <p:cViewPr varScale="1">
        <p:scale>
          <a:sx n="91" d="100"/>
          <a:sy n="91" d="100"/>
        </p:scale>
        <p:origin x="-480" y="-10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6" d="100"/>
          <a:sy n="56" d="100"/>
        </p:scale>
        <p:origin x="-1812" y="62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CC33B73-BF1F-4B8E-8955-ABB91B378905}" type="datetimeFigureOut">
              <a:rPr lang="ru-RU" smtClean="0"/>
              <a:pPr/>
              <a:t>18.04.2008</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15312A-53DC-425C-B6CE-A99E9D28DF0F}"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В мою задачу входит</a:t>
            </a:r>
            <a:r>
              <a:rPr lang="ru-RU" baseline="0" dirty="0" smtClean="0"/>
              <a:t> реализация прототипа параллельной СУБД. Это сложное программное обеспечение. Оно работает на множестве процессорных узлов (десятки и даже сотни) и каждый процесс состоит из нескольких нитей. Вся эта система, состоящая из множества процессов и нитей, должна работать согласованно и выдавать правильный и предсказуемый результат. Для такого ПО нам нужно разработать системные спецификации, разработать системную архитектуру и уже после этого выполнить кодирование. </a:t>
            </a:r>
            <a:r>
              <a:rPr lang="ru-RU" dirty="0" smtClean="0"/>
              <a:t>В</a:t>
            </a:r>
            <a:r>
              <a:rPr lang="ru-RU" baseline="0" dirty="0" smtClean="0"/>
              <a:t> нашу задачу входило разработать спецификации для прототипа параллельной СУБД. Разработать спецификации мы решили при помощи вариантов использования. Отсюда и появилась модель вариантов использования</a:t>
            </a:r>
            <a:r>
              <a:rPr lang="ru-RU" dirty="0" smtClean="0"/>
              <a:t>. Разработанная модель решает задачу специфицирования требований</a:t>
            </a:r>
            <a:r>
              <a:rPr lang="ru-RU" baseline="0" dirty="0" smtClean="0"/>
              <a:t> к параллельной СУБД. Вместе с тем, как мне кажется, эта модель – хороший пример того, как должна выглядеть модель вариантов использования системного программного обеспечения.</a:t>
            </a:r>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1</a:t>
            </a:fld>
            <a:endParaRPr lang="ru-RU"/>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BD15312A-53DC-425C-B6CE-A99E9D28DF0F}" type="slidenum">
              <a:rPr lang="ru-RU" smtClean="0"/>
              <a:pPr/>
              <a:t>10</a:t>
            </a:fld>
            <a:endParaRPr lang="ru-RU"/>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Ну и наконец, информационные ресурсы. Где можно</a:t>
            </a:r>
            <a:r>
              <a:rPr lang="ru-RU" baseline="0" dirty="0" smtClean="0"/>
              <a:t> посмотреть информацию об этой модели. Модель разработана в </a:t>
            </a:r>
            <a:r>
              <a:rPr lang="en-US" baseline="0" dirty="0" smtClean="0"/>
              <a:t>Rational Software Architect </a:t>
            </a:r>
            <a:r>
              <a:rPr lang="ru-RU" baseline="0" dirty="0" smtClean="0"/>
              <a:t>и доступна в </a:t>
            </a:r>
            <a:r>
              <a:rPr lang="en-US" baseline="0" dirty="0" smtClean="0"/>
              <a:t>CVS </a:t>
            </a:r>
            <a:r>
              <a:rPr lang="ru-RU" baseline="0" dirty="0" smtClean="0"/>
              <a:t>на нашем сервере Омега. Тут представлено два адреса: внутренний, для кафедры и внешний, для локальной сети </a:t>
            </a:r>
            <a:r>
              <a:rPr lang="ru-RU" baseline="0" dirty="0" err="1" smtClean="0"/>
              <a:t>ЮУрГУ</a:t>
            </a:r>
            <a:r>
              <a:rPr lang="ru-RU" baseline="0" dirty="0" smtClean="0"/>
              <a:t>.</a:t>
            </a:r>
          </a:p>
          <a:p>
            <a:r>
              <a:rPr lang="ru-RU" baseline="0" dirty="0" smtClean="0"/>
              <a:t>Также модель опубликована в виде технического отчета на сайте проекта Омега. Ссылка здесь указана.</a:t>
            </a:r>
          </a:p>
          <a:p>
            <a:r>
              <a:rPr lang="ru-RU" baseline="0" dirty="0" smtClean="0"/>
              <a:t>И есть еще статья в вестнике </a:t>
            </a:r>
            <a:r>
              <a:rPr lang="ru-RU" baseline="0" dirty="0" err="1" smtClean="0"/>
              <a:t>ЮУрГУ</a:t>
            </a:r>
            <a:r>
              <a:rPr lang="ru-RU" baseline="0" dirty="0" smtClean="0"/>
              <a:t>, которая выйдет, если все будет нормально, осенью. Ссылка на локальную копию статьи здесь также указана.</a:t>
            </a:r>
          </a:p>
          <a:p>
            <a:r>
              <a:rPr lang="ru-RU" baseline="0" dirty="0" smtClean="0"/>
              <a:t>В первом случае просто приведены диаграммы вариантов использования, диаграммы объектов и состояний.</a:t>
            </a:r>
          </a:p>
          <a:p>
            <a:r>
              <a:rPr lang="ru-RU" baseline="0" dirty="0" smtClean="0"/>
              <a:t>Во втором случае, помимо диаграмм представлены еще и краткие комментарии, общие требования к ПСУБД, форматы входных и выходных данных.</a:t>
            </a:r>
          </a:p>
          <a:p>
            <a:r>
              <a:rPr lang="ru-RU" baseline="0" dirty="0" smtClean="0"/>
              <a:t>В третьем случае даны подробные комментарии к диаграммам. Статью можно читать в комплекте с моделью вариантов использования в </a:t>
            </a:r>
            <a:r>
              <a:rPr lang="en-US" baseline="0" dirty="0" smtClean="0"/>
              <a:t>RSA</a:t>
            </a:r>
            <a:r>
              <a:rPr lang="ru-RU" baseline="0" dirty="0" smtClean="0"/>
              <a:t>.</a:t>
            </a:r>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11</a:t>
            </a:fld>
            <a:endParaRPr lang="ru-RU"/>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На этом у меня все. Спасибо за внимание.</a:t>
            </a:r>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12</a:t>
            </a:fld>
            <a:endParaRPr lang="ru-RU"/>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Ранее, как вы наверное помните, я уже выступал с докладом, в котором обсуждалась</a:t>
            </a:r>
            <a:r>
              <a:rPr lang="ru-RU" baseline="0" dirty="0" smtClean="0"/>
              <a:t> модель вариантов использования для параллельной СУБД. И та модель имела примерно следующую структуру: сначала была разработана модель вариантов использования параллельной СУБД. Затем выполнено разбиение системы на подсистемы и затем для каждой подсистемы была построена своя модель вариантов использования. Источником в данном случае послужила статья на сайте </a:t>
            </a:r>
            <a:r>
              <a:rPr lang="en-US" baseline="0" dirty="0" smtClean="0"/>
              <a:t>IBM. </a:t>
            </a:r>
            <a:r>
              <a:rPr lang="ru-RU" baseline="0" dirty="0" smtClean="0"/>
              <a:t>Поскольку компания </a:t>
            </a:r>
            <a:r>
              <a:rPr lang="en-US" baseline="0" dirty="0" smtClean="0"/>
              <a:t>IBM – </a:t>
            </a:r>
            <a:r>
              <a:rPr lang="ru-RU" baseline="0" dirty="0" smtClean="0"/>
              <a:t>солидная компания, и если на их сайте выложен статья сотрудника, то скорее всего, что  в </a:t>
            </a:r>
            <a:r>
              <a:rPr lang="en-US" baseline="0" dirty="0" smtClean="0"/>
              <a:t>IBM </a:t>
            </a:r>
            <a:r>
              <a:rPr lang="ru-RU" baseline="0" dirty="0" smtClean="0"/>
              <a:t>такой подход считается адекватным. На мой взгляд, этот метод применим в том случае, когда один вариант использования системы нетривиально реализуется при помощи вариантов использования её подсистем. Например, как-то так.</a:t>
            </a:r>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2</a:t>
            </a:fld>
            <a:endParaRPr lang="ru-RU"/>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Здесь</a:t>
            </a:r>
            <a:r>
              <a:rPr lang="ru-RU" baseline="0" dirty="0" smtClean="0"/>
              <a:t> вариант использования </a:t>
            </a:r>
            <a:r>
              <a:rPr lang="en-US" baseline="0" dirty="0" smtClean="0"/>
              <a:t>A </a:t>
            </a:r>
            <a:r>
              <a:rPr lang="ru-RU" baseline="0" dirty="0" smtClean="0"/>
              <a:t>реализуется при помощи последовательности вызовов Актером нескольких вариантов использования подсистем. В данном случае, это варианты использования </a:t>
            </a:r>
            <a:r>
              <a:rPr lang="en-US" baseline="0" dirty="0" smtClean="0"/>
              <a:t>B, C </a:t>
            </a:r>
            <a:r>
              <a:rPr lang="ru-RU" baseline="0" dirty="0" smtClean="0"/>
              <a:t>и </a:t>
            </a:r>
            <a:r>
              <a:rPr lang="en-US" baseline="0" dirty="0" smtClean="0"/>
              <a:t>D.</a:t>
            </a:r>
            <a:r>
              <a:rPr lang="ru-RU" baseline="0" dirty="0" smtClean="0"/>
              <a:t> В нашем же случае, варианты использования системы сводятся к вариантам использования только одной подсистемы и, таким образом, повторяют друг друга. Это оказалось явно избыточной информацией, не несущей ценной информации и мы безболезненно удалили верхний уровень из модели. Стали рассматривать только варианты использования подсистем.</a:t>
            </a:r>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3</a:t>
            </a:fld>
            <a:endParaRPr lang="ru-RU"/>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92500" lnSpcReduction="20000"/>
          </a:bodyPr>
          <a:lstStyle/>
          <a:p>
            <a:r>
              <a:rPr lang="ru-RU" dirty="0" smtClean="0"/>
              <a:t>Для начала, были выделены подсистемы верхнего уровня параллельной СУБД, определено их назначение и разграничены зоны</a:t>
            </a:r>
            <a:r>
              <a:rPr lang="ru-RU" baseline="0" dirty="0" smtClean="0"/>
              <a:t> ответственности каждой подсистемы.</a:t>
            </a:r>
          </a:p>
          <a:p>
            <a:r>
              <a:rPr lang="ru-RU" dirty="0" smtClean="0"/>
              <a:t>Параллельная СУБД состоит из подсистем Клиент, Координатор</a:t>
            </a:r>
            <a:r>
              <a:rPr lang="ru-RU" baseline="0" dirty="0" smtClean="0"/>
              <a:t> и Ядро ПСУБД.</a:t>
            </a:r>
          </a:p>
          <a:p>
            <a:r>
              <a:rPr lang="ru-RU" baseline="0" dirty="0" smtClean="0"/>
              <a:t>Здесь также видно, что есть одна внешняя система «Пользователь», взаимодействующая с ПСУБД. Данная подсистема в нашем случае представляет собой человека, но в требованиях к ПСУБД мы указываем, что Пользователь в общем случае может быть и программой. Пунктирными стрелками обозначены взаимосвязи подсистем, в терминологии </a:t>
            </a:r>
            <a:r>
              <a:rPr lang="en-US" baseline="0" dirty="0" smtClean="0"/>
              <a:t>UML – </a:t>
            </a:r>
            <a:r>
              <a:rPr lang="ru-RU" baseline="0" dirty="0" smtClean="0"/>
              <a:t>зависимости. Такая стрелка специфицирует взаимосвязь подсистем самого общего вида – это может быть вызов функции подсистемы, или использование указателя на структуру, переменную или функцию в качестве параметра при вызове функции другой подсистемы.</a:t>
            </a:r>
          </a:p>
          <a:p>
            <a:r>
              <a:rPr lang="ru-RU" baseline="0" dirty="0" smtClean="0"/>
              <a:t>Ну и вот также то, о чем я только что говорил: Пользователь взаимодействует только с подсистемой «Клиент» и вариант использования системы – это, собственно, вариант использования Клиента (с точки зрения Пользователя).</a:t>
            </a:r>
          </a:p>
          <a:p>
            <a:r>
              <a:rPr lang="ru-RU" baseline="0" dirty="0" smtClean="0"/>
              <a:t>Подсистема «Клиент» реализует интерфейс пользователя. Если говорить кратко, то она обеспечивает передачу запроса в параллельную СУБД, возврат результата Пользователю и информирует пользователя о ходе обработки запроса.</a:t>
            </a:r>
          </a:p>
          <a:p>
            <a:r>
              <a:rPr lang="ru-RU" baseline="0" dirty="0" smtClean="0"/>
              <a:t>Подсистема «Координатор» - организует параллельное выполнение запросов на ядрах ПСУБД. Он работает как Хост-машина, как </a:t>
            </a:r>
            <a:r>
              <a:rPr lang="ru-RU" baseline="0" dirty="0" err="1" smtClean="0"/>
              <a:t>прокси</a:t>
            </a:r>
            <a:r>
              <a:rPr lang="ru-RU" baseline="0" dirty="0" smtClean="0"/>
              <a:t>, если хотите. Получая запрос он знает информацию о конфигурации ПСУБД, и, таким образом, рассылает запрос на нужные процессорные узлы.</a:t>
            </a:r>
          </a:p>
          <a:p>
            <a:r>
              <a:rPr lang="ru-RU" baseline="0" dirty="0" smtClean="0"/>
              <a:t>Он также служит точкой приема результатов от Ядер ПСУБД. Также, он может выполнять различные диагностические функции.</a:t>
            </a:r>
          </a:p>
          <a:p>
            <a:r>
              <a:rPr lang="ru-RU" baseline="0" dirty="0" smtClean="0"/>
              <a:t>Подсистема «Ядро ПСУБД» - выполняет собственно обработку запроса на своем узле. Взаимодействие с другими узлами осуществляется неявно – с помощью дополнительного оператора </a:t>
            </a:r>
            <a:r>
              <a:rPr lang="en-US" baseline="0" dirty="0" smtClean="0"/>
              <a:t>exchange</a:t>
            </a:r>
            <a:r>
              <a:rPr lang="ru-RU" baseline="0" dirty="0" smtClean="0"/>
              <a:t>, выполненного в виде унарной </a:t>
            </a:r>
            <a:r>
              <a:rPr lang="ru-RU" baseline="0" dirty="0" err="1" smtClean="0"/>
              <a:t>реляционой</a:t>
            </a:r>
            <a:r>
              <a:rPr lang="ru-RU" baseline="0" dirty="0" smtClean="0"/>
              <a:t> операции (с </a:t>
            </a:r>
            <a:r>
              <a:rPr lang="ru-RU" baseline="0" dirty="0" err="1" smtClean="0"/>
              <a:t>т.з</a:t>
            </a:r>
            <a:r>
              <a:rPr lang="ru-RU" baseline="0" dirty="0" smtClean="0"/>
              <a:t>. Ядра ПСУБД)</a:t>
            </a:r>
            <a:r>
              <a:rPr lang="en-US" baseline="0" dirty="0" smtClean="0"/>
              <a:t>.</a:t>
            </a:r>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4</a:t>
            </a:fld>
            <a:endParaRPr lang="ru-R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Идем дальше. Для уточнения статических взаимосвязей между</a:t>
            </a:r>
            <a:r>
              <a:rPr lang="ru-RU" baseline="0" dirty="0" smtClean="0"/>
              <a:t> подсистемами мы использовали диаграмму объектов. Она носит частный характер и описывает лишь взаимосвязи в конкретной конфигурации. В данном случае – три пользователя и два Ядра ПСУБД. Превосходство такой диаграммы перед более общей – диаграммой классов – в её наглядности.</a:t>
            </a:r>
          </a:p>
          <a:p>
            <a:r>
              <a:rPr lang="ru-RU" baseline="0" dirty="0" smtClean="0"/>
              <a:t>Данная диаграмма подтверждает тот факт, что пользователь работает с ПСУБД только через Клиента. Плюс к тому, добавляется информация о том, что для каждого пользователя создается собственный экземпляр Клиента. Здесь мы видим, что клиенты используют одного Координатора и тут, при описании диаграммы желательно уточнить, всегда ли он один, или только в данной конфигурации. В нашей системе Координаторов может быть несколько. Запуск нового экземпляра Координатора выполняется тогда, когда нагрузка на имеющихся слишком велика. Также, нужно уточнить, что Каждый Координатор взаимодействует со всеми Ядрами ПСУБД. Хотя вообще, для таких уточнений и служит диаграмма классов, где все подобные детали прописываются на самой диаграмме. Но в модели вариантов использования диаграмма классов будет, вероятно, чересчур жестко фиксировать свойства системы, поэтому лучше обойтись </a:t>
            </a:r>
            <a:r>
              <a:rPr lang="ru-RU" baseline="0" dirty="0" err="1" smtClean="0"/>
              <a:t>полуформальной</a:t>
            </a:r>
            <a:r>
              <a:rPr lang="ru-RU" baseline="0" dirty="0" smtClean="0"/>
              <a:t> диаграммой объектов.</a:t>
            </a:r>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5</a:t>
            </a:fld>
            <a:endParaRPr lang="ru-R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ru-RU" dirty="0" smtClean="0"/>
              <a:t>Идем дальше. Информацию</a:t>
            </a:r>
            <a:r>
              <a:rPr lang="ru-RU" baseline="0" dirty="0" smtClean="0"/>
              <a:t> с диаграммы объектов очень хорошо дополняет диаграмма размещения, которая в нашем случае показывает, как в данной конкретной ситуации будут размещены экземпляры наших подсистем. Здесь мы опять же последовали принципу наглядности и не описали общую ситуацию, которую можно представить на диаграмме размещения, а только конкретную конфигурацию, для предыдущей диаграммы объектов, когда у нас есть три Клиента и два Ядра.</a:t>
            </a:r>
          </a:p>
          <a:p>
            <a:r>
              <a:rPr lang="ru-RU" baseline="0" dirty="0" smtClean="0"/>
              <a:t>Здесь мы видим, что Каждый клиент размещается на отдельном узле и в виде стереотипа поясняем, что это есть обычный компьютер, </a:t>
            </a:r>
            <a:r>
              <a:rPr lang="ru-RU" baseline="0" dirty="0" err="1" smtClean="0"/>
              <a:t>десктоп</a:t>
            </a:r>
            <a:r>
              <a:rPr lang="ru-RU" baseline="0" dirty="0" smtClean="0"/>
              <a:t>. Можно пойти дальше, и в описании к диаграмме уточнить, что Клиент размещается на рабочей станции пользователя (в том случае, если пользователь - человек). Или на той же рабочей станции, что и пользователь (в том случае, если пользователь - программа). Также видно, что Координатор размещается на выделенном узле и этот узел того же типа, что и процессорный узел Ядра ПСУБД. И соединительная сеть у них общая. Таким образом мы задаем что Координатор может размещаться на любом узле системы, имеющем доступ во внешний мир, и что ему требуется такие же быстрые коммуникации, как и ядрам ПСУБД.</a:t>
            </a:r>
            <a:r>
              <a:rPr lang="en-US" baseline="0" dirty="0" smtClean="0"/>
              <a:t> </a:t>
            </a:r>
            <a:r>
              <a:rPr lang="ru-RU" baseline="0" dirty="0" smtClean="0"/>
              <a:t>В нашем случае – </a:t>
            </a:r>
            <a:r>
              <a:rPr lang="en-US" baseline="0" dirty="0" err="1" smtClean="0"/>
              <a:t>Infiniband</a:t>
            </a:r>
            <a:r>
              <a:rPr lang="en-US" baseline="0" dirty="0" smtClean="0"/>
              <a:t>.</a:t>
            </a:r>
            <a:endParaRPr lang="ru-RU" baseline="0" dirty="0" smtClean="0"/>
          </a:p>
          <a:p>
            <a:r>
              <a:rPr lang="ru-RU" baseline="0" dirty="0" smtClean="0"/>
              <a:t>Да, и еще видно, что клиент не столь требователен к пропускной способности сети, связующей его с Координатором и это может быть, например, локальная сеть предприятия. Например </a:t>
            </a:r>
            <a:r>
              <a:rPr lang="en-US" baseline="0" dirty="0" smtClean="0"/>
              <a:t>Ethernet.</a:t>
            </a:r>
          </a:p>
          <a:p>
            <a:r>
              <a:rPr lang="ru-RU" baseline="0" dirty="0" smtClean="0"/>
              <a:t>И что еще приятно в описании только этой конкретной конфигурации. Мы специфицируем размещение и общие требования к соединительной сети – топологию и качество связи. Но мы не указываем саму сеть. Если мы будем разрабатывать систему в грид, то у нас вместо </a:t>
            </a:r>
            <a:r>
              <a:rPr lang="en-US" baseline="0" dirty="0" err="1" smtClean="0"/>
              <a:t>Infiniband</a:t>
            </a:r>
            <a:r>
              <a:rPr lang="en-US" baseline="0" dirty="0" smtClean="0"/>
              <a:t> </a:t>
            </a:r>
            <a:r>
              <a:rPr lang="ru-RU" baseline="0" dirty="0" smtClean="0"/>
              <a:t>может оказаться что угодно, тот же </a:t>
            </a:r>
            <a:r>
              <a:rPr lang="en-US" baseline="0" dirty="0" smtClean="0"/>
              <a:t>Ethernet </a:t>
            </a:r>
            <a:r>
              <a:rPr lang="ru-RU" baseline="0" dirty="0" smtClean="0"/>
              <a:t>например.</a:t>
            </a:r>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6</a:t>
            </a:fld>
            <a:endParaRPr lang="ru-R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fontScale="70000" lnSpcReduction="20000"/>
          </a:bodyPr>
          <a:lstStyle/>
          <a:p>
            <a:r>
              <a:rPr lang="ru-RU" dirty="0" smtClean="0"/>
              <a:t>После того, как мы описали подсистемы, их взаимосвязи и размещение, переходим к описанию собственно вариантов использования каждой подсистемы. Здесь подсистем</a:t>
            </a:r>
            <a:r>
              <a:rPr lang="ru-RU" baseline="0" dirty="0" smtClean="0"/>
              <a:t> «Координатор» изображена в виде актера. Поскольку подсистема «Координатор» является внешней по отношению к исследуемой подсистеме «Клиент».</a:t>
            </a:r>
          </a:p>
          <a:p>
            <a:r>
              <a:rPr lang="ru-RU" baseline="0" dirty="0" smtClean="0"/>
              <a:t>Как вы видите, варианты использования записываются в краткой форме, одним-двумя словами, в глагольной форме (что он полезного делает для актера).</a:t>
            </a:r>
          </a:p>
          <a:p>
            <a:r>
              <a:rPr lang="ru-RU" baseline="0" dirty="0" smtClean="0"/>
              <a:t>Пользователь может выполнить запрос, может прервать выполнение запроса, сохранить лог-файл, сохранить результат и завершить работу.</a:t>
            </a:r>
          </a:p>
          <a:p>
            <a:endParaRPr lang="ru-RU" baseline="0" dirty="0" smtClean="0"/>
          </a:p>
          <a:p>
            <a:r>
              <a:rPr lang="ru-RU" baseline="0" dirty="0" smtClean="0"/>
              <a:t>Кратко пояснить варианты использования.</a:t>
            </a:r>
          </a:p>
          <a:p>
            <a:endParaRPr lang="ru-RU" baseline="0" dirty="0" smtClean="0"/>
          </a:p>
          <a:p>
            <a:r>
              <a:rPr lang="ru-RU" baseline="0" dirty="0" smtClean="0"/>
              <a:t>Вообще говоря, варианты использования выделяются достаточно произвольным образом и у нас была одна проблема: не делать много маленьких вариантов использования, чтобы не запутать реализацию, избежать повторов и не погрязнуть в деталях. Вместе с тем, не сделать несколько очень больших вариантов использования. Поскольку таким образом можно себя неоправданно ограничить при реализации.</a:t>
            </a:r>
          </a:p>
          <a:p>
            <a:r>
              <a:rPr lang="ru-RU" baseline="0" dirty="0" smtClean="0"/>
              <a:t>Например. Вариант использования «Выполнить» начинается, когда пользователь вызывает функцию «Выполнить» и передает в качестве параметра текстовый файл с запросом. Он передает этот текстовый файл Координатору и на этом заканчивается. Почему он не заканчивается, когда уже получен результат</a:t>
            </a:r>
            <a:r>
              <a:rPr lang="en-US" baseline="0" dirty="0" smtClean="0"/>
              <a:t>?</a:t>
            </a:r>
          </a:p>
          <a:p>
            <a:r>
              <a:rPr lang="ru-RU" baseline="0" dirty="0" smtClean="0"/>
              <a:t>А потому, что пользователь может взять и уйти из-за компьютера, может его выключить и пр. Он может захотеть прервать обработку, т.е. выполнить другой вариант использования. А активировать другой вариант использования системы он может только в том случае, когда завершился предыдущий вариант использования с его участием. К тому же, у нас был бы занят Координатор. И не смог бы  процессе обработки передавать часть результата и диагностические сообщения Клиенту.  А так получилась система достаточно гибкая.</a:t>
            </a:r>
          </a:p>
          <a:p>
            <a:r>
              <a:rPr lang="ru-RU" baseline="0" dirty="0" smtClean="0"/>
              <a:t>Почему мы разделили варианты использования передать сообщение и Пополнить результат</a:t>
            </a:r>
            <a:r>
              <a:rPr lang="en-US" baseline="0" dirty="0" smtClean="0"/>
              <a:t>?</a:t>
            </a:r>
          </a:p>
          <a:p>
            <a:r>
              <a:rPr lang="ru-RU" baseline="0" dirty="0" smtClean="0"/>
              <a:t>Мы вводим в нашей системе два информационных потока – поток данных и поток служебных сообщений. И они друг с другом не должны быть жестко связаны. Поскольку информация о состоянии системы, состоянии Ядра ПСУБД не должно приходить только вместе с результатом, а может придти тогда, когда произойдет некоторое важное событие в системе. Чтобы пользователь мог ориентироваться в ситуации и в реальном режиме видеть состояние системы.</a:t>
            </a:r>
          </a:p>
          <a:p>
            <a:endParaRPr lang="ru-RU" baseline="0" dirty="0" smtClean="0"/>
          </a:p>
          <a:p>
            <a:r>
              <a:rPr lang="ru-RU" baseline="0" dirty="0" smtClean="0"/>
              <a:t>И чтобы специфицировать это свойство, мы выделяем два варианта использования «Передать сообщение» и «Пополнить результат».</a:t>
            </a:r>
          </a:p>
          <a:p>
            <a:endParaRPr lang="ru-RU" baseline="0" dirty="0" smtClean="0"/>
          </a:p>
          <a:p>
            <a:r>
              <a:rPr lang="ru-RU" baseline="0" dirty="0" smtClean="0"/>
              <a:t>В нашем случае, окончательный вид вариантов использования подсистемы «Клиент» сложился тогда, когда мы представили себе интерфейс пользователя и те задачи, которые он должен позволять решать. Но об этом чуть позже подробно расскажет Л.Б.</a:t>
            </a:r>
          </a:p>
          <a:p>
            <a:endParaRPr lang="ru-RU"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Еще одна серьезная проблема была связана с вариантом использования «Пополнить результат» и заключалась в том, как описать варианты использования «Сохранить результат» и «Сохранить лог-файл». Они должны знать, когда результат уже целиком получен. Т. Е. нужно некоторое сообщение между вариантами использования «Пополнить результат» и «Сохранить результат». Чтобы первый уведомлял второй о том, что результат получен окончательно. Но никаких взаимосвязей между вариантами использования быть не может. Только через актера. И мы придумали следующее решение. Мы ввели состояния</a:t>
            </a:r>
            <a:endParaRPr lang="en-US" baseline="0" dirty="0" smtClean="0"/>
          </a:p>
          <a:p>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7</a:t>
            </a:fld>
            <a:endParaRPr lang="ru-RU"/>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И построили диаграмму</a:t>
            </a:r>
            <a:r>
              <a:rPr lang="ru-RU" baseline="0" dirty="0" smtClean="0"/>
              <a:t> состояний Клиента.</a:t>
            </a:r>
          </a:p>
          <a:p>
            <a:pPr marL="0" marR="0" indent="0" algn="l" defTabSz="914400" rtl="0" eaLnBrk="1" fontAlgn="auto" latinLnBrk="0" hangingPunct="1">
              <a:lnSpc>
                <a:spcPct val="100000"/>
              </a:lnSpc>
              <a:spcBef>
                <a:spcPts val="0"/>
              </a:spcBef>
              <a:spcAft>
                <a:spcPts val="0"/>
              </a:spcAft>
              <a:buClrTx/>
              <a:buSzTx/>
              <a:buFontTx/>
              <a:buNone/>
              <a:tabLst/>
              <a:defRPr/>
            </a:pPr>
            <a:r>
              <a:rPr lang="ru-RU" baseline="0" dirty="0" smtClean="0"/>
              <a:t>Что здесь изображено…</a:t>
            </a:r>
            <a:endParaRPr lang="ru-RU" dirty="0" smtClean="0"/>
          </a:p>
          <a:p>
            <a:endParaRPr lang="ru-RU" baseline="0" dirty="0" smtClean="0"/>
          </a:p>
          <a:p>
            <a:r>
              <a:rPr lang="ru-RU" baseline="0" dirty="0" smtClean="0"/>
              <a:t>Состояния … - это состояния действия. Т.е. подсистема, находясь в таком состоянии выполняет некоторое действие и после этого совершает безусловный переход в другое состояние. В состояниях … Клиент ждет сигнала от внешней системы, чтобы обработать его и перейти в другое состояние, в котором он уже будет выполнять полезную работу.</a:t>
            </a:r>
          </a:p>
          <a:p>
            <a:r>
              <a:rPr lang="ru-RU" baseline="0" dirty="0" smtClean="0"/>
              <a:t>Вообще, такая диаграмма состояний дает представление о рабочем цикле Клиента. По этой диаграмме я сразу же смог сделать каркас реализации.</a:t>
            </a:r>
          </a:p>
        </p:txBody>
      </p:sp>
      <p:sp>
        <p:nvSpPr>
          <p:cNvPr id="4" name="Номер слайда 3"/>
          <p:cNvSpPr>
            <a:spLocks noGrp="1"/>
          </p:cNvSpPr>
          <p:nvPr>
            <p:ph type="sldNum" sz="quarter" idx="10"/>
          </p:nvPr>
        </p:nvSpPr>
        <p:spPr/>
        <p:txBody>
          <a:bodyPr/>
          <a:lstStyle/>
          <a:p>
            <a:fld id="{BD15312A-53DC-425C-B6CE-A99E9D28DF0F}" type="slidenum">
              <a:rPr lang="ru-RU" smtClean="0"/>
              <a:pPr/>
              <a:t>8</a:t>
            </a:fld>
            <a:endParaRPr lang="ru-RU"/>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ru-RU" dirty="0" smtClean="0"/>
              <a:t>Структура описания варианта использования</a:t>
            </a:r>
          </a:p>
          <a:p>
            <a:endParaRPr lang="ru-RU" dirty="0" smtClean="0"/>
          </a:p>
          <a:p>
            <a:r>
              <a:rPr lang="ru-RU" dirty="0" smtClean="0"/>
              <a:t>На что обратить внимание</a:t>
            </a:r>
            <a:endParaRPr lang="ru-RU" dirty="0"/>
          </a:p>
        </p:txBody>
      </p:sp>
      <p:sp>
        <p:nvSpPr>
          <p:cNvPr id="4" name="Номер слайда 3"/>
          <p:cNvSpPr>
            <a:spLocks noGrp="1"/>
          </p:cNvSpPr>
          <p:nvPr>
            <p:ph type="sldNum" sz="quarter" idx="10"/>
          </p:nvPr>
        </p:nvSpPr>
        <p:spPr/>
        <p:txBody>
          <a:bodyPr/>
          <a:lstStyle/>
          <a:p>
            <a:fld id="{BD15312A-53DC-425C-B6CE-A99E9D28DF0F}" type="slidenum">
              <a:rPr lang="ru-RU" smtClean="0"/>
              <a:pPr/>
              <a:t>9</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7E27DBBD-92C9-4591-866C-58F39041AF9C}" type="datetime1">
              <a:rPr lang="ru-RU" smtClean="0"/>
              <a:pPr/>
              <a:t>18.04.2008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BDEFB5-258A-4506-8036-6ED58330504D}"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F38E693-1A58-4D28-BFEF-9DACE819202A}" type="datetime1">
              <a:rPr lang="ru-RU" smtClean="0"/>
              <a:pPr/>
              <a:t>18.04.2008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BDEFB5-258A-4506-8036-6ED58330504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A27BF27C-831B-4C8B-BD1C-6937AA4318E4}" type="datetime1">
              <a:rPr lang="ru-RU" smtClean="0"/>
              <a:pPr/>
              <a:t>18.04.2008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BDEFB5-258A-4506-8036-6ED58330504D}"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D6C64EDB-7EF4-4B6B-9121-F303F55D3E8A}" type="datetime1">
              <a:rPr lang="ru-RU" smtClean="0"/>
              <a:pPr/>
              <a:t>18.04.2008</a:t>
            </a:fld>
            <a:endParaRPr lang="ru-RU"/>
          </a:p>
        </p:txBody>
      </p:sp>
      <p:sp>
        <p:nvSpPr>
          <p:cNvPr id="5" name="Нижний колонтитул 4"/>
          <p:cNvSpPr>
            <a:spLocks noGrp="1"/>
          </p:cNvSpPr>
          <p:nvPr>
            <p:ph type="ftr" sz="quarter" idx="11"/>
          </p:nvPr>
        </p:nvSpPr>
        <p:spPr/>
        <p:txBody>
          <a:bodyPr/>
          <a:lstStyle/>
          <a:p>
            <a:endParaRPr lang="ru-RU" dirty="0"/>
          </a:p>
        </p:txBody>
      </p:sp>
      <p:sp>
        <p:nvSpPr>
          <p:cNvPr id="6" name="Номер слайда 5"/>
          <p:cNvSpPr>
            <a:spLocks noGrp="1"/>
          </p:cNvSpPr>
          <p:nvPr>
            <p:ph type="sldNum" sz="quarter" idx="12"/>
          </p:nvPr>
        </p:nvSpPr>
        <p:spPr>
          <a:scene3d>
            <a:camera prst="orthographicFront"/>
            <a:lightRig rig="threePt" dir="t"/>
          </a:scene3d>
          <a:sp3d extrusionH="76200">
            <a:extrusionClr>
              <a:schemeClr val="tx1"/>
            </a:extrusionClr>
          </a:sp3d>
        </p:spPr>
        <p:txBody>
          <a:bodyPr/>
          <a:lstStyle/>
          <a:p>
            <a:fld id="{54BDEFB5-258A-4506-8036-6ED58330504D}" type="slidenum">
              <a:rPr lang="ru-RU" smtClean="0"/>
              <a:pPr/>
              <a:t>‹#›</a:t>
            </a:fld>
            <a:endParaRPr lang="ru-RU"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963B7E3-8A54-4B76-BEF0-EC99E2A376D4}" type="datetime1">
              <a:rPr lang="ru-RU" smtClean="0"/>
              <a:pPr/>
              <a:t>18.04.2008</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54BDEFB5-258A-4506-8036-6ED58330504D}"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84F71F73-1A21-4334-9AEF-996697C18965}" type="datetime1">
              <a:rPr lang="ru-RU" smtClean="0"/>
              <a:pPr/>
              <a:t>18.04.2008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BDEFB5-258A-4506-8036-6ED58330504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AAF8379F-5B7F-42EE-9B0D-20C29E780A71}" type="datetime1">
              <a:rPr lang="ru-RU" smtClean="0"/>
              <a:pPr/>
              <a:t>18.04.2008</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54BDEFB5-258A-4506-8036-6ED58330504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lstStyle/>
          <a:p>
            <a:r>
              <a:rPr lang="ru-RU" dirty="0" smtClean="0"/>
              <a:t>Образец заголовка</a:t>
            </a:r>
            <a:endParaRPr lang="ru-RU" dirty="0"/>
          </a:p>
        </p:txBody>
      </p:sp>
      <p:sp>
        <p:nvSpPr>
          <p:cNvPr id="3" name="Дата 2"/>
          <p:cNvSpPr>
            <a:spLocks noGrp="1"/>
          </p:cNvSpPr>
          <p:nvPr>
            <p:ph type="dt" sz="half" idx="10"/>
          </p:nvPr>
        </p:nvSpPr>
        <p:spPr/>
        <p:txBody>
          <a:bodyPr/>
          <a:lstStyle/>
          <a:p>
            <a:fld id="{99B66E55-329D-408C-B414-89BBEAA36377}" type="datetime1">
              <a:rPr lang="ru-RU" smtClean="0"/>
              <a:pPr/>
              <a:t>18.04.2008</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a:xfrm>
            <a:off x="6864096" y="6374638"/>
            <a:ext cx="2133600" cy="365125"/>
          </a:xfrm>
        </p:spPr>
        <p:txBody>
          <a:bodyPr/>
          <a:lstStyle>
            <a:lvl1pPr>
              <a:defRPr sz="2000" b="1">
                <a:solidFill>
                  <a:schemeClr val="tx1"/>
                </a:solidFill>
                <a:latin typeface="Times New Roman" pitchFamily="18" charset="0"/>
                <a:cs typeface="Times New Roman" pitchFamily="18" charset="0"/>
              </a:defRPr>
            </a:lvl1pPr>
          </a:lstStyle>
          <a:p>
            <a:fld id="{BD8C0B31-3D4E-434D-9BAA-47FA1E5F7172}" type="slidenum">
              <a:rPr lang="ru-RU" smtClean="0"/>
              <a:pPr/>
              <a:t>‹#›</a:t>
            </a:fld>
            <a:r>
              <a:rPr lang="ru-RU" dirty="0" smtClean="0"/>
              <a:t> из 12</a:t>
            </a:r>
            <a:endParaRPr lang="ru-RU"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96A3D51-EAD2-4921-99DB-0E36F3532662}" type="datetime1">
              <a:rPr lang="ru-RU" smtClean="0"/>
              <a:pPr/>
              <a:t>18.04.2008</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54BDEFB5-258A-4506-8036-6ED58330504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E378687-BE67-44F9-802E-8E680A4CF0ED}" type="datetime1">
              <a:rPr lang="ru-RU" smtClean="0"/>
              <a:pPr/>
              <a:t>18.04.2008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BDEFB5-258A-4506-8036-6ED58330504D}"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6E7259E9-2107-400A-BE38-A993D567082E}" type="datetime1">
              <a:rPr lang="ru-RU" smtClean="0"/>
              <a:pPr/>
              <a:t>18.04.2008</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54BDEFB5-258A-4506-8036-6ED58330504D}"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4AD5A-0ECC-41B1-9958-1691C1F6538F}" type="datetime1">
              <a:rPr lang="ru-RU" smtClean="0"/>
              <a:pPr/>
              <a:t>18.04.2008</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BDEFB5-258A-4506-8036-6ED58330504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hyperlink" Target="http://omega.sp.susu.ac.ru/publications/omega/reports/TR13-06-07-89148-Y2N1.pdf" TargetMode="External"/><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hyperlink" Target="http://omega.sp.susu.ac.ru/publications/omega/Lepikhov_VestnikSUSU-08.pdf"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hyperlink" Target="ftp://ftp.software.ibm.com/software/rational/web/whitepapers/2003/sis.pdf"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45473" y="1288473"/>
            <a:ext cx="8769927" cy="2805545"/>
          </a:xfrm>
        </p:spPr>
        <p:txBody>
          <a:bodyPr>
            <a:normAutofit fontScale="90000"/>
          </a:bodyPr>
          <a:lstStyle/>
          <a:p>
            <a:r>
              <a:rPr lang="ru-RU" dirty="0" smtClean="0"/>
              <a:t>Опыт использования UML</a:t>
            </a:r>
            <a:r>
              <a:rPr lang="en-US" dirty="0" smtClean="0"/>
              <a:t/>
            </a:r>
            <a:br>
              <a:rPr lang="en-US" dirty="0" smtClean="0"/>
            </a:br>
            <a:r>
              <a:rPr lang="ru-RU" dirty="0" smtClean="0"/>
              <a:t>для построения</a:t>
            </a:r>
            <a:r>
              <a:rPr lang="en-US" dirty="0" smtClean="0"/>
              <a:t/>
            </a:r>
            <a:br>
              <a:rPr lang="en-US" dirty="0" smtClean="0"/>
            </a:br>
            <a:r>
              <a:rPr lang="ru-RU" dirty="0" smtClean="0"/>
              <a:t>модели вариантов использования</a:t>
            </a:r>
            <a:r>
              <a:rPr lang="en-US" dirty="0" smtClean="0"/>
              <a:t/>
            </a:r>
            <a:br>
              <a:rPr lang="en-US" dirty="0" smtClean="0"/>
            </a:br>
            <a:r>
              <a:rPr lang="ru-RU" dirty="0" smtClean="0"/>
              <a:t>параллельной СУБД «Омега»</a:t>
            </a:r>
            <a:endParaRPr lang="ru-RU" dirty="0"/>
          </a:p>
        </p:txBody>
      </p:sp>
      <p:sp>
        <p:nvSpPr>
          <p:cNvPr id="3" name="Подзаголовок 2"/>
          <p:cNvSpPr>
            <a:spLocks noGrp="1"/>
          </p:cNvSpPr>
          <p:nvPr>
            <p:ph type="subTitle" idx="1"/>
          </p:nvPr>
        </p:nvSpPr>
        <p:spPr>
          <a:xfrm>
            <a:off x="1371600" y="4177144"/>
            <a:ext cx="6400800" cy="1461655"/>
          </a:xfrm>
        </p:spPr>
        <p:txBody>
          <a:bodyPr/>
          <a:lstStyle/>
          <a:p>
            <a:r>
              <a:rPr lang="ru-RU" dirty="0" smtClean="0"/>
              <a:t>А.В. </a:t>
            </a:r>
            <a:r>
              <a:rPr lang="ru-RU" dirty="0" smtClean="0"/>
              <a:t>Лепихов, Л.Б. </a:t>
            </a:r>
            <a:r>
              <a:rPr lang="ru-RU" smtClean="0"/>
              <a:t>Соколинский</a:t>
            </a:r>
            <a:endParaRPr lang="ru-RU"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Варианты использования подсистемы «Координатор»</a:t>
            </a:r>
            <a:endParaRPr lang="ru-RU" dirty="0"/>
          </a:p>
        </p:txBody>
      </p:sp>
      <p:sp>
        <p:nvSpPr>
          <p:cNvPr id="3" name="Номер слайда 2"/>
          <p:cNvSpPr>
            <a:spLocks noGrp="1"/>
          </p:cNvSpPr>
          <p:nvPr>
            <p:ph type="sldNum" sz="quarter" idx="12"/>
          </p:nvPr>
        </p:nvSpPr>
        <p:spPr/>
        <p:txBody>
          <a:bodyPr/>
          <a:lstStyle/>
          <a:p>
            <a:fld id="{BD8C0B31-3D4E-434D-9BAA-47FA1E5F7172}" type="slidenum">
              <a:rPr lang="ru-RU" smtClean="0"/>
              <a:pPr/>
              <a:t>10</a:t>
            </a:fld>
            <a:r>
              <a:rPr lang="ru-RU" smtClean="0"/>
              <a:t> из 12</a:t>
            </a:r>
            <a:endParaRPr lang="ru-RU" dirty="0"/>
          </a:p>
        </p:txBody>
      </p:sp>
      <p:pic>
        <p:nvPicPr>
          <p:cNvPr id="6146" name="Picture 2" descr="clip_image001"/>
          <p:cNvPicPr>
            <a:picLocks noChangeAspect="1" noChangeArrowheads="1"/>
          </p:cNvPicPr>
          <p:nvPr/>
        </p:nvPicPr>
        <p:blipFill>
          <a:blip r:embed="rId3"/>
          <a:srcRect/>
          <a:stretch>
            <a:fillRect/>
          </a:stretch>
        </p:blipFill>
        <p:spPr bwMode="auto">
          <a:xfrm>
            <a:off x="1101438" y="1268788"/>
            <a:ext cx="6646708" cy="538139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Информационные ресурсы</a:t>
            </a:r>
            <a:endParaRPr lang="ru-RU" dirty="0"/>
          </a:p>
        </p:txBody>
      </p:sp>
      <p:sp>
        <p:nvSpPr>
          <p:cNvPr id="3" name="Номер слайда 2"/>
          <p:cNvSpPr>
            <a:spLocks noGrp="1"/>
          </p:cNvSpPr>
          <p:nvPr>
            <p:ph type="sldNum" sz="quarter" idx="12"/>
          </p:nvPr>
        </p:nvSpPr>
        <p:spPr/>
        <p:txBody>
          <a:bodyPr/>
          <a:lstStyle/>
          <a:p>
            <a:fld id="{BD8C0B31-3D4E-434D-9BAA-47FA1E5F7172}" type="slidenum">
              <a:rPr lang="ru-RU" smtClean="0"/>
              <a:pPr/>
              <a:t>11</a:t>
            </a:fld>
            <a:r>
              <a:rPr lang="ru-RU" smtClean="0"/>
              <a:t> из 12</a:t>
            </a:r>
            <a:endParaRPr lang="ru-RU" dirty="0"/>
          </a:p>
        </p:txBody>
      </p:sp>
      <p:sp>
        <p:nvSpPr>
          <p:cNvPr id="4" name="TextBox 3"/>
          <p:cNvSpPr txBox="1"/>
          <p:nvPr/>
        </p:nvSpPr>
        <p:spPr>
          <a:xfrm>
            <a:off x="545690" y="1430595"/>
            <a:ext cx="8067368" cy="4924425"/>
          </a:xfrm>
          <a:prstGeom prst="rect">
            <a:avLst/>
          </a:prstGeom>
          <a:noFill/>
        </p:spPr>
        <p:txBody>
          <a:bodyPr wrap="square" rtlCol="0">
            <a:spAutoFit/>
          </a:bodyPr>
          <a:lstStyle/>
          <a:p>
            <a:pPr algn="just"/>
            <a:r>
              <a:rPr lang="ru-RU" sz="2000" b="1" dirty="0" smtClean="0"/>
              <a:t>Модель вариантов использования в </a:t>
            </a:r>
            <a:r>
              <a:rPr lang="en-US" sz="2000" b="1" dirty="0" smtClean="0"/>
              <a:t>Rational Software </a:t>
            </a:r>
            <a:r>
              <a:rPr lang="en-US" sz="2000" b="1" dirty="0" smtClean="0"/>
              <a:t>Architect (</a:t>
            </a:r>
            <a:r>
              <a:rPr lang="ru-RU" sz="2000" b="1" dirty="0" smtClean="0"/>
              <a:t>адреса в </a:t>
            </a:r>
            <a:r>
              <a:rPr lang="en-US" sz="2000" b="1" dirty="0" smtClean="0"/>
              <a:t>CVS-</a:t>
            </a:r>
            <a:r>
              <a:rPr lang="ru-RU" sz="2000" b="1" dirty="0" err="1" smtClean="0"/>
              <a:t>репозитории</a:t>
            </a:r>
            <a:r>
              <a:rPr lang="en-US" sz="2000" b="1" dirty="0" smtClean="0"/>
              <a:t>):</a:t>
            </a:r>
            <a:endParaRPr lang="en-US" sz="2000" b="1" dirty="0" smtClean="0"/>
          </a:p>
          <a:p>
            <a:pPr algn="just"/>
            <a:r>
              <a:rPr lang="en-US" dirty="0" smtClean="0"/>
              <a:t>:</a:t>
            </a:r>
            <a:r>
              <a:rPr lang="en-US" dirty="0" err="1" smtClean="0"/>
              <a:t>pserver@omega</a:t>
            </a:r>
            <a:r>
              <a:rPr lang="en-US" dirty="0" smtClean="0"/>
              <a:t>:/SYSPROG (</a:t>
            </a:r>
            <a:r>
              <a:rPr lang="ru-RU" dirty="0" smtClean="0"/>
              <a:t>внутренний</a:t>
            </a:r>
            <a:r>
              <a:rPr lang="en-US" dirty="0" smtClean="0"/>
              <a:t>)</a:t>
            </a:r>
          </a:p>
          <a:p>
            <a:pPr algn="just"/>
            <a:r>
              <a:rPr lang="en-US" dirty="0" smtClean="0"/>
              <a:t>:pserver@193.233.82.61:/SYSPROG</a:t>
            </a:r>
            <a:r>
              <a:rPr lang="ru-RU" dirty="0" smtClean="0"/>
              <a:t> (внешний)</a:t>
            </a:r>
            <a:endParaRPr lang="en-US" dirty="0" smtClean="0"/>
          </a:p>
          <a:p>
            <a:pPr algn="just"/>
            <a:endParaRPr lang="en-US" dirty="0" smtClean="0"/>
          </a:p>
          <a:p>
            <a:pPr algn="just"/>
            <a:r>
              <a:rPr lang="ru-RU" sz="2000" b="1" dirty="0" smtClean="0"/>
              <a:t>Технический отчет по модели вариантов использования:</a:t>
            </a:r>
          </a:p>
          <a:p>
            <a:pPr algn="just"/>
            <a:r>
              <a:rPr lang="ru-RU" i="1" dirty="0" smtClean="0"/>
              <a:t>Лепихов А.В., Соколинский Л.Б. Модель вариантов использования параллельной системы баз данных "Омега". </a:t>
            </a:r>
            <a:r>
              <a:rPr lang="ru-RU" i="1" dirty="0" err="1" smtClean="0"/>
              <a:t>Технич</a:t>
            </a:r>
            <a:r>
              <a:rPr lang="ru-RU" i="1" dirty="0" smtClean="0"/>
              <a:t>. отчет OMEGA13. -Челябинск: </a:t>
            </a:r>
            <a:r>
              <a:rPr lang="ru-RU" i="1" dirty="0" err="1" smtClean="0"/>
              <a:t>ЮУрГУ</a:t>
            </a:r>
            <a:r>
              <a:rPr lang="ru-RU" i="1" dirty="0" smtClean="0"/>
              <a:t>, 2007. -10 с.</a:t>
            </a:r>
          </a:p>
          <a:p>
            <a:pPr algn="just"/>
            <a:r>
              <a:rPr lang="en-US" dirty="0" smtClean="0">
                <a:hlinkClick r:id="rId3"/>
              </a:rPr>
              <a:t>http://omega.sp.susu.ac.ru/publications/omega/reports/TR13-06-07-89148-Y2N1.pdf</a:t>
            </a:r>
            <a:endParaRPr lang="ru-RU" dirty="0" smtClean="0"/>
          </a:p>
          <a:p>
            <a:pPr algn="just"/>
            <a:endParaRPr lang="ru-RU" dirty="0" smtClean="0"/>
          </a:p>
          <a:p>
            <a:pPr algn="just"/>
            <a:r>
              <a:rPr lang="ru-RU" sz="2000" b="1" dirty="0" smtClean="0"/>
              <a:t>Статья в вестнике </a:t>
            </a:r>
            <a:r>
              <a:rPr lang="ru-RU" sz="2000" b="1" dirty="0" err="1" smtClean="0"/>
              <a:t>ЮУрГУ</a:t>
            </a:r>
            <a:r>
              <a:rPr lang="ru-RU" sz="2000" b="1" dirty="0" smtClean="0"/>
              <a:t>:</a:t>
            </a:r>
          </a:p>
          <a:p>
            <a:pPr algn="just"/>
            <a:r>
              <a:rPr lang="ru-RU" i="1" dirty="0" smtClean="0"/>
              <a:t>Лепихов А.В. Модель вариантов использования параллельной системы управления базами данных для грид // Вестник </a:t>
            </a:r>
            <a:r>
              <a:rPr lang="ru-RU" i="1" dirty="0" err="1" smtClean="0"/>
              <a:t>ЮУрГУ</a:t>
            </a:r>
            <a:r>
              <a:rPr lang="ru-RU" i="1" dirty="0" smtClean="0"/>
              <a:t>. Серия "Математическое моделирование и программирование"– 2008. – № 15 (115). – </a:t>
            </a:r>
            <a:r>
              <a:rPr lang="ru-RU" i="1" dirty="0" err="1" smtClean="0"/>
              <a:t>Вып</a:t>
            </a:r>
            <a:r>
              <a:rPr lang="ru-RU" i="1" dirty="0" smtClean="0"/>
              <a:t>. 1. (в печати) </a:t>
            </a:r>
            <a:endParaRPr lang="en-US" i="1" dirty="0" smtClean="0"/>
          </a:p>
          <a:p>
            <a:r>
              <a:rPr lang="en-US" i="1" dirty="0" smtClean="0">
                <a:hlinkClick r:id="rId4"/>
              </a:rPr>
              <a:t>http://omega.sp.susu.ac.ru/publications/omega/Lepikhov_VestnikSUSU-08.pdf</a:t>
            </a:r>
            <a:endParaRPr lang="ru-RU" i="1"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D8C0B31-3D4E-434D-9BAA-47FA1E5F7172}" type="slidenum">
              <a:rPr lang="ru-RU" smtClean="0"/>
              <a:pPr/>
              <a:t>12</a:t>
            </a:fld>
            <a:r>
              <a:rPr lang="ru-RU" smtClean="0"/>
              <a:t> из 12</a:t>
            </a:r>
            <a:endParaRPr lang="ru-RU" dirty="0"/>
          </a:p>
        </p:txBody>
      </p:sp>
      <p:sp>
        <p:nvSpPr>
          <p:cNvPr id="4" name="Прямоугольник 3"/>
          <p:cNvSpPr/>
          <p:nvPr/>
        </p:nvSpPr>
        <p:spPr>
          <a:xfrm>
            <a:off x="1070342" y="2716612"/>
            <a:ext cx="7113422" cy="923330"/>
          </a:xfrm>
          <a:prstGeom prst="rect">
            <a:avLst/>
          </a:prstGeom>
          <a:noFill/>
        </p:spPr>
        <p:txBody>
          <a:bodyPr wrap="squar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ru-RU" sz="5400" b="1" cap="none" spc="0" dirty="0" smtClean="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Спасибо за внимание!</a:t>
            </a:r>
            <a:endParaRPr lang="ru-RU"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D8C0B31-3D4E-434D-9BAA-47FA1E5F7172}" type="slidenum">
              <a:rPr lang="ru-RU" smtClean="0"/>
              <a:pPr/>
              <a:t>2</a:t>
            </a:fld>
            <a:r>
              <a:rPr lang="ru-RU" smtClean="0"/>
              <a:t> из 12</a:t>
            </a:r>
            <a:endParaRPr lang="ru-RU" dirty="0"/>
          </a:p>
        </p:txBody>
      </p:sp>
      <p:sp>
        <p:nvSpPr>
          <p:cNvPr id="4" name="Заголовок 1"/>
          <p:cNvSpPr txBox="1">
            <a:spLocks/>
          </p:cNvSpPr>
          <p:nvPr/>
        </p:nvSpPr>
        <p:spPr>
          <a:xfrm>
            <a:off x="457200" y="0"/>
            <a:ext cx="8229600" cy="82296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mj-lt"/>
                <a:ea typeface="+mj-ea"/>
                <a:cs typeface="+mj-cs"/>
              </a:rPr>
              <a:t>Предисловие</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1026" name="Picture 2"/>
          <p:cNvPicPr>
            <a:picLocks noChangeAspect="1" noChangeArrowheads="1"/>
          </p:cNvPicPr>
          <p:nvPr/>
        </p:nvPicPr>
        <p:blipFill>
          <a:blip r:embed="rId3"/>
          <a:srcRect/>
          <a:stretch>
            <a:fillRect/>
          </a:stretch>
        </p:blipFill>
        <p:spPr bwMode="auto">
          <a:xfrm>
            <a:off x="571973" y="975360"/>
            <a:ext cx="7688107" cy="4472548"/>
          </a:xfrm>
          <a:prstGeom prst="rect">
            <a:avLst/>
          </a:prstGeom>
          <a:noFill/>
          <a:ln w="9525">
            <a:noFill/>
            <a:miter lim="800000"/>
            <a:headEnd/>
            <a:tailEnd/>
          </a:ln>
          <a:effectLst/>
        </p:spPr>
      </p:pic>
      <p:sp>
        <p:nvSpPr>
          <p:cNvPr id="5" name="Содержимое 2"/>
          <p:cNvSpPr txBox="1">
            <a:spLocks/>
          </p:cNvSpPr>
          <p:nvPr/>
        </p:nvSpPr>
        <p:spPr>
          <a:xfrm>
            <a:off x="441960" y="5682343"/>
            <a:ext cx="7513320" cy="947057"/>
          </a:xfrm>
          <a:prstGeom prst="rect">
            <a:avLst/>
          </a:prstGeom>
          <a:ln w="9525">
            <a:solidFill>
              <a:schemeClr val="tx1"/>
            </a:solidFill>
          </a:ln>
        </p:spPr>
        <p:txBody>
          <a:bodyPr>
            <a:noAutofit/>
          </a:bodyPr>
          <a:lstStyle/>
          <a:p>
            <a:pPr marR="0" lvl="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M. Ericsson, </a:t>
            </a:r>
            <a:r>
              <a:rPr kumimoji="0" lang="en-US" b="0" i="1" u="none" strike="noStrike" kern="1200" cap="none" spc="0" normalizeH="0" baseline="0" noProof="0" dirty="0" smtClean="0">
                <a:ln>
                  <a:noFill/>
                </a:ln>
                <a:solidFill>
                  <a:schemeClr val="tx1"/>
                </a:solidFill>
                <a:effectLst/>
                <a:uLnTx/>
                <a:uFillTx/>
                <a:latin typeface="+mn-lt"/>
                <a:ea typeface="+mn-ea"/>
                <a:cs typeface="+mn-cs"/>
              </a:rPr>
              <a:t>Developing Large-Scale Systems with the Rational Unified</a:t>
            </a:r>
            <a:r>
              <a:rPr kumimoji="0" lang="ru-RU" b="0" i="1" u="none" strike="noStrike" kern="1200" cap="none" spc="0" normalizeH="0" noProof="0" dirty="0" smtClean="0">
                <a:ln>
                  <a:noFill/>
                </a:ln>
                <a:solidFill>
                  <a:schemeClr val="tx1"/>
                </a:solidFill>
                <a:effectLst/>
                <a:uLnTx/>
                <a:uFillTx/>
                <a:latin typeface="+mn-lt"/>
                <a:ea typeface="+mn-ea"/>
                <a:cs typeface="+mn-cs"/>
              </a:rPr>
              <a:t> </a:t>
            </a:r>
            <a:r>
              <a:rPr kumimoji="0" lang="en-US" b="0" i="1" u="none" strike="noStrike" kern="1200" cap="none" spc="0" normalizeH="0" baseline="0" noProof="0" dirty="0" smtClean="0">
                <a:ln>
                  <a:noFill/>
                </a:ln>
                <a:solidFill>
                  <a:schemeClr val="tx1"/>
                </a:solidFill>
                <a:effectLst/>
                <a:uLnTx/>
                <a:uFillTx/>
                <a:latin typeface="+mn-lt"/>
                <a:ea typeface="+mn-ea"/>
                <a:cs typeface="+mn-cs"/>
              </a:rPr>
              <a:t>Process,</a:t>
            </a:r>
            <a:r>
              <a:rPr kumimoji="0" lang="en-US" b="0" i="0" u="none" strike="noStrike" kern="1200" cap="none" spc="0" normalizeH="0" baseline="0" noProof="0" dirty="0" smtClean="0">
                <a:ln>
                  <a:noFill/>
                </a:ln>
                <a:solidFill>
                  <a:schemeClr val="tx1"/>
                </a:solidFill>
                <a:effectLst/>
                <a:uLnTx/>
                <a:uFillTx/>
                <a:latin typeface="+mn-lt"/>
                <a:ea typeface="+mn-ea"/>
                <a:cs typeface="+mn-cs"/>
              </a:rPr>
              <a:t> Rational Software White Paper (2003),</a:t>
            </a:r>
            <a:endParaRPr kumimoji="0" lang="ru-RU" b="0" i="0" u="none" strike="noStrike" kern="1200" cap="none" spc="0" normalizeH="0" baseline="0" noProof="0" dirty="0" smtClean="0">
              <a:ln>
                <a:noFill/>
              </a:ln>
              <a:solidFill>
                <a:schemeClr val="tx1"/>
              </a:solidFill>
              <a:effectLst/>
              <a:uLnTx/>
              <a:uFillTx/>
              <a:latin typeface="+mn-lt"/>
              <a:ea typeface="+mn-ea"/>
              <a:cs typeface="+mn-cs"/>
            </a:endParaRPr>
          </a:p>
          <a:p>
            <a:pPr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0" i="0" u="none" strike="noStrike" kern="1200" cap="none" spc="0" normalizeH="0" baseline="0" noProof="0" dirty="0" smtClean="0">
                <a:ln>
                  <a:noFill/>
                </a:ln>
                <a:solidFill>
                  <a:schemeClr val="tx1"/>
                </a:solidFill>
                <a:effectLst/>
                <a:uLnTx/>
                <a:uFillTx/>
                <a:latin typeface="+mn-lt"/>
                <a:ea typeface="+mn-ea"/>
                <a:cs typeface="+mn-cs"/>
              </a:rPr>
              <a:t> </a:t>
            </a:r>
            <a:r>
              <a:rPr kumimoji="0" lang="en-US" b="0" i="1" u="none" strike="noStrike" kern="1200" cap="none" spc="0" normalizeH="0" baseline="0" noProof="0" dirty="0" smtClean="0">
                <a:ln>
                  <a:noFill/>
                </a:ln>
                <a:solidFill>
                  <a:schemeClr val="tx1"/>
                </a:solidFill>
                <a:effectLst/>
                <a:uLnTx/>
                <a:uFillTx/>
                <a:latin typeface="+mn-lt"/>
                <a:ea typeface="+mn-ea"/>
                <a:cs typeface="+mn-cs"/>
                <a:hlinkClick r:id="rId4"/>
              </a:rPr>
              <a:t>ftp://ftp.software.ibm.com/software/rational/web/whitepapers/2003/sis.pdf</a:t>
            </a:r>
            <a:r>
              <a:rPr kumimoji="0" lang="en-US" b="0" i="0" u="none" strike="noStrike" kern="1200" cap="none" spc="0" normalizeH="0" baseline="0" noProof="0" dirty="0" smtClean="0">
                <a:ln>
                  <a:noFill/>
                </a:ln>
                <a:solidFill>
                  <a:schemeClr val="tx1"/>
                </a:solidFill>
                <a:effectLst/>
                <a:uLnTx/>
                <a:uFillTx/>
                <a:latin typeface="+mn-lt"/>
                <a:ea typeface="+mn-ea"/>
                <a:cs typeface="+mn-cs"/>
              </a:rPr>
              <a:t>.</a:t>
            </a:r>
            <a:endParaRPr kumimoji="0" lang="ru-RU"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p:cNvSpPr>
            <a:spLocks noGrp="1"/>
          </p:cNvSpPr>
          <p:nvPr>
            <p:ph type="sldNum" sz="quarter" idx="12"/>
          </p:nvPr>
        </p:nvSpPr>
        <p:spPr/>
        <p:txBody>
          <a:bodyPr/>
          <a:lstStyle/>
          <a:p>
            <a:fld id="{BD8C0B31-3D4E-434D-9BAA-47FA1E5F7172}" type="slidenum">
              <a:rPr lang="ru-RU" smtClean="0"/>
              <a:pPr/>
              <a:t>3</a:t>
            </a:fld>
            <a:r>
              <a:rPr lang="ru-RU" smtClean="0"/>
              <a:t> из 12</a:t>
            </a:r>
            <a:endParaRPr lang="ru-RU" dirty="0"/>
          </a:p>
        </p:txBody>
      </p:sp>
      <p:sp>
        <p:nvSpPr>
          <p:cNvPr id="4" name="Заголовок 1"/>
          <p:cNvSpPr txBox="1">
            <a:spLocks/>
          </p:cNvSpPr>
          <p:nvPr/>
        </p:nvSpPr>
        <p:spPr>
          <a:xfrm>
            <a:off x="457200" y="0"/>
            <a:ext cx="8229600" cy="82296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ru-RU" sz="4400" b="0" i="0" u="none" strike="noStrike" kern="1200" cap="none" spc="0" normalizeH="0" baseline="0" noProof="0" dirty="0" smtClean="0">
                <a:ln>
                  <a:noFill/>
                </a:ln>
                <a:solidFill>
                  <a:schemeClr val="tx1"/>
                </a:solidFill>
                <a:effectLst/>
                <a:uLnTx/>
                <a:uFillTx/>
                <a:latin typeface="+mj-lt"/>
                <a:ea typeface="+mj-ea"/>
                <a:cs typeface="+mj-cs"/>
              </a:rPr>
              <a:t>Предисловие</a:t>
            </a:r>
            <a:endParaRPr kumimoji="0" lang="ru-RU" sz="4400" b="0" i="0" u="none" strike="noStrike" kern="1200" cap="none" spc="0" normalizeH="0" baseline="0" noProof="0" dirty="0">
              <a:ln>
                <a:noFill/>
              </a:ln>
              <a:solidFill>
                <a:schemeClr val="tx1"/>
              </a:solidFill>
              <a:effectLst/>
              <a:uLnTx/>
              <a:uFillTx/>
              <a:latin typeface="+mj-lt"/>
              <a:ea typeface="+mj-ea"/>
              <a:cs typeface="+mj-cs"/>
            </a:endParaRPr>
          </a:p>
        </p:txBody>
      </p:sp>
      <p:pic>
        <p:nvPicPr>
          <p:cNvPr id="2050" name="Picture 2"/>
          <p:cNvPicPr>
            <a:picLocks noChangeAspect="1" noChangeArrowheads="1"/>
          </p:cNvPicPr>
          <p:nvPr/>
        </p:nvPicPr>
        <p:blipFill>
          <a:blip r:embed="rId3"/>
          <a:srcRect/>
          <a:stretch>
            <a:fillRect/>
          </a:stretch>
        </p:blipFill>
        <p:spPr bwMode="auto">
          <a:xfrm>
            <a:off x="1894523" y="918268"/>
            <a:ext cx="4902517" cy="5710180"/>
          </a:xfrm>
          <a:prstGeom prst="rect">
            <a:avLst/>
          </a:prstGeom>
          <a:noFill/>
          <a:ln w="9525">
            <a:noFill/>
            <a:miter lim="800000"/>
            <a:headEnd/>
            <a:tailEnd/>
          </a:ln>
          <a:effectLst/>
        </p:spPr>
      </p:pic>
      <p:sp>
        <p:nvSpPr>
          <p:cNvPr id="6" name="Стрелка вниз 5"/>
          <p:cNvSpPr/>
          <p:nvPr/>
        </p:nvSpPr>
        <p:spPr>
          <a:xfrm>
            <a:off x="4053840" y="3474720"/>
            <a:ext cx="716280" cy="4114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8" name="Прямая соединительная линия 7"/>
          <p:cNvCxnSpPr/>
          <p:nvPr/>
        </p:nvCxnSpPr>
        <p:spPr>
          <a:xfrm>
            <a:off x="1889760" y="3992880"/>
            <a:ext cx="4800600" cy="1588"/>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7345680" y="2514600"/>
            <a:ext cx="1173591" cy="400110"/>
          </a:xfrm>
          <a:prstGeom prst="rect">
            <a:avLst/>
          </a:prstGeom>
          <a:noFill/>
        </p:spPr>
        <p:txBody>
          <a:bodyPr wrap="none" rtlCol="0">
            <a:spAutoFit/>
          </a:bodyPr>
          <a:lstStyle/>
          <a:p>
            <a:r>
              <a:rPr lang="ru-RU" sz="2000" b="1" dirty="0" smtClean="0"/>
              <a:t>Система</a:t>
            </a:r>
            <a:endParaRPr lang="ru-RU" sz="2000" b="1" dirty="0"/>
          </a:p>
        </p:txBody>
      </p:sp>
      <p:sp>
        <p:nvSpPr>
          <p:cNvPr id="10" name="TextBox 9"/>
          <p:cNvSpPr txBox="1"/>
          <p:nvPr/>
        </p:nvSpPr>
        <p:spPr>
          <a:xfrm>
            <a:off x="7178040" y="4617720"/>
            <a:ext cx="1624804" cy="400110"/>
          </a:xfrm>
          <a:prstGeom prst="rect">
            <a:avLst/>
          </a:prstGeom>
          <a:noFill/>
        </p:spPr>
        <p:txBody>
          <a:bodyPr wrap="none" rtlCol="0">
            <a:spAutoFit/>
          </a:bodyPr>
          <a:lstStyle/>
          <a:p>
            <a:r>
              <a:rPr lang="ru-RU" sz="2000" b="1" dirty="0" smtClean="0"/>
              <a:t>Подсистемы</a:t>
            </a:r>
            <a:endParaRPr lang="ru-RU" sz="2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Заголовок 8"/>
          <p:cNvSpPr>
            <a:spLocks noGrp="1"/>
          </p:cNvSpPr>
          <p:nvPr>
            <p:ph type="title"/>
          </p:nvPr>
        </p:nvSpPr>
        <p:spPr>
          <a:xfrm>
            <a:off x="457200" y="0"/>
            <a:ext cx="8229600" cy="1143000"/>
          </a:xfrm>
        </p:spPr>
        <p:txBody>
          <a:bodyPr>
            <a:normAutofit fontScale="90000"/>
          </a:bodyPr>
          <a:lstStyle/>
          <a:p>
            <a:r>
              <a:rPr lang="ru-RU" dirty="0" smtClean="0"/>
              <a:t>Структура параллельной СУБД</a:t>
            </a:r>
            <a:endParaRPr lang="ru-RU" dirty="0"/>
          </a:p>
        </p:txBody>
      </p:sp>
      <p:pic>
        <p:nvPicPr>
          <p:cNvPr id="1026" name="Picture 2" descr="clip_image001"/>
          <p:cNvPicPr>
            <a:picLocks noChangeAspect="1" noChangeArrowheads="1"/>
          </p:cNvPicPr>
          <p:nvPr/>
        </p:nvPicPr>
        <p:blipFill>
          <a:blip r:embed="rId3"/>
          <a:srcRect/>
          <a:stretch>
            <a:fillRect/>
          </a:stretch>
        </p:blipFill>
        <p:spPr bwMode="auto">
          <a:xfrm>
            <a:off x="221006" y="2466512"/>
            <a:ext cx="8701987" cy="2199006"/>
          </a:xfrm>
          <a:prstGeom prst="rect">
            <a:avLst/>
          </a:prstGeom>
          <a:noFill/>
          <a:ln w="9525">
            <a:noFill/>
            <a:miter lim="800000"/>
            <a:headEnd/>
            <a:tailEnd/>
          </a:ln>
        </p:spPr>
      </p:pic>
      <p:sp>
        <p:nvSpPr>
          <p:cNvPr id="11" name="Номер слайда 10"/>
          <p:cNvSpPr>
            <a:spLocks noGrp="1"/>
          </p:cNvSpPr>
          <p:nvPr>
            <p:ph type="sldNum" sz="quarter" idx="12"/>
          </p:nvPr>
        </p:nvSpPr>
        <p:spPr/>
        <p:txBody>
          <a:bodyPr/>
          <a:lstStyle/>
          <a:p>
            <a:fld id="{BD8C0B31-3D4E-434D-9BAA-47FA1E5F7172}" type="slidenum">
              <a:rPr lang="ru-RU" smtClean="0"/>
              <a:pPr/>
              <a:t>4</a:t>
            </a:fld>
            <a:r>
              <a:rPr lang="ru-RU" smtClean="0"/>
              <a:t> из 12</a:t>
            </a:r>
            <a:endParaRPr lang="ru-RU"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fontScale="90000"/>
          </a:bodyPr>
          <a:lstStyle/>
          <a:p>
            <a:r>
              <a:rPr lang="ru-RU" dirty="0" smtClean="0"/>
              <a:t>Структура параллельной СУБД</a:t>
            </a:r>
            <a:endParaRPr lang="ru-RU" dirty="0"/>
          </a:p>
        </p:txBody>
      </p:sp>
      <p:pic>
        <p:nvPicPr>
          <p:cNvPr id="2050" name="Picture 2"/>
          <p:cNvPicPr>
            <a:picLocks noChangeAspect="1" noChangeArrowheads="1"/>
          </p:cNvPicPr>
          <p:nvPr/>
        </p:nvPicPr>
        <p:blipFill>
          <a:blip r:embed="rId3"/>
          <a:srcRect/>
          <a:stretch>
            <a:fillRect/>
          </a:stretch>
        </p:blipFill>
        <p:spPr bwMode="auto">
          <a:xfrm>
            <a:off x="268967" y="1911927"/>
            <a:ext cx="8606066" cy="3034145"/>
          </a:xfrm>
          <a:prstGeom prst="rect">
            <a:avLst/>
          </a:prstGeom>
          <a:noFill/>
          <a:ln w="9525">
            <a:noFill/>
            <a:miter lim="800000"/>
            <a:headEnd/>
            <a:tailEnd/>
          </a:ln>
        </p:spPr>
      </p:pic>
      <p:sp>
        <p:nvSpPr>
          <p:cNvPr id="5" name="Номер слайда 4"/>
          <p:cNvSpPr>
            <a:spLocks noGrp="1"/>
          </p:cNvSpPr>
          <p:nvPr>
            <p:ph type="sldNum" sz="quarter" idx="12"/>
          </p:nvPr>
        </p:nvSpPr>
        <p:spPr/>
        <p:txBody>
          <a:bodyPr/>
          <a:lstStyle/>
          <a:p>
            <a:fld id="{BD8C0B31-3D4E-434D-9BAA-47FA1E5F7172}" type="slidenum">
              <a:rPr lang="ru-RU" smtClean="0"/>
              <a:pPr/>
              <a:t>5</a:t>
            </a:fld>
            <a:r>
              <a:rPr lang="ru-RU" smtClean="0"/>
              <a:t> из 12</a:t>
            </a:r>
            <a:endParaRPr lang="ru-RU" dirty="0"/>
          </a:p>
        </p:txBody>
      </p:sp>
      <p:sp>
        <p:nvSpPr>
          <p:cNvPr id="6" name="TextBox 5"/>
          <p:cNvSpPr txBox="1"/>
          <p:nvPr/>
        </p:nvSpPr>
        <p:spPr>
          <a:xfrm>
            <a:off x="0" y="893618"/>
            <a:ext cx="9143999" cy="400110"/>
          </a:xfrm>
          <a:prstGeom prst="rect">
            <a:avLst/>
          </a:prstGeom>
          <a:noFill/>
        </p:spPr>
        <p:txBody>
          <a:bodyPr wrap="square" rtlCol="0">
            <a:spAutoFit/>
          </a:bodyPr>
          <a:lstStyle/>
          <a:p>
            <a:pPr algn="ctr"/>
            <a:r>
              <a:rPr lang="ru-RU" sz="2000" b="1" dirty="0" smtClean="0"/>
              <a:t>взаимосвязи подсистем</a:t>
            </a:r>
            <a:endParaRPr lang="ru-RU" sz="2000"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fontScale="90000"/>
          </a:bodyPr>
          <a:lstStyle/>
          <a:p>
            <a:r>
              <a:rPr lang="ru-RU" dirty="0" smtClean="0"/>
              <a:t>Структура параллельной СУБД</a:t>
            </a:r>
            <a:endParaRPr lang="ru-RU" dirty="0"/>
          </a:p>
        </p:txBody>
      </p:sp>
      <p:sp>
        <p:nvSpPr>
          <p:cNvPr id="3" name="Номер слайда 2"/>
          <p:cNvSpPr>
            <a:spLocks noGrp="1"/>
          </p:cNvSpPr>
          <p:nvPr>
            <p:ph type="sldNum" sz="quarter" idx="12"/>
          </p:nvPr>
        </p:nvSpPr>
        <p:spPr/>
        <p:txBody>
          <a:bodyPr/>
          <a:lstStyle/>
          <a:p>
            <a:fld id="{BD8C0B31-3D4E-434D-9BAA-47FA1E5F7172}" type="slidenum">
              <a:rPr lang="ru-RU" smtClean="0"/>
              <a:pPr/>
              <a:t>6</a:t>
            </a:fld>
            <a:r>
              <a:rPr lang="ru-RU" smtClean="0"/>
              <a:t> из 12</a:t>
            </a:r>
            <a:endParaRPr lang="ru-RU" dirty="0"/>
          </a:p>
        </p:txBody>
      </p:sp>
      <p:pic>
        <p:nvPicPr>
          <p:cNvPr id="3074" name="Picture 2" descr="clip_image001"/>
          <p:cNvPicPr>
            <a:picLocks noChangeAspect="1" noChangeArrowheads="1"/>
          </p:cNvPicPr>
          <p:nvPr/>
        </p:nvPicPr>
        <p:blipFill>
          <a:blip r:embed="rId3"/>
          <a:srcRect/>
          <a:stretch>
            <a:fillRect/>
          </a:stretch>
        </p:blipFill>
        <p:spPr bwMode="auto">
          <a:xfrm>
            <a:off x="163723" y="1922320"/>
            <a:ext cx="8816554" cy="3855027"/>
          </a:xfrm>
          <a:prstGeom prst="rect">
            <a:avLst/>
          </a:prstGeom>
          <a:noFill/>
          <a:ln w="9525">
            <a:noFill/>
            <a:miter lim="800000"/>
            <a:headEnd/>
            <a:tailEnd/>
          </a:ln>
        </p:spPr>
      </p:pic>
      <p:sp>
        <p:nvSpPr>
          <p:cNvPr id="5" name="TextBox 4"/>
          <p:cNvSpPr txBox="1"/>
          <p:nvPr/>
        </p:nvSpPr>
        <p:spPr>
          <a:xfrm>
            <a:off x="0" y="893618"/>
            <a:ext cx="9143999" cy="400110"/>
          </a:xfrm>
          <a:prstGeom prst="rect">
            <a:avLst/>
          </a:prstGeom>
          <a:noFill/>
        </p:spPr>
        <p:txBody>
          <a:bodyPr wrap="square" rtlCol="0">
            <a:spAutoFit/>
          </a:bodyPr>
          <a:lstStyle/>
          <a:p>
            <a:pPr algn="ctr"/>
            <a:r>
              <a:rPr lang="ru-RU" sz="2000" b="1" dirty="0" smtClean="0"/>
              <a:t>размещение подсистем</a:t>
            </a:r>
            <a:endParaRPr lang="ru-RU" sz="20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42950" y="0"/>
            <a:ext cx="7658100" cy="1143000"/>
          </a:xfrm>
        </p:spPr>
        <p:txBody>
          <a:bodyPr>
            <a:normAutofit fontScale="90000"/>
          </a:bodyPr>
          <a:lstStyle/>
          <a:p>
            <a:r>
              <a:rPr lang="ru-RU" dirty="0" smtClean="0"/>
              <a:t>Варианты использования подсистемы «Клиент»</a:t>
            </a:r>
            <a:endParaRPr lang="ru-RU" dirty="0"/>
          </a:p>
        </p:txBody>
      </p:sp>
      <p:sp>
        <p:nvSpPr>
          <p:cNvPr id="3" name="Номер слайда 2"/>
          <p:cNvSpPr>
            <a:spLocks noGrp="1"/>
          </p:cNvSpPr>
          <p:nvPr>
            <p:ph type="sldNum" sz="quarter" idx="12"/>
          </p:nvPr>
        </p:nvSpPr>
        <p:spPr/>
        <p:txBody>
          <a:bodyPr/>
          <a:lstStyle/>
          <a:p>
            <a:fld id="{BD8C0B31-3D4E-434D-9BAA-47FA1E5F7172}" type="slidenum">
              <a:rPr lang="ru-RU" smtClean="0"/>
              <a:pPr/>
              <a:t>7</a:t>
            </a:fld>
            <a:r>
              <a:rPr lang="ru-RU" smtClean="0"/>
              <a:t> из 12</a:t>
            </a:r>
            <a:endParaRPr lang="ru-RU" dirty="0"/>
          </a:p>
        </p:txBody>
      </p:sp>
      <p:pic>
        <p:nvPicPr>
          <p:cNvPr id="4098" name="Picture 2" descr="clip_image001"/>
          <p:cNvPicPr>
            <a:picLocks noChangeAspect="1" noChangeArrowheads="1"/>
          </p:cNvPicPr>
          <p:nvPr/>
        </p:nvPicPr>
        <p:blipFill>
          <a:blip r:embed="rId3"/>
          <a:srcRect/>
          <a:stretch>
            <a:fillRect/>
          </a:stretch>
        </p:blipFill>
        <p:spPr bwMode="auto">
          <a:xfrm>
            <a:off x="1458301" y="1298865"/>
            <a:ext cx="6227398" cy="529861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0"/>
            <a:ext cx="8229600" cy="1143000"/>
          </a:xfrm>
        </p:spPr>
        <p:txBody>
          <a:bodyPr>
            <a:normAutofit fontScale="90000"/>
          </a:bodyPr>
          <a:lstStyle/>
          <a:p>
            <a:r>
              <a:rPr lang="ru-RU" dirty="0" smtClean="0"/>
              <a:t>Состояния подсистемы «Клиент»</a:t>
            </a:r>
            <a:endParaRPr lang="ru-RU" dirty="0"/>
          </a:p>
        </p:txBody>
      </p:sp>
      <p:sp>
        <p:nvSpPr>
          <p:cNvPr id="3" name="Номер слайда 2"/>
          <p:cNvSpPr>
            <a:spLocks noGrp="1"/>
          </p:cNvSpPr>
          <p:nvPr>
            <p:ph type="sldNum" sz="quarter" idx="12"/>
          </p:nvPr>
        </p:nvSpPr>
        <p:spPr/>
        <p:txBody>
          <a:bodyPr/>
          <a:lstStyle/>
          <a:p>
            <a:fld id="{BD8C0B31-3D4E-434D-9BAA-47FA1E5F7172}" type="slidenum">
              <a:rPr lang="ru-RU" smtClean="0"/>
              <a:pPr/>
              <a:t>8</a:t>
            </a:fld>
            <a:r>
              <a:rPr lang="ru-RU" smtClean="0"/>
              <a:t> из 12</a:t>
            </a:r>
            <a:endParaRPr lang="ru-RU" dirty="0"/>
          </a:p>
        </p:txBody>
      </p:sp>
      <p:pic>
        <p:nvPicPr>
          <p:cNvPr id="5122" name="Picture 2" descr="1"/>
          <p:cNvPicPr>
            <a:picLocks noChangeAspect="1" noChangeArrowheads="1"/>
          </p:cNvPicPr>
          <p:nvPr/>
        </p:nvPicPr>
        <p:blipFill>
          <a:blip r:embed="rId3"/>
          <a:srcRect/>
          <a:stretch>
            <a:fillRect/>
          </a:stretch>
        </p:blipFill>
        <p:spPr bwMode="auto">
          <a:xfrm>
            <a:off x="140425" y="1636568"/>
            <a:ext cx="8863149" cy="3584864"/>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0" y="0"/>
            <a:ext cx="9144000" cy="959370"/>
          </a:xfrm>
        </p:spPr>
        <p:txBody>
          <a:bodyPr>
            <a:normAutofit fontScale="90000"/>
          </a:bodyPr>
          <a:lstStyle/>
          <a:p>
            <a:pPr>
              <a:lnSpc>
                <a:spcPct val="90000"/>
              </a:lnSpc>
            </a:pPr>
            <a:r>
              <a:rPr lang="ru-RU" dirty="0" smtClean="0"/>
              <a:t>Вариант использования</a:t>
            </a:r>
            <a:br>
              <a:rPr lang="ru-RU" dirty="0" smtClean="0"/>
            </a:br>
            <a:r>
              <a:rPr lang="ru-RU" dirty="0" smtClean="0"/>
              <a:t>«Сохранить результат»</a:t>
            </a:r>
            <a:endParaRPr lang="ru-RU" dirty="0"/>
          </a:p>
        </p:txBody>
      </p:sp>
      <p:sp>
        <p:nvSpPr>
          <p:cNvPr id="3" name="Номер слайда 2"/>
          <p:cNvSpPr>
            <a:spLocks noGrp="1"/>
          </p:cNvSpPr>
          <p:nvPr>
            <p:ph type="sldNum" sz="quarter" idx="12"/>
          </p:nvPr>
        </p:nvSpPr>
        <p:spPr/>
        <p:txBody>
          <a:bodyPr/>
          <a:lstStyle/>
          <a:p>
            <a:fld id="{BD8C0B31-3D4E-434D-9BAA-47FA1E5F7172}" type="slidenum">
              <a:rPr lang="ru-RU" smtClean="0"/>
              <a:pPr/>
              <a:t>9</a:t>
            </a:fld>
            <a:r>
              <a:rPr lang="ru-RU" smtClean="0"/>
              <a:t> из 12</a:t>
            </a:r>
            <a:endParaRPr lang="ru-RU" dirty="0"/>
          </a:p>
        </p:txBody>
      </p:sp>
      <p:sp>
        <p:nvSpPr>
          <p:cNvPr id="4" name="TextBox 3"/>
          <p:cNvSpPr txBox="1"/>
          <p:nvPr/>
        </p:nvSpPr>
        <p:spPr>
          <a:xfrm>
            <a:off x="269822" y="948690"/>
            <a:ext cx="8874178" cy="5909310"/>
          </a:xfrm>
          <a:prstGeom prst="rect">
            <a:avLst/>
          </a:prstGeom>
          <a:noFill/>
        </p:spPr>
        <p:txBody>
          <a:bodyPr wrap="square" rtlCol="0">
            <a:spAutoFit/>
          </a:bodyPr>
          <a:lstStyle/>
          <a:p>
            <a:r>
              <a:rPr lang="ru-RU" b="1" i="1" dirty="0" smtClean="0">
                <a:solidFill>
                  <a:srgbClr val="FF0000"/>
                </a:solidFill>
              </a:rPr>
              <a:t>Краткое описание</a:t>
            </a:r>
          </a:p>
          <a:p>
            <a:r>
              <a:rPr lang="ru-RU" dirty="0" smtClean="0"/>
              <a:t>Сохраняет результат запроса в текстовом файле в формате </a:t>
            </a:r>
            <a:r>
              <a:rPr lang="en-US" dirty="0" smtClean="0"/>
              <a:t>CSV</a:t>
            </a:r>
            <a:r>
              <a:rPr lang="ru-RU" dirty="0" smtClean="0"/>
              <a:t>.</a:t>
            </a:r>
          </a:p>
          <a:p>
            <a:r>
              <a:rPr lang="ru-RU" dirty="0" smtClean="0"/>
              <a:t>Данный вариант использования начинается, когда Пользователь вызывает функцию «Сохранить результат».</a:t>
            </a:r>
          </a:p>
          <a:p>
            <a:r>
              <a:rPr lang="ru-RU" b="1" i="1" dirty="0" smtClean="0">
                <a:solidFill>
                  <a:srgbClr val="FF0000"/>
                </a:solidFill>
              </a:rPr>
              <a:t>Поток событий</a:t>
            </a:r>
          </a:p>
          <a:p>
            <a:r>
              <a:rPr lang="ru-RU" i="1" dirty="0" smtClean="0"/>
              <a:t>Основной поток</a:t>
            </a:r>
          </a:p>
          <a:p>
            <a:pPr marL="342900" lvl="0" indent="-342900">
              <a:buFont typeface="+mj-lt"/>
              <a:buAutoNum type="arabicPeriod"/>
            </a:pPr>
            <a:r>
              <a:rPr lang="ru-RU" dirty="0" smtClean="0"/>
              <a:t>Клиент переходит в состояние «сохранение результата».</a:t>
            </a:r>
          </a:p>
          <a:p>
            <a:pPr marL="342900" indent="-342900">
              <a:buFont typeface="+mj-lt"/>
              <a:buAutoNum type="arabicPeriod"/>
            </a:pPr>
            <a:r>
              <a:rPr lang="ru-RU" dirty="0" smtClean="0"/>
              <a:t>Клиент запрашивает у Пользователя путь и имя файла для сохранения результирующей таблицы.</a:t>
            </a:r>
          </a:p>
          <a:p>
            <a:pPr marL="342900" indent="-342900">
              <a:buFont typeface="+mj-lt"/>
              <a:buAutoNum type="arabicPeriod"/>
            </a:pPr>
            <a:r>
              <a:rPr lang="ru-RU" dirty="0" smtClean="0"/>
              <a:t>Клиент сохраняет результирующую таблицу в текстовом файле, указанном пользователем, в формате</a:t>
            </a:r>
            <a:r>
              <a:rPr lang="en-US" dirty="0" smtClean="0"/>
              <a:t> CSV</a:t>
            </a:r>
            <a:r>
              <a:rPr lang="ru-RU" dirty="0" smtClean="0"/>
              <a:t>.</a:t>
            </a:r>
          </a:p>
          <a:p>
            <a:pPr marL="342900" indent="-342900">
              <a:buFont typeface="+mj-lt"/>
              <a:buAutoNum type="arabicPeriod"/>
            </a:pPr>
            <a:r>
              <a:rPr lang="ru-RU" dirty="0" smtClean="0"/>
              <a:t>Клиент переходит в состояние «Ожидание запроса».</a:t>
            </a:r>
          </a:p>
          <a:p>
            <a:pPr marL="342900" indent="-342900">
              <a:buFont typeface="+mj-lt"/>
              <a:buAutoNum type="arabicPeriod"/>
            </a:pPr>
            <a:r>
              <a:rPr lang="ru-RU" dirty="0" smtClean="0"/>
              <a:t>Вариант использования завершается.</a:t>
            </a:r>
          </a:p>
          <a:p>
            <a:r>
              <a:rPr lang="ru-RU" b="1" i="1" dirty="0" smtClean="0">
                <a:solidFill>
                  <a:srgbClr val="FF0000"/>
                </a:solidFill>
              </a:rPr>
              <a:t>Альтернативные потоки</a:t>
            </a:r>
          </a:p>
          <a:p>
            <a:r>
              <a:rPr lang="ru-RU" dirty="0" smtClean="0"/>
              <a:t>Отсутствуют</a:t>
            </a:r>
          </a:p>
          <a:p>
            <a:r>
              <a:rPr lang="ru-RU" b="1" i="1" dirty="0" smtClean="0">
                <a:solidFill>
                  <a:srgbClr val="FF0000"/>
                </a:solidFill>
              </a:rPr>
              <a:t>Специальные требования</a:t>
            </a:r>
          </a:p>
          <a:p>
            <a:r>
              <a:rPr lang="ru-RU" dirty="0" smtClean="0"/>
              <a:t>Клиент хранит полученную от Координатора результирующую таблицу во временном файле до тех пор, пока Пользователь не запустит выполнение нового запроса.</a:t>
            </a:r>
          </a:p>
          <a:p>
            <a:r>
              <a:rPr lang="ru-RU" b="1" i="1" dirty="0" smtClean="0">
                <a:solidFill>
                  <a:srgbClr val="FF0000"/>
                </a:solidFill>
              </a:rPr>
              <a:t>Предусловия</a:t>
            </a:r>
          </a:p>
          <a:p>
            <a:pPr lvl="0"/>
            <a:r>
              <a:rPr lang="ru-RU" dirty="0" smtClean="0"/>
              <a:t>Клиент должен находиться в состоянии «Ожидание запроса».</a:t>
            </a:r>
          </a:p>
          <a:p>
            <a:endParaRPr lang="ru-RU"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Классическая">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1205</TotalTime>
  <Words>2214</Words>
  <Application>Microsoft Office PowerPoint</Application>
  <PresentationFormat>Экран (4:3)</PresentationFormat>
  <Paragraphs>118</Paragraphs>
  <Slides>12</Slides>
  <Notes>12</Notes>
  <HiddenSlides>0</HiddenSlides>
  <MMClips>0</MMClips>
  <ScaleCrop>false</ScaleCrop>
  <HeadingPairs>
    <vt:vector size="4" baseType="variant">
      <vt:variant>
        <vt:lpstr>Тема</vt:lpstr>
      </vt:variant>
      <vt:variant>
        <vt:i4>1</vt:i4>
      </vt:variant>
      <vt:variant>
        <vt:lpstr>Заголовки слайдов</vt:lpstr>
      </vt:variant>
      <vt:variant>
        <vt:i4>12</vt:i4>
      </vt:variant>
    </vt:vector>
  </HeadingPairs>
  <TitlesOfParts>
    <vt:vector size="13" baseType="lpstr">
      <vt:lpstr>Тема Office</vt:lpstr>
      <vt:lpstr>Опыт использования UML для построения модели вариантов использования параллельной СУБД «Омега»</vt:lpstr>
      <vt:lpstr>Слайд 2</vt:lpstr>
      <vt:lpstr>Слайд 3</vt:lpstr>
      <vt:lpstr>Структура параллельной СУБД</vt:lpstr>
      <vt:lpstr>Структура параллельной СУБД</vt:lpstr>
      <vt:lpstr>Структура параллельной СУБД</vt:lpstr>
      <vt:lpstr>Варианты использования подсистемы «Клиент»</vt:lpstr>
      <vt:lpstr>Состояния подсистемы «Клиент»</vt:lpstr>
      <vt:lpstr>Вариант использования «Сохранить результат»</vt:lpstr>
      <vt:lpstr>Варианты использования подсистемы «Координатор»</vt:lpstr>
      <vt:lpstr>Информационные ресурсы</vt:lpstr>
      <vt:lpstr>Слайд 12</vt:lpstr>
    </vt:vector>
  </TitlesOfParts>
  <Company>South Ural State University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Andrey V. Lepikhov</dc:creator>
  <cp:lastModifiedBy>Andrey V. Lepikhov</cp:lastModifiedBy>
  <cp:revision>160</cp:revision>
  <dcterms:created xsi:type="dcterms:W3CDTF">2008-03-31T09:55:24Z</dcterms:created>
  <dcterms:modified xsi:type="dcterms:W3CDTF">2008-04-18T08:33:09Z</dcterms:modified>
</cp:coreProperties>
</file>