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706802" name=""/>
          <p:cNvSpPr/>
          <p:nvPr/>
        </p:nvSpPr>
        <p:spPr bwMode="auto">
          <a:xfrm flipH="0" flipV="0">
            <a:off x="3544758" y="1915241"/>
            <a:ext cx="2488790" cy="118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Postgres</a:t>
            </a:r>
            <a:endParaRPr/>
          </a:p>
          <a:p>
            <a:pPr algn="ctr">
              <a:defRPr/>
            </a:pPr>
            <a:r>
              <a:rPr/>
              <a:t>‘stateless’</a:t>
            </a:r>
            <a:r>
              <a:rPr/>
              <a:t>instance</a:t>
            </a:r>
            <a:endParaRPr/>
          </a:p>
        </p:txBody>
      </p:sp>
      <p:sp>
        <p:nvSpPr>
          <p:cNvPr id="1318049663" name=""/>
          <p:cNvSpPr/>
          <p:nvPr/>
        </p:nvSpPr>
        <p:spPr bwMode="auto">
          <a:xfrm flipH="0" flipV="0">
            <a:off x="1744737" y="4137740"/>
            <a:ext cx="1244394" cy="94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shard 1</a:t>
            </a:r>
            <a:endParaRPr/>
          </a:p>
        </p:txBody>
      </p:sp>
      <p:sp>
        <p:nvSpPr>
          <p:cNvPr id="1492141058" name=""/>
          <p:cNvSpPr/>
          <p:nvPr/>
        </p:nvSpPr>
        <p:spPr bwMode="auto">
          <a:xfrm flipH="0" flipV="0">
            <a:off x="3332237" y="4137739"/>
            <a:ext cx="1244394" cy="94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shard 2</a:t>
            </a:r>
            <a:endParaRPr/>
          </a:p>
        </p:txBody>
      </p:sp>
      <p:sp>
        <p:nvSpPr>
          <p:cNvPr id="487814931" name=""/>
          <p:cNvSpPr/>
          <p:nvPr/>
        </p:nvSpPr>
        <p:spPr bwMode="auto">
          <a:xfrm flipH="0" flipV="0">
            <a:off x="4919737" y="4137739"/>
            <a:ext cx="1244394" cy="94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shard 3</a:t>
            </a:r>
            <a:endParaRPr/>
          </a:p>
        </p:txBody>
      </p:sp>
      <p:sp>
        <p:nvSpPr>
          <p:cNvPr id="279312029" name=""/>
          <p:cNvSpPr/>
          <p:nvPr/>
        </p:nvSpPr>
        <p:spPr bwMode="auto">
          <a:xfrm flipH="0" flipV="0">
            <a:off x="6558446" y="4137739"/>
            <a:ext cx="1244394" cy="94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shard N</a:t>
            </a:r>
            <a:endParaRPr/>
          </a:p>
        </p:txBody>
      </p:sp>
      <p:cxnSp>
        <p:nvCxnSpPr>
          <p:cNvPr id="0" name=""/>
          <p:cNvCxnSpPr>
            <a:cxnSpLocks/>
            <a:stCxn id="534706802" idx="2"/>
            <a:endCxn id="1318049663" idx="0"/>
          </p:cNvCxnSpPr>
          <p:nvPr/>
        </p:nvCxnSpPr>
        <p:spPr bwMode="auto">
          <a:xfrm rot="5399976" flipH="0" flipV="0">
            <a:off x="3060826" y="2409414"/>
            <a:ext cx="1034434" cy="2422217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792927" name=""/>
          <p:cNvCxnSpPr>
            <a:cxnSpLocks/>
            <a:stCxn id="534706802" idx="2"/>
            <a:endCxn id="1492141058" idx="0"/>
          </p:cNvCxnSpPr>
          <p:nvPr/>
        </p:nvCxnSpPr>
        <p:spPr bwMode="auto">
          <a:xfrm rot="5399976" flipH="0" flipV="0">
            <a:off x="3854577" y="3203164"/>
            <a:ext cx="1034433" cy="834717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582109" name=""/>
          <p:cNvCxnSpPr>
            <a:cxnSpLocks/>
            <a:stCxn id="534706802" idx="2"/>
            <a:endCxn id="487814931" idx="0"/>
          </p:cNvCxnSpPr>
          <p:nvPr/>
        </p:nvCxnSpPr>
        <p:spPr bwMode="auto">
          <a:xfrm rot="5399976" flipH="0" flipV="1">
            <a:off x="4648327" y="3244132"/>
            <a:ext cx="1034433" cy="752781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775140" name=""/>
          <p:cNvCxnSpPr>
            <a:cxnSpLocks/>
            <a:stCxn id="534706802" idx="2"/>
            <a:endCxn id="279312029" idx="0"/>
          </p:cNvCxnSpPr>
          <p:nvPr/>
        </p:nvCxnSpPr>
        <p:spPr bwMode="auto">
          <a:xfrm rot="5399976" flipH="0" flipV="1">
            <a:off x="5468400" y="2426400"/>
            <a:ext cx="1034433" cy="2391490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1834019" y="3327209"/>
            <a:ext cx="7567200" cy="0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414909" name=""/>
          <p:cNvCxnSpPr>
            <a:cxnSpLocks/>
          </p:cNvCxnSpPr>
          <p:nvPr/>
        </p:nvCxnSpPr>
        <p:spPr bwMode="auto">
          <a:xfrm rot="0" flipH="0" flipV="0">
            <a:off x="1834019" y="1688400"/>
            <a:ext cx="7567200" cy="0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2974025" name=""/>
          <p:cNvSpPr txBox="1"/>
          <p:nvPr/>
        </p:nvSpPr>
        <p:spPr bwMode="auto">
          <a:xfrm flipH="0" flipV="0">
            <a:off x="7825887" y="3369596"/>
            <a:ext cx="1606111" cy="11887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Storage layer: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DuckDB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DocDB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...</a:t>
            </a:r>
            <a:endParaRPr/>
          </a:p>
        </p:txBody>
      </p:sp>
      <p:sp>
        <p:nvSpPr>
          <p:cNvPr id="2073995327" name=""/>
          <p:cNvSpPr txBox="1"/>
          <p:nvPr/>
        </p:nvSpPr>
        <p:spPr bwMode="auto">
          <a:xfrm flipH="0" flipV="0">
            <a:off x="6626624" y="1782096"/>
            <a:ext cx="2673765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Planning/execution layer</a:t>
            </a:r>
            <a:endParaRPr/>
          </a:p>
        </p:txBody>
      </p:sp>
      <p:sp>
        <p:nvSpPr>
          <p:cNvPr id="578745439" name=""/>
          <p:cNvSpPr txBox="1"/>
          <p:nvPr/>
        </p:nvSpPr>
        <p:spPr bwMode="auto">
          <a:xfrm flipH="0" flipV="0">
            <a:off x="6798362" y="2580719"/>
            <a:ext cx="1288665" cy="640115"/>
          </a:xfrm>
          <a:prstGeom prst="rect">
            <a:avLst/>
          </a:prstGeom>
          <a:noFill/>
          <a:ln w="12699">
            <a:solidFill>
              <a:schemeClr val="accent2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accent2"/>
                </a:solidFill>
              </a:rPr>
              <a:t>FDW</a:t>
            </a:r>
            <a:endParaRPr>
              <a:solidFill>
                <a:schemeClr val="accent2"/>
              </a:solidFill>
            </a:endParaRPr>
          </a:p>
          <a:p>
            <a:pPr>
              <a:defRPr/>
            </a:pPr>
            <a:r>
              <a:rPr>
                <a:solidFill>
                  <a:schemeClr val="accent2"/>
                </a:solidFill>
              </a:rPr>
              <a:t>connection</a:t>
            </a:r>
            <a:endParaRPr/>
          </a:p>
        </p:txBody>
      </p:sp>
      <p:cxnSp>
        <p:nvCxnSpPr>
          <p:cNvPr id="0" name=""/>
          <p:cNvCxnSpPr>
            <a:cxnSpLocks/>
            <a:stCxn id="578745439" idx="1"/>
          </p:cNvCxnSpPr>
          <p:nvPr/>
        </p:nvCxnSpPr>
        <p:spPr bwMode="auto">
          <a:xfrm rot="10799989" flipH="0" flipV="1">
            <a:off x="5922000" y="2901600"/>
            <a:ext cx="877475" cy="714625"/>
          </a:xfrm>
          <a:prstGeom prst="curvedConnector3">
            <a:avLst>
              <a:gd name="adj1" fmla="val 50000"/>
            </a:avLst>
          </a:prstGeom>
          <a:ln w="19049" cap="flat" cmpd="sng" algn="ctr">
            <a:solidFill>
              <a:srgbClr val="ED7D31"/>
            </a:solidFill>
            <a:prstDash val="sysDash"/>
            <a:miter lim="800000"/>
            <a:headEnd type="oval"/>
            <a:tailEnd type="arrow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932327" name=""/>
          <p:cNvCxnSpPr>
            <a:cxnSpLocks/>
          </p:cNvCxnSpPr>
          <p:nvPr/>
        </p:nvCxnSpPr>
        <p:spPr bwMode="auto">
          <a:xfrm rot="0" flipH="0" flipV="1">
            <a:off x="6248628" y="4762499"/>
            <a:ext cx="238123" cy="0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410347" name=""/>
          <p:cNvSpPr/>
          <p:nvPr/>
        </p:nvSpPr>
        <p:spPr bwMode="auto">
          <a:xfrm flipH="0" flipV="0">
            <a:off x="3037404" y="3873384"/>
            <a:ext cx="358466" cy="389192"/>
          </a:xfrm>
          <a:prstGeom prst="rect">
            <a:avLst/>
          </a:prstGeom>
          <a:solidFill>
            <a:schemeClr val="accent1">
              <a:lumMod val="20000"/>
              <a:lumOff val="80000"/>
              <a:alpha val="48999"/>
            </a:schemeClr>
          </a:solidFill>
          <a:ln w="12700" cap="flat" cmpd="sng" algn="ctr">
            <a:solidFill>
              <a:schemeClr val="tx1">
                <a:lumMod val="50196"/>
                <a:lumOff val="49804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980315767" name=""/>
          <p:cNvSpPr/>
          <p:nvPr/>
        </p:nvSpPr>
        <p:spPr bwMode="auto">
          <a:xfrm flipH="0" flipV="0">
            <a:off x="3394592" y="3873384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743570846" name=""/>
          <p:cNvSpPr/>
          <p:nvPr/>
        </p:nvSpPr>
        <p:spPr bwMode="auto">
          <a:xfrm flipH="0" flipV="0">
            <a:off x="3751779" y="3873384"/>
            <a:ext cx="1416345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111296892" name=""/>
          <p:cNvSpPr/>
          <p:nvPr/>
        </p:nvSpPr>
        <p:spPr bwMode="auto">
          <a:xfrm flipH="0" flipV="0">
            <a:off x="4307403" y="3873384"/>
            <a:ext cx="1416344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555398869" name=""/>
          <p:cNvSpPr/>
          <p:nvPr/>
        </p:nvSpPr>
        <p:spPr bwMode="auto">
          <a:xfrm flipH="0" flipV="0">
            <a:off x="4426466" y="3873384"/>
            <a:ext cx="1416344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357022572" name=""/>
          <p:cNvSpPr/>
          <p:nvPr/>
        </p:nvSpPr>
        <p:spPr bwMode="auto">
          <a:xfrm flipH="0" flipV="0">
            <a:off x="5458340" y="3873384"/>
            <a:ext cx="1416344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679268449" name=""/>
          <p:cNvSpPr/>
          <p:nvPr/>
        </p:nvSpPr>
        <p:spPr bwMode="auto">
          <a:xfrm flipH="0" flipV="0">
            <a:off x="6490214" y="3873384"/>
            <a:ext cx="1162347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962262228" name=""/>
          <p:cNvSpPr/>
          <p:nvPr/>
        </p:nvSpPr>
        <p:spPr bwMode="auto">
          <a:xfrm flipH="0" flipV="0">
            <a:off x="7650974" y="3873384"/>
            <a:ext cx="349247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183021011" name=""/>
          <p:cNvSpPr txBox="1"/>
          <p:nvPr/>
        </p:nvSpPr>
        <p:spPr bwMode="auto">
          <a:xfrm flipH="0" flipV="0">
            <a:off x="7089035" y="4429125"/>
            <a:ext cx="993112" cy="3048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 i="1"/>
              <a:t>Histogram</a:t>
            </a:r>
            <a:endParaRPr/>
          </a:p>
        </p:txBody>
      </p:sp>
      <p:sp>
        <p:nvSpPr>
          <p:cNvPr id="777430708" name=""/>
          <p:cNvSpPr txBox="1"/>
          <p:nvPr/>
        </p:nvSpPr>
        <p:spPr bwMode="auto">
          <a:xfrm flipH="0" flipV="0">
            <a:off x="3203946" y="4389437"/>
            <a:ext cx="352466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10</a:t>
            </a:r>
            <a:endParaRPr sz="1600"/>
          </a:p>
        </p:txBody>
      </p:sp>
      <p:sp>
        <p:nvSpPr>
          <p:cNvPr id="995706734" name=""/>
          <p:cNvSpPr txBox="1"/>
          <p:nvPr/>
        </p:nvSpPr>
        <p:spPr bwMode="auto">
          <a:xfrm flipH="0" flipV="0">
            <a:off x="3566003" y="4389436"/>
            <a:ext cx="352466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20</a:t>
            </a:r>
            <a:endParaRPr sz="1600"/>
          </a:p>
        </p:txBody>
      </p:sp>
      <p:sp>
        <p:nvSpPr>
          <p:cNvPr id="481285198" name=""/>
          <p:cNvSpPr txBox="1"/>
          <p:nvPr/>
        </p:nvSpPr>
        <p:spPr bwMode="auto">
          <a:xfrm flipH="0" flipV="0">
            <a:off x="4112137" y="4389436"/>
            <a:ext cx="352466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30</a:t>
            </a:r>
            <a:endParaRPr sz="1600"/>
          </a:p>
        </p:txBody>
      </p:sp>
      <p:sp>
        <p:nvSpPr>
          <p:cNvPr id="1421976451" name=""/>
          <p:cNvSpPr txBox="1"/>
          <p:nvPr/>
        </p:nvSpPr>
        <p:spPr bwMode="auto">
          <a:xfrm flipH="0" flipV="0">
            <a:off x="4505608" y="4389436"/>
            <a:ext cx="309975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...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3753336" y="4262576"/>
            <a:ext cx="0" cy="171309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162075" name=""/>
          <p:cNvCxnSpPr>
            <a:cxnSpLocks/>
          </p:cNvCxnSpPr>
          <p:nvPr/>
        </p:nvCxnSpPr>
        <p:spPr bwMode="auto">
          <a:xfrm flipH="1" flipV="1">
            <a:off x="3396149" y="4262576"/>
            <a:ext cx="0" cy="171309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933229" name=""/>
          <p:cNvCxnSpPr>
            <a:cxnSpLocks/>
          </p:cNvCxnSpPr>
          <p:nvPr/>
        </p:nvCxnSpPr>
        <p:spPr bwMode="auto">
          <a:xfrm flipH="1" flipV="1">
            <a:off x="4305786" y="4262576"/>
            <a:ext cx="0" cy="171309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909255" name=""/>
          <p:cNvCxnSpPr>
            <a:cxnSpLocks/>
          </p:cNvCxnSpPr>
          <p:nvPr/>
        </p:nvCxnSpPr>
        <p:spPr bwMode="auto">
          <a:xfrm flipH="1" flipV="1">
            <a:off x="4424848" y="4262576"/>
            <a:ext cx="0" cy="17130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8387317" name=""/>
          <p:cNvCxnSpPr>
            <a:cxnSpLocks/>
          </p:cNvCxnSpPr>
          <p:nvPr/>
        </p:nvCxnSpPr>
        <p:spPr bwMode="auto">
          <a:xfrm flipH="1" flipV="1">
            <a:off x="5458309" y="4262576"/>
            <a:ext cx="0" cy="17130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764770" name=""/>
          <p:cNvCxnSpPr>
            <a:cxnSpLocks/>
          </p:cNvCxnSpPr>
          <p:nvPr/>
        </p:nvCxnSpPr>
        <p:spPr bwMode="auto">
          <a:xfrm flipH="1" flipV="1">
            <a:off x="6491772" y="4262576"/>
            <a:ext cx="0" cy="17130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596985" name=""/>
          <p:cNvCxnSpPr>
            <a:cxnSpLocks/>
          </p:cNvCxnSpPr>
          <p:nvPr/>
        </p:nvCxnSpPr>
        <p:spPr bwMode="auto">
          <a:xfrm flipH="1" flipV="1">
            <a:off x="7653821" y="4262576"/>
            <a:ext cx="0" cy="17130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481794" name=""/>
          <p:cNvCxnSpPr>
            <a:cxnSpLocks/>
          </p:cNvCxnSpPr>
          <p:nvPr/>
        </p:nvCxnSpPr>
        <p:spPr bwMode="auto">
          <a:xfrm flipH="1" flipV="1">
            <a:off x="8001483" y="4262576"/>
            <a:ext cx="0" cy="17130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496431" name=""/>
          <p:cNvSpPr txBox="1"/>
          <p:nvPr/>
        </p:nvSpPr>
        <p:spPr bwMode="auto">
          <a:xfrm flipH="0" flipV="0">
            <a:off x="3098274" y="3389311"/>
            <a:ext cx="267709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5</a:t>
            </a:r>
            <a:endParaRPr sz="1600"/>
          </a:p>
        </p:txBody>
      </p:sp>
      <p:cxnSp>
        <p:nvCxnSpPr>
          <p:cNvPr id="712084197" name=""/>
          <p:cNvCxnSpPr>
            <a:cxnSpLocks/>
            <a:endCxn id="986496431" idx="2"/>
          </p:cNvCxnSpPr>
          <p:nvPr/>
        </p:nvCxnSpPr>
        <p:spPr bwMode="auto">
          <a:xfrm rot="16199969" flipH="0" flipV="0">
            <a:off x="3146400" y="3748725"/>
            <a:ext cx="17130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  <a:headEnd type="stealth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8912864" name=""/>
          <p:cNvSpPr txBox="1"/>
          <p:nvPr/>
        </p:nvSpPr>
        <p:spPr bwMode="auto">
          <a:xfrm flipH="0" flipV="0">
            <a:off x="3043646" y="3889374"/>
            <a:ext cx="322588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800" b="1" i="1">
                <a:solidFill>
                  <a:srgbClr val="FF0000"/>
                </a:solidFill>
              </a:rPr>
              <a:t>?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207737455" name=""/>
          <p:cNvCxnSpPr>
            <a:cxnSpLocks/>
            <a:stCxn id="604072685" idx="3"/>
            <a:endCxn id="964188042" idx="0"/>
          </p:cNvCxnSpPr>
          <p:nvPr/>
        </p:nvCxnSpPr>
        <p:spPr bwMode="auto">
          <a:xfrm rot="5399976" flipH="0" flipV="0">
            <a:off x="4332731" y="2549129"/>
            <a:ext cx="507026" cy="413973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4188042" name=""/>
          <p:cNvSpPr/>
          <p:nvPr/>
        </p:nvSpPr>
        <p:spPr bwMode="auto">
          <a:xfrm rot="0" flipH="0" flipV="0">
            <a:off x="3759714" y="3009629"/>
            <a:ext cx="1239086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Scan A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604072685" name=""/>
          <p:cNvSpPr/>
          <p:nvPr/>
        </p:nvSpPr>
        <p:spPr bwMode="auto">
          <a:xfrm rot="0" flipH="0" flipV="0">
            <a:off x="4517248" y="1666800"/>
            <a:ext cx="1884525" cy="97920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LEFT OUTER JOIN</a:t>
            </a:r>
            <a:endParaRPr sz="1600">
              <a:solidFill>
                <a:schemeClr val="tx1"/>
              </a:solidFill>
            </a:endParaRPr>
          </a:p>
        </p:txBody>
      </p:sp>
      <p:cxnSp>
        <p:nvCxnSpPr>
          <p:cNvPr id="102032389" name=""/>
          <p:cNvCxnSpPr>
            <a:cxnSpLocks/>
            <a:stCxn id="604072685" idx="5"/>
            <a:endCxn id="1134148977" idx="0"/>
          </p:cNvCxnSpPr>
          <p:nvPr/>
        </p:nvCxnSpPr>
        <p:spPr bwMode="auto">
          <a:xfrm rot="5399976" flipH="0" flipV="1">
            <a:off x="6174008" y="2454386"/>
            <a:ext cx="506996" cy="60342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148977" name=""/>
          <p:cNvSpPr/>
          <p:nvPr/>
        </p:nvSpPr>
        <p:spPr bwMode="auto">
          <a:xfrm rot="0" flipH="0" flipV="0">
            <a:off x="6133179" y="3009599"/>
            <a:ext cx="1192083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GROUP BY</a:t>
            </a:r>
            <a:r>
              <a:rPr sz="1600">
                <a:solidFill>
                  <a:schemeClr val="tx1"/>
                </a:solidFill>
              </a:rPr>
              <a:t> </a:t>
            </a:r>
            <a:r>
              <a:rPr sz="1600" b="1">
                <a:solidFill>
                  <a:srgbClr val="FF0000"/>
                </a:solidFill>
              </a:rPr>
              <a:t>B.x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93914930" name=""/>
          <p:cNvSpPr/>
          <p:nvPr/>
        </p:nvSpPr>
        <p:spPr bwMode="auto">
          <a:xfrm flipH="0" flipV="0">
            <a:off x="3406567" y="2393727"/>
            <a:ext cx="872555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649085218" name=""/>
          <p:cNvSpPr/>
          <p:nvPr/>
        </p:nvSpPr>
        <p:spPr bwMode="auto">
          <a:xfrm flipH="0" flipV="0">
            <a:off x="6729221" y="2550228"/>
            <a:ext cx="1148928" cy="291627"/>
          </a:xfrm>
          <a:prstGeom prst="accentBorderCallout2">
            <a:avLst>
              <a:gd name="adj1" fmla="val 21068"/>
              <a:gd name="adj2" fmla="val -5523"/>
              <a:gd name="adj3" fmla="val 23790"/>
              <a:gd name="adj4" fmla="val -15529"/>
              <a:gd name="adj5" fmla="val 89033"/>
              <a:gd name="adj6" fmla="val -18691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r>
              <a:rPr sz="1400">
                <a:solidFill>
                  <a:schemeClr val="tx1"/>
                </a:solidFill>
              </a:rPr>
              <a:t>E5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90615983" name=""/>
          <p:cNvSpPr/>
          <p:nvPr/>
        </p:nvSpPr>
        <p:spPr bwMode="auto">
          <a:xfrm rot="0" flipH="0" flipV="0">
            <a:off x="6354149" y="3967585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endParaRPr sz="1400">
              <a:solidFill>
                <a:schemeClr val="tx1"/>
              </a:solidFill>
            </a:endParaRPr>
          </a:p>
        </p:txBody>
      </p:sp>
      <p:sp>
        <p:nvSpPr>
          <p:cNvPr id="1384455813" name=""/>
          <p:cNvSpPr/>
          <p:nvPr/>
        </p:nvSpPr>
        <p:spPr bwMode="auto">
          <a:xfrm rot="0" flipH="0" flipV="0">
            <a:off x="7041005" y="4958183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endParaRPr sz="1400">
              <a:solidFill>
                <a:schemeClr val="tx1"/>
              </a:solidFill>
            </a:endParaRPr>
          </a:p>
        </p:txBody>
      </p:sp>
      <p:cxnSp>
        <p:nvCxnSpPr>
          <p:cNvPr id="2115406427" name=""/>
          <p:cNvCxnSpPr>
            <a:cxnSpLocks/>
            <a:stCxn id="1134148977" idx="4"/>
            <a:endCxn id="1390615983" idx="0"/>
          </p:cNvCxnSpPr>
          <p:nvPr/>
        </p:nvCxnSpPr>
        <p:spPr bwMode="auto">
          <a:xfrm rot="5399976" flipH="0" flipV="0">
            <a:off x="6565312" y="3811212"/>
            <a:ext cx="312745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879354" name=""/>
          <p:cNvCxnSpPr>
            <a:cxnSpLocks/>
            <a:endCxn id="1390615983" idx="3"/>
          </p:cNvCxnSpPr>
          <p:nvPr/>
        </p:nvCxnSpPr>
        <p:spPr bwMode="auto">
          <a:xfrm rot="16199969" flipH="0" flipV="0">
            <a:off x="6075528" y="4574122"/>
            <a:ext cx="376041" cy="39208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661244" name=""/>
          <p:cNvCxnSpPr>
            <a:cxnSpLocks/>
            <a:stCxn id="1384455813" idx="0"/>
            <a:endCxn id="1390615983" idx="5"/>
          </p:cNvCxnSpPr>
          <p:nvPr/>
        </p:nvCxnSpPr>
        <p:spPr bwMode="auto">
          <a:xfrm rot="16199969" flipH="0" flipV="1">
            <a:off x="6996837" y="4554015"/>
            <a:ext cx="376040" cy="43229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355301" name=""/>
          <p:cNvSpPr/>
          <p:nvPr/>
        </p:nvSpPr>
        <p:spPr bwMode="auto">
          <a:xfrm rot="16199969" flipH="0" flipV="0">
            <a:off x="5239195" y="1087436"/>
            <a:ext cx="468311" cy="468311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8697271" name=""/>
          <p:cNvSpPr/>
          <p:nvPr/>
        </p:nvSpPr>
        <p:spPr bwMode="auto">
          <a:xfrm flipH="0" flipV="0">
            <a:off x="3932042" y="893997"/>
            <a:ext cx="1114383" cy="291627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94556"/>
              <a:gd name="adj6" fmla="val 128561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500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700395395" name=""/>
          <p:cNvSpPr txBox="1"/>
          <p:nvPr/>
        </p:nvSpPr>
        <p:spPr bwMode="auto">
          <a:xfrm flipH="0" flipV="0">
            <a:off x="6571083" y="1301004"/>
            <a:ext cx="1129492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= </a:t>
            </a: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endParaRPr/>
          </a:p>
        </p:txBody>
      </p:sp>
      <p:cxnSp>
        <p:nvCxnSpPr>
          <p:cNvPr id="899455459" name=""/>
          <p:cNvCxnSpPr>
            <a:cxnSpLocks/>
            <a:stCxn id="700395395" idx="1"/>
            <a:endCxn id="604072685" idx="7"/>
          </p:cNvCxnSpPr>
          <p:nvPr/>
        </p:nvCxnSpPr>
        <p:spPr bwMode="auto">
          <a:xfrm rot="10799989" flipH="0" flipV="1">
            <a:off x="6125792" y="1483901"/>
            <a:ext cx="445292" cy="326298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9979769" name=""/>
          <p:cNvSpPr/>
          <p:nvPr/>
        </p:nvSpPr>
        <p:spPr bwMode="auto">
          <a:xfrm rot="0" flipH="0" flipV="0">
            <a:off x="5447963" y="4958185"/>
            <a:ext cx="1239086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Scan </a:t>
            </a:r>
            <a:r>
              <a:rPr sz="1600" b="1">
                <a:solidFill>
                  <a:srgbClr val="FF0000"/>
                </a:solidFill>
              </a:rPr>
              <a:t>B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126465143" name=""/>
          <p:cNvSpPr/>
          <p:nvPr/>
        </p:nvSpPr>
        <p:spPr bwMode="auto">
          <a:xfrm flipH="0" flipV="0">
            <a:off x="3932042" y="4100934"/>
            <a:ext cx="1775464" cy="720000"/>
          </a:xfrm>
          <a:prstGeom prst="accentBorderCallout2">
            <a:avLst>
              <a:gd name="adj1" fmla="val 16373"/>
              <a:gd name="adj2" fmla="val 105522"/>
              <a:gd name="adj3" fmla="val 14772"/>
              <a:gd name="adj4" fmla="val 113033"/>
              <a:gd name="adj5" fmla="val 89238"/>
              <a:gd name="adj6" fmla="val 13212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 u="sng">
                <a:solidFill>
                  <a:schemeClr val="tx1"/>
                </a:solidFill>
              </a:rPr>
              <a:t>Stats</a:t>
            </a:r>
            <a:r>
              <a:rPr sz="1400">
                <a:solidFill>
                  <a:schemeClr val="tx1"/>
                </a:solidFill>
              </a:rPr>
              <a:t>:</a:t>
            </a:r>
            <a:endParaRPr sz="14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tuples: 1E5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distincts</a:t>
            </a:r>
            <a:r>
              <a:rPr sz="1400">
                <a:solidFill>
                  <a:schemeClr val="tx1"/>
                </a:solidFill>
              </a:rPr>
              <a:t>: 1E5</a:t>
            </a:r>
            <a:endParaRPr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5649758" name=""/>
          <p:cNvSpPr txBox="1"/>
          <p:nvPr/>
        </p:nvSpPr>
        <p:spPr bwMode="auto">
          <a:xfrm flipH="0" flipV="0">
            <a:off x="4314445" y="3246120"/>
            <a:ext cx="3563109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Aggregates \&amp; Window Functions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189932791" name=""/>
          <p:cNvCxnSpPr>
            <a:cxnSpLocks/>
            <a:stCxn id="736378884" idx="0"/>
          </p:cNvCxnSpPr>
          <p:nvPr/>
        </p:nvCxnSpPr>
        <p:spPr bwMode="auto">
          <a:xfrm rot="16199969" flipH="0" flipV="0">
            <a:off x="2060985" y="2718575"/>
            <a:ext cx="136086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378884" name=""/>
          <p:cNvSpPr/>
          <p:nvPr/>
        </p:nvSpPr>
        <p:spPr bwMode="auto">
          <a:xfrm rot="0" flipH="0" flipV="0">
            <a:off x="2049882" y="3399005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Hashed Group By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69277925" name=""/>
          <p:cNvCxnSpPr>
            <a:cxnSpLocks/>
            <a:stCxn id="736378884" idx="4"/>
            <a:endCxn id="1541313931" idx="0"/>
          </p:cNvCxnSpPr>
          <p:nvPr/>
        </p:nvCxnSpPr>
        <p:spPr bwMode="auto">
          <a:xfrm rot="5399977" flipH="0" flipV="0">
            <a:off x="2611841" y="4167331"/>
            <a:ext cx="24617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313931" name=""/>
          <p:cNvSpPr/>
          <p:nvPr/>
        </p:nvSpPr>
        <p:spPr bwMode="auto">
          <a:xfrm rot="0" flipH="0" flipV="0">
            <a:off x="2372908" y="4290418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271139085" name=""/>
          <p:cNvSpPr/>
          <p:nvPr/>
        </p:nvSpPr>
        <p:spPr bwMode="auto">
          <a:xfrm flipH="0" flipV="0">
            <a:off x="2254761" y="2689323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867550951" name=""/>
          <p:cNvSpPr/>
          <p:nvPr/>
        </p:nvSpPr>
        <p:spPr bwMode="auto">
          <a:xfrm flipH="0" flipV="0">
            <a:off x="2254761" y="2768697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829179606" name=""/>
          <p:cNvSpPr/>
          <p:nvPr/>
        </p:nvSpPr>
        <p:spPr bwMode="auto">
          <a:xfrm flipH="0" flipV="0">
            <a:off x="2254761" y="2848073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2061992359" name=""/>
          <p:cNvSpPr/>
          <p:nvPr/>
        </p:nvSpPr>
        <p:spPr bwMode="auto">
          <a:xfrm flipH="0" flipV="0">
            <a:off x="2254761" y="2927447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302329830" name=""/>
          <p:cNvSpPr/>
          <p:nvPr/>
        </p:nvSpPr>
        <p:spPr bwMode="auto">
          <a:xfrm flipH="0" flipV="0">
            <a:off x="2254761" y="3006822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472112742" name=""/>
          <p:cNvSpPr/>
          <p:nvPr/>
        </p:nvSpPr>
        <p:spPr bwMode="auto">
          <a:xfrm flipH="0" flipV="0">
            <a:off x="2254761" y="3086197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538681924" name=""/>
          <p:cNvSpPr/>
          <p:nvPr/>
        </p:nvSpPr>
        <p:spPr bwMode="auto">
          <a:xfrm flipH="0" flipV="0">
            <a:off x="2254761" y="2689323"/>
            <a:ext cx="173625" cy="4711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601031181" name=""/>
          <p:cNvSpPr txBox="1"/>
          <p:nvPr/>
        </p:nvSpPr>
        <p:spPr bwMode="auto">
          <a:xfrm rot="0" flipH="0" flipV="0">
            <a:off x="2250753" y="2463443"/>
            <a:ext cx="964381" cy="21339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Hash table</a:t>
            </a:r>
            <a:endParaRPr sz="1400"/>
          </a:p>
        </p:txBody>
      </p:sp>
      <p:cxnSp>
        <p:nvCxnSpPr>
          <p:cNvPr id="1743092161" name=""/>
          <p:cNvCxnSpPr>
            <a:cxnSpLocks/>
            <a:stCxn id="1757324521" idx="0"/>
          </p:cNvCxnSpPr>
          <p:nvPr/>
        </p:nvCxnSpPr>
        <p:spPr bwMode="auto">
          <a:xfrm rot="16199969" flipH="0" flipV="0">
            <a:off x="4568025" y="2360107"/>
            <a:ext cx="64392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7324521" name=""/>
          <p:cNvSpPr/>
          <p:nvPr/>
        </p:nvSpPr>
        <p:spPr bwMode="auto">
          <a:xfrm rot="0" flipH="0" flipV="0">
            <a:off x="4200688" y="2528440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 Group By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581229725" name=""/>
          <p:cNvCxnSpPr>
            <a:cxnSpLocks/>
            <a:stCxn id="1497468273" idx="4"/>
          </p:cNvCxnSpPr>
          <p:nvPr/>
        </p:nvCxnSpPr>
        <p:spPr bwMode="auto">
          <a:xfrm rot="5399977" flipH="0" flipV="0">
            <a:off x="4789261" y="4192935"/>
            <a:ext cx="19496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1687033" name=""/>
          <p:cNvSpPr/>
          <p:nvPr/>
        </p:nvSpPr>
        <p:spPr bwMode="auto">
          <a:xfrm rot="0" flipH="0" flipV="0">
            <a:off x="4523714" y="4290417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497468273" name=""/>
          <p:cNvSpPr/>
          <p:nvPr/>
        </p:nvSpPr>
        <p:spPr bwMode="auto">
          <a:xfrm rot="0" flipH="0" flipV="0">
            <a:off x="4200687" y="3450214"/>
            <a:ext cx="1374129" cy="645238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488087673" name=""/>
          <p:cNvCxnSpPr>
            <a:cxnSpLocks/>
            <a:stCxn id="1757324521" idx="4"/>
            <a:endCxn id="1497468273" idx="0"/>
          </p:cNvCxnSpPr>
          <p:nvPr/>
        </p:nvCxnSpPr>
        <p:spPr bwMode="auto">
          <a:xfrm rot="5399977" flipH="0" flipV="0">
            <a:off x="4749485" y="3311946"/>
            <a:ext cx="27653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188634" name=""/>
          <p:cNvSpPr/>
          <p:nvPr/>
        </p:nvSpPr>
        <p:spPr bwMode="auto">
          <a:xfrm flipH="0" flipV="0">
            <a:off x="2343258" y="2628816"/>
            <a:ext cx="3123790" cy="1935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98521686" name=""/>
          <p:cNvCxnSpPr>
            <a:cxnSpLocks/>
            <a:stCxn id="675150925" idx="0"/>
          </p:cNvCxnSpPr>
          <p:nvPr/>
        </p:nvCxnSpPr>
        <p:spPr bwMode="auto">
          <a:xfrm rot="16199969" flipH="0" flipV="0">
            <a:off x="885440" y="2264266"/>
            <a:ext cx="33727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4186596" name=""/>
          <p:cNvSpPr/>
          <p:nvPr/>
        </p:nvSpPr>
        <p:spPr bwMode="auto">
          <a:xfrm rot="0" flipH="0" flipV="0">
            <a:off x="365529" y="3405281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Aggregate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953055699" name=""/>
          <p:cNvCxnSpPr>
            <a:cxnSpLocks/>
            <a:stCxn id="258111733" idx="4"/>
            <a:endCxn id="1298287050" idx="0"/>
          </p:cNvCxnSpPr>
          <p:nvPr/>
        </p:nvCxnSpPr>
        <p:spPr bwMode="auto">
          <a:xfrm rot="5399977" flipH="0" flipV="0">
            <a:off x="881198" y="5192982"/>
            <a:ext cx="33895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287050" name=""/>
          <p:cNvSpPr/>
          <p:nvPr/>
        </p:nvSpPr>
        <p:spPr bwMode="auto">
          <a:xfrm rot="0" flipH="0" flipV="0">
            <a:off x="688760" y="5362460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928132352" name=""/>
          <p:cNvSpPr/>
          <p:nvPr/>
        </p:nvSpPr>
        <p:spPr bwMode="auto">
          <a:xfrm rot="0" flipH="0" flipV="0">
            <a:off x="2489327" y="2969281"/>
            <a:ext cx="1123931" cy="50257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sum1()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675150925" name=""/>
          <p:cNvSpPr/>
          <p:nvPr/>
        </p:nvSpPr>
        <p:spPr bwMode="auto">
          <a:xfrm rot="0" flipH="0" flipV="0">
            <a:off x="367011" y="2432902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Group By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258111733" name=""/>
          <p:cNvSpPr/>
          <p:nvPr/>
        </p:nvSpPr>
        <p:spPr bwMode="auto">
          <a:xfrm rot="0" flipH="0" flipV="0">
            <a:off x="365529" y="4378263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270519850" name=""/>
          <p:cNvCxnSpPr>
            <a:cxnSpLocks/>
            <a:stCxn id="1584186596" idx="0"/>
            <a:endCxn id="1584186596" idx="0"/>
          </p:cNvCxnSpPr>
          <p:nvPr/>
        </p:nvCxnSpPr>
        <p:spPr bwMode="auto">
          <a:xfrm rot="16199969" flipH="0" flipV="0">
            <a:off x="1052594" y="3405281"/>
            <a:ext cx="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922819" name=""/>
          <p:cNvCxnSpPr>
            <a:cxnSpLocks/>
            <a:stCxn id="675150925" idx="4"/>
            <a:endCxn id="270519850" idx="0"/>
          </p:cNvCxnSpPr>
          <p:nvPr/>
        </p:nvCxnSpPr>
        <p:spPr bwMode="auto">
          <a:xfrm rot="5399977" flipH="0" flipV="0">
            <a:off x="889765" y="3241711"/>
            <a:ext cx="327139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1223872626" idx="4"/>
          </p:cNvCxnSpPr>
          <p:nvPr/>
        </p:nvCxnSpPr>
        <p:spPr bwMode="auto">
          <a:xfrm rot="0" flipH="0" flipV="0">
            <a:off x="1538422" y="3949145"/>
            <a:ext cx="1512869" cy="239641"/>
          </a:xfrm>
          <a:prstGeom prst="bentConnector4">
            <a:avLst>
              <a:gd name="adj1" fmla="val 31427"/>
              <a:gd name="adj2" fmla="val 195393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872626" name=""/>
          <p:cNvSpPr/>
          <p:nvPr/>
        </p:nvSpPr>
        <p:spPr bwMode="auto">
          <a:xfrm rot="0" flipH="0" flipV="0">
            <a:off x="2489326" y="3686216"/>
            <a:ext cx="1123930" cy="5025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295445466" name=""/>
          <p:cNvCxnSpPr>
            <a:cxnSpLocks/>
            <a:stCxn id="928132352" idx="4"/>
            <a:endCxn id="1223872626" idx="0"/>
          </p:cNvCxnSpPr>
          <p:nvPr/>
        </p:nvCxnSpPr>
        <p:spPr bwMode="auto">
          <a:xfrm rot="5399977" flipH="0" flipV="0">
            <a:off x="2944110" y="3579034"/>
            <a:ext cx="21436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182406" name=""/>
          <p:cNvSpPr/>
          <p:nvPr/>
        </p:nvSpPr>
        <p:spPr bwMode="auto">
          <a:xfrm rot="0" flipH="0" flipV="0">
            <a:off x="4128036" y="2969281"/>
            <a:ext cx="1123930" cy="5025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sum2()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467231159" name=""/>
          <p:cNvSpPr/>
          <p:nvPr/>
        </p:nvSpPr>
        <p:spPr bwMode="auto">
          <a:xfrm rot="0" flipH="0" flipV="0">
            <a:off x="4128036" y="3686216"/>
            <a:ext cx="1123930" cy="5025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932039709" name=""/>
          <p:cNvCxnSpPr>
            <a:cxnSpLocks/>
          </p:cNvCxnSpPr>
          <p:nvPr/>
        </p:nvCxnSpPr>
        <p:spPr bwMode="auto">
          <a:xfrm rot="5399977" flipH="0" flipV="0">
            <a:off x="4582819" y="3579033"/>
            <a:ext cx="21436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179387" name=""/>
          <p:cNvCxnSpPr>
            <a:cxnSpLocks/>
            <a:endCxn id="1467231159" idx="4"/>
          </p:cNvCxnSpPr>
          <p:nvPr/>
        </p:nvCxnSpPr>
        <p:spPr bwMode="auto">
          <a:xfrm rot="0" flipH="0" flipV="0">
            <a:off x="1538422" y="3949145"/>
            <a:ext cx="3151578" cy="239640"/>
          </a:xfrm>
          <a:prstGeom prst="bentConnector4">
            <a:avLst>
              <a:gd name="adj1" fmla="val 15564"/>
              <a:gd name="adj2" fmla="val 195393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509162" name=""/>
          <p:cNvCxnSpPr>
            <a:cxnSpLocks/>
            <a:stCxn id="928132352" idx="0"/>
            <a:endCxn id="1584186596" idx="6"/>
          </p:cNvCxnSpPr>
          <p:nvPr/>
        </p:nvCxnSpPr>
        <p:spPr bwMode="auto">
          <a:xfrm rot="16199969" flipH="1" flipV="1">
            <a:off x="2016167" y="2692774"/>
            <a:ext cx="758618" cy="1311633"/>
          </a:xfrm>
          <a:prstGeom prst="bentConnector4">
            <a:avLst>
              <a:gd name="adj1" fmla="val -30134"/>
              <a:gd name="adj2" fmla="val 71422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968472" name=""/>
          <p:cNvCxnSpPr>
            <a:cxnSpLocks/>
            <a:stCxn id="740182406" idx="0"/>
            <a:endCxn id="1584186596" idx="6"/>
          </p:cNvCxnSpPr>
          <p:nvPr/>
        </p:nvCxnSpPr>
        <p:spPr bwMode="auto">
          <a:xfrm rot="16199969" flipH="1" flipV="1">
            <a:off x="2835521" y="1873419"/>
            <a:ext cx="758618" cy="2950341"/>
          </a:xfrm>
          <a:prstGeom prst="bentConnector4">
            <a:avLst>
              <a:gd name="adj1" fmla="val -30134"/>
              <a:gd name="adj2" fmla="val 87070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761223" name=""/>
          <p:cNvCxnSpPr>
            <a:cxnSpLocks/>
            <a:stCxn id="1584186596" idx="4"/>
            <a:endCxn id="258111733" idx="0"/>
          </p:cNvCxnSpPr>
          <p:nvPr/>
        </p:nvCxnSpPr>
        <p:spPr bwMode="auto">
          <a:xfrm rot="5399977" flipH="0" flipV="0">
            <a:off x="888723" y="4214391"/>
            <a:ext cx="32774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427007" name=""/>
          <p:cNvSpPr/>
          <p:nvPr/>
        </p:nvSpPr>
        <p:spPr bwMode="auto">
          <a:xfrm flipH="0" flipV="0">
            <a:off x="8693258" y="2628815"/>
            <a:ext cx="3123789" cy="1935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72290884" name=""/>
          <p:cNvCxnSpPr>
            <a:cxnSpLocks/>
          </p:cNvCxnSpPr>
          <p:nvPr/>
        </p:nvCxnSpPr>
        <p:spPr bwMode="auto">
          <a:xfrm rot="16199969" flipH="0" flipV="0">
            <a:off x="7235439" y="2264265"/>
            <a:ext cx="33727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70552" name=""/>
          <p:cNvSpPr/>
          <p:nvPr/>
        </p:nvSpPr>
        <p:spPr bwMode="auto">
          <a:xfrm rot="0" flipH="0" flipV="0">
            <a:off x="6715529" y="3405279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Aggregate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782244749" name=""/>
          <p:cNvCxnSpPr>
            <a:cxnSpLocks/>
          </p:cNvCxnSpPr>
          <p:nvPr/>
        </p:nvCxnSpPr>
        <p:spPr bwMode="auto">
          <a:xfrm rot="5399977" flipH="0" flipV="0">
            <a:off x="7231197" y="5192982"/>
            <a:ext cx="33895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2237" name=""/>
          <p:cNvSpPr/>
          <p:nvPr/>
        </p:nvSpPr>
        <p:spPr bwMode="auto">
          <a:xfrm rot="0" flipH="0" flipV="0">
            <a:off x="7038759" y="5362459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511545041" name=""/>
          <p:cNvSpPr/>
          <p:nvPr/>
        </p:nvSpPr>
        <p:spPr bwMode="auto">
          <a:xfrm rot="0" flipH="0" flipV="0">
            <a:off x="8839326" y="3481377"/>
            <a:ext cx="1123930" cy="5025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sum1()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889486787" name=""/>
          <p:cNvSpPr/>
          <p:nvPr/>
        </p:nvSpPr>
        <p:spPr bwMode="auto">
          <a:xfrm rot="0" flipH="0" flipV="0">
            <a:off x="6717011" y="2432901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Group By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526503285" name=""/>
          <p:cNvSpPr/>
          <p:nvPr/>
        </p:nvSpPr>
        <p:spPr bwMode="auto">
          <a:xfrm rot="0" flipH="0" flipV="0">
            <a:off x="6715529" y="4378263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945450624" name=""/>
          <p:cNvCxnSpPr>
            <a:cxnSpLocks/>
          </p:cNvCxnSpPr>
          <p:nvPr/>
        </p:nvCxnSpPr>
        <p:spPr bwMode="auto">
          <a:xfrm rot="16199969" flipH="0" flipV="0">
            <a:off x="7402594" y="3405279"/>
            <a:ext cx="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027232" name=""/>
          <p:cNvCxnSpPr>
            <a:cxnSpLocks/>
          </p:cNvCxnSpPr>
          <p:nvPr/>
        </p:nvCxnSpPr>
        <p:spPr bwMode="auto">
          <a:xfrm rot="5399977" flipH="0" flipV="0">
            <a:off x="7239765" y="3241710"/>
            <a:ext cx="327138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739409" name=""/>
          <p:cNvCxnSpPr>
            <a:cxnSpLocks/>
            <a:endCxn id="1511545041" idx="4"/>
          </p:cNvCxnSpPr>
          <p:nvPr/>
        </p:nvCxnSpPr>
        <p:spPr bwMode="auto">
          <a:xfrm rot="0" flipH="0" flipV="0">
            <a:off x="7888422" y="3949144"/>
            <a:ext cx="1512869" cy="34802"/>
          </a:xfrm>
          <a:prstGeom prst="bentConnector4">
            <a:avLst>
              <a:gd name="adj1" fmla="val 31427"/>
              <a:gd name="adj2" fmla="val 756844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15310" name=""/>
          <p:cNvSpPr/>
          <p:nvPr/>
        </p:nvSpPr>
        <p:spPr bwMode="auto">
          <a:xfrm rot="0" flipH="0" flipV="0">
            <a:off x="10478035" y="3481377"/>
            <a:ext cx="1123930" cy="5025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sum2()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421668410" name=""/>
          <p:cNvCxnSpPr>
            <a:cxnSpLocks/>
            <a:endCxn id="187415310" idx="4"/>
          </p:cNvCxnSpPr>
          <p:nvPr/>
        </p:nvCxnSpPr>
        <p:spPr bwMode="auto">
          <a:xfrm rot="0" flipH="0" flipV="0">
            <a:off x="7888422" y="3949144"/>
            <a:ext cx="3151578" cy="34802"/>
          </a:xfrm>
          <a:prstGeom prst="bentConnector4">
            <a:avLst>
              <a:gd name="adj1" fmla="val 15564"/>
              <a:gd name="adj2" fmla="val 756844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203204" name=""/>
          <p:cNvCxnSpPr>
            <a:cxnSpLocks/>
            <a:stCxn id="1511545041" idx="0"/>
            <a:endCxn id="411770552" idx="7"/>
          </p:cNvCxnSpPr>
          <p:nvPr/>
        </p:nvCxnSpPr>
        <p:spPr bwMode="auto">
          <a:xfrm rot="16199969" flipH="1" flipV="1">
            <a:off x="8635659" y="2734141"/>
            <a:ext cx="18396" cy="1512869"/>
          </a:xfrm>
          <a:prstGeom prst="bentConnector3">
            <a:avLst>
              <a:gd name="adj1" fmla="val -1656295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413721" name=""/>
          <p:cNvCxnSpPr>
            <a:cxnSpLocks/>
            <a:stCxn id="187415310" idx="0"/>
            <a:endCxn id="411770552" idx="7"/>
          </p:cNvCxnSpPr>
          <p:nvPr/>
        </p:nvCxnSpPr>
        <p:spPr bwMode="auto">
          <a:xfrm rot="16199969" flipH="1" flipV="1">
            <a:off x="9455013" y="1914786"/>
            <a:ext cx="18396" cy="3151577"/>
          </a:xfrm>
          <a:prstGeom prst="bentConnector3">
            <a:avLst>
              <a:gd name="adj1" fmla="val -1656295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380749" name=""/>
          <p:cNvCxnSpPr>
            <a:cxnSpLocks/>
          </p:cNvCxnSpPr>
          <p:nvPr/>
        </p:nvCxnSpPr>
        <p:spPr bwMode="auto">
          <a:xfrm rot="5399977" flipH="0" flipV="0">
            <a:off x="7238722" y="4214391"/>
            <a:ext cx="327742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9491917" name=""/>
          <p:cNvSpPr txBox="1"/>
          <p:nvPr/>
        </p:nvSpPr>
        <p:spPr bwMode="auto">
          <a:xfrm flipH="0" flipV="0">
            <a:off x="3721076" y="5716663"/>
            <a:ext cx="1745972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PostgreSQL 13</a:t>
            </a:r>
            <a:endParaRPr/>
          </a:p>
        </p:txBody>
      </p:sp>
      <p:sp>
        <p:nvSpPr>
          <p:cNvPr id="1276970328" name=""/>
          <p:cNvSpPr txBox="1"/>
          <p:nvPr/>
        </p:nvSpPr>
        <p:spPr bwMode="auto">
          <a:xfrm flipH="0" flipV="0">
            <a:off x="10071076" y="5716663"/>
            <a:ext cx="1745972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PostgreSQL 17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656927" name=""/>
          <p:cNvSpPr txBox="1"/>
          <p:nvPr/>
        </p:nvSpPr>
        <p:spPr bwMode="auto">
          <a:xfrm flipH="0" flipV="0">
            <a:off x="4314444" y="3246120"/>
            <a:ext cx="356357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Complex Query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652766581" name=""/>
          <p:cNvCxnSpPr>
            <a:cxnSpLocks/>
            <a:stCxn id="1346640632" idx="0"/>
          </p:cNvCxnSpPr>
          <p:nvPr/>
        </p:nvCxnSpPr>
        <p:spPr bwMode="auto">
          <a:xfrm rot="16199969" flipH="0" flipV="1">
            <a:off x="6492257" y="2974805"/>
            <a:ext cx="377998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765815" name=""/>
          <p:cNvCxnSpPr>
            <a:cxnSpLocks/>
            <a:stCxn id="1346640632" idx="2"/>
            <a:endCxn id="1837084477" idx="0"/>
          </p:cNvCxnSpPr>
          <p:nvPr/>
        </p:nvCxnSpPr>
        <p:spPr bwMode="auto">
          <a:xfrm rot="5399977" flipH="0" flipV="1">
            <a:off x="6494247" y="4100941"/>
            <a:ext cx="37895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7084477" name=""/>
          <p:cNvSpPr/>
          <p:nvPr/>
        </p:nvSpPr>
        <p:spPr bwMode="auto">
          <a:xfrm rot="0" flipH="0" flipV="0">
            <a:off x="6053657" y="4290417"/>
            <a:ext cx="1260132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SeqScan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46640632" name=""/>
          <p:cNvSpPr/>
          <p:nvPr/>
        </p:nvSpPr>
        <p:spPr bwMode="auto">
          <a:xfrm rot="0" flipH="0" flipV="0">
            <a:off x="6053657" y="3163804"/>
            <a:ext cx="1260131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 (x,y,z)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14448310" name=""/>
          <p:cNvSpPr/>
          <p:nvPr/>
        </p:nvSpPr>
        <p:spPr bwMode="auto">
          <a:xfrm flipH="0" flipV="0">
            <a:off x="6504491" y="5645516"/>
            <a:ext cx="358465" cy="38919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1154599365" name=""/>
          <p:cNvSpPr/>
          <p:nvPr/>
        </p:nvSpPr>
        <p:spPr bwMode="auto">
          <a:xfrm rot="16199933" flipH="0" flipV="0">
            <a:off x="6447100" y="5093057"/>
            <a:ext cx="468311" cy="468311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4409957" name=""/>
          <p:cNvCxnSpPr>
            <a:cxnSpLocks/>
          </p:cNvCxnSpPr>
          <p:nvPr/>
        </p:nvCxnSpPr>
        <p:spPr bwMode="auto">
          <a:xfrm rot="16199969" flipH="0" flipV="1">
            <a:off x="8489434" y="2974804"/>
            <a:ext cx="37799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514859" name=""/>
          <p:cNvCxnSpPr>
            <a:cxnSpLocks/>
          </p:cNvCxnSpPr>
          <p:nvPr/>
        </p:nvCxnSpPr>
        <p:spPr bwMode="auto">
          <a:xfrm rot="5399977" flipH="0" flipV="1">
            <a:off x="8491424" y="4100941"/>
            <a:ext cx="37895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943843" name=""/>
          <p:cNvSpPr/>
          <p:nvPr/>
        </p:nvSpPr>
        <p:spPr bwMode="auto">
          <a:xfrm rot="0" flipH="0" flipV="0">
            <a:off x="8050834" y="4290417"/>
            <a:ext cx="1260131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Index Scan</a:t>
            </a:r>
            <a:br>
              <a:rPr sz="1400">
                <a:solidFill>
                  <a:schemeClr val="tx1"/>
                </a:solidFill>
              </a:rPr>
            </a:br>
            <a:r>
              <a:rPr sz="1400">
                <a:solidFill>
                  <a:schemeClr val="tx1"/>
                </a:solidFill>
              </a:rPr>
              <a:t>on idx1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460193129" name=""/>
          <p:cNvSpPr/>
          <p:nvPr/>
        </p:nvSpPr>
        <p:spPr bwMode="auto">
          <a:xfrm rot="0" flipH="0" flipV="0">
            <a:off x="8050834" y="3163804"/>
            <a:ext cx="1260131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Incremental Sort (x,y,z)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1400">
                <a:solidFill>
                  <a:srgbClr val="FF0000"/>
                </a:solidFill>
              </a:rPr>
              <a:t>Presorted: x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450110381" name=""/>
          <p:cNvSpPr/>
          <p:nvPr/>
        </p:nvSpPr>
        <p:spPr bwMode="auto">
          <a:xfrm flipH="0" flipV="0">
            <a:off x="8501667" y="5645515"/>
            <a:ext cx="358465" cy="38919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321515729" name=""/>
          <p:cNvSpPr/>
          <p:nvPr/>
        </p:nvSpPr>
        <p:spPr bwMode="auto">
          <a:xfrm rot="16199933" flipH="0" flipV="0">
            <a:off x="8444277" y="5093056"/>
            <a:ext cx="468311" cy="468311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98570754" name=""/>
          <p:cNvCxnSpPr>
            <a:cxnSpLocks/>
          </p:cNvCxnSpPr>
          <p:nvPr/>
        </p:nvCxnSpPr>
        <p:spPr bwMode="auto">
          <a:xfrm rot="16199969" flipH="0" flipV="1">
            <a:off x="10486611" y="2974804"/>
            <a:ext cx="37799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816559" name=""/>
          <p:cNvCxnSpPr>
            <a:cxnSpLocks/>
          </p:cNvCxnSpPr>
          <p:nvPr/>
        </p:nvCxnSpPr>
        <p:spPr bwMode="auto">
          <a:xfrm rot="5399977" flipH="0" flipV="1">
            <a:off x="10488601" y="4100941"/>
            <a:ext cx="37895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878047" name=""/>
          <p:cNvSpPr/>
          <p:nvPr/>
        </p:nvSpPr>
        <p:spPr bwMode="auto">
          <a:xfrm rot="0" flipH="0" flipV="0">
            <a:off x="10048011" y="4290417"/>
            <a:ext cx="1260131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Index Scan</a:t>
            </a:r>
            <a:br>
              <a:rPr sz="1400">
                <a:solidFill>
                  <a:schemeClr val="tx1"/>
                </a:solidFill>
              </a:rPr>
            </a:br>
            <a:r>
              <a:rPr sz="1400">
                <a:solidFill>
                  <a:schemeClr val="tx1"/>
                </a:solidFill>
              </a:rPr>
              <a:t>on idx2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582603658" name=""/>
          <p:cNvSpPr/>
          <p:nvPr/>
        </p:nvSpPr>
        <p:spPr bwMode="auto">
          <a:xfrm rot="0" flipH="0" flipV="0">
            <a:off x="10048011" y="3163804"/>
            <a:ext cx="1260131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Incremental Sort (x,y,z)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1400">
                <a:solidFill>
                  <a:srgbClr val="FF0000"/>
                </a:solidFill>
              </a:rPr>
              <a:t>Presorted: x</a:t>
            </a:r>
            <a:r>
              <a:rPr sz="1400">
                <a:solidFill>
                  <a:srgbClr val="FF0000"/>
                </a:solidFill>
              </a:rPr>
              <a:t>,y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462164699" name=""/>
          <p:cNvSpPr/>
          <p:nvPr/>
        </p:nvSpPr>
        <p:spPr bwMode="auto">
          <a:xfrm flipH="0" flipV="0">
            <a:off x="10498844" y="5645515"/>
            <a:ext cx="358465" cy="38919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836122983" name=""/>
          <p:cNvSpPr/>
          <p:nvPr/>
        </p:nvSpPr>
        <p:spPr bwMode="auto">
          <a:xfrm rot="16199933" flipH="0" flipV="0">
            <a:off x="10441454" y="5093056"/>
            <a:ext cx="468311" cy="468311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699480" name=""/>
          <p:cNvSpPr txBox="1"/>
          <p:nvPr/>
        </p:nvSpPr>
        <p:spPr bwMode="auto">
          <a:xfrm flipH="0" flipV="0">
            <a:off x="1414435" y="2724354"/>
            <a:ext cx="2951691" cy="6401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SELECT * FROM a</a:t>
            </a:r>
            <a:endParaRPr/>
          </a:p>
          <a:p>
            <a:pPr>
              <a:defRPr/>
            </a:pPr>
            <a:r>
              <a:rPr/>
              <a:t>WHERE </a:t>
            </a:r>
            <a:r>
              <a:rPr b="1">
                <a:solidFill>
                  <a:schemeClr val="tx1"/>
                </a:solidFill>
              </a:rPr>
              <a:t>x IN</a:t>
            </a:r>
            <a:r>
              <a:rPr b="1">
                <a:solidFill>
                  <a:srgbClr val="FF0000"/>
                </a:solidFill>
              </a:rPr>
              <a:t> (SELECT ...)</a:t>
            </a:r>
            <a:r>
              <a:rPr/>
              <a:t>;</a:t>
            </a:r>
            <a:endParaRPr/>
          </a:p>
        </p:txBody>
      </p:sp>
      <p:sp>
        <p:nvSpPr>
          <p:cNvPr id="1048438182" name=""/>
          <p:cNvSpPr txBox="1"/>
          <p:nvPr/>
        </p:nvSpPr>
        <p:spPr bwMode="auto">
          <a:xfrm flipH="0" flipV="0">
            <a:off x="5698869" y="2724354"/>
            <a:ext cx="3120664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SELECT * FROM a</a:t>
            </a:r>
            <a:endParaRPr/>
          </a:p>
          <a:p>
            <a:pPr algn="l">
              <a:defRPr/>
            </a:pPr>
            <a:r>
              <a:rPr/>
              <a:t>WHERE </a:t>
            </a:r>
            <a:r>
              <a:rPr b="1"/>
              <a:t>x IN</a:t>
            </a:r>
            <a:r>
              <a:rPr/>
              <a:t> </a:t>
            </a:r>
            <a:r>
              <a:rPr b="1">
                <a:solidFill>
                  <a:srgbClr val="FF0000"/>
                </a:solidFill>
              </a:rPr>
              <a:t>test_expr(a)</a:t>
            </a:r>
            <a:r>
              <a:rPr b="0">
                <a:solidFill>
                  <a:schemeClr val="tx1"/>
                </a:solidFill>
              </a:rPr>
              <a:t>;</a:t>
            </a:r>
            <a:endParaRPr/>
          </a:p>
        </p:txBody>
      </p:sp>
      <p:sp>
        <p:nvSpPr>
          <p:cNvPr id="2047461094" name=""/>
          <p:cNvSpPr/>
          <p:nvPr/>
        </p:nvSpPr>
        <p:spPr bwMode="auto">
          <a:xfrm flipH="0" flipV="0">
            <a:off x="4732822" y="2798606"/>
            <a:ext cx="747660" cy="491612"/>
          </a:xfrm>
          <a:prstGeom prst="notch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4886246" name=""/>
          <p:cNvSpPr txBox="1"/>
          <p:nvPr/>
        </p:nvSpPr>
        <p:spPr bwMode="auto">
          <a:xfrm flipH="0" flipV="0">
            <a:off x="8000055" y="3625644"/>
            <a:ext cx="2355755" cy="11887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test_expr_support(a):</a:t>
            </a:r>
            <a:endParaRPr/>
          </a:p>
          <a:p>
            <a:pPr>
              <a:defRPr/>
            </a:pPr>
            <a:r>
              <a:rPr/>
              <a:t>rows = ...</a:t>
            </a:r>
            <a:endParaRPr/>
          </a:p>
          <a:p>
            <a:pPr>
              <a:defRPr/>
            </a:pPr>
            <a:r>
              <a:rPr/>
              <a:t>cost = ...</a:t>
            </a:r>
            <a:endParaRPr/>
          </a:p>
          <a:p>
            <a:pPr>
              <a:defRPr/>
            </a:pPr>
            <a:r>
              <a:rPr/>
              <a:t>selectivity = ...</a:t>
            </a:r>
            <a:endParaRPr/>
          </a:p>
        </p:txBody>
      </p:sp>
      <p:cxnSp>
        <p:nvCxnSpPr>
          <p:cNvPr id="0" name=""/>
          <p:cNvCxnSpPr>
            <a:cxnSpLocks/>
            <a:stCxn id="1048438182" idx="2"/>
            <a:endCxn id="1044886246" idx="1"/>
          </p:cNvCxnSpPr>
          <p:nvPr/>
        </p:nvCxnSpPr>
        <p:spPr bwMode="auto">
          <a:xfrm rot="5399978" flipH="0" flipV="1">
            <a:off x="7201852" y="3421820"/>
            <a:ext cx="855552" cy="740852"/>
          </a:xfrm>
          <a:prstGeom prst="bentConnector2">
            <a:avLst/>
          </a:prstGeom>
          <a:ln w="28575" cap="flat" cmpd="sng" algn="ctr">
            <a:solidFill>
              <a:srgbClr val="000000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96869460" name=""/>
          <p:cNvCxnSpPr>
            <a:cxnSpLocks/>
            <a:stCxn id="824310053" idx="4"/>
            <a:endCxn id="144723717" idx="0"/>
          </p:cNvCxnSpPr>
          <p:nvPr/>
        </p:nvCxnSpPr>
        <p:spPr bwMode="auto">
          <a:xfrm rot="5399978" flipH="0" flipV="0">
            <a:off x="5154854" y="2729867"/>
            <a:ext cx="109538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51046" name=""/>
          <p:cNvSpPr/>
          <p:nvPr/>
        </p:nvSpPr>
        <p:spPr bwMode="auto">
          <a:xfrm flipH="0" flipV="0">
            <a:off x="5216603" y="2429066"/>
            <a:ext cx="964369" cy="2458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563574994" name=""/>
          <p:cNvSpPr/>
          <p:nvPr/>
        </p:nvSpPr>
        <p:spPr bwMode="auto">
          <a:xfrm rot="0" flipH="0" flipV="0">
            <a:off x="5015596" y="3278067"/>
            <a:ext cx="1374129" cy="6452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OUTER JOIN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572222277" name=""/>
          <p:cNvSpPr/>
          <p:nvPr/>
        </p:nvSpPr>
        <p:spPr bwMode="auto">
          <a:xfrm rot="0" flipH="0" flipV="0">
            <a:off x="4376854" y="4250541"/>
            <a:ext cx="839749" cy="8397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 A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44723717" name=""/>
          <p:cNvCxnSpPr>
            <a:cxnSpLocks/>
          </p:cNvCxnSpPr>
          <p:nvPr/>
        </p:nvCxnSpPr>
        <p:spPr bwMode="auto">
          <a:xfrm rot="16199934" flipH="0" flipV="0">
            <a:off x="5702432" y="3277559"/>
            <a:ext cx="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645415" name=""/>
          <p:cNvCxnSpPr>
            <a:cxnSpLocks/>
            <a:stCxn id="1563574994" idx="3"/>
            <a:endCxn id="1572222277" idx="0"/>
          </p:cNvCxnSpPr>
          <p:nvPr/>
        </p:nvCxnSpPr>
        <p:spPr bwMode="auto">
          <a:xfrm rot="5399978" flipH="0" flipV="0">
            <a:off x="4795917" y="3829624"/>
            <a:ext cx="421728" cy="420103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072302" name=""/>
          <p:cNvSpPr/>
          <p:nvPr/>
        </p:nvSpPr>
        <p:spPr bwMode="auto">
          <a:xfrm rot="0" flipH="0" flipV="0">
            <a:off x="6220402" y="4250540"/>
            <a:ext cx="847580" cy="8397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 </a:t>
            </a:r>
            <a:r>
              <a:rPr sz="1800" b="1">
                <a:solidFill>
                  <a:srgbClr val="FF0000"/>
                </a:solidFill>
              </a:rPr>
              <a:t>B</a:t>
            </a:r>
            <a:endParaRPr sz="1800">
              <a:solidFill>
                <a:schemeClr val="tx1"/>
              </a:solidFill>
            </a:endParaRPr>
          </a:p>
        </p:txBody>
      </p:sp>
      <p:cxnSp>
        <p:nvCxnSpPr>
          <p:cNvPr id="1585899566" name=""/>
          <p:cNvCxnSpPr>
            <a:cxnSpLocks/>
            <a:stCxn id="1563574994" idx="5"/>
            <a:endCxn id="538072302" idx="0"/>
          </p:cNvCxnSpPr>
          <p:nvPr/>
        </p:nvCxnSpPr>
        <p:spPr bwMode="auto">
          <a:xfrm rot="5399978" flipH="0" flipV="1">
            <a:off x="6205477" y="3811824"/>
            <a:ext cx="421727" cy="45570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379250" name=""/>
          <p:cNvSpPr/>
          <p:nvPr/>
        </p:nvSpPr>
        <p:spPr bwMode="auto">
          <a:xfrm flipH="0" flipV="0">
            <a:off x="4604681" y="5769823"/>
            <a:ext cx="358464" cy="38919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956066737" name=""/>
          <p:cNvSpPr/>
          <p:nvPr/>
        </p:nvSpPr>
        <p:spPr bwMode="auto">
          <a:xfrm rot="16199900" flipH="0" flipV="0">
            <a:off x="4547290" y="5217364"/>
            <a:ext cx="468310" cy="468310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724535" name=""/>
          <p:cNvSpPr/>
          <p:nvPr/>
        </p:nvSpPr>
        <p:spPr bwMode="auto">
          <a:xfrm flipH="0" flipV="0">
            <a:off x="6467427" y="5769822"/>
            <a:ext cx="358464" cy="38919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B</a:t>
            </a:r>
            <a:endParaRPr/>
          </a:p>
        </p:txBody>
      </p:sp>
      <p:sp>
        <p:nvSpPr>
          <p:cNvPr id="80300009" name=""/>
          <p:cNvSpPr/>
          <p:nvPr/>
        </p:nvSpPr>
        <p:spPr bwMode="auto">
          <a:xfrm rot="16199900" flipH="0" flipV="0">
            <a:off x="6410037" y="5217363"/>
            <a:ext cx="468310" cy="468310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917493" name=""/>
          <p:cNvSpPr/>
          <p:nvPr/>
        </p:nvSpPr>
        <p:spPr bwMode="auto">
          <a:xfrm flipH="0" flipV="0">
            <a:off x="7210261" y="5451518"/>
            <a:ext cx="2377238" cy="707495"/>
          </a:xfrm>
          <a:prstGeom prst="accentBorderCallout2">
            <a:avLst>
              <a:gd name="adj1" fmla="val 21785"/>
              <a:gd name="adj2" fmla="val -3904"/>
              <a:gd name="adj3" fmla="val 19939"/>
              <a:gd name="adj4" fmla="val -9842"/>
              <a:gd name="adj5" fmla="val 64260"/>
              <a:gd name="adj6" fmla="val -1577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ru-RU" sz="1400" b="0" i="0" u="sng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Stats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 u="none">
                <a:solidFill>
                  <a:schemeClr val="tx1"/>
                </a:solidFill>
              </a:rPr>
              <a:t>tuples: 100</a:t>
            </a:r>
            <a:endParaRPr sz="1400" u="none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 u="none">
                <a:solidFill>
                  <a:schemeClr val="tx1"/>
                </a:solidFill>
              </a:rPr>
              <a:t>column x IS NOT NULL</a:t>
            </a:r>
            <a:endParaRPr sz="1400" u="sng">
              <a:solidFill>
                <a:schemeClr val="tx1"/>
              </a:solidFill>
            </a:endParaRPr>
          </a:p>
        </p:txBody>
      </p:sp>
      <p:sp>
        <p:nvSpPr>
          <p:cNvPr id="255568452" name=""/>
          <p:cNvSpPr/>
          <p:nvPr/>
        </p:nvSpPr>
        <p:spPr bwMode="auto">
          <a:xfrm flipH="0" flipV="0">
            <a:off x="2252364" y="5604419"/>
            <a:ext cx="1775463" cy="567100"/>
          </a:xfrm>
          <a:prstGeom prst="accentBorderCallout2">
            <a:avLst>
              <a:gd name="adj1" fmla="val 16373"/>
              <a:gd name="adj2" fmla="val 105522"/>
              <a:gd name="adj3" fmla="val 14772"/>
              <a:gd name="adj4" fmla="val 113033"/>
              <a:gd name="adj5" fmla="val 89238"/>
              <a:gd name="adj6" fmla="val 13212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 u="sng">
                <a:solidFill>
                  <a:schemeClr val="tx1"/>
                </a:solidFill>
              </a:rPr>
              <a:t>Stats</a:t>
            </a:r>
            <a:r>
              <a:rPr sz="1400">
                <a:solidFill>
                  <a:schemeClr val="tx1"/>
                </a:solidFill>
              </a:rPr>
              <a:t>:</a:t>
            </a:r>
            <a:endParaRPr sz="14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tuples: 1E5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850757197" name=""/>
          <p:cNvSpPr txBox="1"/>
          <p:nvPr/>
        </p:nvSpPr>
        <p:spPr bwMode="auto">
          <a:xfrm flipH="0" flipV="0">
            <a:off x="6690072" y="2932021"/>
            <a:ext cx="1129492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= </a:t>
            </a: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endParaRPr/>
          </a:p>
        </p:txBody>
      </p:sp>
      <p:cxnSp>
        <p:nvCxnSpPr>
          <p:cNvPr id="722211577" name=""/>
          <p:cNvCxnSpPr>
            <a:cxnSpLocks/>
          </p:cNvCxnSpPr>
          <p:nvPr/>
        </p:nvCxnSpPr>
        <p:spPr bwMode="auto">
          <a:xfrm rot="10799956" flipH="0" flipV="1">
            <a:off x="6244781" y="3114918"/>
            <a:ext cx="445291" cy="326297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434895" name=""/>
          <p:cNvSpPr/>
          <p:nvPr/>
        </p:nvSpPr>
        <p:spPr bwMode="auto">
          <a:xfrm flipH="0" flipV="0">
            <a:off x="5216604" y="2674874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769298242" name=""/>
          <p:cNvSpPr/>
          <p:nvPr/>
        </p:nvSpPr>
        <p:spPr bwMode="auto">
          <a:xfrm flipH="0" flipV="0">
            <a:off x="5216604" y="2754248"/>
            <a:ext cx="964369" cy="7431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256188079" name=""/>
          <p:cNvSpPr/>
          <p:nvPr/>
        </p:nvSpPr>
        <p:spPr bwMode="auto">
          <a:xfrm flipH="0" flipV="0">
            <a:off x="5216604" y="2833624"/>
            <a:ext cx="964369" cy="7431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111583785" name=""/>
          <p:cNvSpPr/>
          <p:nvPr/>
        </p:nvSpPr>
        <p:spPr bwMode="auto">
          <a:xfrm flipH="0" flipV="0">
            <a:off x="5216604" y="2912998"/>
            <a:ext cx="964369" cy="7431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459063378" name=""/>
          <p:cNvSpPr/>
          <p:nvPr/>
        </p:nvSpPr>
        <p:spPr bwMode="auto">
          <a:xfrm flipH="0" flipV="0">
            <a:off x="5216604" y="2992373"/>
            <a:ext cx="964369" cy="7431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2014173085" name=""/>
          <p:cNvSpPr/>
          <p:nvPr/>
        </p:nvSpPr>
        <p:spPr bwMode="auto">
          <a:xfrm flipH="0" flipV="0">
            <a:off x="5216604" y="3071748"/>
            <a:ext cx="964369" cy="7431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930365752" name=""/>
          <p:cNvSpPr/>
          <p:nvPr/>
        </p:nvSpPr>
        <p:spPr bwMode="auto">
          <a:xfrm flipH="0" flipV="0">
            <a:off x="5216604" y="2674874"/>
            <a:ext cx="482184" cy="4711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888524961" name=""/>
          <p:cNvSpPr txBox="1"/>
          <p:nvPr/>
        </p:nvSpPr>
        <p:spPr bwMode="auto">
          <a:xfrm flipH="0" flipV="0">
            <a:off x="5244919" y="2396612"/>
            <a:ext cx="439838" cy="3048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A.x</a:t>
            </a:r>
            <a:endParaRPr sz="1400"/>
          </a:p>
        </p:txBody>
      </p:sp>
      <p:sp>
        <p:nvSpPr>
          <p:cNvPr id="509701007" name=""/>
          <p:cNvSpPr txBox="1"/>
          <p:nvPr/>
        </p:nvSpPr>
        <p:spPr bwMode="auto">
          <a:xfrm flipH="0" flipV="0">
            <a:off x="5705805" y="2396612"/>
            <a:ext cx="459631" cy="3048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1">
                <a:solidFill>
                  <a:srgbClr val="FF0000"/>
                </a:solidFill>
              </a:rPr>
              <a:t>B.x</a:t>
            </a:r>
            <a:endParaRPr sz="1400"/>
          </a:p>
        </p:txBody>
      </p:sp>
      <p:sp>
        <p:nvSpPr>
          <p:cNvPr id="816668957" name=""/>
          <p:cNvSpPr/>
          <p:nvPr/>
        </p:nvSpPr>
        <p:spPr bwMode="auto">
          <a:xfrm flipH="0" flipV="0">
            <a:off x="2428386" y="2253970"/>
            <a:ext cx="2207019" cy="537434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12298"/>
              <a:gd name="adj6" fmla="val 127152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1E5</a:t>
            </a: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Column </a:t>
            </a:r>
            <a:r>
              <a:rPr sz="1400" b="1">
                <a:solidFill>
                  <a:srgbClr val="FF0000"/>
                </a:solidFill>
              </a:rPr>
              <a:t>B.X</a:t>
            </a:r>
            <a:r>
              <a:rPr sz="1400">
                <a:solidFill>
                  <a:schemeClr val="tx1"/>
                </a:solidFill>
              </a:rPr>
              <a:t>: </a:t>
            </a:r>
            <a:r>
              <a:rPr sz="1400">
                <a:solidFill>
                  <a:schemeClr val="tx1"/>
                </a:solidFill>
              </a:rPr>
              <a:t>1E5 NULLS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824310053" name=""/>
          <p:cNvSpPr/>
          <p:nvPr/>
        </p:nvSpPr>
        <p:spPr bwMode="auto">
          <a:xfrm rot="0" flipH="0" flipV="0">
            <a:off x="5015595" y="1536937"/>
            <a:ext cx="1374129" cy="6452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endParaRPr sz="1800">
              <a:solidFill>
                <a:schemeClr val="tx1"/>
              </a:solidFill>
            </a:endParaRPr>
          </a:p>
        </p:txBody>
      </p:sp>
      <p:sp>
        <p:nvSpPr>
          <p:cNvPr id="59517229" name=""/>
          <p:cNvSpPr txBox="1"/>
          <p:nvPr/>
        </p:nvSpPr>
        <p:spPr bwMode="auto">
          <a:xfrm flipH="0" flipV="0">
            <a:off x="6690074" y="1190891"/>
            <a:ext cx="1491142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r>
              <a:rPr b="1" i="1">
                <a:solidFill>
                  <a:schemeClr val="tx1"/>
                </a:solidFill>
              </a:rPr>
              <a:t> IS NULL</a:t>
            </a:r>
            <a:endParaRPr/>
          </a:p>
        </p:txBody>
      </p:sp>
      <p:cxnSp>
        <p:nvCxnSpPr>
          <p:cNvPr id="1655479884" name=""/>
          <p:cNvCxnSpPr>
            <a:cxnSpLocks/>
          </p:cNvCxnSpPr>
          <p:nvPr/>
        </p:nvCxnSpPr>
        <p:spPr bwMode="auto">
          <a:xfrm rot="10799956" flipH="0" flipV="1">
            <a:off x="6244783" y="1373788"/>
            <a:ext cx="445291" cy="326297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63067" name=""/>
          <p:cNvSpPr/>
          <p:nvPr/>
        </p:nvSpPr>
        <p:spPr bwMode="auto">
          <a:xfrm rot="0" flipH="0" flipV="0">
            <a:off x="5854075" y="4086536"/>
            <a:ext cx="1374129" cy="6452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 b="1">
                <a:solidFill>
                  <a:srgbClr val="FF0000"/>
                </a:solidFill>
              </a:rPr>
              <a:t>OUTER JOIN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299760386" name=""/>
          <p:cNvSpPr/>
          <p:nvPr/>
        </p:nvSpPr>
        <p:spPr bwMode="auto">
          <a:xfrm rot="0" flipH="0" flipV="0">
            <a:off x="5215334" y="5059009"/>
            <a:ext cx="839749" cy="77889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917880487" name=""/>
          <p:cNvCxnSpPr>
            <a:cxnSpLocks/>
          </p:cNvCxnSpPr>
          <p:nvPr/>
        </p:nvCxnSpPr>
        <p:spPr bwMode="auto">
          <a:xfrm rot="16199934" flipH="0" flipV="0">
            <a:off x="6540912" y="4086028"/>
            <a:ext cx="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275719" name=""/>
          <p:cNvCxnSpPr>
            <a:cxnSpLocks/>
            <a:stCxn id="114263067" idx="3"/>
            <a:endCxn id="299760386" idx="0"/>
          </p:cNvCxnSpPr>
          <p:nvPr/>
        </p:nvCxnSpPr>
        <p:spPr bwMode="auto">
          <a:xfrm rot="5399978" flipH="0" flipV="0">
            <a:off x="5634396" y="4638093"/>
            <a:ext cx="421728" cy="420103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355156" name=""/>
          <p:cNvSpPr/>
          <p:nvPr/>
        </p:nvSpPr>
        <p:spPr bwMode="auto">
          <a:xfrm rot="0" flipH="0" flipV="0">
            <a:off x="7058882" y="5059009"/>
            <a:ext cx="847580" cy="77889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 B</a:t>
            </a:r>
            <a:endParaRPr sz="1800">
              <a:solidFill>
                <a:schemeClr val="tx1"/>
              </a:solidFill>
            </a:endParaRPr>
          </a:p>
        </p:txBody>
      </p:sp>
      <p:cxnSp>
        <p:nvCxnSpPr>
          <p:cNvPr id="1617089916" name=""/>
          <p:cNvCxnSpPr>
            <a:cxnSpLocks/>
            <a:stCxn id="114263067" idx="5"/>
            <a:endCxn id="242355156" idx="0"/>
          </p:cNvCxnSpPr>
          <p:nvPr/>
        </p:nvCxnSpPr>
        <p:spPr bwMode="auto">
          <a:xfrm rot="5399978" flipH="0" flipV="1">
            <a:off x="7043956" y="4620292"/>
            <a:ext cx="421727" cy="45570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331050" name=""/>
          <p:cNvSpPr/>
          <p:nvPr/>
        </p:nvSpPr>
        <p:spPr bwMode="auto">
          <a:xfrm rot="0" flipH="0" flipV="0">
            <a:off x="4881092" y="3032261"/>
            <a:ext cx="1374129" cy="6452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JOIN</a:t>
            </a:r>
            <a:endParaRPr sz="1800">
              <a:solidFill>
                <a:schemeClr val="tx1"/>
              </a:solidFill>
            </a:endParaRPr>
          </a:p>
        </p:txBody>
      </p:sp>
      <p:cxnSp>
        <p:nvCxnSpPr>
          <p:cNvPr id="2134284227" name=""/>
          <p:cNvCxnSpPr>
            <a:cxnSpLocks/>
            <a:stCxn id="1039331050" idx="5"/>
            <a:endCxn id="1917880487" idx="0"/>
          </p:cNvCxnSpPr>
          <p:nvPr/>
        </p:nvCxnSpPr>
        <p:spPr bwMode="auto">
          <a:xfrm rot="5399978" flipH="0" flipV="1">
            <a:off x="6045937" y="3591053"/>
            <a:ext cx="503021" cy="486927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767" name=""/>
          <p:cNvSpPr/>
          <p:nvPr/>
        </p:nvSpPr>
        <p:spPr bwMode="auto">
          <a:xfrm rot="0" flipH="0" flipV="0">
            <a:off x="4191139" y="4034815"/>
            <a:ext cx="839748" cy="8133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372413703" name=""/>
          <p:cNvCxnSpPr>
            <a:cxnSpLocks/>
            <a:stCxn id="1039331050" idx="3"/>
            <a:endCxn id="113702767" idx="0"/>
          </p:cNvCxnSpPr>
          <p:nvPr/>
        </p:nvCxnSpPr>
        <p:spPr bwMode="auto">
          <a:xfrm rot="5399978" flipH="0" flipV="0">
            <a:off x="4620766" y="3573253"/>
            <a:ext cx="451809" cy="47131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8272646" name=""/>
          <p:cNvSpPr/>
          <p:nvPr/>
        </p:nvSpPr>
        <p:spPr bwMode="auto">
          <a:xfrm rot="0" flipH="0" flipV="0">
            <a:off x="5854075" y="2038148"/>
            <a:ext cx="1374129" cy="6452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 b="1">
                <a:solidFill>
                  <a:srgbClr val="FF0000"/>
                </a:solidFill>
              </a:rPr>
              <a:t>OUTER JOIN</a:t>
            </a:r>
            <a:endParaRPr sz="1800">
              <a:solidFill>
                <a:schemeClr val="tx1"/>
              </a:solidFill>
            </a:endParaRPr>
          </a:p>
        </p:txBody>
      </p:sp>
      <p:cxnSp>
        <p:nvCxnSpPr>
          <p:cNvPr id="1047790654" name=""/>
          <p:cNvCxnSpPr>
            <a:cxnSpLocks/>
            <a:stCxn id="1338272646" idx="3"/>
            <a:endCxn id="1039331050" idx="0"/>
          </p:cNvCxnSpPr>
          <p:nvPr/>
        </p:nvCxnSpPr>
        <p:spPr bwMode="auto">
          <a:xfrm rot="5399978" flipH="0" flipV="0">
            <a:off x="5590050" y="2566999"/>
            <a:ext cx="443367" cy="48715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415897" name=""/>
          <p:cNvSpPr/>
          <p:nvPr/>
        </p:nvSpPr>
        <p:spPr bwMode="auto">
          <a:xfrm rot="0" flipH="0" flipV="0">
            <a:off x="7069122" y="3088659"/>
            <a:ext cx="839748" cy="8032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808172093" name=""/>
          <p:cNvCxnSpPr>
            <a:cxnSpLocks/>
            <a:stCxn id="1338272646" idx="5"/>
            <a:endCxn id="2129415897" idx="0"/>
          </p:cNvCxnSpPr>
          <p:nvPr/>
        </p:nvCxnSpPr>
        <p:spPr bwMode="auto">
          <a:xfrm rot="5399978" flipH="0" flipV="1">
            <a:off x="7008100" y="2607761"/>
            <a:ext cx="499765" cy="46202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3124968" name=""/>
          <p:cNvSpPr txBox="1"/>
          <p:nvPr/>
        </p:nvSpPr>
        <p:spPr bwMode="auto">
          <a:xfrm rot="0" flipH="0" flipV="0">
            <a:off x="7568370" y="4107617"/>
            <a:ext cx="482946" cy="2743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endParaRPr/>
          </a:p>
        </p:txBody>
      </p:sp>
      <p:cxnSp>
        <p:nvCxnSpPr>
          <p:cNvPr id="1015603929" name=""/>
          <p:cNvCxnSpPr>
            <a:cxnSpLocks/>
            <a:stCxn id="1663124968" idx="1"/>
          </p:cNvCxnSpPr>
          <p:nvPr/>
        </p:nvCxnSpPr>
        <p:spPr bwMode="auto">
          <a:xfrm rot="10799990" flipH="0" flipV="1">
            <a:off x="7228205" y="4244795"/>
            <a:ext cx="340165" cy="164359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928508" name=""/>
          <p:cNvSpPr txBox="1"/>
          <p:nvPr/>
        </p:nvSpPr>
        <p:spPr bwMode="auto">
          <a:xfrm rot="0" flipH="0" flipV="0">
            <a:off x="4352402" y="2752808"/>
            <a:ext cx="482981" cy="2743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endParaRPr/>
          </a:p>
        </p:txBody>
      </p:sp>
      <p:cxnSp>
        <p:nvCxnSpPr>
          <p:cNvPr id="911131229" name=""/>
          <p:cNvCxnSpPr>
            <a:cxnSpLocks/>
            <a:stCxn id="805928508" idx="3"/>
            <a:endCxn id="1039331050" idx="1"/>
          </p:cNvCxnSpPr>
          <p:nvPr/>
        </p:nvCxnSpPr>
        <p:spPr bwMode="auto">
          <a:xfrm rot="0" flipH="0" flipV="0">
            <a:off x="4835383" y="2889986"/>
            <a:ext cx="246944" cy="236767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376335" name=""/>
          <p:cNvSpPr txBox="1"/>
          <p:nvPr/>
        </p:nvSpPr>
        <p:spPr bwMode="auto">
          <a:xfrm rot="0" flipH="0" flipV="0">
            <a:off x="4352402" y="1728919"/>
            <a:ext cx="1456576" cy="2743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r>
              <a:rPr/>
              <a:t> NULLS ?</a:t>
            </a:r>
            <a:endParaRPr/>
          </a:p>
        </p:txBody>
      </p:sp>
      <p:cxnSp>
        <p:nvCxnSpPr>
          <p:cNvPr id="426032923" name=""/>
          <p:cNvCxnSpPr>
            <a:cxnSpLocks/>
            <a:endCxn id="1338272646" idx="1"/>
          </p:cNvCxnSpPr>
          <p:nvPr/>
        </p:nvCxnSpPr>
        <p:spPr bwMode="auto">
          <a:xfrm rot="5399978" flipH="0" flipV="1">
            <a:off x="5798415" y="1875744"/>
            <a:ext cx="266849" cy="246944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51190" name=""/>
          <p:cNvSpPr/>
          <p:nvPr/>
        </p:nvSpPr>
        <p:spPr bwMode="auto">
          <a:xfrm flipH="0" flipV="0">
            <a:off x="7160160" y="3809998"/>
            <a:ext cx="4895644" cy="286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Plan 2</a:t>
            </a:r>
            <a:endParaRPr u="sng"/>
          </a:p>
        </p:txBody>
      </p:sp>
      <p:sp>
        <p:nvSpPr>
          <p:cNvPr id="162388019" name=""/>
          <p:cNvSpPr/>
          <p:nvPr/>
        </p:nvSpPr>
        <p:spPr bwMode="auto">
          <a:xfrm flipH="0" flipV="0">
            <a:off x="7160160" y="327741"/>
            <a:ext cx="4895645" cy="334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Plan 1</a:t>
            </a:r>
            <a:endParaRPr u="sng"/>
          </a:p>
        </p:txBody>
      </p:sp>
      <p:cxnSp>
        <p:nvCxnSpPr>
          <p:cNvPr id="436213978" name=""/>
          <p:cNvCxnSpPr>
            <a:cxnSpLocks/>
            <a:stCxn id="375855938" idx="3"/>
            <a:endCxn id="1920693222" idx="0"/>
          </p:cNvCxnSpPr>
          <p:nvPr/>
        </p:nvCxnSpPr>
        <p:spPr bwMode="auto">
          <a:xfrm rot="5399976" flipH="0" flipV="0">
            <a:off x="8750820" y="5140798"/>
            <a:ext cx="458042" cy="46581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14843" name=""/>
          <p:cNvCxnSpPr>
            <a:cxnSpLocks/>
            <a:stCxn id="377651909" idx="3"/>
            <a:endCxn id="498466229" idx="0"/>
          </p:cNvCxnSpPr>
          <p:nvPr/>
        </p:nvCxnSpPr>
        <p:spPr bwMode="auto">
          <a:xfrm rot="5399976" flipH="0" flipV="0">
            <a:off x="1371094" y="2219493"/>
            <a:ext cx="458043" cy="50266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354624" name=""/>
          <p:cNvCxnSpPr>
            <a:cxnSpLocks/>
            <a:endCxn id="2014295799" idx="0"/>
          </p:cNvCxnSpPr>
          <p:nvPr/>
        </p:nvCxnSpPr>
        <p:spPr bwMode="auto">
          <a:xfrm rot="5399976" flipH="0" flipV="1">
            <a:off x="8653748" y="2593609"/>
            <a:ext cx="38517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4295799" name=""/>
          <p:cNvSpPr/>
          <p:nvPr/>
        </p:nvSpPr>
        <p:spPr bwMode="auto">
          <a:xfrm rot="0" flipH="0" flipV="0">
            <a:off x="8281849" y="2786195"/>
            <a:ext cx="1135009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Index 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20145833" name=""/>
          <p:cNvSpPr/>
          <p:nvPr/>
        </p:nvSpPr>
        <p:spPr bwMode="auto">
          <a:xfrm rot="0" flipH="0" flipV="0">
            <a:off x="9113932" y="599583"/>
            <a:ext cx="1374131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Nest Loop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31882741" name=""/>
          <p:cNvCxnSpPr>
            <a:cxnSpLocks/>
            <a:stCxn id="920145833" idx="5"/>
            <a:endCxn id="1734157561" idx="0"/>
          </p:cNvCxnSpPr>
          <p:nvPr/>
        </p:nvCxnSpPr>
        <p:spPr bwMode="auto">
          <a:xfrm rot="5399976" flipH="0" flipV="1">
            <a:off x="9569513" y="1867643"/>
            <a:ext cx="1635864" cy="20123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4157561" name=""/>
          <p:cNvSpPr/>
          <p:nvPr/>
        </p:nvSpPr>
        <p:spPr bwMode="auto">
          <a:xfrm rot="0" flipH="0" flipV="0">
            <a:off x="9920559" y="2786194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Index 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961180461" name=""/>
          <p:cNvSpPr/>
          <p:nvPr/>
        </p:nvSpPr>
        <p:spPr bwMode="auto">
          <a:xfrm flipH="0" flipV="0">
            <a:off x="887896" y="3881692"/>
            <a:ext cx="921773" cy="798870"/>
          </a:xfrm>
          <a:prstGeom prst="rect">
            <a:avLst/>
          </a:prstGeom>
          <a:blipFill>
            <a:blip r:embed="rId2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1204563541" name=""/>
          <p:cNvSpPr/>
          <p:nvPr/>
        </p:nvSpPr>
        <p:spPr bwMode="auto">
          <a:xfrm rot="16199969" flipH="0" flipV="0">
            <a:off x="2795457" y="3157076"/>
            <a:ext cx="419919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256632" name=""/>
          <p:cNvSpPr/>
          <p:nvPr/>
        </p:nvSpPr>
        <p:spPr bwMode="auto">
          <a:xfrm flipH="0" flipV="0">
            <a:off x="2493320" y="3881692"/>
            <a:ext cx="921773" cy="798869"/>
          </a:xfrm>
          <a:prstGeom prst="rect">
            <a:avLst/>
          </a:prstGeom>
          <a:blipFill>
            <a:blip r:embed="rId3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sp>
        <p:nvSpPr>
          <p:cNvPr id="2111728524" name=""/>
          <p:cNvSpPr txBox="1"/>
          <p:nvPr/>
        </p:nvSpPr>
        <p:spPr bwMode="auto">
          <a:xfrm flipH="0" flipV="0">
            <a:off x="8085408" y="1479250"/>
            <a:ext cx="370734" cy="304835"/>
          </a:xfrm>
          <a:prstGeom prst="rect">
            <a:avLst/>
          </a:prstGeom>
          <a:noFill/>
          <a:ln w="19049">
            <a:solidFill>
              <a:schemeClr val="tx1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x1</a:t>
            </a:r>
            <a:endParaRPr/>
          </a:p>
        </p:txBody>
      </p:sp>
      <p:sp>
        <p:nvSpPr>
          <p:cNvPr id="916482441" name=""/>
          <p:cNvSpPr txBox="1"/>
          <p:nvPr/>
        </p:nvSpPr>
        <p:spPr bwMode="auto">
          <a:xfrm flipH="0" flipV="0">
            <a:off x="8454117" y="1479250"/>
            <a:ext cx="1319628" cy="304835"/>
          </a:xfrm>
          <a:prstGeom prst="rect">
            <a:avLst/>
          </a:prstGeom>
          <a:noFill/>
          <a:ln w="19049">
            <a:solidFill>
              <a:schemeClr val="tx1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Cached tuples</a:t>
            </a:r>
            <a:endParaRPr/>
          </a:p>
        </p:txBody>
      </p:sp>
      <p:sp>
        <p:nvSpPr>
          <p:cNvPr id="1700774913" name=""/>
          <p:cNvSpPr txBox="1"/>
          <p:nvPr/>
        </p:nvSpPr>
        <p:spPr bwMode="auto">
          <a:xfrm flipH="0" flipV="0">
            <a:off x="8085408" y="1776265"/>
            <a:ext cx="370734" cy="30483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x2</a:t>
            </a:r>
            <a:endParaRPr/>
          </a:p>
        </p:txBody>
      </p:sp>
      <p:sp>
        <p:nvSpPr>
          <p:cNvPr id="1380026184" name=""/>
          <p:cNvSpPr txBox="1"/>
          <p:nvPr/>
        </p:nvSpPr>
        <p:spPr bwMode="auto">
          <a:xfrm flipH="0" flipV="0">
            <a:off x="8454117" y="1776265"/>
            <a:ext cx="1319628" cy="304835"/>
          </a:xfrm>
          <a:prstGeom prst="rect">
            <a:avLst/>
          </a:prstGeom>
          <a:noFill/>
          <a:ln w="19049">
            <a:solidFill>
              <a:schemeClr val="tx1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Cached tuples</a:t>
            </a:r>
            <a:endParaRPr/>
          </a:p>
        </p:txBody>
      </p:sp>
      <p:sp>
        <p:nvSpPr>
          <p:cNvPr id="609679965" name=""/>
          <p:cNvSpPr txBox="1"/>
          <p:nvPr/>
        </p:nvSpPr>
        <p:spPr bwMode="auto">
          <a:xfrm flipH="0" flipV="0">
            <a:off x="8085407" y="2083524"/>
            <a:ext cx="370734" cy="304835"/>
          </a:xfrm>
          <a:prstGeom prst="rect">
            <a:avLst/>
          </a:prstGeom>
          <a:noFill/>
          <a:ln w="19049">
            <a:solidFill>
              <a:schemeClr val="tx1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accent1"/>
                </a:solidFill>
              </a:rPr>
              <a:t>x3</a:t>
            </a:r>
            <a:endParaRPr/>
          </a:p>
        </p:txBody>
      </p:sp>
      <p:sp>
        <p:nvSpPr>
          <p:cNvPr id="1436853746" name=""/>
          <p:cNvSpPr txBox="1"/>
          <p:nvPr/>
        </p:nvSpPr>
        <p:spPr bwMode="auto">
          <a:xfrm flipH="0" flipV="0">
            <a:off x="8454116" y="2083524"/>
            <a:ext cx="1319628" cy="304835"/>
          </a:xfrm>
          <a:prstGeom prst="rect">
            <a:avLst/>
          </a:prstGeom>
          <a:noFill/>
          <a:ln w="19049">
            <a:solidFill>
              <a:schemeClr val="tx1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accent1"/>
                </a:solidFill>
              </a:rPr>
              <a:t>Cached tuples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77416184" name=""/>
          <p:cNvCxnSpPr>
            <a:cxnSpLocks/>
            <a:stCxn id="920145833" idx="3"/>
            <a:endCxn id="916482441" idx="0"/>
          </p:cNvCxnSpPr>
          <p:nvPr/>
        </p:nvCxnSpPr>
        <p:spPr bwMode="auto">
          <a:xfrm rot="5399976" flipH="0" flipV="0">
            <a:off x="9050090" y="1214171"/>
            <a:ext cx="328920" cy="20123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466229" name=""/>
          <p:cNvSpPr/>
          <p:nvPr/>
        </p:nvSpPr>
        <p:spPr bwMode="auto">
          <a:xfrm rot="0" flipH="0" flipV="0">
            <a:off x="781278" y="2699847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77651909" name=""/>
          <p:cNvSpPr/>
          <p:nvPr/>
        </p:nvSpPr>
        <p:spPr bwMode="auto">
          <a:xfrm rot="0" flipH="0" flipV="0">
            <a:off x="1697975" y="1691057"/>
            <a:ext cx="1047981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JOIN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355838862" name=""/>
          <p:cNvCxnSpPr>
            <a:cxnSpLocks/>
            <a:stCxn id="377651909" idx="5"/>
            <a:endCxn id="1631062425" idx="0"/>
          </p:cNvCxnSpPr>
          <p:nvPr/>
        </p:nvCxnSpPr>
        <p:spPr bwMode="auto">
          <a:xfrm rot="5399976" flipH="0" flipV="1">
            <a:off x="2560967" y="2273320"/>
            <a:ext cx="458042" cy="39500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1062425" name=""/>
          <p:cNvSpPr/>
          <p:nvPr/>
        </p:nvSpPr>
        <p:spPr bwMode="auto">
          <a:xfrm rot="0" flipH="0" flipV="0">
            <a:off x="2419989" y="2699846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93607027" name=""/>
          <p:cNvSpPr/>
          <p:nvPr/>
        </p:nvSpPr>
        <p:spPr bwMode="auto">
          <a:xfrm flipH="0" flipV="0">
            <a:off x="3835013" y="5062076"/>
            <a:ext cx="1805140" cy="11010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534"/>
              <a:gd name="adj6" fmla="val -22887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600">
                <a:solidFill>
                  <a:schemeClr val="tx1"/>
                </a:solidFill>
              </a:rPr>
              <a:t>Stats B:</a:t>
            </a:r>
            <a:endParaRPr sz="16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tuples: 10000</a:t>
            </a:r>
            <a:endParaRPr sz="16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selectivity: 1%</a:t>
            </a:r>
            <a:endParaRPr sz="16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unique: 2</a:t>
            </a:r>
            <a:endParaRPr sz="1600"/>
          </a:p>
        </p:txBody>
      </p:sp>
      <p:sp>
        <p:nvSpPr>
          <p:cNvPr id="1630143998" name=""/>
          <p:cNvSpPr/>
          <p:nvPr/>
        </p:nvSpPr>
        <p:spPr bwMode="auto">
          <a:xfrm rot="16199969" flipH="0" flipV="0">
            <a:off x="1105537" y="3157076"/>
            <a:ext cx="419919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977203" name=""/>
          <p:cNvSpPr/>
          <p:nvPr/>
        </p:nvSpPr>
        <p:spPr bwMode="auto">
          <a:xfrm flipH="0" flipV="0">
            <a:off x="988460" y="5062076"/>
            <a:ext cx="1855655" cy="11010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465"/>
              <a:gd name="adj6" fmla="val -5192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600">
                <a:solidFill>
                  <a:schemeClr val="tx1"/>
                </a:solidFill>
              </a:rPr>
              <a:t>Stats A: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tuples: 100</a:t>
            </a:r>
            <a:r>
              <a:rPr sz="1600">
                <a:solidFill>
                  <a:schemeClr val="tx1"/>
                </a:solidFill>
              </a:rPr>
              <a:t>00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selectivity: 1%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unique: 100%</a:t>
            </a:r>
            <a:endParaRPr/>
          </a:p>
        </p:txBody>
      </p:sp>
      <p:sp>
        <p:nvSpPr>
          <p:cNvPr id="22465606" name=""/>
          <p:cNvSpPr txBox="1"/>
          <p:nvPr/>
        </p:nvSpPr>
        <p:spPr bwMode="auto">
          <a:xfrm flipH="0" flipV="0">
            <a:off x="669592" y="1252749"/>
            <a:ext cx="977017" cy="365795"/>
          </a:xfrm>
          <a:prstGeom prst="rect">
            <a:avLst/>
          </a:prstGeom>
          <a:noFill/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A.x=B.x</a:t>
            </a:r>
            <a:endParaRPr i="1"/>
          </a:p>
        </p:txBody>
      </p:sp>
      <p:sp>
        <p:nvSpPr>
          <p:cNvPr id="36693170" name=""/>
          <p:cNvSpPr txBox="1"/>
          <p:nvPr/>
        </p:nvSpPr>
        <p:spPr bwMode="auto">
          <a:xfrm flipH="0" flipV="0">
            <a:off x="7369769" y="2529757"/>
            <a:ext cx="901005" cy="365795"/>
          </a:xfrm>
          <a:prstGeom prst="rect">
            <a:avLst/>
          </a:prstGeom>
          <a:noFill/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A.x=$1</a:t>
            </a:r>
            <a:endParaRPr i="1"/>
          </a:p>
        </p:txBody>
      </p:sp>
      <p:sp>
        <p:nvSpPr>
          <p:cNvPr id="556961151" name=""/>
          <p:cNvSpPr txBox="1"/>
          <p:nvPr/>
        </p:nvSpPr>
        <p:spPr bwMode="auto">
          <a:xfrm flipH="0" flipV="0">
            <a:off x="3629288" y="2357671"/>
            <a:ext cx="900893" cy="365795"/>
          </a:xfrm>
          <a:prstGeom prst="rect">
            <a:avLst/>
          </a:prstGeom>
          <a:noFill/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B.x = 1</a:t>
            </a:r>
            <a:endParaRPr/>
          </a:p>
        </p:txBody>
      </p:sp>
      <p:cxnSp>
        <p:nvCxnSpPr>
          <p:cNvPr id="0" name=""/>
          <p:cNvCxnSpPr>
            <a:cxnSpLocks/>
            <a:stCxn id="556961151" idx="1"/>
            <a:endCxn id="1631062425" idx="7"/>
          </p:cNvCxnSpPr>
          <p:nvPr/>
        </p:nvCxnSpPr>
        <p:spPr bwMode="auto">
          <a:xfrm rot="10799989" flipH="0" flipV="1">
            <a:off x="3388779" y="2540569"/>
            <a:ext cx="240509" cy="253769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2833513" name=""/>
          <p:cNvCxnSpPr>
            <a:cxnSpLocks/>
            <a:stCxn id="22465606" idx="3"/>
            <a:endCxn id="377651909" idx="1"/>
          </p:cNvCxnSpPr>
          <p:nvPr/>
        </p:nvCxnSpPr>
        <p:spPr bwMode="auto">
          <a:xfrm rot="0" flipH="0" flipV="0">
            <a:off x="1646610" y="1435647"/>
            <a:ext cx="204838" cy="349903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737378" name=""/>
          <p:cNvCxnSpPr>
            <a:cxnSpLocks/>
            <a:stCxn id="36693170" idx="3"/>
            <a:endCxn id="2014295799" idx="1"/>
          </p:cNvCxnSpPr>
          <p:nvPr/>
        </p:nvCxnSpPr>
        <p:spPr bwMode="auto">
          <a:xfrm rot="0" flipH="0" flipV="0">
            <a:off x="8270774" y="2712656"/>
            <a:ext cx="177293" cy="168031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66942" name=""/>
          <p:cNvSpPr txBox="1"/>
          <p:nvPr/>
        </p:nvSpPr>
        <p:spPr bwMode="auto">
          <a:xfrm flipH="0" flipV="0">
            <a:off x="11116143" y="2481100"/>
            <a:ext cx="900893" cy="365795"/>
          </a:xfrm>
          <a:prstGeom prst="rect">
            <a:avLst/>
          </a:prstGeom>
          <a:noFill/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B.x = 1</a:t>
            </a:r>
            <a:endParaRPr/>
          </a:p>
        </p:txBody>
      </p:sp>
      <p:cxnSp>
        <p:nvCxnSpPr>
          <p:cNvPr id="881719708" name=""/>
          <p:cNvCxnSpPr>
            <a:cxnSpLocks/>
            <a:stCxn id="276666942" idx="1"/>
            <a:endCxn id="1734157561" idx="7"/>
          </p:cNvCxnSpPr>
          <p:nvPr/>
        </p:nvCxnSpPr>
        <p:spPr bwMode="auto">
          <a:xfrm rot="10799989" flipH="0" flipV="1">
            <a:off x="10889349" y="2663997"/>
            <a:ext cx="226793" cy="216688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0693222" name=""/>
          <p:cNvSpPr/>
          <p:nvPr/>
        </p:nvSpPr>
        <p:spPr bwMode="auto">
          <a:xfrm rot="0" flipH="0" flipV="0">
            <a:off x="8179429" y="5602726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Index 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75855938" name=""/>
          <p:cNvSpPr/>
          <p:nvPr/>
        </p:nvSpPr>
        <p:spPr bwMode="auto">
          <a:xfrm rot="0" flipH="0" flipV="0">
            <a:off x="9011512" y="4593937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Hash Join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014968767" name=""/>
          <p:cNvCxnSpPr>
            <a:cxnSpLocks/>
            <a:stCxn id="375855938" idx="5"/>
          </p:cNvCxnSpPr>
          <p:nvPr/>
        </p:nvCxnSpPr>
        <p:spPr bwMode="auto">
          <a:xfrm rot="5399976" flipH="0" flipV="1">
            <a:off x="10056004" y="5273086"/>
            <a:ext cx="458040" cy="20123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1609776" name=""/>
          <p:cNvSpPr/>
          <p:nvPr/>
        </p:nvSpPr>
        <p:spPr bwMode="auto">
          <a:xfrm rot="0" flipH="0" flipV="0">
            <a:off x="9818139" y="5602726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Index 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49401638" name=""/>
          <p:cNvSpPr txBox="1"/>
          <p:nvPr/>
        </p:nvSpPr>
        <p:spPr bwMode="auto">
          <a:xfrm flipH="0" flipV="0">
            <a:off x="7267349" y="5346290"/>
            <a:ext cx="773868" cy="365795"/>
          </a:xfrm>
          <a:prstGeom prst="rect">
            <a:avLst/>
          </a:prstGeom>
          <a:noFill/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B.x=1</a:t>
            </a:r>
            <a:endParaRPr i="1"/>
          </a:p>
        </p:txBody>
      </p:sp>
      <p:cxnSp>
        <p:nvCxnSpPr>
          <p:cNvPr id="1373462017" name=""/>
          <p:cNvCxnSpPr>
            <a:cxnSpLocks/>
            <a:stCxn id="1549401638" idx="3"/>
          </p:cNvCxnSpPr>
          <p:nvPr/>
        </p:nvCxnSpPr>
        <p:spPr bwMode="auto">
          <a:xfrm rot="0" flipH="0" flipV="0">
            <a:off x="8041218" y="5529188"/>
            <a:ext cx="304428" cy="168030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4433580" name=""/>
          <p:cNvSpPr txBox="1"/>
          <p:nvPr/>
        </p:nvSpPr>
        <p:spPr bwMode="auto">
          <a:xfrm flipH="0" flipV="0">
            <a:off x="10399515" y="4228141"/>
            <a:ext cx="1104041" cy="365795"/>
          </a:xfrm>
          <a:prstGeom prst="rect">
            <a:avLst/>
          </a:prstGeom>
          <a:noFill/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= B.x</a:t>
            </a:r>
            <a:endParaRPr/>
          </a:p>
        </p:txBody>
      </p:sp>
      <p:cxnSp>
        <p:nvCxnSpPr>
          <p:cNvPr id="5057829" name=""/>
          <p:cNvCxnSpPr>
            <a:cxnSpLocks/>
            <a:stCxn id="1304433580" idx="1"/>
            <a:endCxn id="375855938" idx="7"/>
          </p:cNvCxnSpPr>
          <p:nvPr/>
        </p:nvCxnSpPr>
        <p:spPr bwMode="auto">
          <a:xfrm rot="10799989" flipH="0" flipV="1">
            <a:off x="10184406" y="4411039"/>
            <a:ext cx="215109" cy="277391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828709" y="440403"/>
            <a:ext cx="92177" cy="623733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29735" name=""/>
          <p:cNvSpPr txBox="1"/>
          <p:nvPr/>
        </p:nvSpPr>
        <p:spPr bwMode="auto">
          <a:xfrm flipH="0" flipV="0">
            <a:off x="6135967" y="3021516"/>
            <a:ext cx="748000" cy="131067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/>
              <a:t>?</a:t>
            </a:r>
            <a:endParaRPr/>
          </a:p>
        </p:txBody>
      </p:sp>
      <p:sp>
        <p:nvSpPr>
          <p:cNvPr id="201233253" name=""/>
          <p:cNvSpPr txBox="1"/>
          <p:nvPr/>
        </p:nvSpPr>
        <p:spPr bwMode="auto">
          <a:xfrm flipH="0" flipV="0">
            <a:off x="503086" y="416703"/>
            <a:ext cx="1517583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u="sng">
                <a:solidFill>
                  <a:schemeClr val="tx1"/>
                </a:solidFill>
              </a:rPr>
              <a:t>Query Tree</a:t>
            </a:r>
            <a:endParaRPr u="sng"/>
          </a:p>
        </p:txBody>
      </p:sp>
      <p:sp>
        <p:nvSpPr>
          <p:cNvPr id="637012372" name=""/>
          <p:cNvSpPr txBox="1"/>
          <p:nvPr/>
        </p:nvSpPr>
        <p:spPr bwMode="auto">
          <a:xfrm flipH="0" flipV="0">
            <a:off x="7896563" y="1172270"/>
            <a:ext cx="1128790" cy="3657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u="none">
                <a:solidFill>
                  <a:schemeClr val="tx1"/>
                </a:solidFill>
              </a:rPr>
              <a:t>Memoize</a:t>
            </a:r>
            <a:endParaRPr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786894" name=""/>
          <p:cNvSpPr/>
          <p:nvPr/>
        </p:nvSpPr>
        <p:spPr bwMode="auto">
          <a:xfrm flipH="0" flipV="0">
            <a:off x="6864279" y="276093"/>
            <a:ext cx="5212010" cy="582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Plan 1</a:t>
            </a:r>
            <a:endParaRPr u="sng"/>
          </a:p>
        </p:txBody>
      </p:sp>
      <p:cxnSp>
        <p:nvCxnSpPr>
          <p:cNvPr id="104386063" name=""/>
          <p:cNvCxnSpPr>
            <a:cxnSpLocks/>
          </p:cNvCxnSpPr>
          <p:nvPr/>
        </p:nvCxnSpPr>
        <p:spPr bwMode="auto">
          <a:xfrm rot="5399976" flipH="0" flipV="0">
            <a:off x="1934400" y="2219492"/>
            <a:ext cx="458042" cy="50266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2008444" name=""/>
          <p:cNvSpPr/>
          <p:nvPr/>
        </p:nvSpPr>
        <p:spPr bwMode="auto">
          <a:xfrm flipH="0" flipV="0">
            <a:off x="3089911" y="3902938"/>
            <a:ext cx="921773" cy="798869"/>
          </a:xfrm>
          <a:prstGeom prst="rect">
            <a:avLst/>
          </a:prstGeom>
          <a:blipFill>
            <a:blip r:embed="rId2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sp>
        <p:nvSpPr>
          <p:cNvPr id="1186654189" name=""/>
          <p:cNvSpPr/>
          <p:nvPr/>
        </p:nvSpPr>
        <p:spPr bwMode="auto">
          <a:xfrm rot="0" flipH="0" flipV="0">
            <a:off x="2983294" y="2721093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93133913" name=""/>
          <p:cNvSpPr/>
          <p:nvPr/>
        </p:nvSpPr>
        <p:spPr bwMode="auto">
          <a:xfrm rot="0" flipH="0" flipV="0">
            <a:off x="2209915" y="1691056"/>
            <a:ext cx="114337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SEMI JOIN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576940836" name=""/>
          <p:cNvCxnSpPr>
            <a:cxnSpLocks/>
          </p:cNvCxnSpPr>
          <p:nvPr/>
        </p:nvCxnSpPr>
        <p:spPr bwMode="auto">
          <a:xfrm rot="5399976" flipH="0" flipV="1">
            <a:off x="3124273" y="2273319"/>
            <a:ext cx="458040" cy="39500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174104" name=""/>
          <p:cNvSpPr/>
          <p:nvPr/>
        </p:nvSpPr>
        <p:spPr bwMode="auto">
          <a:xfrm rot="0" flipH="0" flipV="0">
            <a:off x="1054148" y="311428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18208565" name=""/>
          <p:cNvSpPr/>
          <p:nvPr/>
        </p:nvSpPr>
        <p:spPr bwMode="auto">
          <a:xfrm rot="16199969" flipH="0" flipV="0">
            <a:off x="3307552" y="3178322"/>
            <a:ext cx="419918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892718" name=""/>
          <p:cNvSpPr txBox="1"/>
          <p:nvPr/>
        </p:nvSpPr>
        <p:spPr bwMode="auto">
          <a:xfrm flipH="0" flipV="0">
            <a:off x="1232898" y="1252747"/>
            <a:ext cx="977017" cy="365795"/>
          </a:xfrm>
          <a:prstGeom prst="rect">
            <a:avLst/>
          </a:prstGeom>
          <a:noFill/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A.x=B.x</a:t>
            </a:r>
            <a:endParaRPr i="1"/>
          </a:p>
        </p:txBody>
      </p:sp>
      <p:cxnSp>
        <p:nvCxnSpPr>
          <p:cNvPr id="45850289" name=""/>
          <p:cNvCxnSpPr>
            <a:cxnSpLocks/>
          </p:cNvCxnSpPr>
          <p:nvPr/>
        </p:nvCxnSpPr>
        <p:spPr bwMode="auto">
          <a:xfrm rot="0" flipH="0" flipV="0">
            <a:off x="2209916" y="1435646"/>
            <a:ext cx="204837" cy="349902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9014271" name=""/>
          <p:cNvSpPr/>
          <p:nvPr/>
        </p:nvSpPr>
        <p:spPr bwMode="auto">
          <a:xfrm flipH="0" flipV="0">
            <a:off x="142290" y="2656093"/>
            <a:ext cx="2755080" cy="3191696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212659" name=""/>
          <p:cNvSpPr/>
          <p:nvPr/>
        </p:nvSpPr>
        <p:spPr bwMode="auto">
          <a:xfrm rot="0" flipH="0" flipV="0">
            <a:off x="746890" y="3677595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08742142" name=""/>
          <p:cNvSpPr/>
          <p:nvPr/>
        </p:nvSpPr>
        <p:spPr bwMode="auto">
          <a:xfrm rot="0" flipH="0" flipV="0">
            <a:off x="1054148" y="4189692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32434947" name=""/>
          <p:cNvSpPr/>
          <p:nvPr/>
        </p:nvSpPr>
        <p:spPr bwMode="auto">
          <a:xfrm rot="0" flipH="0" flipV="0">
            <a:off x="1566245" y="4189692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0874956" name=""/>
          <p:cNvSpPr/>
          <p:nvPr/>
        </p:nvSpPr>
        <p:spPr bwMode="auto">
          <a:xfrm rot="0" flipH="0" flipV="0">
            <a:off x="1310197" y="470178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50801133" name=""/>
          <p:cNvSpPr/>
          <p:nvPr/>
        </p:nvSpPr>
        <p:spPr bwMode="auto">
          <a:xfrm rot="0" flipH="0" flipV="0">
            <a:off x="1822294" y="470178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15476440" name=""/>
          <p:cNvSpPr/>
          <p:nvPr/>
        </p:nvSpPr>
        <p:spPr bwMode="auto">
          <a:xfrm rot="0" flipH="0" flipV="0">
            <a:off x="1310196" y="3677595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  <a:stCxn id="1726212659" idx="0"/>
            <a:endCxn id="269174104" idx="3"/>
          </p:cNvCxnSpPr>
          <p:nvPr/>
        </p:nvCxnSpPr>
        <p:spPr bwMode="auto">
          <a:xfrm rot="16199969" flipH="0" flipV="0">
            <a:off x="888866" y="3459592"/>
            <a:ext cx="256026" cy="179978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215476440" idx="0"/>
            <a:endCxn id="269174104" idx="5"/>
          </p:cNvCxnSpPr>
          <p:nvPr/>
        </p:nvCxnSpPr>
        <p:spPr bwMode="auto">
          <a:xfrm rot="16199969" flipH="0" flipV="1">
            <a:off x="1297798" y="3485197"/>
            <a:ext cx="256026" cy="128768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908742142" idx="0"/>
            <a:endCxn id="1215476440" idx="3"/>
          </p:cNvCxnSpPr>
          <p:nvPr/>
        </p:nvCxnSpPr>
        <p:spPr bwMode="auto">
          <a:xfrm rot="16199969" flipH="0" flipV="0">
            <a:off x="1196124" y="4022899"/>
            <a:ext cx="204817" cy="128768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432434947" idx="0"/>
            <a:endCxn id="1215476440" idx="5"/>
          </p:cNvCxnSpPr>
          <p:nvPr/>
        </p:nvCxnSpPr>
        <p:spPr bwMode="auto">
          <a:xfrm rot="16199969" flipH="0" flipV="1">
            <a:off x="1579451" y="4022898"/>
            <a:ext cx="204817" cy="12876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80874956" idx="0"/>
            <a:endCxn id="1432434947" idx="3"/>
          </p:cNvCxnSpPr>
          <p:nvPr/>
        </p:nvCxnSpPr>
        <p:spPr bwMode="auto">
          <a:xfrm rot="16199969" flipH="0" flipV="0">
            <a:off x="1452173" y="4534995"/>
            <a:ext cx="204817" cy="12876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50801133" idx="0"/>
            <a:endCxn id="1432434947" idx="5"/>
          </p:cNvCxnSpPr>
          <p:nvPr/>
        </p:nvCxnSpPr>
        <p:spPr bwMode="auto">
          <a:xfrm rot="16199969" flipH="0" flipV="1">
            <a:off x="1835500" y="4534995"/>
            <a:ext cx="204817" cy="12876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633931" name=""/>
          <p:cNvSpPr/>
          <p:nvPr/>
        </p:nvSpPr>
        <p:spPr bwMode="auto">
          <a:xfrm flipH="0" flipV="0">
            <a:off x="1299629" y="5223032"/>
            <a:ext cx="358467" cy="38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cxnSp>
        <p:nvCxnSpPr>
          <p:cNvPr id="0" name=""/>
          <p:cNvCxnSpPr>
            <a:cxnSpLocks/>
            <a:stCxn id="1351633931" idx="0"/>
            <a:endCxn id="80874956" idx="4"/>
          </p:cNvCxnSpPr>
          <p:nvPr/>
        </p:nvCxnSpPr>
        <p:spPr bwMode="auto">
          <a:xfrm rot="16199969" flipH="0" flipV="0">
            <a:off x="1403908" y="5142410"/>
            <a:ext cx="161242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06564" name=""/>
          <p:cNvSpPr/>
          <p:nvPr/>
        </p:nvSpPr>
        <p:spPr bwMode="auto">
          <a:xfrm flipH="0" flipV="0">
            <a:off x="4449529" y="4999160"/>
            <a:ext cx="1805139" cy="110100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534"/>
              <a:gd name="adj6" fmla="val -22887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600">
                <a:solidFill>
                  <a:schemeClr val="tx1"/>
                </a:solidFill>
              </a:rPr>
              <a:t>Stats B: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tuples: 10000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selectivity: 1%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unique: 2</a:t>
            </a:r>
            <a:endParaRPr sz="1600"/>
          </a:p>
        </p:txBody>
      </p:sp>
      <p:sp>
        <p:nvSpPr>
          <p:cNvPr id="1980997835" name=""/>
          <p:cNvSpPr/>
          <p:nvPr/>
        </p:nvSpPr>
        <p:spPr bwMode="auto">
          <a:xfrm flipH="0" flipV="0">
            <a:off x="5838951" y="2806290"/>
            <a:ext cx="932015" cy="727177"/>
          </a:xfrm>
          <a:prstGeom prst="stripedRightArrow">
            <a:avLst>
              <a:gd name="adj1" fmla="val 53191"/>
              <a:gd name="adj2" fmla="val 5000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34770" name=""/>
          <p:cNvCxnSpPr>
            <a:cxnSpLocks/>
          </p:cNvCxnSpPr>
          <p:nvPr/>
        </p:nvCxnSpPr>
        <p:spPr bwMode="auto">
          <a:xfrm rot="5399976" flipH="0" flipV="0">
            <a:off x="8778044" y="2323442"/>
            <a:ext cx="696451" cy="371663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0344368" name=""/>
          <p:cNvSpPr/>
          <p:nvPr/>
        </p:nvSpPr>
        <p:spPr bwMode="auto">
          <a:xfrm flipH="0" flipV="0">
            <a:off x="10976201" y="3902937"/>
            <a:ext cx="921773" cy="798869"/>
          </a:xfrm>
          <a:prstGeom prst="rect">
            <a:avLst/>
          </a:prstGeom>
          <a:blipFill>
            <a:blip r:embed="rId2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sp>
        <p:nvSpPr>
          <p:cNvPr id="617150131" name=""/>
          <p:cNvSpPr/>
          <p:nvPr/>
        </p:nvSpPr>
        <p:spPr bwMode="auto">
          <a:xfrm rot="0" flipH="0" flipV="0">
            <a:off x="10869584" y="2721092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64272411" name=""/>
          <p:cNvSpPr/>
          <p:nvPr/>
        </p:nvSpPr>
        <p:spPr bwMode="auto">
          <a:xfrm rot="0" flipH="0" flipV="0">
            <a:off x="9606164" y="411453"/>
            <a:ext cx="1794157" cy="90064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Nest Loop SEMI JOIN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45538065" name=""/>
          <p:cNvCxnSpPr>
            <a:cxnSpLocks/>
            <a:stCxn id="664272411" idx="5"/>
            <a:endCxn id="617150131" idx="0"/>
          </p:cNvCxnSpPr>
          <p:nvPr/>
        </p:nvCxnSpPr>
        <p:spPr bwMode="auto">
          <a:xfrm rot="5399976" flipH="0" flipV="1">
            <a:off x="10516888" y="1800892"/>
            <a:ext cx="1540886" cy="29951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7532542" name=""/>
          <p:cNvSpPr/>
          <p:nvPr/>
        </p:nvSpPr>
        <p:spPr bwMode="auto">
          <a:xfrm rot="0" flipH="0" flipV="0">
            <a:off x="8428342" y="3114288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97905738" name=""/>
          <p:cNvSpPr/>
          <p:nvPr/>
        </p:nvSpPr>
        <p:spPr bwMode="auto">
          <a:xfrm rot="16199969" flipH="0" flipV="0">
            <a:off x="11193842" y="3178321"/>
            <a:ext cx="419918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857420" name=""/>
          <p:cNvSpPr txBox="1"/>
          <p:nvPr/>
        </p:nvSpPr>
        <p:spPr bwMode="auto">
          <a:xfrm flipH="0" flipV="0">
            <a:off x="9155662" y="3228427"/>
            <a:ext cx="901005" cy="365795"/>
          </a:xfrm>
          <a:prstGeom prst="rect">
            <a:avLst/>
          </a:prstGeom>
          <a:noFill/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A.x=$1</a:t>
            </a:r>
            <a:endParaRPr i="1"/>
          </a:p>
        </p:txBody>
      </p:sp>
      <p:sp>
        <p:nvSpPr>
          <p:cNvPr id="1252022829" name=""/>
          <p:cNvSpPr/>
          <p:nvPr/>
        </p:nvSpPr>
        <p:spPr bwMode="auto">
          <a:xfrm flipH="0" flipV="0">
            <a:off x="7516484" y="2656092"/>
            <a:ext cx="2755080" cy="3191695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9138034" name=""/>
          <p:cNvSpPr/>
          <p:nvPr/>
        </p:nvSpPr>
        <p:spPr bwMode="auto">
          <a:xfrm rot="0" flipH="0" flipV="0">
            <a:off x="8121084" y="3677595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189573898" name=""/>
          <p:cNvSpPr/>
          <p:nvPr/>
        </p:nvSpPr>
        <p:spPr bwMode="auto">
          <a:xfrm rot="0" flipH="0" flipV="0">
            <a:off x="8428342" y="4189691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34037969" name=""/>
          <p:cNvSpPr/>
          <p:nvPr/>
        </p:nvSpPr>
        <p:spPr bwMode="auto">
          <a:xfrm rot="0" flipH="0" flipV="0">
            <a:off x="8940438" y="4189691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72189294" name=""/>
          <p:cNvSpPr/>
          <p:nvPr/>
        </p:nvSpPr>
        <p:spPr bwMode="auto">
          <a:xfrm rot="0" flipH="0" flipV="0">
            <a:off x="8684390" y="470178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0103292" name=""/>
          <p:cNvSpPr/>
          <p:nvPr/>
        </p:nvSpPr>
        <p:spPr bwMode="auto">
          <a:xfrm rot="0" flipH="0" flipV="0">
            <a:off x="9196487" y="470178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82925292" name=""/>
          <p:cNvSpPr/>
          <p:nvPr/>
        </p:nvSpPr>
        <p:spPr bwMode="auto">
          <a:xfrm rot="0" flipH="0" flipV="0">
            <a:off x="8684389" y="3677594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276450644" name=""/>
          <p:cNvCxnSpPr>
            <a:cxnSpLocks/>
          </p:cNvCxnSpPr>
          <p:nvPr/>
        </p:nvCxnSpPr>
        <p:spPr bwMode="auto">
          <a:xfrm rot="16199969" flipH="0" flipV="0">
            <a:off x="8263059" y="3459592"/>
            <a:ext cx="256026" cy="179977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779727" name=""/>
          <p:cNvCxnSpPr>
            <a:cxnSpLocks/>
          </p:cNvCxnSpPr>
          <p:nvPr/>
        </p:nvCxnSpPr>
        <p:spPr bwMode="auto">
          <a:xfrm rot="16199969" flipH="0" flipV="1">
            <a:off x="8671992" y="3485197"/>
            <a:ext cx="256025" cy="128767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404140" name=""/>
          <p:cNvCxnSpPr>
            <a:cxnSpLocks/>
          </p:cNvCxnSpPr>
          <p:nvPr/>
        </p:nvCxnSpPr>
        <p:spPr bwMode="auto">
          <a:xfrm rot="16199969" flipH="0" flipV="0">
            <a:off x="8570317" y="4022898"/>
            <a:ext cx="204817" cy="128767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108083" name=""/>
          <p:cNvCxnSpPr>
            <a:cxnSpLocks/>
          </p:cNvCxnSpPr>
          <p:nvPr/>
        </p:nvCxnSpPr>
        <p:spPr bwMode="auto">
          <a:xfrm rot="16199969" flipH="0" flipV="1">
            <a:off x="8953644" y="4022897"/>
            <a:ext cx="204817" cy="12876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628544" name=""/>
          <p:cNvCxnSpPr>
            <a:cxnSpLocks/>
          </p:cNvCxnSpPr>
          <p:nvPr/>
        </p:nvCxnSpPr>
        <p:spPr bwMode="auto">
          <a:xfrm rot="16199969" flipH="0" flipV="0">
            <a:off x="8826366" y="4534995"/>
            <a:ext cx="204815" cy="128768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718898" name=""/>
          <p:cNvCxnSpPr>
            <a:cxnSpLocks/>
          </p:cNvCxnSpPr>
          <p:nvPr/>
        </p:nvCxnSpPr>
        <p:spPr bwMode="auto">
          <a:xfrm rot="16199969" flipH="0" flipV="1">
            <a:off x="9209693" y="4534995"/>
            <a:ext cx="204815" cy="128768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3096461" name=""/>
          <p:cNvSpPr/>
          <p:nvPr/>
        </p:nvSpPr>
        <p:spPr bwMode="auto">
          <a:xfrm flipH="0" flipV="0">
            <a:off x="8673822" y="5223031"/>
            <a:ext cx="358466" cy="38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cxnSp>
        <p:nvCxnSpPr>
          <p:cNvPr id="554305390" name=""/>
          <p:cNvCxnSpPr>
            <a:cxnSpLocks/>
          </p:cNvCxnSpPr>
          <p:nvPr/>
        </p:nvCxnSpPr>
        <p:spPr bwMode="auto">
          <a:xfrm rot="16199969" flipH="0" flipV="0">
            <a:off x="8778102" y="5142409"/>
            <a:ext cx="161241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472312" name=""/>
          <p:cNvSpPr/>
          <p:nvPr/>
        </p:nvSpPr>
        <p:spPr bwMode="auto">
          <a:xfrm rot="0" flipH="0" flipV="0">
            <a:off x="9095600" y="1618544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Spool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262768104" name=""/>
          <p:cNvCxnSpPr>
            <a:cxnSpLocks/>
            <a:stCxn id="664272411" idx="3"/>
            <a:endCxn id="786472312" idx="0"/>
          </p:cNvCxnSpPr>
          <p:nvPr/>
        </p:nvCxnSpPr>
        <p:spPr bwMode="auto">
          <a:xfrm rot="5399976" flipH="0" flipV="0">
            <a:off x="9546838" y="1296471"/>
            <a:ext cx="438338" cy="20580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264243" name=""/>
          <p:cNvSpPr txBox="1"/>
          <p:nvPr/>
        </p:nvSpPr>
        <p:spPr bwMode="auto">
          <a:xfrm flipH="0" flipV="0">
            <a:off x="6976867" y="924122"/>
            <a:ext cx="370734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x1</a:t>
            </a:r>
            <a:endParaRPr/>
          </a:p>
        </p:txBody>
      </p:sp>
      <p:sp>
        <p:nvSpPr>
          <p:cNvPr id="191585165" name=""/>
          <p:cNvSpPr txBox="1"/>
          <p:nvPr/>
        </p:nvSpPr>
        <p:spPr bwMode="auto">
          <a:xfrm flipH="0" flipV="0">
            <a:off x="6976867" y="1231380"/>
            <a:ext cx="370734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x2</a:t>
            </a:r>
            <a:endParaRPr/>
          </a:p>
        </p:txBody>
      </p:sp>
      <p:sp>
        <p:nvSpPr>
          <p:cNvPr id="2015818996" name=""/>
          <p:cNvSpPr txBox="1"/>
          <p:nvPr/>
        </p:nvSpPr>
        <p:spPr bwMode="auto">
          <a:xfrm flipH="0" flipV="0">
            <a:off x="7345577" y="1231380"/>
            <a:ext cx="1338812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  NOT EXISTS</a:t>
            </a:r>
            <a:endParaRPr/>
          </a:p>
        </p:txBody>
      </p:sp>
      <p:sp>
        <p:nvSpPr>
          <p:cNvPr id="1528756150" name=""/>
          <p:cNvSpPr txBox="1"/>
          <p:nvPr/>
        </p:nvSpPr>
        <p:spPr bwMode="auto">
          <a:xfrm flipH="0" flipV="0">
            <a:off x="6986495" y="1538638"/>
            <a:ext cx="370734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1"/>
                </a:solidFill>
              </a:rPr>
              <a:t>x3</a:t>
            </a:r>
            <a:endParaRPr/>
          </a:p>
        </p:txBody>
      </p:sp>
      <p:sp>
        <p:nvSpPr>
          <p:cNvPr id="1291035160" name=""/>
          <p:cNvSpPr txBox="1"/>
          <p:nvPr/>
        </p:nvSpPr>
        <p:spPr bwMode="auto">
          <a:xfrm flipH="0" flipV="0">
            <a:off x="7355205" y="1538638"/>
            <a:ext cx="1338812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ru-RU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NOT EXISTS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5476817" name=""/>
          <p:cNvSpPr txBox="1"/>
          <p:nvPr/>
        </p:nvSpPr>
        <p:spPr bwMode="auto">
          <a:xfrm flipH="0" flipV="0">
            <a:off x="7335335" y="924121"/>
            <a:ext cx="1358682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           EXISTS</a:t>
            </a:r>
            <a:endParaRPr/>
          </a:p>
        </p:txBody>
      </p:sp>
      <p:cxnSp>
        <p:nvCxnSpPr>
          <p:cNvPr id="0" name=""/>
          <p:cNvCxnSpPr>
            <a:cxnSpLocks/>
            <a:stCxn id="2015818996" idx="3"/>
            <a:endCxn id="786472312" idx="1"/>
          </p:cNvCxnSpPr>
          <p:nvPr/>
        </p:nvCxnSpPr>
        <p:spPr bwMode="auto">
          <a:xfrm rot="0" flipH="0" flipV="0">
            <a:off x="8684390" y="1383798"/>
            <a:ext cx="577427" cy="32923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359318" name=""/>
          <p:cNvSpPr txBox="1"/>
          <p:nvPr/>
        </p:nvSpPr>
        <p:spPr bwMode="auto">
          <a:xfrm flipH="0" flipV="0">
            <a:off x="6924596" y="649611"/>
            <a:ext cx="1201038" cy="3048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Spool Cache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1782582" name=""/>
          <p:cNvSpPr/>
          <p:nvPr/>
        </p:nvSpPr>
        <p:spPr bwMode="auto">
          <a:xfrm flipH="0" flipV="0">
            <a:off x="7160160" y="3809998"/>
            <a:ext cx="4895644" cy="286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Plan 2</a:t>
            </a:r>
            <a:endParaRPr u="sng"/>
          </a:p>
        </p:txBody>
      </p:sp>
      <p:sp>
        <p:nvSpPr>
          <p:cNvPr id="483242585" name=""/>
          <p:cNvSpPr/>
          <p:nvPr/>
        </p:nvSpPr>
        <p:spPr bwMode="auto">
          <a:xfrm flipH="0" flipV="0">
            <a:off x="7160160" y="327741"/>
            <a:ext cx="4895645" cy="334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Plan 1</a:t>
            </a:r>
            <a:endParaRPr u="sng"/>
          </a:p>
        </p:txBody>
      </p:sp>
      <p:cxnSp>
        <p:nvCxnSpPr>
          <p:cNvPr id="1680595898" name=""/>
          <p:cNvCxnSpPr>
            <a:cxnSpLocks/>
            <a:stCxn id="2117806632" idx="3"/>
            <a:endCxn id="1911707240" idx="0"/>
          </p:cNvCxnSpPr>
          <p:nvPr/>
        </p:nvCxnSpPr>
        <p:spPr bwMode="auto">
          <a:xfrm rot="5399976" flipH="0" flipV="0">
            <a:off x="8903217" y="4832308"/>
            <a:ext cx="304413" cy="31464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199203" name=""/>
          <p:cNvCxnSpPr>
            <a:cxnSpLocks/>
            <a:stCxn id="207889134" idx="3"/>
            <a:endCxn id="316725185" idx="0"/>
          </p:cNvCxnSpPr>
          <p:nvPr/>
        </p:nvCxnSpPr>
        <p:spPr bwMode="auto">
          <a:xfrm rot="5399976" flipH="0" flipV="0">
            <a:off x="1371094" y="2219493"/>
            <a:ext cx="458043" cy="50266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7641210" name=""/>
          <p:cNvCxnSpPr>
            <a:cxnSpLocks/>
            <a:stCxn id="391396957" idx="2"/>
            <a:endCxn id="858273815" idx="0"/>
          </p:cNvCxnSpPr>
          <p:nvPr/>
        </p:nvCxnSpPr>
        <p:spPr bwMode="auto">
          <a:xfrm rot="5399976" flipH="0" flipV="0">
            <a:off x="8811149" y="2541920"/>
            <a:ext cx="488548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273815" name=""/>
          <p:cNvSpPr/>
          <p:nvPr/>
        </p:nvSpPr>
        <p:spPr bwMode="auto">
          <a:xfrm rot="0" flipH="0" flipV="0">
            <a:off x="8486688" y="2786195"/>
            <a:ext cx="1135009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Seq Scan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2062722615" name=""/>
          <p:cNvSpPr/>
          <p:nvPr/>
        </p:nvSpPr>
        <p:spPr bwMode="auto">
          <a:xfrm rot="0" flipH="0" flipV="0">
            <a:off x="9113932" y="599583"/>
            <a:ext cx="1374131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Nest Loop</a:t>
            </a:r>
            <a:endParaRPr sz="1600">
              <a:solidFill>
                <a:schemeClr val="tx1"/>
              </a:solidFill>
            </a:endParaRPr>
          </a:p>
        </p:txBody>
      </p:sp>
      <p:cxnSp>
        <p:nvCxnSpPr>
          <p:cNvPr id="1385353465" name=""/>
          <p:cNvCxnSpPr>
            <a:cxnSpLocks/>
            <a:stCxn id="2062722615" idx="5"/>
            <a:endCxn id="750187744" idx="0"/>
          </p:cNvCxnSpPr>
          <p:nvPr/>
        </p:nvCxnSpPr>
        <p:spPr bwMode="auto">
          <a:xfrm rot="5399976" flipH="0" flipV="1">
            <a:off x="9569513" y="1867643"/>
            <a:ext cx="1635864" cy="20123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187744" name=""/>
          <p:cNvSpPr/>
          <p:nvPr/>
        </p:nvSpPr>
        <p:spPr bwMode="auto">
          <a:xfrm rot="0" flipH="0" flipV="0">
            <a:off x="9920559" y="2786194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Seq 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67898050" name=""/>
          <p:cNvSpPr/>
          <p:nvPr/>
        </p:nvSpPr>
        <p:spPr bwMode="auto">
          <a:xfrm flipH="0" flipV="0">
            <a:off x="887896" y="3881692"/>
            <a:ext cx="921773" cy="798870"/>
          </a:xfrm>
          <a:prstGeom prst="rect">
            <a:avLst/>
          </a:prstGeom>
          <a:blipFill>
            <a:blip r:embed="rId2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1255519108" name=""/>
          <p:cNvSpPr/>
          <p:nvPr/>
        </p:nvSpPr>
        <p:spPr bwMode="auto">
          <a:xfrm rot="16199969" flipH="0" flipV="0">
            <a:off x="2795457" y="3157076"/>
            <a:ext cx="419919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215868" name=""/>
          <p:cNvSpPr/>
          <p:nvPr/>
        </p:nvSpPr>
        <p:spPr bwMode="auto">
          <a:xfrm flipH="0" flipV="0">
            <a:off x="2493320" y="3881692"/>
            <a:ext cx="921773" cy="798869"/>
          </a:xfrm>
          <a:prstGeom prst="rect">
            <a:avLst/>
          </a:prstGeom>
          <a:blipFill>
            <a:blip r:embed="rId3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cxnSp>
        <p:nvCxnSpPr>
          <p:cNvPr id="1745229033" name=""/>
          <p:cNvCxnSpPr>
            <a:cxnSpLocks/>
            <a:stCxn id="2062722615" idx="3"/>
          </p:cNvCxnSpPr>
          <p:nvPr/>
        </p:nvCxnSpPr>
        <p:spPr bwMode="auto">
          <a:xfrm rot="5399976" flipH="0" flipV="0">
            <a:off x="9050090" y="1214171"/>
            <a:ext cx="328920" cy="20123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725185" name=""/>
          <p:cNvSpPr/>
          <p:nvPr/>
        </p:nvSpPr>
        <p:spPr bwMode="auto">
          <a:xfrm rot="0" flipH="0" flipV="0">
            <a:off x="781278" y="2699847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7889134" name=""/>
          <p:cNvSpPr/>
          <p:nvPr/>
        </p:nvSpPr>
        <p:spPr bwMode="auto">
          <a:xfrm rot="0" flipH="0" flipV="0">
            <a:off x="1697975" y="1691057"/>
            <a:ext cx="1047981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JOIN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69813413" name=""/>
          <p:cNvCxnSpPr>
            <a:cxnSpLocks/>
            <a:stCxn id="207889134" idx="5"/>
            <a:endCxn id="412835837" idx="0"/>
          </p:cNvCxnSpPr>
          <p:nvPr/>
        </p:nvCxnSpPr>
        <p:spPr bwMode="auto">
          <a:xfrm rot="5399976" flipH="0" flipV="1">
            <a:off x="2560967" y="2273320"/>
            <a:ext cx="458042" cy="39500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835837" name=""/>
          <p:cNvSpPr/>
          <p:nvPr/>
        </p:nvSpPr>
        <p:spPr bwMode="auto">
          <a:xfrm rot="0" flipH="0" flipV="0">
            <a:off x="2419989" y="2699846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91992441" name=""/>
          <p:cNvSpPr/>
          <p:nvPr/>
        </p:nvSpPr>
        <p:spPr bwMode="auto">
          <a:xfrm flipH="0" flipV="0">
            <a:off x="3835013" y="5062076"/>
            <a:ext cx="1805140" cy="55112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534"/>
              <a:gd name="adj6" fmla="val -22887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600">
                <a:solidFill>
                  <a:schemeClr val="tx1"/>
                </a:solidFill>
              </a:rPr>
              <a:t>Stats B:</a:t>
            </a:r>
            <a:endParaRPr sz="16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tuples: 10000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605573676" name=""/>
          <p:cNvSpPr/>
          <p:nvPr/>
        </p:nvSpPr>
        <p:spPr bwMode="auto">
          <a:xfrm rot="16199969" flipH="0" flipV="0">
            <a:off x="1105537" y="3157076"/>
            <a:ext cx="419919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904481" name=""/>
          <p:cNvSpPr/>
          <p:nvPr/>
        </p:nvSpPr>
        <p:spPr bwMode="auto">
          <a:xfrm flipH="0" flipV="0">
            <a:off x="988460" y="5062076"/>
            <a:ext cx="1855655" cy="55112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465"/>
              <a:gd name="adj6" fmla="val -5192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600">
                <a:solidFill>
                  <a:schemeClr val="tx1"/>
                </a:solidFill>
              </a:rPr>
              <a:t>Stats A: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tuples: 100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634177240" name=""/>
          <p:cNvSpPr txBox="1"/>
          <p:nvPr/>
        </p:nvSpPr>
        <p:spPr bwMode="auto">
          <a:xfrm flipH="0" flipV="0">
            <a:off x="669592" y="1252749"/>
            <a:ext cx="1104041" cy="365795"/>
          </a:xfrm>
          <a:prstGeom prst="rect">
            <a:avLst/>
          </a:prstGeom>
          <a:noFill/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&lt; B.x</a:t>
            </a:r>
            <a:endParaRPr i="1"/>
          </a:p>
        </p:txBody>
      </p:sp>
      <p:sp>
        <p:nvSpPr>
          <p:cNvPr id="1397298504" name=""/>
          <p:cNvSpPr txBox="1"/>
          <p:nvPr/>
        </p:nvSpPr>
        <p:spPr bwMode="auto">
          <a:xfrm flipH="0" flipV="0">
            <a:off x="3629288" y="2357671"/>
            <a:ext cx="900893" cy="365795"/>
          </a:xfrm>
          <a:prstGeom prst="rect">
            <a:avLst/>
          </a:prstGeom>
          <a:noFill/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B.x = 1</a:t>
            </a:r>
            <a:endParaRPr/>
          </a:p>
        </p:txBody>
      </p:sp>
      <p:cxnSp>
        <p:nvCxnSpPr>
          <p:cNvPr id="1383940770" name=""/>
          <p:cNvCxnSpPr>
            <a:cxnSpLocks/>
            <a:stCxn id="1397298504" idx="1"/>
            <a:endCxn id="412835837" idx="7"/>
          </p:cNvCxnSpPr>
          <p:nvPr/>
        </p:nvCxnSpPr>
        <p:spPr bwMode="auto">
          <a:xfrm rot="10799989" flipH="0" flipV="1">
            <a:off x="3388779" y="2540569"/>
            <a:ext cx="240509" cy="253769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955082" name=""/>
          <p:cNvCxnSpPr>
            <a:cxnSpLocks/>
            <a:stCxn id="634177240" idx="3"/>
            <a:endCxn id="207889134" idx="1"/>
          </p:cNvCxnSpPr>
          <p:nvPr/>
        </p:nvCxnSpPr>
        <p:spPr bwMode="auto">
          <a:xfrm rot="0" flipH="0" flipV="0">
            <a:off x="1773633" y="1435647"/>
            <a:ext cx="77814" cy="349903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9073331" name=""/>
          <p:cNvSpPr txBox="1"/>
          <p:nvPr/>
        </p:nvSpPr>
        <p:spPr bwMode="auto">
          <a:xfrm flipH="0" flipV="0">
            <a:off x="11116143" y="2481100"/>
            <a:ext cx="900893" cy="365795"/>
          </a:xfrm>
          <a:prstGeom prst="rect">
            <a:avLst/>
          </a:prstGeom>
          <a:noFill/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B.x = 1</a:t>
            </a:r>
            <a:endParaRPr/>
          </a:p>
        </p:txBody>
      </p:sp>
      <p:cxnSp>
        <p:nvCxnSpPr>
          <p:cNvPr id="1052013367" name=""/>
          <p:cNvCxnSpPr>
            <a:cxnSpLocks/>
            <a:stCxn id="2009073331" idx="1"/>
            <a:endCxn id="750187744" idx="7"/>
          </p:cNvCxnSpPr>
          <p:nvPr/>
        </p:nvCxnSpPr>
        <p:spPr bwMode="auto">
          <a:xfrm rot="10799989" flipH="0" flipV="1">
            <a:off x="10889349" y="2663997"/>
            <a:ext cx="226793" cy="216688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1707240" name=""/>
          <p:cNvSpPr/>
          <p:nvPr/>
        </p:nvSpPr>
        <p:spPr bwMode="auto">
          <a:xfrm rot="0" flipH="0" flipV="0">
            <a:off x="8330595" y="5141840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Sort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2117806632" name=""/>
          <p:cNvSpPr/>
          <p:nvPr/>
        </p:nvSpPr>
        <p:spPr bwMode="auto">
          <a:xfrm rot="0" flipH="0" flipV="0">
            <a:off x="9011512" y="4286679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Merge Join</a:t>
            </a:r>
            <a:endParaRPr sz="1600">
              <a:solidFill>
                <a:schemeClr val="tx1"/>
              </a:solidFill>
            </a:endParaRPr>
          </a:p>
        </p:txBody>
      </p:sp>
      <p:cxnSp>
        <p:nvCxnSpPr>
          <p:cNvPr id="1829539619" name=""/>
          <p:cNvCxnSpPr>
            <a:cxnSpLocks/>
            <a:stCxn id="2117806632" idx="5"/>
            <a:endCxn id="622549771" idx="0"/>
          </p:cNvCxnSpPr>
          <p:nvPr/>
        </p:nvCxnSpPr>
        <p:spPr bwMode="auto">
          <a:xfrm rot="5399976" flipH="0" flipV="1">
            <a:off x="10105981" y="4915851"/>
            <a:ext cx="304413" cy="14756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4351192" name=""/>
          <p:cNvSpPr txBox="1"/>
          <p:nvPr/>
        </p:nvSpPr>
        <p:spPr bwMode="auto">
          <a:xfrm flipH="0" flipV="0">
            <a:off x="7420978" y="4885403"/>
            <a:ext cx="773868" cy="365795"/>
          </a:xfrm>
          <a:prstGeom prst="rect">
            <a:avLst/>
          </a:prstGeom>
          <a:noFill/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B.x=1</a:t>
            </a:r>
            <a:endParaRPr i="1"/>
          </a:p>
        </p:txBody>
      </p:sp>
      <p:cxnSp>
        <p:nvCxnSpPr>
          <p:cNvPr id="322237526" name=""/>
          <p:cNvCxnSpPr>
            <a:cxnSpLocks/>
            <a:stCxn id="1254351192" idx="3"/>
          </p:cNvCxnSpPr>
          <p:nvPr/>
        </p:nvCxnSpPr>
        <p:spPr bwMode="auto">
          <a:xfrm rot="0" flipH="0" flipV="0">
            <a:off x="8194847" y="5068301"/>
            <a:ext cx="304428" cy="168030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56691" name=""/>
          <p:cNvSpPr txBox="1"/>
          <p:nvPr/>
        </p:nvSpPr>
        <p:spPr bwMode="auto">
          <a:xfrm flipH="0" flipV="0">
            <a:off x="10399515" y="3920883"/>
            <a:ext cx="1104041" cy="365795"/>
          </a:xfrm>
          <a:prstGeom prst="rect">
            <a:avLst/>
          </a:prstGeom>
          <a:noFill/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&lt; B.x</a:t>
            </a:r>
            <a:endParaRPr/>
          </a:p>
        </p:txBody>
      </p:sp>
      <p:cxnSp>
        <p:nvCxnSpPr>
          <p:cNvPr id="2082970632" name=""/>
          <p:cNvCxnSpPr>
            <a:cxnSpLocks/>
            <a:stCxn id="71656691" idx="1"/>
            <a:endCxn id="2117806632" idx="7"/>
          </p:cNvCxnSpPr>
          <p:nvPr/>
        </p:nvCxnSpPr>
        <p:spPr bwMode="auto">
          <a:xfrm rot="10799989" flipH="0" flipV="1">
            <a:off x="10184406" y="4103781"/>
            <a:ext cx="215109" cy="277391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969212" name=""/>
          <p:cNvCxnSpPr>
            <a:cxnSpLocks/>
          </p:cNvCxnSpPr>
          <p:nvPr/>
        </p:nvCxnSpPr>
        <p:spPr bwMode="auto">
          <a:xfrm flipH="0" flipV="1">
            <a:off x="5828709" y="440403"/>
            <a:ext cx="92177" cy="623733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348659" name=""/>
          <p:cNvSpPr txBox="1"/>
          <p:nvPr/>
        </p:nvSpPr>
        <p:spPr bwMode="auto">
          <a:xfrm flipH="0" flipV="0">
            <a:off x="6135967" y="3021516"/>
            <a:ext cx="748000" cy="131067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/>
              <a:t>?</a:t>
            </a:r>
            <a:endParaRPr/>
          </a:p>
        </p:txBody>
      </p:sp>
      <p:sp>
        <p:nvSpPr>
          <p:cNvPr id="1660180347" name=""/>
          <p:cNvSpPr txBox="1"/>
          <p:nvPr/>
        </p:nvSpPr>
        <p:spPr bwMode="auto">
          <a:xfrm flipH="0" flipV="0">
            <a:off x="503086" y="416703"/>
            <a:ext cx="1517583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u="sng">
                <a:solidFill>
                  <a:schemeClr val="tx1"/>
                </a:solidFill>
              </a:rPr>
              <a:t>Query Tree</a:t>
            </a:r>
            <a:endParaRPr u="sng"/>
          </a:p>
        </p:txBody>
      </p:sp>
      <p:sp>
        <p:nvSpPr>
          <p:cNvPr id="544452547" name=""/>
          <p:cNvSpPr/>
          <p:nvPr/>
        </p:nvSpPr>
        <p:spPr bwMode="auto">
          <a:xfrm flipH="0" flipV="0">
            <a:off x="8257785" y="1507880"/>
            <a:ext cx="1597740" cy="277670"/>
          </a:xfrm>
          <a:prstGeom prst="rect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833225" name=""/>
          <p:cNvSpPr/>
          <p:nvPr/>
        </p:nvSpPr>
        <p:spPr bwMode="auto">
          <a:xfrm flipH="0" flipV="0">
            <a:off x="8257784" y="1763928"/>
            <a:ext cx="1597740" cy="277669"/>
          </a:xfrm>
          <a:prstGeom prst="rect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396957" name=""/>
          <p:cNvSpPr/>
          <p:nvPr/>
        </p:nvSpPr>
        <p:spPr bwMode="auto">
          <a:xfrm flipH="0" flipV="0">
            <a:off x="8257784" y="2019976"/>
            <a:ext cx="1597740" cy="277669"/>
          </a:xfrm>
          <a:prstGeom prst="rect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549194" name=""/>
          <p:cNvSpPr txBox="1"/>
          <p:nvPr/>
        </p:nvSpPr>
        <p:spPr bwMode="auto">
          <a:xfrm flipH="0" flipV="0">
            <a:off x="7979515" y="1274689"/>
            <a:ext cx="1046234" cy="3657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u="none">
                <a:solidFill>
                  <a:schemeClr val="tx1"/>
                </a:solidFill>
              </a:rPr>
              <a:t>Material</a:t>
            </a:r>
            <a:endParaRPr u="sng"/>
          </a:p>
        </p:txBody>
      </p:sp>
      <p:sp>
        <p:nvSpPr>
          <p:cNvPr id="1365557048" name=""/>
          <p:cNvSpPr txBox="1"/>
          <p:nvPr/>
        </p:nvSpPr>
        <p:spPr bwMode="auto">
          <a:xfrm flipH="0" flipV="0">
            <a:off x="10624752" y="440403"/>
            <a:ext cx="1104041" cy="365795"/>
          </a:xfrm>
          <a:prstGeom prst="rect">
            <a:avLst/>
          </a:prstGeom>
          <a:noFill/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&lt; B.x</a:t>
            </a:r>
            <a:endParaRPr i="1"/>
          </a:p>
        </p:txBody>
      </p:sp>
      <p:cxnSp>
        <p:nvCxnSpPr>
          <p:cNvPr id="799026096" name=""/>
          <p:cNvCxnSpPr>
            <a:cxnSpLocks/>
            <a:stCxn id="1365557048" idx="1"/>
            <a:endCxn id="2062722615" idx="7"/>
          </p:cNvCxnSpPr>
          <p:nvPr/>
        </p:nvCxnSpPr>
        <p:spPr bwMode="auto">
          <a:xfrm rot="10799989" flipH="0" flipV="1">
            <a:off x="10286826" y="623301"/>
            <a:ext cx="337926" cy="70774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195138" name=""/>
          <p:cNvCxnSpPr>
            <a:cxnSpLocks/>
            <a:stCxn id="1911707240" idx="4"/>
            <a:endCxn id="1751963790" idx="0"/>
          </p:cNvCxnSpPr>
          <p:nvPr/>
        </p:nvCxnSpPr>
        <p:spPr bwMode="auto">
          <a:xfrm rot="5399976" flipH="0" flipV="1">
            <a:off x="8812274" y="5874137"/>
            <a:ext cx="17411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549771" name=""/>
          <p:cNvSpPr/>
          <p:nvPr/>
        </p:nvSpPr>
        <p:spPr bwMode="auto">
          <a:xfrm rot="0" flipH="0" flipV="0">
            <a:off x="9764465" y="5141839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Sort</a:t>
            </a:r>
            <a:endParaRPr sz="1600">
              <a:solidFill>
                <a:schemeClr val="tx1"/>
              </a:solidFill>
            </a:endParaRPr>
          </a:p>
        </p:txBody>
      </p:sp>
      <p:cxnSp>
        <p:nvCxnSpPr>
          <p:cNvPr id="1573204492" name=""/>
          <p:cNvCxnSpPr>
            <a:cxnSpLocks/>
          </p:cNvCxnSpPr>
          <p:nvPr/>
        </p:nvCxnSpPr>
        <p:spPr bwMode="auto">
          <a:xfrm rot="5399976" flipH="0" flipV="1">
            <a:off x="10246144" y="5874136"/>
            <a:ext cx="17411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1963790" name=""/>
          <p:cNvSpPr/>
          <p:nvPr/>
        </p:nvSpPr>
        <p:spPr bwMode="auto">
          <a:xfrm rot="0" flipH="0" flipV="0">
            <a:off x="8333057" y="5961194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Seq Scan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622338009" name=""/>
          <p:cNvSpPr/>
          <p:nvPr/>
        </p:nvSpPr>
        <p:spPr bwMode="auto">
          <a:xfrm rot="0" flipH="0" flipV="0">
            <a:off x="9766928" y="5961193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Seq Scan</a:t>
            </a:r>
            <a:endParaRPr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245459" name=""/>
          <p:cNvSpPr/>
          <p:nvPr/>
        </p:nvSpPr>
        <p:spPr bwMode="auto">
          <a:xfrm flipH="0" flipV="0">
            <a:off x="5886763" y="757942"/>
            <a:ext cx="2638923" cy="4950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Instance 2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1451527947" name=""/>
          <p:cNvSpPr/>
          <p:nvPr/>
        </p:nvSpPr>
        <p:spPr bwMode="auto">
          <a:xfrm flipH="0" flipV="0">
            <a:off x="1961374" y="757942"/>
            <a:ext cx="3232335" cy="4950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Instance 1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412585885" name=""/>
          <p:cNvSpPr/>
          <p:nvPr/>
        </p:nvSpPr>
        <p:spPr bwMode="auto">
          <a:xfrm flipH="0" flipV="0">
            <a:off x="3330835" y="992369"/>
            <a:ext cx="1670968" cy="207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213959855" name=""/>
          <p:cNvSpPr/>
          <p:nvPr/>
        </p:nvSpPr>
        <p:spPr bwMode="auto">
          <a:xfrm flipH="0" flipV="0">
            <a:off x="2123819" y="3247187"/>
            <a:ext cx="1915546" cy="2338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SubQuery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2147333345" name=""/>
          <p:cNvSpPr/>
          <p:nvPr/>
        </p:nvSpPr>
        <p:spPr bwMode="auto">
          <a:xfrm flipH="0" flipV="0">
            <a:off x="6464558" y="2120531"/>
            <a:ext cx="1234147" cy="12504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1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1347717471" name=""/>
          <p:cNvSpPr/>
          <p:nvPr/>
        </p:nvSpPr>
        <p:spPr bwMode="auto">
          <a:xfrm flipH="0" flipV="0">
            <a:off x="6464558" y="4304957"/>
            <a:ext cx="1234146" cy="1232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2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148659504" name=""/>
          <p:cNvSpPr/>
          <p:nvPr/>
        </p:nvSpPr>
        <p:spPr bwMode="auto">
          <a:xfrm rot="0" flipH="0" flipV="0">
            <a:off x="4037833" y="1454371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57965871" name=""/>
          <p:cNvSpPr/>
          <p:nvPr/>
        </p:nvSpPr>
        <p:spPr bwMode="auto">
          <a:xfrm rot="0" flipH="0" flipV="0">
            <a:off x="3480379" y="201767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67658876" name=""/>
          <p:cNvSpPr/>
          <p:nvPr/>
        </p:nvSpPr>
        <p:spPr bwMode="auto">
          <a:xfrm rot="0" flipH="0" flipV="0">
            <a:off x="4037833" y="2529775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9827037" name=""/>
          <p:cNvSpPr/>
          <p:nvPr/>
        </p:nvSpPr>
        <p:spPr bwMode="auto">
          <a:xfrm rot="0" flipH="0" flipV="0">
            <a:off x="4498719" y="201767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5333198" name=""/>
          <p:cNvCxnSpPr>
            <a:cxnSpLocks/>
            <a:stCxn id="457965871" idx="7"/>
            <a:endCxn id="148659504" idx="3"/>
          </p:cNvCxnSpPr>
          <p:nvPr/>
        </p:nvCxnSpPr>
        <p:spPr bwMode="auto">
          <a:xfrm rot="16199969" flipH="0" flipV="0">
            <a:off x="3784732" y="1764577"/>
            <a:ext cx="308747" cy="30289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636049" name=""/>
          <p:cNvCxnSpPr>
            <a:cxnSpLocks/>
            <a:stCxn id="99827037" idx="0"/>
          </p:cNvCxnSpPr>
          <p:nvPr/>
        </p:nvCxnSpPr>
        <p:spPr bwMode="auto">
          <a:xfrm rot="16199969" flipH="0" flipV="1">
            <a:off x="4383902" y="1722861"/>
            <a:ext cx="256025" cy="33360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829240" name=""/>
          <p:cNvCxnSpPr>
            <a:cxnSpLocks/>
            <a:stCxn id="1267658876" idx="7"/>
            <a:endCxn id="99827037" idx="3"/>
          </p:cNvCxnSpPr>
          <p:nvPr/>
        </p:nvCxnSpPr>
        <p:spPr bwMode="auto">
          <a:xfrm rot="16199969" flipH="0" flipV="0">
            <a:off x="4319506" y="2350562"/>
            <a:ext cx="257538" cy="20632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824079" name=""/>
          <p:cNvSpPr/>
          <p:nvPr/>
        </p:nvSpPr>
        <p:spPr bwMode="auto">
          <a:xfrm rot="0" flipH="0" flipV="0">
            <a:off x="3073255" y="399767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80967309" name=""/>
          <p:cNvSpPr/>
          <p:nvPr/>
        </p:nvSpPr>
        <p:spPr bwMode="auto">
          <a:xfrm rot="0" flipH="0" flipV="0">
            <a:off x="2765997" y="4560984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49486012" name=""/>
          <p:cNvSpPr/>
          <p:nvPr/>
        </p:nvSpPr>
        <p:spPr bwMode="auto">
          <a:xfrm rot="0" flipH="0" flipV="0">
            <a:off x="3329302" y="4560983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633842626" name=""/>
          <p:cNvCxnSpPr>
            <a:cxnSpLocks/>
          </p:cNvCxnSpPr>
          <p:nvPr/>
        </p:nvCxnSpPr>
        <p:spPr bwMode="auto">
          <a:xfrm rot="16199969" flipH="0" flipV="0">
            <a:off x="2907972" y="4342981"/>
            <a:ext cx="256026" cy="17997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927490" name=""/>
          <p:cNvCxnSpPr>
            <a:cxnSpLocks/>
          </p:cNvCxnSpPr>
          <p:nvPr/>
        </p:nvCxnSpPr>
        <p:spPr bwMode="auto">
          <a:xfrm rot="16199969" flipH="0" flipV="1">
            <a:off x="3316905" y="4368586"/>
            <a:ext cx="256025" cy="12876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496468" name=""/>
          <p:cNvCxnSpPr>
            <a:cxnSpLocks/>
            <a:stCxn id="395824079" idx="0"/>
            <a:endCxn id="1267658876" idx="3"/>
          </p:cNvCxnSpPr>
          <p:nvPr/>
        </p:nvCxnSpPr>
        <p:spPr bwMode="auto">
          <a:xfrm rot="16199969" flipH="0" flipV="0">
            <a:off x="3091593" y="2998716"/>
            <a:ext cx="1160623" cy="83729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5603421" name=""/>
          <p:cNvSpPr/>
          <p:nvPr/>
        </p:nvSpPr>
        <p:spPr bwMode="auto">
          <a:xfrm flipH="0" flipV="0">
            <a:off x="3487389" y="2552453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cxnSp>
        <p:nvCxnSpPr>
          <p:cNvPr id="1242686146" name=""/>
          <p:cNvCxnSpPr>
            <a:cxnSpLocks/>
            <a:stCxn id="2125603421" idx="0"/>
            <a:endCxn id="457965871" idx="4"/>
          </p:cNvCxnSpPr>
          <p:nvPr/>
        </p:nvCxnSpPr>
        <p:spPr bwMode="auto">
          <a:xfrm rot="16199969" flipH="0" flipV="1">
            <a:off x="3576114" y="2465066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243757" name=""/>
          <p:cNvSpPr/>
          <p:nvPr/>
        </p:nvSpPr>
        <p:spPr bwMode="auto">
          <a:xfrm flipH="0" flipV="0">
            <a:off x="4498719" y="2552453"/>
            <a:ext cx="358466" cy="38919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655694740" name=""/>
          <p:cNvCxnSpPr>
            <a:cxnSpLocks/>
            <a:stCxn id="1314243757" idx="0"/>
            <a:endCxn id="99827037" idx="4"/>
          </p:cNvCxnSpPr>
          <p:nvPr/>
        </p:nvCxnSpPr>
        <p:spPr bwMode="auto">
          <a:xfrm rot="16199969" flipH="0" flipV="0">
            <a:off x="4590947" y="2465065"/>
            <a:ext cx="17477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4452977" name=""/>
          <p:cNvSpPr/>
          <p:nvPr/>
        </p:nvSpPr>
        <p:spPr bwMode="auto">
          <a:xfrm flipH="0" flipV="0">
            <a:off x="2767530" y="5095758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cxnSp>
        <p:nvCxnSpPr>
          <p:cNvPr id="1497497821" name=""/>
          <p:cNvCxnSpPr>
            <a:cxnSpLocks/>
          </p:cNvCxnSpPr>
          <p:nvPr/>
        </p:nvCxnSpPr>
        <p:spPr bwMode="auto">
          <a:xfrm rot="16199969" flipH="0" flipV="0">
            <a:off x="2859759" y="5008371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07901" name=""/>
          <p:cNvSpPr/>
          <p:nvPr/>
        </p:nvSpPr>
        <p:spPr bwMode="auto">
          <a:xfrm rot="0" flipH="0" flipV="0">
            <a:off x="6876548" y="2567948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979949707" name=""/>
          <p:cNvCxnSpPr>
            <a:cxnSpLocks/>
            <a:stCxn id="1123009853" idx="0"/>
            <a:endCxn id="686107901" idx="5"/>
          </p:cNvCxnSpPr>
          <p:nvPr/>
        </p:nvCxnSpPr>
        <p:spPr bwMode="auto">
          <a:xfrm rot="5399976" flipH="1" flipV="0">
            <a:off x="7137198" y="2921856"/>
            <a:ext cx="991552" cy="898293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448659" name=""/>
          <p:cNvCxnSpPr>
            <a:cxnSpLocks/>
            <a:stCxn id="686107901" idx="2"/>
            <a:endCxn id="1314243757" idx="3"/>
          </p:cNvCxnSpPr>
          <p:nvPr/>
        </p:nvCxnSpPr>
        <p:spPr bwMode="auto">
          <a:xfrm rot="10799989" flipH="0" flipV="0">
            <a:off x="4857186" y="2747499"/>
            <a:ext cx="2019362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0947975" name=""/>
          <p:cNvSpPr txBox="1"/>
          <p:nvPr/>
        </p:nvSpPr>
        <p:spPr bwMode="auto">
          <a:xfrm flipH="0" flipV="0">
            <a:off x="5383132" y="2576935"/>
            <a:ext cx="967470" cy="33531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 i="1">
                <a:solidFill>
                  <a:schemeClr val="accent5"/>
                </a:solidFill>
              </a:rPr>
              <a:t>&lt;—</a:t>
            </a:r>
            <a:r>
              <a:rPr sz="1600" b="1" i="1">
                <a:solidFill>
                  <a:schemeClr val="accent5"/>
                </a:solidFill>
              </a:rPr>
              <a:t>FDW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737592645" name=""/>
          <p:cNvSpPr/>
          <p:nvPr/>
        </p:nvSpPr>
        <p:spPr bwMode="auto">
          <a:xfrm rot="0" flipH="0" flipV="0">
            <a:off x="6823827" y="5095758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61212868" name=""/>
          <p:cNvSpPr/>
          <p:nvPr/>
        </p:nvSpPr>
        <p:spPr bwMode="auto">
          <a:xfrm flipH="0" flipV="0">
            <a:off x="8082121" y="3672183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1123009853" name=""/>
          <p:cNvCxnSpPr>
            <a:cxnSpLocks/>
            <a:stCxn id="961212868" idx="1"/>
            <a:endCxn id="1737592645" idx="7"/>
          </p:cNvCxnSpPr>
          <p:nvPr/>
        </p:nvCxnSpPr>
        <p:spPr bwMode="auto">
          <a:xfrm rot="10799989" flipH="0" flipV="1">
            <a:off x="7131106" y="3866779"/>
            <a:ext cx="951014" cy="1281699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12617" name=""/>
          <p:cNvCxnSpPr>
            <a:cxnSpLocks/>
            <a:stCxn id="1737592645" idx="2"/>
            <a:endCxn id="2146327221" idx="3"/>
          </p:cNvCxnSpPr>
          <p:nvPr/>
        </p:nvCxnSpPr>
        <p:spPr bwMode="auto">
          <a:xfrm rot="10799989" flipH="0" flipV="1">
            <a:off x="3689302" y="5283056"/>
            <a:ext cx="3134524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6327221" name=""/>
          <p:cNvSpPr/>
          <p:nvPr/>
        </p:nvSpPr>
        <p:spPr bwMode="auto">
          <a:xfrm flipH="0" flipV="0">
            <a:off x="3330835" y="5095758"/>
            <a:ext cx="358466" cy="38919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2091607267" name=""/>
          <p:cNvCxnSpPr>
            <a:cxnSpLocks/>
          </p:cNvCxnSpPr>
          <p:nvPr/>
        </p:nvCxnSpPr>
        <p:spPr bwMode="auto">
          <a:xfrm rot="16199969" flipH="0" flipV="0">
            <a:off x="3421915" y="5008371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905253" name=""/>
          <p:cNvSpPr txBox="1"/>
          <p:nvPr/>
        </p:nvSpPr>
        <p:spPr bwMode="auto">
          <a:xfrm flipH="0" flipV="0">
            <a:off x="5383131" y="5116934"/>
            <a:ext cx="967470" cy="33531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 i="1">
                <a:solidFill>
                  <a:schemeClr val="accent5"/>
                </a:solidFill>
              </a:rPr>
              <a:t>&lt;—</a:t>
            </a:r>
            <a:r>
              <a:rPr sz="1600" b="1" i="1">
                <a:solidFill>
                  <a:schemeClr val="accent5"/>
                </a:solidFill>
              </a:rPr>
              <a:t>FDW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3354814" name=""/>
          <p:cNvSpPr/>
          <p:nvPr/>
        </p:nvSpPr>
        <p:spPr bwMode="auto">
          <a:xfrm flipH="0" flipV="0">
            <a:off x="1937562" y="765198"/>
            <a:ext cx="3532187" cy="4950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Instance 1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254002144" name=""/>
          <p:cNvSpPr/>
          <p:nvPr/>
        </p:nvSpPr>
        <p:spPr bwMode="auto">
          <a:xfrm flipH="0" flipV="0">
            <a:off x="6124888" y="772060"/>
            <a:ext cx="1940423" cy="4950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Instance 2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894956535" name=""/>
          <p:cNvSpPr/>
          <p:nvPr/>
        </p:nvSpPr>
        <p:spPr bwMode="auto">
          <a:xfrm flipH="0" flipV="0">
            <a:off x="3329302" y="1001624"/>
            <a:ext cx="1670968" cy="207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862340088" name=""/>
          <p:cNvSpPr/>
          <p:nvPr/>
        </p:nvSpPr>
        <p:spPr bwMode="auto">
          <a:xfrm flipH="0" flipV="0">
            <a:off x="2122286" y="3263698"/>
            <a:ext cx="1915546" cy="2338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SubQuery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1234791147" name=""/>
          <p:cNvSpPr/>
          <p:nvPr/>
        </p:nvSpPr>
        <p:spPr bwMode="auto">
          <a:xfrm flipH="0" flipV="0">
            <a:off x="6701151" y="4232003"/>
            <a:ext cx="1234146" cy="1420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456495738" name=""/>
          <p:cNvSpPr/>
          <p:nvPr/>
        </p:nvSpPr>
        <p:spPr bwMode="auto">
          <a:xfrm flipH="0" flipV="0">
            <a:off x="4164787" y="3247187"/>
            <a:ext cx="1182731" cy="2338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 algn="r">
              <a:defRPr/>
            </a:pPr>
            <a:r>
              <a:rPr sz="1400" u="sng">
                <a:solidFill>
                  <a:schemeClr val="tx1"/>
                </a:solidFill>
              </a:rPr>
              <a:t>SubQuery</a:t>
            </a:r>
            <a:endParaRPr sz="1400" u="sng">
              <a:solidFill>
                <a:schemeClr val="tx1"/>
              </a:solidFill>
            </a:endParaRPr>
          </a:p>
        </p:txBody>
      </p:sp>
      <p:sp>
        <p:nvSpPr>
          <p:cNvPr id="1908370307" name=""/>
          <p:cNvSpPr/>
          <p:nvPr/>
        </p:nvSpPr>
        <p:spPr bwMode="auto">
          <a:xfrm rot="0" flipH="0" flipV="0">
            <a:off x="4037833" y="1454371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09120278" name=""/>
          <p:cNvSpPr/>
          <p:nvPr/>
        </p:nvSpPr>
        <p:spPr bwMode="auto">
          <a:xfrm rot="0" flipH="0" flipV="0">
            <a:off x="3480379" y="201767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710074" name=""/>
          <p:cNvSpPr/>
          <p:nvPr/>
        </p:nvSpPr>
        <p:spPr bwMode="auto">
          <a:xfrm rot="0" flipH="0" flipV="0">
            <a:off x="4037833" y="2529775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70886762" name=""/>
          <p:cNvSpPr/>
          <p:nvPr/>
        </p:nvSpPr>
        <p:spPr bwMode="auto">
          <a:xfrm rot="0" flipH="0" flipV="0">
            <a:off x="4498719" y="201767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624693193" name=""/>
          <p:cNvCxnSpPr>
            <a:cxnSpLocks/>
            <a:stCxn id="1909120278" idx="7"/>
            <a:endCxn id="1908370307" idx="3"/>
          </p:cNvCxnSpPr>
          <p:nvPr/>
        </p:nvCxnSpPr>
        <p:spPr bwMode="auto">
          <a:xfrm rot="16199969" flipH="0" flipV="0">
            <a:off x="3784732" y="1764577"/>
            <a:ext cx="308747" cy="30289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565848" name=""/>
          <p:cNvCxnSpPr>
            <a:cxnSpLocks/>
            <a:stCxn id="870886762" idx="0"/>
          </p:cNvCxnSpPr>
          <p:nvPr/>
        </p:nvCxnSpPr>
        <p:spPr bwMode="auto">
          <a:xfrm rot="16199969" flipH="0" flipV="1">
            <a:off x="4383902" y="1722861"/>
            <a:ext cx="256025" cy="33360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880404" name=""/>
          <p:cNvCxnSpPr>
            <a:cxnSpLocks/>
            <a:stCxn id="12710074" idx="7"/>
            <a:endCxn id="870886762" idx="3"/>
          </p:cNvCxnSpPr>
          <p:nvPr/>
        </p:nvCxnSpPr>
        <p:spPr bwMode="auto">
          <a:xfrm rot="16199969" flipH="0" flipV="0">
            <a:off x="4319506" y="2350562"/>
            <a:ext cx="257538" cy="20632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1016612" name=""/>
          <p:cNvSpPr/>
          <p:nvPr/>
        </p:nvSpPr>
        <p:spPr bwMode="auto">
          <a:xfrm rot="0" flipH="0" flipV="0">
            <a:off x="3073255" y="399767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0911765" name=""/>
          <p:cNvSpPr/>
          <p:nvPr/>
        </p:nvSpPr>
        <p:spPr bwMode="auto">
          <a:xfrm rot="0" flipH="0" flipV="0">
            <a:off x="2765997" y="4560984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8223229" name=""/>
          <p:cNvSpPr/>
          <p:nvPr/>
        </p:nvSpPr>
        <p:spPr bwMode="auto">
          <a:xfrm rot="0" flipH="0" flipV="0">
            <a:off x="3329302" y="4560983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217941023" name=""/>
          <p:cNvCxnSpPr>
            <a:cxnSpLocks/>
          </p:cNvCxnSpPr>
          <p:nvPr/>
        </p:nvCxnSpPr>
        <p:spPr bwMode="auto">
          <a:xfrm rot="16199969" flipH="0" flipV="0">
            <a:off x="2907972" y="4342981"/>
            <a:ext cx="256026" cy="17997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116068" name=""/>
          <p:cNvCxnSpPr>
            <a:cxnSpLocks/>
          </p:cNvCxnSpPr>
          <p:nvPr/>
        </p:nvCxnSpPr>
        <p:spPr bwMode="auto">
          <a:xfrm rot="16199969" flipH="0" flipV="1">
            <a:off x="3316905" y="4368586"/>
            <a:ext cx="256025" cy="12876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574484" name=""/>
          <p:cNvCxnSpPr>
            <a:cxnSpLocks/>
            <a:stCxn id="1701016612" idx="0"/>
            <a:endCxn id="12710074" idx="3"/>
          </p:cNvCxnSpPr>
          <p:nvPr/>
        </p:nvCxnSpPr>
        <p:spPr bwMode="auto">
          <a:xfrm rot="16199969" flipH="0" flipV="0">
            <a:off x="3091593" y="2998716"/>
            <a:ext cx="1160623" cy="83729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0599614" name=""/>
          <p:cNvSpPr/>
          <p:nvPr/>
        </p:nvSpPr>
        <p:spPr bwMode="auto">
          <a:xfrm flipH="0" flipV="0">
            <a:off x="3487389" y="2552453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cxnSp>
        <p:nvCxnSpPr>
          <p:cNvPr id="1251630884" name=""/>
          <p:cNvCxnSpPr>
            <a:cxnSpLocks/>
            <a:stCxn id="1870599614" idx="0"/>
            <a:endCxn id="1909120278" idx="4"/>
          </p:cNvCxnSpPr>
          <p:nvPr/>
        </p:nvCxnSpPr>
        <p:spPr bwMode="auto">
          <a:xfrm rot="16199969" flipH="0" flipV="1">
            <a:off x="3576114" y="2465066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5493981" name=""/>
          <p:cNvSpPr/>
          <p:nvPr/>
        </p:nvSpPr>
        <p:spPr bwMode="auto">
          <a:xfrm flipH="0" flipV="0">
            <a:off x="4498719" y="2552453"/>
            <a:ext cx="358466" cy="38919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1039966451" name=""/>
          <p:cNvCxnSpPr>
            <a:cxnSpLocks/>
            <a:stCxn id="1005493981" idx="0"/>
            <a:endCxn id="870886762" idx="4"/>
          </p:cNvCxnSpPr>
          <p:nvPr/>
        </p:nvCxnSpPr>
        <p:spPr bwMode="auto">
          <a:xfrm rot="16199969" flipH="0" flipV="0">
            <a:off x="4590947" y="2465065"/>
            <a:ext cx="17477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4016901" name=""/>
          <p:cNvSpPr/>
          <p:nvPr/>
        </p:nvSpPr>
        <p:spPr bwMode="auto">
          <a:xfrm flipH="0" flipV="0">
            <a:off x="2767530" y="5095758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cxnSp>
        <p:nvCxnSpPr>
          <p:cNvPr id="1401559965" name=""/>
          <p:cNvCxnSpPr>
            <a:cxnSpLocks/>
          </p:cNvCxnSpPr>
          <p:nvPr/>
        </p:nvCxnSpPr>
        <p:spPr bwMode="auto">
          <a:xfrm rot="16199969" flipH="0" flipV="0">
            <a:off x="2859759" y="5008371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770683" name=""/>
          <p:cNvSpPr/>
          <p:nvPr/>
        </p:nvSpPr>
        <p:spPr bwMode="auto">
          <a:xfrm rot="0" flipH="0" flipV="0">
            <a:off x="7061951" y="4738570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61196152" name=""/>
          <p:cNvSpPr/>
          <p:nvPr/>
        </p:nvSpPr>
        <p:spPr bwMode="auto">
          <a:xfrm flipH="0" flipV="0">
            <a:off x="7063485" y="5196537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600272220" name=""/>
          <p:cNvCxnSpPr>
            <a:cxnSpLocks/>
            <a:stCxn id="1261196152" idx="0"/>
            <a:endCxn id="908770683" idx="4"/>
          </p:cNvCxnSpPr>
          <p:nvPr/>
        </p:nvCxnSpPr>
        <p:spPr bwMode="auto">
          <a:xfrm rot="16199969" flipH="0" flipV="1">
            <a:off x="7193351" y="5147554"/>
            <a:ext cx="97966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418719" name=""/>
          <p:cNvCxnSpPr>
            <a:cxnSpLocks/>
            <a:stCxn id="908770683" idx="2"/>
            <a:endCxn id="1995013380" idx="6"/>
          </p:cNvCxnSpPr>
          <p:nvPr/>
        </p:nvCxnSpPr>
        <p:spPr bwMode="auto">
          <a:xfrm rot="10799989" flipH="0" flipV="1">
            <a:off x="4927338" y="4926561"/>
            <a:ext cx="2134613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378115" name=""/>
          <p:cNvSpPr/>
          <p:nvPr/>
        </p:nvSpPr>
        <p:spPr bwMode="auto">
          <a:xfrm flipH="0" flipV="0">
            <a:off x="3330835" y="5095758"/>
            <a:ext cx="358466" cy="38919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1447107806" name=""/>
          <p:cNvCxnSpPr>
            <a:cxnSpLocks/>
          </p:cNvCxnSpPr>
          <p:nvPr/>
        </p:nvCxnSpPr>
        <p:spPr bwMode="auto">
          <a:xfrm rot="16199969" flipH="0" flipV="0">
            <a:off x="3421915" y="5008371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9965935" name=""/>
          <p:cNvSpPr txBox="1"/>
          <p:nvPr/>
        </p:nvSpPr>
        <p:spPr bwMode="auto">
          <a:xfrm flipH="0" flipV="0">
            <a:off x="5541882" y="4751604"/>
            <a:ext cx="967470" cy="33531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 i="1">
                <a:solidFill>
                  <a:schemeClr val="accent5"/>
                </a:solidFill>
              </a:rPr>
              <a:t>&lt;—</a:t>
            </a:r>
            <a:r>
              <a:rPr sz="1600" b="1" i="1">
                <a:solidFill>
                  <a:schemeClr val="accent5"/>
                </a:solidFill>
              </a:rPr>
              <a:t>FDW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0074716" name=""/>
          <p:cNvSpPr/>
          <p:nvPr/>
        </p:nvSpPr>
        <p:spPr bwMode="auto">
          <a:xfrm flipH="0" flipV="0">
            <a:off x="4259314" y="3989683"/>
            <a:ext cx="964372" cy="7431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751198422" name=""/>
          <p:cNvSpPr/>
          <p:nvPr/>
        </p:nvSpPr>
        <p:spPr bwMode="auto">
          <a:xfrm flipH="0" flipV="0">
            <a:off x="4259314" y="4069057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515871408" name=""/>
          <p:cNvSpPr/>
          <p:nvPr/>
        </p:nvSpPr>
        <p:spPr bwMode="auto">
          <a:xfrm flipH="0" flipV="0">
            <a:off x="4259314" y="4148433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181959408" name=""/>
          <p:cNvSpPr/>
          <p:nvPr/>
        </p:nvSpPr>
        <p:spPr bwMode="auto">
          <a:xfrm flipH="0" flipV="0">
            <a:off x="4259314" y="4227807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346945490" name=""/>
          <p:cNvSpPr/>
          <p:nvPr/>
        </p:nvSpPr>
        <p:spPr bwMode="auto">
          <a:xfrm flipH="0" flipV="0">
            <a:off x="4259314" y="4307182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2073571583" name=""/>
          <p:cNvSpPr/>
          <p:nvPr/>
        </p:nvSpPr>
        <p:spPr bwMode="auto">
          <a:xfrm flipH="0" flipV="0">
            <a:off x="4259314" y="4386557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463292182" name=""/>
          <p:cNvSpPr/>
          <p:nvPr/>
        </p:nvSpPr>
        <p:spPr bwMode="auto">
          <a:xfrm flipH="0" flipV="0">
            <a:off x="4259314" y="4465932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995013380" name=""/>
          <p:cNvSpPr/>
          <p:nvPr/>
        </p:nvSpPr>
        <p:spPr bwMode="auto">
          <a:xfrm rot="0" flipH="0" flipV="0">
            <a:off x="4567338" y="4754552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  <a:stCxn id="1346945490" idx="1"/>
            <a:endCxn id="377378115" idx="3"/>
          </p:cNvCxnSpPr>
          <p:nvPr/>
        </p:nvCxnSpPr>
        <p:spPr bwMode="auto">
          <a:xfrm rot="10799989" flipH="0" flipV="1">
            <a:off x="3689302" y="4344340"/>
            <a:ext cx="570011" cy="946014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90074716" idx="0"/>
            <a:endCxn id="1005493981" idx="2"/>
          </p:cNvCxnSpPr>
          <p:nvPr/>
        </p:nvCxnSpPr>
        <p:spPr bwMode="auto">
          <a:xfrm rot="16199969" flipH="0" flipV="1">
            <a:off x="4185708" y="3433890"/>
            <a:ext cx="1048036" cy="63548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754808" name=""/>
          <p:cNvSpPr txBox="1"/>
          <p:nvPr/>
        </p:nvSpPr>
        <p:spPr bwMode="auto">
          <a:xfrm flipH="0" flipV="0">
            <a:off x="4259917" y="3609128"/>
            <a:ext cx="963914" cy="30483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tuplestore</a:t>
            </a:r>
            <a:endParaRPr sz="1400"/>
          </a:p>
        </p:txBody>
      </p:sp>
      <p:cxnSp>
        <p:nvCxnSpPr>
          <p:cNvPr id="0" name=""/>
          <p:cNvCxnSpPr>
            <a:cxnSpLocks/>
            <a:stCxn id="1995013380" idx="0"/>
            <a:endCxn id="463292182" idx="2"/>
          </p:cNvCxnSpPr>
          <p:nvPr/>
        </p:nvCxnSpPr>
        <p:spPr bwMode="auto">
          <a:xfrm rot="16199969" flipH="0" flipV="1">
            <a:off x="4637267" y="4647400"/>
            <a:ext cx="21430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754698" name=""/>
          <p:cNvSpPr/>
          <p:nvPr/>
        </p:nvSpPr>
        <p:spPr bwMode="auto">
          <a:xfrm rot="0" flipH="0" flipV="0">
            <a:off x="5702801" y="2289543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2095217096" name=""/>
          <p:cNvCxnSpPr>
            <a:cxnSpLocks/>
            <a:stCxn id="1824754698" idx="3"/>
            <a:endCxn id="663170534" idx="7"/>
          </p:cNvCxnSpPr>
          <p:nvPr/>
        </p:nvCxnSpPr>
        <p:spPr bwMode="auto">
          <a:xfrm rot="5399976" flipH="0" flipV="0">
            <a:off x="5517031" y="2909841"/>
            <a:ext cx="456557" cy="31745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706181" name=""/>
          <p:cNvSpPr txBox="1"/>
          <p:nvPr/>
        </p:nvSpPr>
        <p:spPr bwMode="auto">
          <a:xfrm flipH="0" flipV="0">
            <a:off x="6469242" y="4908092"/>
            <a:ext cx="1142106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C.x = </a:t>
            </a:r>
            <a:r>
              <a:rPr b="1" i="1">
                <a:solidFill>
                  <a:srgbClr val="FF0000"/>
                </a:solidFill>
              </a:rPr>
              <a:t>D.x</a:t>
            </a:r>
            <a:endParaRPr/>
          </a:p>
        </p:txBody>
      </p:sp>
      <p:cxnSp>
        <p:nvCxnSpPr>
          <p:cNvPr id="491845951" name=""/>
          <p:cNvCxnSpPr>
            <a:cxnSpLocks/>
            <a:stCxn id="666706181" idx="1"/>
            <a:endCxn id="1152032116" idx="5"/>
          </p:cNvCxnSpPr>
          <p:nvPr/>
        </p:nvCxnSpPr>
        <p:spPr bwMode="auto">
          <a:xfrm rot="10799989" flipH="0" flipV="0">
            <a:off x="6299932" y="4810745"/>
            <a:ext cx="169309" cy="280244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170534" name=""/>
          <p:cNvSpPr/>
          <p:nvPr/>
        </p:nvSpPr>
        <p:spPr bwMode="auto">
          <a:xfrm rot="0" flipH="0" flipV="0">
            <a:off x="4413688" y="3202355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017351524" name=""/>
          <p:cNvSpPr/>
          <p:nvPr/>
        </p:nvSpPr>
        <p:spPr bwMode="auto">
          <a:xfrm rot="0" flipH="0" flipV="0">
            <a:off x="7074437" y="3204000"/>
            <a:ext cx="720000" cy="720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D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42497210" name=""/>
          <p:cNvCxnSpPr>
            <a:cxnSpLocks/>
            <a:stCxn id="1824754698" idx="5"/>
            <a:endCxn id="1017351524" idx="1"/>
          </p:cNvCxnSpPr>
          <p:nvPr/>
        </p:nvCxnSpPr>
        <p:spPr bwMode="auto">
          <a:xfrm rot="5399976" flipH="0" flipV="1">
            <a:off x="6793211" y="2922774"/>
            <a:ext cx="469150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563292" name=""/>
          <p:cNvSpPr/>
          <p:nvPr/>
        </p:nvSpPr>
        <p:spPr bwMode="auto">
          <a:xfrm flipH="0" flipV="0">
            <a:off x="8083721" y="2379472"/>
            <a:ext cx="1775464" cy="118999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183"/>
              <a:gd name="adj6" fmla="val -57814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 u="sng">
                <a:solidFill>
                  <a:schemeClr val="tx1"/>
                </a:solidFill>
              </a:rPr>
              <a:t>Stats</a:t>
            </a:r>
            <a:r>
              <a:rPr sz="1400">
                <a:solidFill>
                  <a:schemeClr val="tx1"/>
                </a:solidFill>
              </a:rPr>
              <a:t>:</a:t>
            </a:r>
            <a:endParaRPr sz="14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tuples: 10000</a:t>
            </a:r>
            <a:r>
              <a:rPr sz="1400">
                <a:solidFill>
                  <a:schemeClr val="tx1"/>
                </a:solidFill>
              </a:rPr>
              <a:t>00</a:t>
            </a: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distincts: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column x - 100%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y - 0.1%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200410664" name=""/>
          <p:cNvCxnSpPr>
            <a:cxnSpLocks/>
            <a:endCxn id="2005162819" idx="7"/>
          </p:cNvCxnSpPr>
          <p:nvPr/>
        </p:nvCxnSpPr>
        <p:spPr bwMode="auto">
          <a:xfrm rot="5399976" flipH="0" flipV="0">
            <a:off x="4207342" y="3822653"/>
            <a:ext cx="496245" cy="35714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363717" name=""/>
          <p:cNvCxnSpPr>
            <a:cxnSpLocks/>
          </p:cNvCxnSpPr>
          <p:nvPr/>
        </p:nvCxnSpPr>
        <p:spPr bwMode="auto">
          <a:xfrm rot="5399976" flipH="0" flipV="1">
            <a:off x="5523211" y="3835586"/>
            <a:ext cx="469149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2032116" name=""/>
          <p:cNvSpPr/>
          <p:nvPr/>
        </p:nvSpPr>
        <p:spPr bwMode="auto">
          <a:xfrm rot="0" flipH="0" flipV="0">
            <a:off x="5685374" y="4196187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C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47049721" name=""/>
          <p:cNvSpPr/>
          <p:nvPr/>
        </p:nvSpPr>
        <p:spPr bwMode="auto">
          <a:xfrm flipH="0" flipV="0">
            <a:off x="4597193" y="2676995"/>
            <a:ext cx="872555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2005162819" name=""/>
          <p:cNvSpPr/>
          <p:nvPr/>
        </p:nvSpPr>
        <p:spPr bwMode="auto">
          <a:xfrm rot="0" flipH="0" flipV="0">
            <a:off x="3104000" y="4154853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61116638" name=""/>
          <p:cNvCxnSpPr>
            <a:cxnSpLocks/>
            <a:endCxn id="1228761149" idx="7"/>
          </p:cNvCxnSpPr>
          <p:nvPr/>
        </p:nvCxnSpPr>
        <p:spPr bwMode="auto">
          <a:xfrm rot="5399976" flipH="0" flipV="0">
            <a:off x="2871002" y="4800780"/>
            <a:ext cx="548525" cy="358167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6062817" name=""/>
          <p:cNvCxnSpPr>
            <a:cxnSpLocks/>
          </p:cNvCxnSpPr>
          <p:nvPr/>
        </p:nvCxnSpPr>
        <p:spPr bwMode="auto">
          <a:xfrm rot="5399976" flipH="0" flipV="1">
            <a:off x="4213524" y="4788085"/>
            <a:ext cx="469149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0466595" name=""/>
          <p:cNvSpPr/>
          <p:nvPr/>
        </p:nvSpPr>
        <p:spPr bwMode="auto">
          <a:xfrm rot="0" flipH="0" flipV="0">
            <a:off x="4375686" y="5148686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B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410191279" name=""/>
          <p:cNvSpPr txBox="1"/>
          <p:nvPr/>
        </p:nvSpPr>
        <p:spPr bwMode="auto">
          <a:xfrm flipH="0" flipV="0">
            <a:off x="5238929" y="5781216"/>
            <a:ext cx="1129492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B.x = </a:t>
            </a:r>
            <a:r>
              <a:rPr b="1" i="1">
                <a:solidFill>
                  <a:srgbClr val="FF0000"/>
                </a:solidFill>
              </a:rPr>
              <a:t>D.y</a:t>
            </a:r>
            <a:endParaRPr/>
          </a:p>
        </p:txBody>
      </p:sp>
      <p:cxnSp>
        <p:nvCxnSpPr>
          <p:cNvPr id="146583190" name=""/>
          <p:cNvCxnSpPr>
            <a:cxnSpLocks/>
          </p:cNvCxnSpPr>
          <p:nvPr/>
        </p:nvCxnSpPr>
        <p:spPr bwMode="auto">
          <a:xfrm rot="10799989" flipH="0" flipV="0">
            <a:off x="5069619" y="5683869"/>
            <a:ext cx="169308" cy="28024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761149" name=""/>
          <p:cNvSpPr/>
          <p:nvPr/>
        </p:nvSpPr>
        <p:spPr bwMode="auto">
          <a:xfrm rot="0" flipH="0" flipV="0">
            <a:off x="2351623" y="5148685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r>
              <a:rPr sz="1400">
                <a:solidFill>
                  <a:schemeClr val="tx1"/>
                </a:solidFill>
              </a:rPr>
              <a:t> A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591839548" name=""/>
          <p:cNvSpPr/>
          <p:nvPr/>
        </p:nvSpPr>
        <p:spPr bwMode="auto">
          <a:xfrm flipH="0" flipV="0">
            <a:off x="6025942" y="3748557"/>
            <a:ext cx="872555" cy="291628"/>
          </a:xfrm>
          <a:prstGeom prst="accentBorderCallout2">
            <a:avLst>
              <a:gd name="adj1" fmla="val 21068"/>
              <a:gd name="adj2" fmla="val -5523"/>
              <a:gd name="adj3" fmla="val 23790"/>
              <a:gd name="adj4" fmla="val -15529"/>
              <a:gd name="adj5" fmla="val 89113"/>
              <a:gd name="adj6" fmla="val -28265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459251129" name=""/>
          <p:cNvSpPr/>
          <p:nvPr/>
        </p:nvSpPr>
        <p:spPr bwMode="auto">
          <a:xfrm flipH="0" flipV="0">
            <a:off x="3255755" y="3696048"/>
            <a:ext cx="872555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615262993" name=""/>
          <p:cNvSpPr/>
          <p:nvPr/>
        </p:nvSpPr>
        <p:spPr bwMode="auto">
          <a:xfrm flipH="0" flipV="0">
            <a:off x="1969879" y="4616464"/>
            <a:ext cx="872555" cy="291627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208598817" name=""/>
          <p:cNvSpPr/>
          <p:nvPr/>
        </p:nvSpPr>
        <p:spPr bwMode="auto">
          <a:xfrm flipH="0" flipV="0">
            <a:off x="4735686" y="4762278"/>
            <a:ext cx="872555" cy="291627"/>
          </a:xfrm>
          <a:prstGeom prst="accentBorderCallout2">
            <a:avLst>
              <a:gd name="adj1" fmla="val 21068"/>
              <a:gd name="adj2" fmla="val -5523"/>
              <a:gd name="adj3" fmla="val 23790"/>
              <a:gd name="adj4" fmla="val -15529"/>
              <a:gd name="adj5" fmla="val 89113"/>
              <a:gd name="adj6" fmla="val -28265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585095801" name=""/>
          <p:cNvSpPr/>
          <p:nvPr/>
        </p:nvSpPr>
        <p:spPr bwMode="auto">
          <a:xfrm rot="16199969" flipH="0" flipV="0">
            <a:off x="6160312" y="1754187"/>
            <a:ext cx="468312" cy="468312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497177" name=""/>
          <p:cNvSpPr/>
          <p:nvPr/>
        </p:nvSpPr>
        <p:spPr bwMode="auto">
          <a:xfrm flipH="0" flipV="0">
            <a:off x="4695998" y="1526057"/>
            <a:ext cx="1287174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94556"/>
              <a:gd name="adj6" fmla="val 128561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10000</a:t>
            </a:r>
            <a:endParaRPr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826465" name=""/>
          <p:cNvSpPr/>
          <p:nvPr/>
        </p:nvSpPr>
        <p:spPr bwMode="auto">
          <a:xfrm flipH="0" flipV="0">
            <a:off x="2270937" y="4040185"/>
            <a:ext cx="2873374" cy="1923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 u="sng">
                <a:solidFill>
                  <a:schemeClr val="tx1"/>
                </a:solidFill>
              </a:rPr>
              <a:t>Subtree</a:t>
            </a:r>
            <a:endParaRPr/>
          </a:p>
        </p:txBody>
      </p:sp>
      <p:sp>
        <p:nvSpPr>
          <p:cNvPr id="1562867388" name=""/>
          <p:cNvSpPr/>
          <p:nvPr/>
        </p:nvSpPr>
        <p:spPr bwMode="auto">
          <a:xfrm rot="0" flipH="0" flipV="0">
            <a:off x="5702801" y="2289543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59993945" name=""/>
          <p:cNvCxnSpPr>
            <a:cxnSpLocks/>
            <a:stCxn id="1562867388" idx="3"/>
            <a:endCxn id="146184091" idx="7"/>
          </p:cNvCxnSpPr>
          <p:nvPr/>
        </p:nvCxnSpPr>
        <p:spPr bwMode="auto">
          <a:xfrm rot="5399976" flipH="0" flipV="0">
            <a:off x="5517031" y="2909841"/>
            <a:ext cx="456557" cy="31745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8099884" name=""/>
          <p:cNvSpPr txBox="1"/>
          <p:nvPr/>
        </p:nvSpPr>
        <p:spPr bwMode="auto">
          <a:xfrm flipH="0" flipV="0">
            <a:off x="6469242" y="4908092"/>
            <a:ext cx="1142106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C.x = </a:t>
            </a:r>
            <a:r>
              <a:rPr b="1" i="1">
                <a:solidFill>
                  <a:srgbClr val="FF0000"/>
                </a:solidFill>
              </a:rPr>
              <a:t>D.x</a:t>
            </a:r>
            <a:endParaRPr/>
          </a:p>
        </p:txBody>
      </p:sp>
      <p:cxnSp>
        <p:nvCxnSpPr>
          <p:cNvPr id="808398714" name=""/>
          <p:cNvCxnSpPr>
            <a:cxnSpLocks/>
            <a:stCxn id="1518099884" idx="1"/>
            <a:endCxn id="428206421" idx="5"/>
          </p:cNvCxnSpPr>
          <p:nvPr/>
        </p:nvCxnSpPr>
        <p:spPr bwMode="auto">
          <a:xfrm rot="10799989" flipH="0" flipV="0">
            <a:off x="6299932" y="4810745"/>
            <a:ext cx="169309" cy="280244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184091" name=""/>
          <p:cNvSpPr/>
          <p:nvPr/>
        </p:nvSpPr>
        <p:spPr bwMode="auto">
          <a:xfrm rot="0" flipH="0" flipV="0">
            <a:off x="4413688" y="3202355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942066241" name=""/>
          <p:cNvSpPr/>
          <p:nvPr/>
        </p:nvSpPr>
        <p:spPr bwMode="auto">
          <a:xfrm rot="0" flipH="0" flipV="0">
            <a:off x="7074437" y="3204000"/>
            <a:ext cx="720000" cy="720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D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852956884" name=""/>
          <p:cNvCxnSpPr>
            <a:cxnSpLocks/>
            <a:stCxn id="1562867388" idx="5"/>
            <a:endCxn id="1942066241" idx="1"/>
          </p:cNvCxnSpPr>
          <p:nvPr/>
        </p:nvCxnSpPr>
        <p:spPr bwMode="auto">
          <a:xfrm rot="5399976" flipH="0" flipV="1">
            <a:off x="6793211" y="2922774"/>
            <a:ext cx="469150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934056" name=""/>
          <p:cNvSpPr/>
          <p:nvPr/>
        </p:nvSpPr>
        <p:spPr bwMode="auto">
          <a:xfrm flipH="0" flipV="0">
            <a:off x="8083721" y="2379472"/>
            <a:ext cx="1775464" cy="118999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183"/>
              <a:gd name="adj6" fmla="val -57814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 u="sng">
                <a:solidFill>
                  <a:schemeClr val="tx1"/>
                </a:solidFill>
              </a:rPr>
              <a:t>Stats</a:t>
            </a:r>
            <a:r>
              <a:rPr sz="1400">
                <a:solidFill>
                  <a:schemeClr val="tx1"/>
                </a:solidFill>
              </a:rPr>
              <a:t>:</a:t>
            </a:r>
            <a:endParaRPr sz="14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tuples: 10000</a:t>
            </a:r>
            <a:r>
              <a:rPr sz="1400">
                <a:solidFill>
                  <a:schemeClr val="tx1"/>
                </a:solidFill>
              </a:rPr>
              <a:t>00</a:t>
            </a: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distincts: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column x - 100%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column y - 0.1%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949885447" name=""/>
          <p:cNvCxnSpPr>
            <a:cxnSpLocks/>
            <a:endCxn id="1801272100" idx="7"/>
          </p:cNvCxnSpPr>
          <p:nvPr/>
        </p:nvCxnSpPr>
        <p:spPr bwMode="auto">
          <a:xfrm rot="5399976" flipH="0" flipV="0">
            <a:off x="4207342" y="3822653"/>
            <a:ext cx="496245" cy="35714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18096" name=""/>
          <p:cNvCxnSpPr>
            <a:cxnSpLocks/>
          </p:cNvCxnSpPr>
          <p:nvPr/>
        </p:nvCxnSpPr>
        <p:spPr bwMode="auto">
          <a:xfrm rot="5399976" flipH="0" flipV="1">
            <a:off x="5523211" y="3835586"/>
            <a:ext cx="469149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206421" name=""/>
          <p:cNvSpPr/>
          <p:nvPr/>
        </p:nvSpPr>
        <p:spPr bwMode="auto">
          <a:xfrm rot="0" flipH="0" flipV="0">
            <a:off x="5685374" y="4196187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C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719110245" name=""/>
          <p:cNvSpPr/>
          <p:nvPr/>
        </p:nvSpPr>
        <p:spPr bwMode="auto">
          <a:xfrm flipH="0" flipV="0">
            <a:off x="4597193" y="2676995"/>
            <a:ext cx="872555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801272100" name=""/>
          <p:cNvSpPr/>
          <p:nvPr/>
        </p:nvSpPr>
        <p:spPr bwMode="auto">
          <a:xfrm rot="0" flipH="0" flipV="0">
            <a:off x="3104000" y="4154853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282937456" name=""/>
          <p:cNvCxnSpPr>
            <a:cxnSpLocks/>
            <a:endCxn id="2046300937" idx="7"/>
          </p:cNvCxnSpPr>
          <p:nvPr/>
        </p:nvCxnSpPr>
        <p:spPr bwMode="auto">
          <a:xfrm rot="5399976" flipH="0" flipV="0">
            <a:off x="2871002" y="4800780"/>
            <a:ext cx="548525" cy="358167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662763" name=""/>
          <p:cNvCxnSpPr>
            <a:cxnSpLocks/>
          </p:cNvCxnSpPr>
          <p:nvPr/>
        </p:nvCxnSpPr>
        <p:spPr bwMode="auto">
          <a:xfrm rot="5399976" flipH="0" flipV="1">
            <a:off x="4213524" y="4788085"/>
            <a:ext cx="469149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7886297" name=""/>
          <p:cNvSpPr/>
          <p:nvPr/>
        </p:nvSpPr>
        <p:spPr bwMode="auto">
          <a:xfrm rot="0" flipH="0" flipV="0">
            <a:off x="4375686" y="5148686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B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819493452" name=""/>
          <p:cNvSpPr txBox="1"/>
          <p:nvPr/>
        </p:nvSpPr>
        <p:spPr bwMode="auto">
          <a:xfrm flipH="0" flipV="0">
            <a:off x="5238929" y="5781216"/>
            <a:ext cx="1129492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B.x = </a:t>
            </a:r>
            <a:r>
              <a:rPr b="1" i="1">
                <a:solidFill>
                  <a:srgbClr val="FF0000"/>
                </a:solidFill>
              </a:rPr>
              <a:t>D.y</a:t>
            </a:r>
            <a:endParaRPr/>
          </a:p>
        </p:txBody>
      </p:sp>
      <p:cxnSp>
        <p:nvCxnSpPr>
          <p:cNvPr id="1996515766" name=""/>
          <p:cNvCxnSpPr>
            <a:cxnSpLocks/>
          </p:cNvCxnSpPr>
          <p:nvPr/>
        </p:nvCxnSpPr>
        <p:spPr bwMode="auto">
          <a:xfrm rot="10799989" flipH="0" flipV="0">
            <a:off x="5069619" y="5683869"/>
            <a:ext cx="169308" cy="28024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300937" name=""/>
          <p:cNvSpPr/>
          <p:nvPr/>
        </p:nvSpPr>
        <p:spPr bwMode="auto">
          <a:xfrm rot="0" flipH="0" flipV="0">
            <a:off x="2351623" y="5148685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r>
              <a:rPr sz="1400">
                <a:solidFill>
                  <a:schemeClr val="tx1"/>
                </a:solidFill>
              </a:rPr>
              <a:t> A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2057954027" name=""/>
          <p:cNvSpPr/>
          <p:nvPr/>
        </p:nvSpPr>
        <p:spPr bwMode="auto">
          <a:xfrm flipH="0" flipV="0">
            <a:off x="6025942" y="3748557"/>
            <a:ext cx="872555" cy="291628"/>
          </a:xfrm>
          <a:prstGeom prst="accentBorderCallout2">
            <a:avLst>
              <a:gd name="adj1" fmla="val 21068"/>
              <a:gd name="adj2" fmla="val -5523"/>
              <a:gd name="adj3" fmla="val 23790"/>
              <a:gd name="adj4" fmla="val -15529"/>
              <a:gd name="adj5" fmla="val 89113"/>
              <a:gd name="adj6" fmla="val -28265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817140441" name=""/>
          <p:cNvSpPr/>
          <p:nvPr/>
        </p:nvSpPr>
        <p:spPr bwMode="auto">
          <a:xfrm flipH="0" flipV="0">
            <a:off x="3255755" y="3696048"/>
            <a:ext cx="872555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060516372" name=""/>
          <p:cNvSpPr/>
          <p:nvPr/>
        </p:nvSpPr>
        <p:spPr bwMode="auto">
          <a:xfrm flipH="0" flipV="0">
            <a:off x="1969879" y="4616464"/>
            <a:ext cx="872555" cy="291627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631971940" name=""/>
          <p:cNvSpPr/>
          <p:nvPr/>
        </p:nvSpPr>
        <p:spPr bwMode="auto">
          <a:xfrm flipH="0" flipV="0">
            <a:off x="4735686" y="4762278"/>
            <a:ext cx="872555" cy="291627"/>
          </a:xfrm>
          <a:prstGeom prst="accentBorderCallout2">
            <a:avLst>
              <a:gd name="adj1" fmla="val 21068"/>
              <a:gd name="adj2" fmla="val -5523"/>
              <a:gd name="adj3" fmla="val 23790"/>
              <a:gd name="adj4" fmla="val -15529"/>
              <a:gd name="adj5" fmla="val 89113"/>
              <a:gd name="adj6" fmla="val -28265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451211364" name=""/>
          <p:cNvSpPr/>
          <p:nvPr/>
        </p:nvSpPr>
        <p:spPr bwMode="auto">
          <a:xfrm rot="16199969" flipH="0" flipV="0">
            <a:off x="6160312" y="1754187"/>
            <a:ext cx="468312" cy="468312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5849090" name=""/>
          <p:cNvSpPr/>
          <p:nvPr/>
        </p:nvSpPr>
        <p:spPr bwMode="auto">
          <a:xfrm flipH="0" flipV="0">
            <a:off x="4695998" y="1526057"/>
            <a:ext cx="1287174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94556"/>
              <a:gd name="adj6" fmla="val 128561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10000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3555477" y="2959352"/>
            <a:ext cx="1132003" cy="75979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264685" name=""/>
          <p:cNvSpPr/>
          <p:nvPr/>
        </p:nvSpPr>
        <p:spPr bwMode="auto">
          <a:xfrm flipH="0" flipV="0">
            <a:off x="2391934" y="2431852"/>
            <a:ext cx="1349650" cy="2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755272" name=""/>
          <p:cNvSpPr/>
          <p:nvPr/>
        </p:nvSpPr>
        <p:spPr bwMode="auto">
          <a:xfrm flipH="0" flipV="0">
            <a:off x="2391933" y="2648212"/>
            <a:ext cx="1349650" cy="2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934650" name=""/>
          <p:cNvSpPr/>
          <p:nvPr/>
        </p:nvSpPr>
        <p:spPr bwMode="auto">
          <a:xfrm flipH="0" flipV="0">
            <a:off x="2391933" y="2864573"/>
            <a:ext cx="1349650" cy="2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773173" name=""/>
          <p:cNvSpPr txBox="1"/>
          <p:nvPr/>
        </p:nvSpPr>
        <p:spPr bwMode="auto">
          <a:xfrm flipH="0" flipV="0">
            <a:off x="2470853" y="2278037"/>
            <a:ext cx="958029" cy="2743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 u="none">
                <a:solidFill>
                  <a:schemeClr val="tx1"/>
                </a:solidFill>
              </a:rPr>
              <a:t>Cache </a:t>
            </a:r>
            <a:r>
              <a:rPr sz="1200" b="1" u="none">
                <a:solidFill>
                  <a:srgbClr val="FF0000"/>
                </a:solidFill>
              </a:rPr>
              <a:t>D.Y</a:t>
            </a:r>
            <a:endParaRPr sz="120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7280275" name=""/>
          <p:cNvSpPr/>
          <p:nvPr/>
        </p:nvSpPr>
        <p:spPr bwMode="auto">
          <a:xfrm flipH="0" flipV="0">
            <a:off x="3330834" y="1079499"/>
            <a:ext cx="1670968" cy="1936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236417159" name=""/>
          <p:cNvSpPr/>
          <p:nvPr/>
        </p:nvSpPr>
        <p:spPr bwMode="auto">
          <a:xfrm flipH="0" flipV="0">
            <a:off x="2322256" y="3463301"/>
            <a:ext cx="1716559" cy="1408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 u="sng">
                <a:solidFill>
                  <a:schemeClr val="tx1"/>
                </a:solidFill>
              </a:rPr>
              <a:t>SubQuery</a:t>
            </a:r>
            <a:endParaRPr sz="1200" u="sng">
              <a:solidFill>
                <a:schemeClr val="tx1"/>
              </a:solidFill>
            </a:endParaRPr>
          </a:p>
        </p:txBody>
      </p:sp>
      <p:sp>
        <p:nvSpPr>
          <p:cNvPr id="609809410" name=""/>
          <p:cNvSpPr/>
          <p:nvPr/>
        </p:nvSpPr>
        <p:spPr bwMode="auto">
          <a:xfrm rot="0" flipH="0" flipV="0">
            <a:off x="4037832" y="1454371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088639850" name=""/>
          <p:cNvSpPr/>
          <p:nvPr/>
        </p:nvSpPr>
        <p:spPr bwMode="auto">
          <a:xfrm rot="0" flipH="0" flipV="0">
            <a:off x="3480378" y="2017678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40997001" name=""/>
          <p:cNvSpPr/>
          <p:nvPr/>
        </p:nvSpPr>
        <p:spPr bwMode="auto">
          <a:xfrm rot="0" flipH="0" flipV="0">
            <a:off x="4037832" y="2529774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4759771" name=""/>
          <p:cNvSpPr/>
          <p:nvPr/>
        </p:nvSpPr>
        <p:spPr bwMode="auto">
          <a:xfrm rot="0" flipH="0" flipV="0">
            <a:off x="4498718" y="201767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2105104179" name=""/>
          <p:cNvCxnSpPr>
            <a:cxnSpLocks/>
          </p:cNvCxnSpPr>
          <p:nvPr/>
        </p:nvCxnSpPr>
        <p:spPr bwMode="auto">
          <a:xfrm rot="16199969" flipH="0" flipV="0">
            <a:off x="3784731" y="1764576"/>
            <a:ext cx="308747" cy="30289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070129" name=""/>
          <p:cNvCxnSpPr>
            <a:cxnSpLocks/>
          </p:cNvCxnSpPr>
          <p:nvPr/>
        </p:nvCxnSpPr>
        <p:spPr bwMode="auto">
          <a:xfrm rot="16199969" flipH="0" flipV="1">
            <a:off x="4383901" y="1722861"/>
            <a:ext cx="256024" cy="33360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299488" name=""/>
          <p:cNvCxnSpPr>
            <a:cxnSpLocks/>
          </p:cNvCxnSpPr>
          <p:nvPr/>
        </p:nvCxnSpPr>
        <p:spPr bwMode="auto">
          <a:xfrm rot="16199969" flipH="0" flipV="0">
            <a:off x="4319506" y="2350562"/>
            <a:ext cx="257537" cy="20632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729532" name=""/>
          <p:cNvSpPr/>
          <p:nvPr/>
        </p:nvSpPr>
        <p:spPr bwMode="auto">
          <a:xfrm rot="0" flipH="0" flipV="0">
            <a:off x="3271692" y="3283301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847985702" name=""/>
          <p:cNvSpPr/>
          <p:nvPr/>
        </p:nvSpPr>
        <p:spPr bwMode="auto">
          <a:xfrm rot="0" flipH="0" flipV="0">
            <a:off x="2964434" y="3846608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41976206" name=""/>
          <p:cNvSpPr/>
          <p:nvPr/>
        </p:nvSpPr>
        <p:spPr bwMode="auto">
          <a:xfrm rot="0" flipH="0" flipV="0">
            <a:off x="3527739" y="384660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377486450" name=""/>
          <p:cNvCxnSpPr>
            <a:cxnSpLocks/>
          </p:cNvCxnSpPr>
          <p:nvPr/>
        </p:nvCxnSpPr>
        <p:spPr bwMode="auto">
          <a:xfrm rot="16199969" flipH="0" flipV="0">
            <a:off x="3106409" y="3628605"/>
            <a:ext cx="256026" cy="17997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607655" name=""/>
          <p:cNvCxnSpPr>
            <a:cxnSpLocks/>
          </p:cNvCxnSpPr>
          <p:nvPr/>
        </p:nvCxnSpPr>
        <p:spPr bwMode="auto">
          <a:xfrm rot="16199969" flipH="0" flipV="1">
            <a:off x="3515342" y="3654210"/>
            <a:ext cx="256025" cy="12876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05665" name=""/>
          <p:cNvCxnSpPr>
            <a:cxnSpLocks/>
            <a:stCxn id="558729532" idx="7"/>
            <a:endCxn id="740997001" idx="3"/>
          </p:cNvCxnSpPr>
          <p:nvPr/>
        </p:nvCxnSpPr>
        <p:spPr bwMode="auto">
          <a:xfrm rot="16199969" flipH="0" flipV="0">
            <a:off x="3585278" y="2830747"/>
            <a:ext cx="498968" cy="511581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898038" name=""/>
          <p:cNvSpPr/>
          <p:nvPr/>
        </p:nvSpPr>
        <p:spPr bwMode="auto">
          <a:xfrm flipH="0" flipV="0">
            <a:off x="3487389" y="2552452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cxnSp>
        <p:nvCxnSpPr>
          <p:cNvPr id="106808389" name=""/>
          <p:cNvCxnSpPr>
            <a:cxnSpLocks/>
          </p:cNvCxnSpPr>
          <p:nvPr/>
        </p:nvCxnSpPr>
        <p:spPr bwMode="auto">
          <a:xfrm rot="16199969" flipH="0" flipV="1">
            <a:off x="3576114" y="2465065"/>
            <a:ext cx="174773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777124" name=""/>
          <p:cNvSpPr/>
          <p:nvPr/>
        </p:nvSpPr>
        <p:spPr bwMode="auto">
          <a:xfrm flipH="0" flipV="0">
            <a:off x="2965967" y="4381383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cxnSp>
        <p:nvCxnSpPr>
          <p:cNvPr id="1313355244" name=""/>
          <p:cNvCxnSpPr>
            <a:cxnSpLocks/>
          </p:cNvCxnSpPr>
          <p:nvPr/>
        </p:nvCxnSpPr>
        <p:spPr bwMode="auto">
          <a:xfrm rot="16199969" flipH="0" flipV="0">
            <a:off x="3058196" y="4293995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069765" name=""/>
          <p:cNvSpPr/>
          <p:nvPr/>
        </p:nvSpPr>
        <p:spPr bwMode="auto">
          <a:xfrm flipH="0" flipV="0">
            <a:off x="3529271" y="4381383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1048447453" name=""/>
          <p:cNvCxnSpPr>
            <a:cxnSpLocks/>
          </p:cNvCxnSpPr>
          <p:nvPr/>
        </p:nvCxnSpPr>
        <p:spPr bwMode="auto">
          <a:xfrm rot="16199969" flipH="0" flipV="0">
            <a:off x="3620352" y="4293995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7106683" name=""/>
          <p:cNvSpPr/>
          <p:nvPr/>
        </p:nvSpPr>
        <p:spPr bwMode="auto">
          <a:xfrm flipH="0" flipV="0">
            <a:off x="5391366" y="3470090"/>
            <a:ext cx="1716559" cy="1408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>
              <a:defRPr/>
            </a:pPr>
            <a:r>
              <a:rPr sz="1200" u="sng">
                <a:solidFill>
                  <a:schemeClr val="tx1"/>
                </a:solidFill>
              </a:rPr>
              <a:t>SubQuery</a:t>
            </a:r>
            <a:endParaRPr sz="1200" u="sng">
              <a:solidFill>
                <a:schemeClr val="tx1"/>
              </a:solidFill>
            </a:endParaRPr>
          </a:p>
        </p:txBody>
      </p:sp>
      <p:sp>
        <p:nvSpPr>
          <p:cNvPr id="2022832439" name=""/>
          <p:cNvSpPr/>
          <p:nvPr/>
        </p:nvSpPr>
        <p:spPr bwMode="auto">
          <a:xfrm rot="0" flipH="0" flipV="0">
            <a:off x="5812833" y="3290090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05920037" name=""/>
          <p:cNvSpPr/>
          <p:nvPr/>
        </p:nvSpPr>
        <p:spPr bwMode="auto">
          <a:xfrm rot="0" flipH="0" flipV="0">
            <a:off x="5505575" y="385339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512397106" name=""/>
          <p:cNvSpPr/>
          <p:nvPr/>
        </p:nvSpPr>
        <p:spPr bwMode="auto">
          <a:xfrm rot="0" flipH="0" flipV="0">
            <a:off x="6068880" y="3853396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139271969" name=""/>
          <p:cNvCxnSpPr>
            <a:cxnSpLocks/>
          </p:cNvCxnSpPr>
          <p:nvPr/>
        </p:nvCxnSpPr>
        <p:spPr bwMode="auto">
          <a:xfrm rot="16199969" flipH="0" flipV="0">
            <a:off x="5647550" y="3635394"/>
            <a:ext cx="256026" cy="17997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399480" name=""/>
          <p:cNvCxnSpPr>
            <a:cxnSpLocks/>
          </p:cNvCxnSpPr>
          <p:nvPr/>
        </p:nvCxnSpPr>
        <p:spPr bwMode="auto">
          <a:xfrm rot="16199969" flipH="0" flipV="1">
            <a:off x="6056483" y="3660999"/>
            <a:ext cx="256025" cy="12876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450621" name=""/>
          <p:cNvSpPr/>
          <p:nvPr/>
        </p:nvSpPr>
        <p:spPr bwMode="auto">
          <a:xfrm flipH="0" flipV="0">
            <a:off x="5507108" y="4388172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D</a:t>
            </a:r>
            <a:endParaRPr/>
          </a:p>
        </p:txBody>
      </p:sp>
      <p:cxnSp>
        <p:nvCxnSpPr>
          <p:cNvPr id="1958393619" name=""/>
          <p:cNvCxnSpPr>
            <a:cxnSpLocks/>
          </p:cNvCxnSpPr>
          <p:nvPr/>
        </p:nvCxnSpPr>
        <p:spPr bwMode="auto">
          <a:xfrm rot="16199969" flipH="0" flipV="0">
            <a:off x="5599337" y="4300785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8463038" name=""/>
          <p:cNvSpPr/>
          <p:nvPr/>
        </p:nvSpPr>
        <p:spPr bwMode="auto">
          <a:xfrm flipH="0" flipV="0">
            <a:off x="6070413" y="4388172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E</a:t>
            </a:r>
            <a:endParaRPr/>
          </a:p>
        </p:txBody>
      </p:sp>
      <p:cxnSp>
        <p:nvCxnSpPr>
          <p:cNvPr id="887325754" name=""/>
          <p:cNvCxnSpPr>
            <a:cxnSpLocks/>
          </p:cNvCxnSpPr>
          <p:nvPr/>
        </p:nvCxnSpPr>
        <p:spPr bwMode="auto">
          <a:xfrm rot="16199969" flipH="0" flipV="0">
            <a:off x="6161493" y="4300785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531907" name=""/>
          <p:cNvCxnSpPr>
            <a:cxnSpLocks/>
            <a:stCxn id="2022832439" idx="1"/>
            <a:endCxn id="164759771" idx="5"/>
          </p:cNvCxnSpPr>
          <p:nvPr/>
        </p:nvCxnSpPr>
        <p:spPr bwMode="auto">
          <a:xfrm rot="16199969" flipH="0" flipV="1">
            <a:off x="4826848" y="2304106"/>
            <a:ext cx="1017854" cy="105955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Р7-Офис/7.2.2.36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2024-10-07T01:26:41Z</dcterms:modified>
  <cp:category/>
  <cp:contentStatus/>
  <cp:version/>
</cp:coreProperties>
</file>