
<file path=[Content_Types].xml><?xml version="1.0" encoding="utf-8"?>
<Types xmlns="http://schemas.openxmlformats.org/package/2006/content-types">
  <Default Extension="jpg" ContentType="image/jpeg"/>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notesSlides/notesSlide1.xml" ContentType="application/vnd.openxmlformats-officedocument.presentationml.notesSlide+xml"/>
  <Override PartName="/ppt/slides/slide13.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1.xml" ContentType="application/vnd.openxmlformats-officedocument.presentationml.slideLayout+xml"/>
  <Override PartName="/ppt/slides/slide10.xml" ContentType="application/vnd.openxmlformats-officedocument.presentationml.slide+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s/slide7.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docProps/app.xml" ContentType="application/vnd.openxmlformats-officedocument.extended-properties+xml"/>
  <Override PartName="/ppt/notesSlides/notesSlide2.xml" ContentType="application/vnd.openxmlformats-officedocument.presentationml.notesSlide+xml"/>
  <Override PartName="/ppt/tableStyles.xml" ContentType="application/vnd.openxmlformats-officedocument.presentationml.tableStyles+xml"/>
  <Override PartName="/ppt/slideLayouts/slideLayout5.xml" ContentType="application/vnd.openxmlformats-officedocument.presentationml.slideLayout+xml"/>
  <Override PartName="/ppt/viewProps.xml" ContentType="application/vnd.openxmlformats-officedocument.presentationml.viewProps+xml"/>
  <Override PartName="/ppt/slideMasters/slideMaster1.xml" ContentType="application/vnd.openxmlformats-officedocument.presentationml.slideMaster+xml"/>
  <Override PartName="/ppt/presProps.xml" ContentType="application/vnd.openxmlformats-officedocument.presentationml.presProps+xml"/>
  <Override PartName="/ppt/slides/slide8.xml" ContentType="application/vnd.openxmlformats-officedocument.presentationml.slide+xml"/>
  <Override PartName="/ppt/notesSlides/notesSlide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6.xml" ContentType="application/vnd.openxmlformats-officedocument.presentationml.slideLayout+xml"/>
  <Override PartName="/ppt/presentation.xml" ContentType="application/vnd.openxmlformats-officedocument.presentationml.presentation.main+xml"/>
  <Override PartName="/ppt/slides/slide11.xml" ContentType="application/vnd.openxmlformats-officedocument.presentationml.slide+xml"/>
  <Override PartName="/ppt/theme/theme2.xml" ContentType="application/vnd.openxmlformats-officedocument.theme+xml"/>
  <Override PartName="/ppt/slides/slide5.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12192000" cy="6858000"/>
  <p:defaultText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D437EFD-5D88-81C6-8E90-04A69EE3EAD1}">
  <a:tblStyle styleId="{4D437EFD-5D88-81C6-8E90-04A69EE3EAD1}" styleName="Medium Style 2 - Accent 1">
    <a:wholeTbl>
      <a:tcTxStyle>
        <a:fontRef idx="minor"/>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schemeClr val="lt1"/>
      </a:tcTxStyle>
      <a:tcStyle>
        <a:tcBdr/>
        <a:fill>
          <a:solidFill>
            <a:schemeClr val="accent1"/>
          </a:solidFill>
        </a:fill>
      </a:tcStyle>
    </a:lastCol>
    <a:firstCol>
      <a:tcTxStyle b="on">
        <a:fontRef idx="minor"/>
        <a:schemeClr val="lt1"/>
      </a:tcTxStyle>
      <a:tcStyle>
        <a:tcBdr/>
        <a:fill>
          <a:solidFill>
            <a:schemeClr val="accent1"/>
          </a:solidFill>
        </a:fill>
      </a:tcStyle>
    </a:firstCol>
    <a:lastRow>
      <a:tcTxStyle b="on">
        <a:fontRef idx="minor"/>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notesMaster" Target="notesMasters/notesMaster1.xml"/><Relationship Id="rId18" Type="http://schemas.openxmlformats.org/officeDocument/2006/relationships/presProps" Target="presProps.xml" /><Relationship Id="rId19" Type="http://schemas.openxmlformats.org/officeDocument/2006/relationships/tableStyles" Target="tableStyles.xml" /><Relationship Id="rId2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Having created indexes, user already done a lot of work for us. They tell us most frequently used columns. At least in important queries. Also it tell us the order of clauses and even comparison operators</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r>
              <a:rPr/>
              <a:t>In the case of columns plain statistics powerful enough to stay in the range of reasonable values. But in this range it produces quite chaotic estimations. Using extended statistics make it more systematic and precise.</a:t>
            </a:r>
            <a:endParaRPr/>
          </a:p>
        </p:txBody>
      </p:sp>
      <p:sp>
        <p:nvSpPr>
          <p:cNvPr id="4" name="Slide Number Placeholder 3"/>
          <p:cNvSpPr>
            <a:spLocks noGrp="1"/>
          </p:cNvSpPr>
          <p:nvPr>
            <p:ph type="sldNum" sz="quarter" idx="10"/>
          </p:nvPr>
        </p:nvSpPr>
        <p:spPr bwMode="auto"/>
        <p:txBody>
          <a:bodyPr/>
          <a:lstStyle/>
          <a:p>
            <a:pPr>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94653561" name="Slide Image Placeholder 1"/>
          <p:cNvSpPr>
            <a:spLocks noChangeAspect="1" noGrp="1" noRot="1"/>
          </p:cNvSpPr>
          <p:nvPr>
            <p:ph type="sldImg"/>
          </p:nvPr>
        </p:nvSpPr>
        <p:spPr bwMode="auto"/>
      </p:sp>
      <p:sp>
        <p:nvSpPr>
          <p:cNvPr id="770834978" name="Notes Placeholder 2"/>
          <p:cNvSpPr>
            <a:spLocks noGrp="1"/>
          </p:cNvSpPr>
          <p:nvPr>
            <p:ph type="body" idx="1"/>
          </p:nvPr>
        </p:nvSpPr>
        <p:spPr bwMode="auto"/>
        <p:txBody>
          <a:bodyPr/>
          <a:lstStyle/>
          <a:p>
            <a:pPr>
              <a:defRPr/>
            </a:pPr>
            <a:r>
              <a:rPr/>
              <a:t>This example is synthetic one and in real life clauses can be much more complex – we unlikely get such precise values. But here we see, that histogram can take its place</a:t>
            </a:r>
            <a:endParaRPr/>
          </a:p>
        </p:txBody>
      </p:sp>
      <p:sp>
        <p:nvSpPr>
          <p:cNvPr id="1728698350" name="Slide Number Placeholder 3"/>
          <p:cNvSpPr>
            <a:spLocks noGrp="1"/>
          </p:cNvSpPr>
          <p:nvPr>
            <p:ph type="sldNum" sz="quarter" idx="10"/>
          </p:nvPr>
        </p:nvSpPr>
        <p:spPr bwMode="auto"/>
        <p:txBody>
          <a:bodyPr/>
          <a:lstStyle/>
          <a:p>
            <a:pPr>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Титульный слайд">
    <p:spTree>
      <p:nvGrpSpPr>
        <p:cNvPr id="1" name=""/>
        <p:cNvGrpSpPr/>
        <p:nvPr/>
      </p:nvGrpSpPr>
      <p:grpSpPr bwMode="auto">
        <a:xfrm>
          <a:off x="0" y="0"/>
          <a:ext cx="0" cy="0"/>
          <a:chOff x="0" y="0"/>
          <a:chExt cx="0" cy="0"/>
        </a:xfrm>
      </p:grpSpPr>
      <p:sp>
        <p:nvSpPr>
          <p:cNvPr id="2" name="Заголовок 1"/>
          <p:cNvSpPr>
            <a:spLocks noGrp="1"/>
          </p:cNvSpPr>
          <p:nvPr>
            <p:ph type="ctrTitle"/>
          </p:nvPr>
        </p:nvSpPr>
        <p:spPr bwMode="auto">
          <a:xfrm>
            <a:off x="1524000" y="1122363"/>
            <a:ext cx="9144000" cy="2387600"/>
          </a:xfrm>
        </p:spPr>
        <p:txBody>
          <a:bodyPr anchor="b"/>
          <a:lstStyle>
            <a:lvl1pPr algn="ctr">
              <a:defRPr sz="6000"/>
            </a:lvl1pPr>
          </a:lstStyle>
          <a:p>
            <a:pPr>
              <a:defRPr/>
            </a:pPr>
            <a:r>
              <a:rPr lang="ru-RU"/>
              <a:t>Образец заголовка</a:t>
            </a:r>
            <a:endParaRPr lang="ru-RU"/>
          </a:p>
        </p:txBody>
      </p:sp>
      <p:sp>
        <p:nvSpPr>
          <p:cNvPr id="3" name="Подзаголовок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ru-RU"/>
              <a:t>Образец подзаголовка</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Заголовок и вертикальный текс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Вертикальный заголовок и текст">
    <p:spTree>
      <p:nvGrpSpPr>
        <p:cNvPr id="1" name=""/>
        <p:cNvGrpSpPr/>
        <p:nvPr/>
      </p:nvGrpSpPr>
      <p:grpSpPr bwMode="auto">
        <a:xfrm>
          <a:off x="0" y="0"/>
          <a:ext cx="0" cy="0"/>
          <a:chOff x="0" y="0"/>
          <a:chExt cx="0" cy="0"/>
        </a:xfrm>
      </p:grpSpPr>
      <p:sp>
        <p:nvSpPr>
          <p:cNvPr id="2" name="Вертикальный заголовок 1"/>
          <p:cNvSpPr>
            <a:spLocks noGrp="1"/>
          </p:cNvSpPr>
          <p:nvPr>
            <p:ph type="title" orient="vert"/>
          </p:nvPr>
        </p:nvSpPr>
        <p:spPr bwMode="auto">
          <a:xfrm>
            <a:off x="8724900" y="365125"/>
            <a:ext cx="2628900" cy="5811838"/>
          </a:xfrm>
        </p:spPr>
        <p:txBody>
          <a:bodyPr vert="eaVert"/>
          <a:lstStyle/>
          <a:p>
            <a:pPr>
              <a:defRPr/>
            </a:pPr>
            <a:r>
              <a:rPr lang="ru-RU"/>
              <a:t>Образец заголовка</a:t>
            </a:r>
            <a:endParaRPr lang="ru-RU"/>
          </a:p>
        </p:txBody>
      </p:sp>
      <p:sp>
        <p:nvSpPr>
          <p:cNvPr id="3" name="Вертикальный текст 2"/>
          <p:cNvSpPr>
            <a:spLocks noGrp="1"/>
          </p:cNvSpPr>
          <p:nvPr>
            <p:ph type="body" orient="vert" idx="1"/>
          </p:nvPr>
        </p:nvSpPr>
        <p:spPr bwMode="auto">
          <a:xfrm>
            <a:off x="838200" y="365125"/>
            <a:ext cx="7734300" cy="5811838"/>
          </a:xfrm>
        </p:spPr>
        <p:txBody>
          <a:bodyPr vert="eaVert"/>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Заголовок и объект">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idx="1"/>
          </p:nvPr>
        </p:nvSpPr>
        <p:spPr bwMode="auto"/>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Fifth level</a:t>
            </a:r>
            <a:endParaRPr lang="ru-RU"/>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Заголовок раздел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1850" y="1709738"/>
            <a:ext cx="10515600" cy="2852737"/>
          </a:xfrm>
        </p:spPr>
        <p:txBody>
          <a:bodyPr anchor="b"/>
          <a:lstStyle>
            <a:lvl1pPr>
              <a:defRPr sz="6000"/>
            </a:lvl1pPr>
          </a:lstStyle>
          <a:p>
            <a:pPr>
              <a:defRPr/>
            </a:pPr>
            <a:r>
              <a:rPr lang="ru-RU"/>
              <a:t>Образец заголовка</a:t>
            </a:r>
            <a:endParaRPr lang="ru-RU"/>
          </a:p>
        </p:txBody>
      </p:sp>
      <p:sp>
        <p:nvSpPr>
          <p:cNvPr id="3" name="Текст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ru-RU"/>
              <a:t>Образец текста</a:t>
            </a:r>
            <a:endParaRPr/>
          </a:p>
        </p:txBody>
      </p:sp>
      <p:sp>
        <p:nvSpPr>
          <p:cNvPr id="4" name="Дата 3"/>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5" name="Нижний колонтитул 4"/>
          <p:cNvSpPr>
            <a:spLocks noGrp="1"/>
          </p:cNvSpPr>
          <p:nvPr>
            <p:ph type="ftr" sz="quarter" idx="11"/>
          </p:nvPr>
        </p:nvSpPr>
        <p:spPr bwMode="auto"/>
        <p:txBody>
          <a:bodyPr/>
          <a:lstStyle/>
          <a:p>
            <a:pPr>
              <a:defRPr/>
            </a:pPr>
            <a:endParaRPr lang="ru-RU"/>
          </a:p>
        </p:txBody>
      </p:sp>
      <p:sp>
        <p:nvSpPr>
          <p:cNvPr id="6" name="Номер слайда 5"/>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Два объекта">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Объект 2"/>
          <p:cNvSpPr>
            <a:spLocks noGrp="1"/>
          </p:cNvSpPr>
          <p:nvPr>
            <p:ph sz="half" idx="1"/>
          </p:nvPr>
        </p:nvSpPr>
        <p:spPr bwMode="auto">
          <a:xfrm>
            <a:off x="838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Объект 3"/>
          <p:cNvSpPr>
            <a:spLocks noGrp="1"/>
          </p:cNvSpPr>
          <p:nvPr>
            <p:ph sz="half" idx="2"/>
          </p:nvPr>
        </p:nvSpPr>
        <p:spPr bwMode="auto">
          <a:xfrm>
            <a:off x="6172200" y="1825625"/>
            <a:ext cx="5181600" cy="435133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Сравнение">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8" y="365125"/>
            <a:ext cx="10515600" cy="1325563"/>
          </a:xfrm>
        </p:spPr>
        <p:txBody>
          <a:bodyPr/>
          <a:lstStyle/>
          <a:p>
            <a:pPr>
              <a:defRPr/>
            </a:pPr>
            <a:r>
              <a:rPr lang="ru-RU"/>
              <a:t>Образец заголовка</a:t>
            </a:r>
            <a:endParaRPr lang="ru-RU"/>
          </a:p>
        </p:txBody>
      </p:sp>
      <p:sp>
        <p:nvSpPr>
          <p:cNvPr id="3" name="Текст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4" name="Объект 3"/>
          <p:cNvSpPr>
            <a:spLocks noGrp="1"/>
          </p:cNvSpPr>
          <p:nvPr>
            <p:ph sz="half" idx="2"/>
          </p:nvPr>
        </p:nvSpPr>
        <p:spPr bwMode="auto">
          <a:xfrm>
            <a:off x="839788" y="2505074"/>
            <a:ext cx="5157787" cy="3684588"/>
          </a:xfrm>
        </p:spPr>
        <p:txBody>
          <a:bodyPr/>
          <a:lstStyle/>
          <a:p>
            <a:pPr lvl="0">
              <a:defRPr/>
            </a:pPr>
            <a:r>
              <a:rPr lang="ru-RU"/>
              <a:t>Click to edit Master text styles</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5" name="Текст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ru-RU"/>
              <a:t>Образец текста</a:t>
            </a:r>
            <a:endParaRPr/>
          </a:p>
        </p:txBody>
      </p:sp>
      <p:sp>
        <p:nvSpPr>
          <p:cNvPr id="6" name="Объект 5"/>
          <p:cNvSpPr>
            <a:spLocks noGrp="1"/>
          </p:cNvSpPr>
          <p:nvPr>
            <p:ph sz="quarter" idx="4"/>
          </p:nvPr>
        </p:nvSpPr>
        <p:spPr bwMode="auto">
          <a:xfrm>
            <a:off x="6172200" y="2505074"/>
            <a:ext cx="5183188" cy="3684588"/>
          </a:xfrm>
        </p:spPr>
        <p:txBody>
          <a:body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7" name="Дата 6"/>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8" name="Нижний колонтитул 7"/>
          <p:cNvSpPr>
            <a:spLocks noGrp="1"/>
          </p:cNvSpPr>
          <p:nvPr>
            <p:ph type="ftr" sz="quarter" idx="11"/>
          </p:nvPr>
        </p:nvSpPr>
        <p:spPr bwMode="auto"/>
        <p:txBody>
          <a:bodyPr/>
          <a:lstStyle/>
          <a:p>
            <a:pPr>
              <a:defRPr/>
            </a:pPr>
            <a:endParaRPr lang="ru-RU"/>
          </a:p>
        </p:txBody>
      </p:sp>
      <p:sp>
        <p:nvSpPr>
          <p:cNvPr id="9" name="Номер слайда 8"/>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Только заголовок">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p:txBody>
          <a:bodyPr/>
          <a:lstStyle/>
          <a:p>
            <a:pPr>
              <a:defRPr/>
            </a:pPr>
            <a:r>
              <a:rPr lang="ru-RU"/>
              <a:t>Образец заголовка</a:t>
            </a:r>
            <a:endParaRPr lang="ru-RU"/>
          </a:p>
        </p:txBody>
      </p:sp>
      <p:sp>
        <p:nvSpPr>
          <p:cNvPr id="3" name="Дата 2"/>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4" name="Нижний колонтитул 3"/>
          <p:cNvSpPr>
            <a:spLocks noGrp="1"/>
          </p:cNvSpPr>
          <p:nvPr>
            <p:ph type="ftr" sz="quarter" idx="11"/>
          </p:nvPr>
        </p:nvSpPr>
        <p:spPr bwMode="auto"/>
        <p:txBody>
          <a:bodyPr/>
          <a:lstStyle/>
          <a:p>
            <a:pPr>
              <a:defRPr/>
            </a:pPr>
            <a:endParaRPr lang="ru-RU"/>
          </a:p>
        </p:txBody>
      </p:sp>
      <p:sp>
        <p:nvSpPr>
          <p:cNvPr id="5" name="Номер слайда 4"/>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Пустой слайд">
    <p:spTree>
      <p:nvGrpSpPr>
        <p:cNvPr id="1" name=""/>
        <p:cNvGrpSpPr/>
        <p:nvPr/>
      </p:nvGrpSpPr>
      <p:grpSpPr bwMode="auto">
        <a:xfrm>
          <a:off x="0" y="0"/>
          <a:ext cx="0" cy="0"/>
          <a:chOff x="0" y="0"/>
          <a:chExt cx="0" cy="0"/>
        </a:xfrm>
      </p:grpSpPr>
      <p:sp>
        <p:nvSpPr>
          <p:cNvPr id="2" name="Дата 1"/>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3" name="Нижний колонтитул 2"/>
          <p:cNvSpPr>
            <a:spLocks noGrp="1"/>
          </p:cNvSpPr>
          <p:nvPr>
            <p:ph type="ftr" sz="quarter" idx="11"/>
          </p:nvPr>
        </p:nvSpPr>
        <p:spPr bwMode="auto"/>
        <p:txBody>
          <a:bodyPr/>
          <a:lstStyle/>
          <a:p>
            <a:pPr>
              <a:defRPr/>
            </a:pPr>
            <a:endParaRPr lang="ru-RU"/>
          </a:p>
        </p:txBody>
      </p:sp>
      <p:sp>
        <p:nvSpPr>
          <p:cNvPr id="4" name="Номер слайда 3"/>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Объект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lang="ru-RU"/>
          </a:p>
        </p:txBody>
      </p:sp>
      <p:sp>
        <p:nvSpPr>
          <p:cNvPr id="3" name="Объект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ru-RU"/>
              <a:t>Образец текста</a:t>
            </a:r>
            <a:endParaRPr/>
          </a:p>
          <a:p>
            <a:pPr lvl="1">
              <a:defRPr/>
            </a:pPr>
            <a:r>
              <a:rPr lang="ru-RU"/>
              <a:t>Второй уровень</a:t>
            </a:r>
            <a:endParaRPr/>
          </a:p>
          <a:p>
            <a:pPr lvl="2">
              <a:defRPr/>
            </a:pPr>
            <a:r>
              <a:rPr lang="ru-RU"/>
              <a:t>Третий уровень</a:t>
            </a:r>
            <a:endParaRPr/>
          </a:p>
          <a:p>
            <a:pPr lvl="3">
              <a:defRPr/>
            </a:pPr>
            <a:r>
              <a:rPr lang="ru-RU"/>
              <a:t>Четвертый уровень</a:t>
            </a:r>
            <a:endParaRPr/>
          </a:p>
          <a:p>
            <a:pPr lvl="4">
              <a:defRPr/>
            </a:pPr>
            <a:r>
              <a:rPr lang="ru-RU"/>
              <a:t>Пятый уровень</a:t>
            </a:r>
            <a:endParaRPr lang="ru-RU"/>
          </a:p>
        </p:txBody>
      </p:sp>
      <p:sp>
        <p:nvSpPr>
          <p:cNvPr id="4"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Рисунок с подписью">
    <p:spTree>
      <p:nvGrpSpPr>
        <p:cNvPr id="1" name=""/>
        <p:cNvGrpSpPr/>
        <p:nvPr/>
      </p:nvGrpSpPr>
      <p:grpSpPr bwMode="auto">
        <a:xfrm>
          <a:off x="0" y="0"/>
          <a:ext cx="0" cy="0"/>
          <a:chOff x="0" y="0"/>
          <a:chExt cx="0" cy="0"/>
        </a:xfrm>
      </p:grpSpPr>
      <p:sp>
        <p:nvSpPr>
          <p:cNvPr id="2" name="Заголовок 1"/>
          <p:cNvSpPr>
            <a:spLocks noGrp="1"/>
          </p:cNvSpPr>
          <p:nvPr>
            <p:ph type="title"/>
          </p:nvPr>
        </p:nvSpPr>
        <p:spPr bwMode="auto">
          <a:xfrm>
            <a:off x="839788" y="457200"/>
            <a:ext cx="3932237" cy="1600200"/>
          </a:xfrm>
        </p:spPr>
        <p:txBody>
          <a:bodyPr anchor="b"/>
          <a:lstStyle>
            <a:lvl1pPr>
              <a:defRPr sz="3200"/>
            </a:lvl1pPr>
          </a:lstStyle>
          <a:p>
            <a:pPr>
              <a:defRPr/>
            </a:pPr>
            <a:r>
              <a:rPr lang="ru-RU"/>
              <a:t>Образец заголовка</a:t>
            </a:r>
            <a:endParaRPr lang="ru-RU"/>
          </a:p>
        </p:txBody>
      </p:sp>
      <p:sp>
        <p:nvSpPr>
          <p:cNvPr id="3" name="Рисунок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ru-RU"/>
              <a:t>Click icon to add picture</a:t>
            </a:r>
            <a:endParaRPr lang="ru-RU"/>
          </a:p>
        </p:txBody>
      </p:sp>
      <p:sp>
        <p:nvSpPr>
          <p:cNvPr id="4" name="Текст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ru-RU"/>
              <a:t>Образец текста</a:t>
            </a:r>
            <a:endParaRPr/>
          </a:p>
        </p:txBody>
      </p:sp>
      <p:sp>
        <p:nvSpPr>
          <p:cNvPr id="5" name="Дата 4"/>
          <p:cNvSpPr>
            <a:spLocks noGrp="1"/>
          </p:cNvSpPr>
          <p:nvPr>
            <p:ph type="dt" sz="half" idx="10"/>
          </p:nvPr>
        </p:nvSpPr>
        <p:spPr bwMode="auto"/>
        <p:txBody>
          <a:bodyPr/>
          <a:lstStyle/>
          <a:p>
            <a:pPr>
              <a:defRPr/>
            </a:pPr>
            <a:fld id="{BCC18F51-09EC-435C-A3BA-64A766E099C0}" type="datetimeFigureOut">
              <a:rPr lang="ru-RU"/>
              <a:t/>
            </a:fld>
            <a:endParaRPr lang="ru-RU"/>
          </a:p>
        </p:txBody>
      </p:sp>
      <p:sp>
        <p:nvSpPr>
          <p:cNvPr id="6" name="Нижний колонтитул 5"/>
          <p:cNvSpPr>
            <a:spLocks noGrp="1"/>
          </p:cNvSpPr>
          <p:nvPr>
            <p:ph type="ftr" sz="quarter" idx="11"/>
          </p:nvPr>
        </p:nvSpPr>
        <p:spPr bwMode="auto"/>
        <p:txBody>
          <a:bodyPr/>
          <a:lstStyle/>
          <a:p>
            <a:pPr>
              <a:defRPr/>
            </a:pPr>
            <a:endParaRPr lang="ru-RU"/>
          </a:p>
        </p:txBody>
      </p:sp>
      <p:sp>
        <p:nvSpPr>
          <p:cNvPr id="7" name="Номер слайда 6"/>
          <p:cNvSpPr>
            <a:spLocks noGrp="1"/>
          </p:cNvSpPr>
          <p:nvPr>
            <p:ph type="sldNum" sz="quarter" idx="12"/>
          </p:nvPr>
        </p:nvSpPr>
        <p:spPr bwMode="auto"/>
        <p:txBody>
          <a:bodyPr/>
          <a:lstStyle/>
          <a:p>
            <a:pPr>
              <a:defRPr/>
            </a:pPr>
            <a:fld id="{08395586-F03A-48D1-94DF-16B239DF4FB5}" type="slidenum">
              <a:rPr lang="ru-RU"/>
              <a:t/>
            </a:fld>
            <a:endParaRPr lang="ru-RU"/>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ru-RU"/>
              <a:t>Click to edit Master title style</a:t>
            </a:r>
            <a:endParaRPr lang="ru-RU"/>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ru-RU"/>
              <a:t>Click to edit Master text styles</a:t>
            </a:r>
            <a:endParaRPr/>
          </a:p>
          <a:p>
            <a:pPr lvl="1">
              <a:defRPr/>
            </a:pPr>
            <a:r>
              <a:rPr lang="ru-RU"/>
              <a:t>Second level</a:t>
            </a:r>
            <a:endParaRPr/>
          </a:p>
          <a:p>
            <a:pPr lvl="2">
              <a:defRPr/>
            </a:pPr>
            <a:r>
              <a:rPr lang="ru-RU"/>
              <a:t>Third level</a:t>
            </a:r>
            <a:endParaRPr/>
          </a:p>
          <a:p>
            <a:pPr lvl="3">
              <a:defRPr/>
            </a:pPr>
            <a:r>
              <a:rPr lang="ru-RU"/>
              <a:t>Fourth level</a:t>
            </a:r>
            <a:endParaRPr/>
          </a:p>
          <a:p>
            <a:pPr lvl="4">
              <a:defRPr/>
            </a:pPr>
            <a:r>
              <a:rPr lang="ru-RU"/>
              <a:t>Fifth level</a:t>
            </a:r>
            <a:endParaRPr lang="ru-RU"/>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ru-RU"/>
              <a:t/>
            </a:fld>
            <a:endParaRPr lang="ru-RU"/>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ru-RU"/>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ru-RU"/>
              <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1.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66211014" name="Заголовок 1"/>
          <p:cNvSpPr>
            <a:spLocks noGrp="1"/>
          </p:cNvSpPr>
          <p:nvPr>
            <p:ph type="ctrTitle"/>
          </p:nvPr>
        </p:nvSpPr>
        <p:spPr bwMode="auto">
          <a:xfrm>
            <a:off x="1523999" y="1122363"/>
            <a:ext cx="9144000" cy="2387599"/>
          </a:xfrm>
        </p:spPr>
        <p:txBody>
          <a:bodyPr anchor="b"/>
          <a:lstStyle>
            <a:lvl1pPr algn="ctr">
              <a:defRPr sz="6000"/>
            </a:lvl1pPr>
          </a:lstStyle>
          <a:p>
            <a:pPr algn="l">
              <a:defRPr/>
            </a:pPr>
            <a:r>
              <a:rPr sz="2800" b="1" i="0" u="none">
                <a:solidFill>
                  <a:schemeClr val="tx1"/>
                </a:solidFill>
                <a:latin typeface="Arial"/>
                <a:ea typeface="Arial"/>
                <a:cs typeface="Arial"/>
              </a:rPr>
              <a:t>pg_index_stats -</a:t>
            </a:r>
            <a:br>
              <a:rPr sz="2800" b="1" i="0" u="none">
                <a:solidFill>
                  <a:schemeClr val="tx1"/>
                </a:solidFill>
                <a:latin typeface="Arial"/>
                <a:ea typeface="Arial"/>
                <a:cs typeface="Arial"/>
              </a:rPr>
            </a:br>
            <a:r>
              <a:rPr sz="2800" b="1" i="0" u="none">
                <a:solidFill>
                  <a:schemeClr val="tx1"/>
                </a:solidFill>
                <a:latin typeface="Arial"/>
                <a:ea typeface="Arial"/>
                <a:cs typeface="Arial"/>
              </a:rPr>
              <a:t>an extension for managing extended statistics automatic</a:t>
            </a:r>
            <a:r>
              <a:rPr sz="2800" b="1" i="0" u="none">
                <a:solidFill>
                  <a:schemeClr val="tx1"/>
                </a:solidFill>
                <a:latin typeface="Arial"/>
                <a:ea typeface="Arial"/>
                <a:cs typeface="Arial"/>
              </a:rPr>
              <a:t>ally</a:t>
            </a:r>
            <a:endParaRPr>
              <a:solidFill>
                <a:schemeClr val="tx1"/>
              </a:solidFill>
            </a:endParaRPr>
          </a:p>
        </p:txBody>
      </p:sp>
      <p:sp>
        <p:nvSpPr>
          <p:cNvPr id="1704151132" name="Подзаголовок 2"/>
          <p:cNvSpPr>
            <a:spLocks noGrp="1"/>
          </p:cNvSpPr>
          <p:nvPr>
            <p:ph type="subTitle" idx="1"/>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349965" indent="-349965">
              <a:buFont typeface="Arial"/>
              <a:buAutoNum type="alphaUcPeriod"/>
              <a:defRPr/>
            </a:pPr>
            <a:r>
              <a:rPr i="0" u="sng"/>
              <a:t>Lepikhov</a:t>
            </a:r>
            <a:r>
              <a:rPr/>
              <a:t>, A. Rybakina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p:cNvGrpSpPr/>
        <p:nvPr/>
      </p:nvGrpSpPr>
      <p:grpSpPr bwMode="auto">
        <a:xfrm>
          <a:off x="0" y="0"/>
          <a:ext cx="0" cy="0"/>
          <a:chOff x="0" y="0"/>
          <a:chExt cx="0" cy="0"/>
        </a:xfrm>
      </p:grpSpPr>
      <p:sp>
        <p:nvSpPr>
          <p:cNvPr id="424193470" name="Заголовок 1"/>
          <p:cNvSpPr>
            <a:spLocks noGrp="1"/>
          </p:cNvSpPr>
          <p:nvPr>
            <p:ph type="title"/>
          </p:nvPr>
        </p:nvSpPr>
        <p:spPr bwMode="auto"/>
        <p:txBody>
          <a:bodyPr/>
          <a:lstStyle/>
          <a:p>
            <a:pPr>
              <a:defRPr/>
            </a:pPr>
            <a:r>
              <a:rPr lang="ru-RU" sz="4400" b="0" i="0" u="none" strike="noStrike" cap="none" spc="0">
                <a:solidFill>
                  <a:schemeClr val="tx1"/>
                </a:solidFill>
                <a:latin typeface="Arial"/>
                <a:cs typeface="Arial"/>
              </a:rPr>
              <a:t>Incremental comparison</a:t>
            </a:r>
            <a:r>
              <a:rPr/>
              <a:t>*</a:t>
            </a:r>
            <a:endParaRPr/>
          </a:p>
        </p:txBody>
      </p:sp>
      <p:graphicFrame>
        <p:nvGraphicFramePr>
          <p:cNvPr id="1740803658" name=""/>
          <p:cNvGraphicFramePr>
            <a:graphicFrameLocks xmlns:a="http://schemas.openxmlformats.org/drawingml/2006/main"/>
          </p:cNvGraphicFramePr>
          <p:nvPr/>
        </p:nvGraphicFramePr>
        <p:xfrm>
          <a:off x="861370" y="2365067"/>
          <a:ext cx="10805238" cy="2936231"/>
        </p:xfrm>
        <a:graphic>
          <a:graphicData uri="http://schemas.openxmlformats.org/drawingml/2006/table">
            <a:tbl>
              <a:tblPr firstRow="1" firstCol="0" lastRow="0" lastCol="0" bandRow="0" bandCol="0">
                <a:tableStyleId>{4D437EFD-5D88-81C6-8E90-04A69EE3EAD1}</a:tableStyleId>
              </a:tblPr>
              <a:tblGrid>
                <a:gridCol w="4770000"/>
                <a:gridCol w="1530000"/>
                <a:gridCol w="1710000"/>
                <a:gridCol w="1350000"/>
                <a:gridCol w="1392982"/>
              </a:tblGrid>
              <a:tr h="759992">
                <a:tc>
                  <a:txBody>
                    <a:bodyPr/>
                    <a:p>
                      <a:pPr algn="ctr">
                        <a:defRPr/>
                      </a:pPr>
                      <a:r>
                        <a:rPr sz="1600">
                          <a:solidFill>
                            <a:schemeClr val="tx1"/>
                          </a:solidFill>
                        </a:rPr>
                        <a:t>Query</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sz="1600">
                          <a:solidFill>
                            <a:schemeClr val="tx1"/>
                          </a:solidFill>
                        </a:rPr>
                        <a:t>Planned rows</a:t>
                      </a:r>
                      <a:br>
                        <a:rPr sz="1600">
                          <a:solidFill>
                            <a:schemeClr val="tx1"/>
                          </a:solidFill>
                        </a:rPr>
                      </a:br>
                      <a:r>
                        <a:rPr sz="1600">
                          <a:solidFill>
                            <a:schemeClr val="tx1"/>
                          </a:solidFill>
                        </a:rPr>
                        <a:t>(plain stat)</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600" b="1" i="0" u="none" strike="noStrike" cap="none" spc="0">
                          <a:solidFill>
                            <a:schemeClr val="tx1"/>
                          </a:solidFill>
                          <a:latin typeface="Arial"/>
                          <a:ea typeface="Arial"/>
                          <a:cs typeface="Arial"/>
                        </a:rPr>
                        <a:t>Planned rows</a:t>
                      </a:r>
                      <a:br>
                        <a:rPr lang="ru-RU" sz="1600" b="1" i="0" u="none" strike="noStrike" cap="none" spc="0">
                          <a:solidFill>
                            <a:schemeClr val="tx1"/>
                          </a:solidFill>
                          <a:latin typeface="Arial"/>
                          <a:ea typeface="Arial"/>
                          <a:cs typeface="Arial"/>
                        </a:rPr>
                      </a:br>
                      <a:r>
                        <a:rPr lang="ru-RU" sz="1600" b="1" i="0" u="none" strike="noStrike" cap="none" spc="0">
                          <a:solidFill>
                            <a:schemeClr val="tx1"/>
                          </a:solidFill>
                          <a:latin typeface="Arial"/>
                          <a:ea typeface="Arial"/>
                          <a:cs typeface="Arial"/>
                        </a:rPr>
                        <a:t>(extended stat)</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400" b="1" i="0" u="none" strike="noStrike" cap="none" spc="0">
                          <a:solidFill>
                            <a:schemeClr val="tx1"/>
                          </a:solidFill>
                          <a:latin typeface="Arial"/>
                          <a:ea typeface="Arial"/>
                          <a:cs typeface="Arial"/>
                        </a:rPr>
                        <a:t>Planned rows</a:t>
                      </a:r>
                      <a:endParaRPr lang="ru-RU" sz="1400" b="1" i="0" u="none" strike="noStrike" cap="none" spc="0">
                        <a:solidFill>
                          <a:schemeClr val="tx1"/>
                        </a:solidFill>
                        <a:latin typeface="Arial"/>
                        <a:ea typeface="Arial"/>
                        <a:cs typeface="Arial"/>
                      </a:endParaRPr>
                    </a:p>
                    <a:p>
                      <a:pPr algn="ctr">
                        <a:defRPr/>
                      </a:pPr>
                      <a:r>
                        <a:rPr lang="ru-RU" sz="1400" b="1" i="0" u="none" strike="noStrike" cap="none" spc="0">
                          <a:solidFill>
                            <a:schemeClr val="tx1"/>
                          </a:solidFill>
                          <a:latin typeface="Arial"/>
                          <a:ea typeface="Arial"/>
                          <a:cs typeface="Arial"/>
                        </a:rPr>
                        <a:t>(histogram)</a:t>
                      </a:r>
                      <a:endParaRPr lang="ru-RU" sz="1400" b="1" i="0" u="none" strike="noStrike" cap="none" spc="0">
                        <a:solidFill>
                          <a:schemeClr val="tx1"/>
                        </a:solidFill>
                        <a:latin typeface="Arial"/>
                        <a:ea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600" b="1" i="0" u="none" strike="noStrike" cap="none" spc="0">
                          <a:solidFill>
                            <a:schemeClr val="tx1"/>
                          </a:solidFill>
                          <a:latin typeface="Arial"/>
                          <a:ea typeface="Arial"/>
                          <a:cs typeface="Arial"/>
                        </a:rPr>
                        <a:t>Actual</a:t>
                      </a:r>
                      <a:br>
                        <a:rPr lang="ru-RU" sz="1600" b="1" i="0" u="none" strike="noStrike" cap="none" spc="0">
                          <a:solidFill>
                            <a:schemeClr val="tx1"/>
                          </a:solidFill>
                          <a:latin typeface="Arial"/>
                          <a:ea typeface="Arial"/>
                          <a:cs typeface="Arial"/>
                        </a:rPr>
                      </a:br>
                      <a:r>
                        <a:rPr lang="ru-RU" sz="1600" b="1" i="0" u="none" strike="noStrike" cap="none" spc="0">
                          <a:solidFill>
                            <a:schemeClr val="tx1"/>
                          </a:solidFill>
                          <a:latin typeface="Arial"/>
                          <a:ea typeface="Arial"/>
                          <a:cs typeface="Arial"/>
                        </a:rPr>
                        <a:t>rows</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r>
              <a:tr h="426769">
                <a:tc>
                  <a:txBody>
                    <a:bodyPr/>
                    <a:p>
                      <a:pPr>
                        <a:defRPr/>
                      </a:pPr>
                      <a:r>
                        <a:rPr lang="ru-RU" sz="1800" b="0" i="0" u="none" strike="noStrike" cap="none" spc="0">
                          <a:solidFill>
                            <a:schemeClr val="tx1"/>
                          </a:solidFill>
                          <a:latin typeface="Arial"/>
                          <a:cs typeface="Arial"/>
                        </a:rPr>
                        <a:t>  country = 'RUS';</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544</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544</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42676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primary_fuel IN ('Solar')</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166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57</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57</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57</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42676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primary_fuel IN ('Solar', ‘Biomass’)</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189</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60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60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60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42676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primary_fuel IN ('Solar', ‘Biomass’, ‘Coal’)</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225</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156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156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156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486002">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source = 'Wiki-Solar'</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24</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46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42</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40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211065">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longitude &gt; 40. </a:t>
                      </a:r>
                      <a:r>
                        <a:rPr lang="ru-RU" sz="1800" b="0" i="0" u="none" strike="noStrike" cap="none" spc="0">
                          <a:solidFill>
                            <a:schemeClr val="tx1"/>
                          </a:solidFill>
                          <a:latin typeface="Arial"/>
                          <a:ea typeface="Arial"/>
                          <a:cs typeface="Arial"/>
                        </a:rPr>
                        <a:t>AND longitude &lt; 70.</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1</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35</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33</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838275">
                <a:tc gridSpan="4">
                  <a:txBody>
                    <a:bodyPr/>
                    <a:p>
                      <a:pPr algn="l">
                        <a:defRPr/>
                      </a:pPr>
                      <a:r>
                        <a:rPr lang="ru-RU" sz="1400" b="0" i="1" u="none" strike="noStrike" cap="none" spc="0">
                          <a:solidFill>
                            <a:schemeClr val="dk1"/>
                          </a:solidFill>
                          <a:latin typeface="+mn-lt"/>
                          <a:ea typeface="+mn-ea"/>
                          <a:cs typeface="+mn-cs"/>
                        </a:rPr>
                        <a:t>            *Global Power Plant Database</a:t>
                      </a:r>
                      <a:endParaRPr sz="1400" b="0" i="1" u="none" strike="noStrike" cap="none" spc="0">
                        <a:solidFill>
                          <a:schemeClr val="dk1"/>
                        </a:solidFill>
                        <a:latin typeface="Times New Roman"/>
                        <a:cs typeface="Times New Roman"/>
                      </a:endParaRPr>
                    </a:p>
                    <a:p>
                      <a:pPr algn="l">
                        <a:defRPr/>
                      </a:pPr>
                      <a:r>
                        <a:rPr lang="ru-RU" sz="1400" b="0" i="1" u="none" strike="noStrike" cap="none" spc="0">
                          <a:solidFill>
                            <a:schemeClr val="dk1"/>
                          </a:solidFill>
                          <a:latin typeface="Arial"/>
                          <a:ea typeface="Arial"/>
                          <a:cs typeface="Arial"/>
                        </a:rPr>
                        <a:t>            </a:t>
                      </a:r>
                      <a:r>
                        <a:rPr lang="ru-RU" sz="1400" b="0" i="1" u="none" strike="noStrike" cap="none" spc="0">
                          <a:solidFill>
                            <a:schemeClr val="tx1"/>
                          </a:solidFill>
                          <a:latin typeface="Arial"/>
                          <a:ea typeface="Arial"/>
                          <a:cs typeface="Arial"/>
                        </a:rPr>
                        <a:t>Copyright 2018-2021 World Resources Institute and Data Contributors</a:t>
                      </a:r>
                      <a:endParaRPr sz="1400" i="1"/>
                    </a:p>
                  </a:txBody>
                  <a:tcPr anchor="b">
                    <a:lnL w="12699" algn="ctr">
                      <a:solidFill>
                        <a:schemeClr val="bg1"/>
                      </a:solidFill>
                    </a:lnL>
                    <a:lnR w="12699" algn="ctr">
                      <a:solidFill>
                        <a:schemeClr val="bg1"/>
                      </a:solidFill>
                    </a:lnR>
                    <a:lnT w="12699" algn="ctr">
                      <a:solidFill>
                        <a:srgbClr val="000000"/>
                      </a:solidFill>
                    </a:lnT>
                    <a:lnB w="12699" algn="ctr">
                      <a:solidFill>
                        <a:schemeClr val="bg1"/>
                      </a:solidFill>
                    </a:lnB>
                    <a:solidFill>
                      <a:schemeClr val="bg1"/>
                    </a:solidFill>
                  </a:tcPr>
                </a:tc>
                <a:tc hMerge="1">
                  <a:txBody>
                    <a:bodyPr/>
                    <a:p>
                      <a:endParaRPr/>
                    </a:p>
                  </a:txBody>
                </a:tc>
                <a:tc hMerge="1">
                  <a:txBody>
                    <a:bodyPr/>
                    <a:p>
                      <a:endParaRPr/>
                    </a:p>
                  </a:txBody>
                </a:tc>
                <a:tc hMerge="1">
                  <a:txBody>
                    <a:bodyPr/>
                    <a:p>
                      <a:endParaRPr/>
                    </a:p>
                  </a:txBody>
                </a:tc>
                <a:tc>
                  <a:txBody>
                    <a:bodyPr/>
                    <a:p>
                      <a:pPr algn="ctr">
                        <a:defRPr/>
                      </a:pPr>
                      <a:endParaRPr/>
                    </a:p>
                  </a:txBody>
                  <a:tcPr anchor="ctr">
                    <a:lnL w="12699" algn="ctr">
                      <a:solidFill>
                        <a:schemeClr val="bg1"/>
                      </a:solidFill>
                    </a:lnL>
                    <a:lnR w="12699" algn="ctr">
                      <a:solidFill>
                        <a:schemeClr val="bg1"/>
                      </a:solidFill>
                    </a:lnR>
                    <a:lnT w="12699" algn="ctr">
                      <a:solidFill>
                        <a:srgbClr val="000000"/>
                      </a:solidFill>
                    </a:lnT>
                    <a:lnB w="12699" algn="ctr">
                      <a:solidFill>
                        <a:schemeClr val="bg1"/>
                      </a:solidFill>
                    </a:lnB>
                    <a:solidFill>
                      <a:schemeClr val="bg1"/>
                    </a:solidFill>
                  </a:tcPr>
                </a:tc>
              </a:tr>
            </a:tbl>
          </a:graphicData>
        </a:graphic>
      </p:graphicFrame>
      <p:pic>
        <p:nvPicPr>
          <p:cNvPr id="896387382" name=""/>
          <p:cNvPicPr>
            <a:picLocks noChangeAspect="1"/>
          </p:cNvPicPr>
          <p:nvPr/>
        </p:nvPicPr>
        <p:blipFill>
          <a:blip r:embed="rId3"/>
          <a:srcRect l="24276" t="14784" r="25087" b="46236"/>
          <a:stretch/>
        </p:blipFill>
        <p:spPr bwMode="auto">
          <a:xfrm flipH="0" flipV="0">
            <a:off x="838198" y="5845584"/>
            <a:ext cx="674628" cy="672053"/>
          </a:xfrm>
          <a:prstGeom prst="rect">
            <a:avLst/>
          </a:prstGeom>
        </p:spPr>
      </p:pic>
      <p:sp>
        <p:nvSpPr>
          <p:cNvPr id="552541889" name=""/>
          <p:cNvSpPr txBox="1"/>
          <p:nvPr/>
        </p:nvSpPr>
        <p:spPr bwMode="auto">
          <a:xfrm flipH="0" flipV="0">
            <a:off x="861370" y="1713287"/>
            <a:ext cx="9301374" cy="365794"/>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ru-RU" b="0" i="0" u="none" strike="noStrike" cap="none" spc="0">
                <a:solidFill>
                  <a:schemeClr val="tx1"/>
                </a:solidFill>
                <a:latin typeface="Arial"/>
                <a:cs typeface="Arial"/>
              </a:rPr>
              <a:t>SELECT * FROM power_plants </a:t>
            </a:r>
            <a:r>
              <a:rPr lang="ru-RU" b="0" i="0" u="none" strike="noStrike" cap="none" spc="0">
                <a:solidFill>
                  <a:schemeClr val="tx1"/>
                </a:solidFill>
                <a:latin typeface="Arial"/>
                <a:cs typeface="Arial"/>
              </a:rPr>
              <a:t>WHERE ...</a:t>
            </a:r>
            <a:endParaRPr lang="ru-RU" sz="1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73416632" name="Заголовок 1"/>
          <p:cNvSpPr>
            <a:spLocks noGrp="1"/>
          </p:cNvSpPr>
          <p:nvPr>
            <p:ph type="title"/>
          </p:nvPr>
        </p:nvSpPr>
        <p:spPr bwMode="auto"/>
        <p:txBody>
          <a:bodyPr/>
          <a:lstStyle/>
          <a:p>
            <a:pPr>
              <a:defRPr/>
            </a:pPr>
            <a:r>
              <a:rPr lang="ru-RU" sz="4400" b="0" i="0" u="none" strike="noStrike" cap="none" spc="0">
                <a:solidFill>
                  <a:schemeClr val="tx1"/>
                </a:solidFill>
                <a:latin typeface="Arial"/>
                <a:cs typeface="Arial"/>
              </a:rPr>
              <a:t>Full dependency</a:t>
            </a:r>
            <a:r>
              <a:rPr/>
              <a:t>*</a:t>
            </a:r>
            <a:endParaRPr/>
          </a:p>
        </p:txBody>
      </p:sp>
      <p:graphicFrame>
        <p:nvGraphicFramePr>
          <p:cNvPr id="1277952818" name=""/>
          <p:cNvGraphicFramePr>
            <a:graphicFrameLocks xmlns:a="http://schemas.openxmlformats.org/drawingml/2006/main"/>
          </p:cNvGraphicFramePr>
          <p:nvPr/>
        </p:nvGraphicFramePr>
        <p:xfrm>
          <a:off x="1091421" y="1896461"/>
          <a:ext cx="10353634" cy="3068315"/>
        </p:xfrm>
        <a:graphic>
          <a:graphicData uri="http://schemas.openxmlformats.org/drawingml/2006/table">
            <a:tbl>
              <a:tblPr firstRow="1" firstCol="0" lastRow="0" lastCol="0" bandRow="0" bandCol="0">
                <a:tableStyleId>{4D437EFD-5D88-81C6-8E90-04A69EE3EAD1}</a:tableStyleId>
              </a:tblPr>
              <a:tblGrid>
                <a:gridCol w="3600000"/>
                <a:gridCol w="1685233"/>
                <a:gridCol w="1685233"/>
                <a:gridCol w="1685233"/>
                <a:gridCol w="1685233"/>
              </a:tblGrid>
              <a:tr h="353058">
                <a:tc>
                  <a:txBody>
                    <a:bodyPr/>
                    <a:p>
                      <a:pPr algn="ctr">
                        <a:defRPr/>
                      </a:pPr>
                      <a:r>
                        <a:rPr>
                          <a:solidFill>
                            <a:schemeClr val="tx1"/>
                          </a:solidFill>
                        </a:rPr>
                        <a:t>Query</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Plain statistics</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800" b="1" i="0" u="none" strike="noStrike" cap="none" spc="0">
                          <a:solidFill>
                            <a:schemeClr val="tx1"/>
                          </a:solidFill>
                          <a:latin typeface="Arial"/>
                          <a:ea typeface="Arial"/>
                          <a:cs typeface="Arial"/>
                        </a:rPr>
                        <a:t>Extended</a:t>
                      </a:r>
                      <a:endParaRPr lang="ru-RU" sz="1800" b="1" i="0" u="none" strike="noStrike" cap="none" spc="0">
                        <a:solidFill>
                          <a:schemeClr val="tx1"/>
                        </a:solidFill>
                        <a:latin typeface="Arial"/>
                        <a:ea typeface="Arial"/>
                        <a:cs typeface="Aria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800" b="1" i="0" u="none" strike="noStrike" cap="none" spc="0">
                          <a:solidFill>
                            <a:schemeClr val="tx1"/>
                          </a:solidFill>
                          <a:latin typeface="Arial"/>
                          <a:ea typeface="Arial"/>
                          <a:cs typeface="Arial"/>
                        </a:rPr>
                        <a:t>Multicolumn</a:t>
                      </a:r>
                      <a:br>
                        <a:rPr lang="ru-RU" sz="1800" b="1" i="0" u="none" strike="noStrike" cap="none" spc="0">
                          <a:solidFill>
                            <a:schemeClr val="tx1"/>
                          </a:solidFill>
                          <a:latin typeface="Arial"/>
                          <a:ea typeface="Arial"/>
                          <a:cs typeface="Arial"/>
                        </a:rPr>
                      </a:br>
                      <a:r>
                        <a:rPr lang="ru-RU" sz="1800" b="1" i="0" u="none" strike="noStrike" cap="none" spc="0">
                          <a:solidFill>
                            <a:schemeClr val="tx1"/>
                          </a:solidFill>
                          <a:latin typeface="Arial"/>
                          <a:ea typeface="Arial"/>
                          <a:cs typeface="Arial"/>
                        </a:rPr>
                        <a:t>histogram</a:t>
                      </a:r>
                      <a:endParaRPr lang="ru-RU" sz="1800" b="1" i="0" u="none" strike="noStrike" cap="none" spc="0">
                        <a:solidFill>
                          <a:schemeClr val="tx1"/>
                        </a:solidFill>
                        <a:latin typeface="Arial"/>
                        <a:ea typeface="Arial"/>
                        <a:cs typeface="Aria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800" b="1" i="0" u="none" strike="noStrike" cap="none" spc="0">
                          <a:solidFill>
                            <a:schemeClr val="tx1"/>
                          </a:solidFill>
                          <a:latin typeface="Arial"/>
                          <a:ea typeface="Arial"/>
                          <a:cs typeface="Arial"/>
                        </a:rPr>
                        <a:t>Actual</a:t>
                      </a:r>
                      <a:br>
                        <a:rPr lang="ru-RU" sz="1800" b="1" i="0" u="none" strike="noStrike" cap="none" spc="0">
                          <a:solidFill>
                            <a:schemeClr val="tx1"/>
                          </a:solidFill>
                          <a:latin typeface="Arial"/>
                          <a:ea typeface="Arial"/>
                          <a:cs typeface="Arial"/>
                        </a:rPr>
                      </a:br>
                      <a:r>
                        <a:rPr lang="ru-RU" sz="1800" b="1" i="0" u="none" strike="noStrike" cap="none" spc="0">
                          <a:solidFill>
                            <a:schemeClr val="tx1"/>
                          </a:solidFill>
                          <a:latin typeface="Arial"/>
                          <a:ea typeface="Arial"/>
                          <a:cs typeface="Arial"/>
                        </a:rPr>
                        <a:t>rows</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r>
              <a:tr h="365758">
                <a:tc>
                  <a:txBody>
                    <a:bodyPr/>
                    <a:p>
                      <a:pPr>
                        <a:defRPr/>
                      </a:pPr>
                      <a:r>
                        <a:rPr lang="ru-RU" sz="1800" b="0" i="0" u="none" strike="noStrike" cap="none" spc="0">
                          <a:solidFill>
                            <a:schemeClr val="tx1"/>
                          </a:solidFill>
                          <a:latin typeface="Arial"/>
                          <a:cs typeface="Arial"/>
                        </a:rPr>
                        <a:t>SELECT * FROM power_plants</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WHERE</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  country = '</a:t>
                      </a:r>
                      <a:r>
                        <a:rPr lang="ru-RU" sz="1800" b="0" i="0" u="none" strike="noStrike" cap="none" spc="0">
                          <a:solidFill>
                            <a:srgbClr val="FF0000"/>
                          </a:solidFill>
                          <a:latin typeface="Arial"/>
                          <a:cs typeface="Arial"/>
                        </a:rPr>
                        <a:t>RUS</a:t>
                      </a:r>
                      <a:r>
                        <a:rPr lang="ru-RU" sz="1800" b="0" i="0" u="none" strike="noStrike" cap="none" spc="0">
                          <a:solidFill>
                            <a:schemeClr val="tx1"/>
                          </a:solidFill>
                          <a:latin typeface="Arial"/>
                          <a:cs typeface="Arial"/>
                        </a:rPr>
                        <a:t>' AND</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  country_long = '</a:t>
                      </a:r>
                      <a:r>
                        <a:rPr lang="ru-RU" sz="1800" b="0" i="0" u="none" strike="noStrike" cap="none" spc="0">
                          <a:solidFill>
                            <a:srgbClr val="FF0000"/>
                          </a:solidFill>
                          <a:latin typeface="Arial"/>
                          <a:cs typeface="Arial"/>
                        </a:rPr>
                        <a:t>Russia</a:t>
                      </a:r>
                      <a:r>
                        <a:rPr lang="ru-RU" sz="1800" b="0" i="0" u="none" strike="noStrike" cap="none" spc="0">
                          <a:solidFill>
                            <a:schemeClr val="tx1"/>
                          </a:solidFill>
                          <a:latin typeface="Arial"/>
                          <a:cs typeface="Arial"/>
                        </a:rPr>
                        <a:t>'</a:t>
                      </a:r>
                      <a:r>
                        <a:rPr lang="ru-RU" sz="1800" b="0" i="0" u="none" strike="noStrike" cap="none" spc="0">
                          <a:solidFill>
                            <a:schemeClr val="tx1"/>
                          </a:solidFill>
                          <a:latin typeface="Arial"/>
                          <a:cs typeface="Arial"/>
                        </a:rPr>
                        <a:t>;</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8</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8">
                <a:tc>
                  <a:txBody>
                    <a:bodyPr/>
                    <a:p>
                      <a:pPr>
                        <a:defRPr/>
                      </a:pPr>
                      <a:r>
                        <a:rPr lang="ru-RU" sz="1800" b="0" i="0" u="none" strike="noStrike" cap="none" spc="0">
                          <a:solidFill>
                            <a:schemeClr val="tx1"/>
                          </a:solidFill>
                          <a:latin typeface="Arial"/>
                          <a:ea typeface="Arial"/>
                          <a:cs typeface="Arial"/>
                        </a:rPr>
                        <a:t>SELECT * FROM power_plants</a:t>
                      </a:r>
                      <a:endParaRPr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ea typeface="Arial"/>
                          <a:cs typeface="Arial"/>
                        </a:rPr>
                        <a:t>WHERE</a:t>
                      </a:r>
                      <a:endParaRPr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ea typeface="Arial"/>
                          <a:cs typeface="Arial"/>
                        </a:rPr>
                        <a:t>  country = '</a:t>
                      </a:r>
                      <a:r>
                        <a:rPr lang="ru-RU" sz="1800" b="0" i="0" u="none" strike="noStrike" cap="none" spc="0">
                          <a:solidFill>
                            <a:schemeClr val="accent5">
                              <a:lumMod val="75000"/>
                            </a:schemeClr>
                          </a:solidFill>
                          <a:latin typeface="Arial"/>
                          <a:ea typeface="Arial"/>
                          <a:cs typeface="Arial"/>
                        </a:rPr>
                        <a:t>USA</a:t>
                      </a:r>
                      <a:r>
                        <a:rPr lang="ru-RU" sz="1800" b="0" i="0" u="none" strike="noStrike" cap="none" spc="0">
                          <a:solidFill>
                            <a:schemeClr val="tx1"/>
                          </a:solidFill>
                          <a:latin typeface="Arial"/>
                          <a:ea typeface="Arial"/>
                          <a:cs typeface="Arial"/>
                        </a:rPr>
                        <a:t>' AND</a:t>
                      </a:r>
                      <a:endParaRPr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ea typeface="Arial"/>
                          <a:cs typeface="Arial"/>
                        </a:rPr>
                        <a:t>  country_long = '</a:t>
                      </a:r>
                      <a:r>
                        <a:rPr lang="ru-RU" sz="1800" b="0" i="0" u="none" strike="noStrike" cap="none" spc="0">
                          <a:solidFill>
                            <a:srgbClr val="FF0000"/>
                          </a:solidFill>
                          <a:latin typeface="Arial"/>
                          <a:ea typeface="Arial"/>
                          <a:cs typeface="Arial"/>
                        </a:rPr>
                        <a:t>Russia</a:t>
                      </a:r>
                      <a:r>
                        <a:rPr lang="ru-RU" sz="1800" b="0" i="0" u="none" strike="noStrike" cap="none" spc="0">
                          <a:solidFill>
                            <a:schemeClr val="tx1"/>
                          </a:solidFill>
                          <a:latin typeface="Arial"/>
                          <a:ea typeface="Arial"/>
                          <a:cs typeface="Arial"/>
                        </a:rPr>
                        <a:t>'</a:t>
                      </a:r>
                      <a:r>
                        <a:rPr lang="ru-RU" sz="1800" b="0" i="0" u="none" strike="noStrike" cap="none" spc="0">
                          <a:solidFill>
                            <a:schemeClr val="tx1"/>
                          </a:solidFill>
                          <a:latin typeface="Arial"/>
                          <a:ea typeface="Arial"/>
                          <a:cs typeface="Arial"/>
                        </a:rPr>
                        <a:t>;</a:t>
                      </a:r>
                      <a:endParaRPr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153</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1</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0</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bl>
          </a:graphicData>
        </a:graphic>
      </p:graphicFrame>
      <p:grpSp>
        <p:nvGrpSpPr>
          <p:cNvPr id="2134391087" name=""/>
          <p:cNvGrpSpPr/>
          <p:nvPr/>
        </p:nvGrpSpPr>
        <p:grpSpPr bwMode="auto">
          <a:xfrm>
            <a:off x="1088856" y="5833296"/>
            <a:ext cx="8143896" cy="672053"/>
            <a:chOff x="0" y="0"/>
            <a:chExt cx="8143896" cy="672053"/>
          </a:xfrm>
        </p:grpSpPr>
        <p:sp>
          <p:nvSpPr>
            <p:cNvPr id="1873351034" name=""/>
            <p:cNvSpPr txBox="1"/>
            <p:nvPr/>
          </p:nvSpPr>
          <p:spPr bwMode="auto">
            <a:xfrm flipH="0" flipV="0">
              <a:off x="674626" y="153857"/>
              <a:ext cx="7469268" cy="5181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400" i="1"/>
                <a:t>*Global Power Plant Database</a:t>
              </a:r>
              <a:endParaRPr sz="1400" i="1"/>
            </a:p>
            <a:p>
              <a:pPr algn="l">
                <a:defRPr/>
              </a:pPr>
              <a:r>
                <a:rPr lang="ru-RU" sz="1400" b="0" i="1" u="none" strike="noStrike" cap="none" spc="0">
                  <a:solidFill>
                    <a:schemeClr val="tx1"/>
                  </a:solidFill>
                  <a:latin typeface="Arial"/>
                  <a:cs typeface="Arial"/>
                </a:rPr>
                <a:t>Copyright 2018-2021 World Resources Institute and Data Contributors</a:t>
              </a:r>
              <a:endParaRPr sz="1400" i="1"/>
            </a:p>
          </p:txBody>
        </p:sp>
        <p:pic>
          <p:nvPicPr>
            <p:cNvPr id="1338950418" name=""/>
            <p:cNvPicPr>
              <a:picLocks noChangeAspect="1"/>
            </p:cNvPicPr>
            <p:nvPr/>
          </p:nvPicPr>
          <p:blipFill>
            <a:blip r:embed="rId2"/>
            <a:srcRect l="24276" t="14784" r="25087" b="46236"/>
            <a:stretch/>
          </p:blipFill>
          <p:spPr bwMode="auto">
            <a:xfrm flipH="0" flipV="0">
              <a:off x="0" y="0"/>
              <a:ext cx="674628" cy="67205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6958007" name="Заголовок 1"/>
          <p:cNvSpPr>
            <a:spLocks noGrp="1"/>
          </p:cNvSpPr>
          <p:nvPr>
            <p:ph type="title"/>
          </p:nvPr>
        </p:nvSpPr>
        <p:spPr bwMode="auto"/>
        <p:txBody>
          <a:bodyPr/>
          <a:lstStyle/>
          <a:p>
            <a:pPr>
              <a:defRPr/>
            </a:pPr>
            <a:r>
              <a:rPr/>
              <a:t>Compactifying issue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66930072" name=""/>
          <p:cNvSpPr/>
          <p:nvPr/>
        </p:nvSpPr>
        <p:spPr bwMode="auto">
          <a:xfrm flipH="0" flipV="0">
            <a:off x="1793386" y="2406854"/>
            <a:ext cx="1003709" cy="952501"/>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98435534" name=""/>
          <p:cNvSpPr/>
          <p:nvPr/>
        </p:nvSpPr>
        <p:spPr bwMode="auto">
          <a:xfrm flipH="0" flipV="0">
            <a:off x="2797096" y="2406854"/>
            <a:ext cx="481370"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615394422" name=""/>
          <p:cNvSpPr/>
          <p:nvPr/>
        </p:nvSpPr>
        <p:spPr bwMode="auto">
          <a:xfrm flipH="0" flipV="0">
            <a:off x="1312015" y="2406854"/>
            <a:ext cx="481370"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480429631" name=""/>
          <p:cNvSpPr/>
          <p:nvPr/>
        </p:nvSpPr>
        <p:spPr bwMode="auto">
          <a:xfrm flipH="0" flipV="0">
            <a:off x="3278466" y="2406854"/>
            <a:ext cx="481370"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345972917" name=""/>
          <p:cNvSpPr/>
          <p:nvPr/>
        </p:nvSpPr>
        <p:spPr bwMode="auto">
          <a:xfrm flipH="0" flipV="0">
            <a:off x="3759836" y="2406854"/>
            <a:ext cx="675969"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40968924" name=""/>
          <p:cNvSpPr/>
          <p:nvPr/>
        </p:nvSpPr>
        <p:spPr bwMode="auto">
          <a:xfrm flipH="0" flipV="0">
            <a:off x="4435803" y="2406854"/>
            <a:ext cx="174115" cy="952499"/>
          </a:xfrm>
          <a:prstGeom prst="rect">
            <a:avLst/>
          </a:prstGeom>
          <a:solidFill>
            <a:schemeClr val="accent6">
              <a:lumMod val="75000"/>
            </a:schemeClr>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778579843" name=""/>
          <p:cNvSpPr/>
          <p:nvPr/>
        </p:nvSpPr>
        <p:spPr bwMode="auto">
          <a:xfrm flipH="0" flipV="0">
            <a:off x="4609915" y="2406854"/>
            <a:ext cx="174114" cy="952499"/>
          </a:xfrm>
          <a:prstGeom prst="rect">
            <a:avLst/>
          </a:prstGeom>
          <a:solidFill>
            <a:schemeClr val="accent6">
              <a:lumMod val="75000"/>
            </a:schemeClr>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01139292" name=""/>
          <p:cNvSpPr/>
          <p:nvPr/>
        </p:nvSpPr>
        <p:spPr bwMode="auto">
          <a:xfrm flipH="0" flipV="0">
            <a:off x="4784027"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147419932" name=""/>
          <p:cNvSpPr/>
          <p:nvPr/>
        </p:nvSpPr>
        <p:spPr bwMode="auto">
          <a:xfrm flipH="0" flipV="0">
            <a:off x="4958139" y="2406854"/>
            <a:ext cx="276537"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823189591" name=""/>
          <p:cNvSpPr/>
          <p:nvPr/>
        </p:nvSpPr>
        <p:spPr bwMode="auto">
          <a:xfrm flipH="0" flipV="0">
            <a:off x="5234671"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344170453" name=""/>
          <p:cNvSpPr/>
          <p:nvPr/>
        </p:nvSpPr>
        <p:spPr bwMode="auto">
          <a:xfrm flipH="0" flipV="0">
            <a:off x="5511202"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44393846" name=""/>
          <p:cNvSpPr/>
          <p:nvPr/>
        </p:nvSpPr>
        <p:spPr bwMode="auto">
          <a:xfrm flipH="0" flipV="0">
            <a:off x="5787741" y="2406854"/>
            <a:ext cx="1003708"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67586086" name=""/>
          <p:cNvSpPr/>
          <p:nvPr/>
        </p:nvSpPr>
        <p:spPr bwMode="auto">
          <a:xfrm flipH="0" flipV="0">
            <a:off x="6791450" y="2406854"/>
            <a:ext cx="737420"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17009078" name=""/>
          <p:cNvSpPr/>
          <p:nvPr/>
        </p:nvSpPr>
        <p:spPr bwMode="auto">
          <a:xfrm flipH="0" flipV="0">
            <a:off x="7528869" y="2406854"/>
            <a:ext cx="286775"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836665707" name=""/>
          <p:cNvSpPr/>
          <p:nvPr/>
        </p:nvSpPr>
        <p:spPr bwMode="auto">
          <a:xfrm flipH="0" flipV="0">
            <a:off x="7815641"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18771136" name=""/>
          <p:cNvSpPr/>
          <p:nvPr/>
        </p:nvSpPr>
        <p:spPr bwMode="auto">
          <a:xfrm flipH="0" flipV="0">
            <a:off x="7989753"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639747675" name=""/>
          <p:cNvSpPr/>
          <p:nvPr/>
        </p:nvSpPr>
        <p:spPr bwMode="auto">
          <a:xfrm flipH="0" flipV="0">
            <a:off x="8163865"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760585855" name=""/>
          <p:cNvSpPr/>
          <p:nvPr/>
        </p:nvSpPr>
        <p:spPr bwMode="auto">
          <a:xfrm flipH="0" flipV="0">
            <a:off x="8337977"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88537502" name=""/>
          <p:cNvSpPr/>
          <p:nvPr/>
        </p:nvSpPr>
        <p:spPr bwMode="auto">
          <a:xfrm flipH="0" flipV="0">
            <a:off x="8614509"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852442763" name=""/>
          <p:cNvSpPr/>
          <p:nvPr/>
        </p:nvSpPr>
        <p:spPr bwMode="auto">
          <a:xfrm flipH="0" flipV="0">
            <a:off x="8891041"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55524251" name=""/>
          <p:cNvSpPr/>
          <p:nvPr/>
        </p:nvSpPr>
        <p:spPr bwMode="auto">
          <a:xfrm flipH="0" flipV="0">
            <a:off x="9167578" y="2406854"/>
            <a:ext cx="28677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668230100" name=""/>
          <p:cNvSpPr/>
          <p:nvPr/>
        </p:nvSpPr>
        <p:spPr bwMode="auto">
          <a:xfrm flipH="0" flipV="0">
            <a:off x="9454350"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310913545" name=""/>
          <p:cNvSpPr/>
          <p:nvPr/>
        </p:nvSpPr>
        <p:spPr bwMode="auto">
          <a:xfrm flipH="0" flipV="0">
            <a:off x="9628462"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91337151" name=""/>
          <p:cNvSpPr/>
          <p:nvPr/>
        </p:nvSpPr>
        <p:spPr bwMode="auto">
          <a:xfrm flipH="0" flipV="0">
            <a:off x="9802574" y="2406854"/>
            <a:ext cx="174114"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524689032" name=""/>
          <p:cNvSpPr/>
          <p:nvPr/>
        </p:nvSpPr>
        <p:spPr bwMode="auto">
          <a:xfrm flipH="0" flipV="0">
            <a:off x="9976686"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46685855" name=""/>
          <p:cNvSpPr/>
          <p:nvPr/>
        </p:nvSpPr>
        <p:spPr bwMode="auto">
          <a:xfrm flipH="0" flipV="0">
            <a:off x="10253218"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401078572" name=""/>
          <p:cNvSpPr/>
          <p:nvPr/>
        </p:nvSpPr>
        <p:spPr bwMode="auto">
          <a:xfrm flipH="0" flipV="0">
            <a:off x="10529750" y="2406854"/>
            <a:ext cx="276536" cy="952499"/>
          </a:xfrm>
          <a:prstGeom prst="rect">
            <a:avLst/>
          </a:prstGeom>
          <a:solidFill>
            <a:schemeClr val="bg1"/>
          </a:solidFill>
          <a:ln w="19049"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384880060" name=""/>
          <p:cNvSpPr txBox="1"/>
          <p:nvPr/>
        </p:nvSpPr>
        <p:spPr bwMode="auto">
          <a:xfrm flipH="0" flipV="0">
            <a:off x="2507691" y="3893729"/>
            <a:ext cx="1024549" cy="274356"/>
          </a:xfrm>
          <a:prstGeom prst="rect">
            <a:avLst/>
          </a:prstGeom>
          <a:noFill/>
          <a:ln w="12699">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200"/>
              <a:t>(RUS,...)</a:t>
            </a:r>
            <a:endParaRPr sz="1200"/>
          </a:p>
        </p:txBody>
      </p:sp>
      <p:sp>
        <p:nvSpPr>
          <p:cNvPr id="1907063655" name=""/>
          <p:cNvSpPr txBox="1"/>
          <p:nvPr/>
        </p:nvSpPr>
        <p:spPr bwMode="auto">
          <a:xfrm flipH="0" flipV="0">
            <a:off x="2492328" y="4305263"/>
            <a:ext cx="1373493" cy="274356"/>
          </a:xfrm>
          <a:prstGeom prst="rect">
            <a:avLst/>
          </a:prstGeom>
          <a:noFill/>
          <a:ln w="12699">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defRPr/>
            </a:pPr>
            <a:r>
              <a:rPr sz="1200"/>
              <a:t>(RUS,</a:t>
            </a:r>
            <a:r>
              <a:rPr sz="1200"/>
              <a:t>Biomass...)</a:t>
            </a:r>
            <a:endParaRPr sz="1200"/>
          </a:p>
        </p:txBody>
      </p:sp>
      <p:sp>
        <p:nvSpPr>
          <p:cNvPr id="947521758" name=""/>
          <p:cNvSpPr txBox="1"/>
          <p:nvPr/>
        </p:nvSpPr>
        <p:spPr bwMode="auto">
          <a:xfrm flipH="0" flipV="0">
            <a:off x="2492328" y="4708350"/>
            <a:ext cx="1373421" cy="640116"/>
          </a:xfrm>
          <a:prstGeom prst="rect">
            <a:avLst/>
          </a:prstGeom>
          <a:noFill/>
          <a:ln w="12699">
            <a:solidFill>
              <a:schemeClr val="tx1"/>
            </a:solidFill>
            <a:prstDash val="solid"/>
          </a:ln>
        </p:spPr>
        <p:txBody>
          <a:bodyPr vertOverflow="overflow" horzOverflow="overflow" vert="horz" wrap="none" lIns="91440" tIns="45720" rIns="91440" bIns="45720" numCol="1" spcCol="0" rtlCol="0" fromWordArt="0" anchor="t" anchorCtr="0" forceAA="0" upright="0" compatLnSpc="0">
            <a:spAutoFit/>
          </a:bodyPr>
          <a:p>
            <a:pPr>
              <a:defRPr/>
            </a:pPr>
            <a:r>
              <a:rPr sz="1200"/>
              <a:t>(RUS,</a:t>
            </a:r>
            <a:r>
              <a:rPr sz="1200"/>
              <a:t>Solar</a:t>
            </a:r>
            <a:endParaRPr sz="1200"/>
          </a:p>
          <a:p>
            <a:pPr>
              <a:defRPr/>
            </a:pPr>
            <a:r>
              <a:rPr sz="1200"/>
              <a:t>Wiki-Solar,</a:t>
            </a:r>
            <a:endParaRPr sz="1200"/>
          </a:p>
          <a:p>
            <a:pPr>
              <a:defRPr/>
            </a:pPr>
            <a:r>
              <a:rPr sz="1200"/>
              <a:t>Longitude = 76...)</a:t>
            </a:r>
            <a:endParaRPr sz="1200"/>
          </a:p>
        </p:txBody>
      </p:sp>
      <p:cxnSp>
        <p:nvCxnSpPr>
          <p:cNvPr id="0" name=""/>
          <p:cNvCxnSpPr>
            <a:cxnSpLocks/>
            <a:stCxn id="1384880060" idx="3"/>
          </p:cNvCxnSpPr>
          <p:nvPr/>
        </p:nvCxnSpPr>
        <p:spPr bwMode="auto">
          <a:xfrm rot="0" flipH="0" flipV="1">
            <a:off x="3532242" y="3359354"/>
            <a:ext cx="207112" cy="671553"/>
          </a:xfrm>
          <a:prstGeom prst="bentConnector2">
            <a:avLst/>
          </a:prstGeom>
          <a:ln w="19049" cap="flat" cmpd="sng" algn="ctr">
            <a:solidFill>
              <a:srgbClr val="FF0000"/>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1075338635" name=""/>
          <p:cNvCxnSpPr>
            <a:cxnSpLocks/>
            <a:stCxn id="1907063655" idx="3"/>
          </p:cNvCxnSpPr>
          <p:nvPr/>
        </p:nvCxnSpPr>
        <p:spPr bwMode="auto">
          <a:xfrm rot="0" flipH="0" flipV="1">
            <a:off x="3865822" y="3400322"/>
            <a:ext cx="569984" cy="1042119"/>
          </a:xfrm>
          <a:prstGeom prst="bentConnector2">
            <a:avLst/>
          </a:prstGeom>
          <a:ln w="19049" cap="flat" cmpd="sng" algn="ctr">
            <a:solidFill>
              <a:srgbClr val="FF0000"/>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cxnSp>
        <p:nvCxnSpPr>
          <p:cNvPr id="2107668946" name=""/>
          <p:cNvCxnSpPr>
            <a:cxnSpLocks/>
            <a:stCxn id="947521758" idx="3"/>
          </p:cNvCxnSpPr>
          <p:nvPr/>
        </p:nvCxnSpPr>
        <p:spPr bwMode="auto">
          <a:xfrm rot="0" flipH="0" flipV="1">
            <a:off x="3865750" y="3369596"/>
            <a:ext cx="887555" cy="1658811"/>
          </a:xfrm>
          <a:prstGeom prst="bentConnector2">
            <a:avLst/>
          </a:prstGeom>
          <a:ln w="19049" cap="flat" cmpd="sng" algn="ctr">
            <a:solidFill>
              <a:srgbClr val="FF0000"/>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
        <p:nvSpPr>
          <p:cNvPr id="102159665" name=""/>
          <p:cNvSpPr txBox="1"/>
          <p:nvPr/>
        </p:nvSpPr>
        <p:spPr bwMode="auto">
          <a:xfrm flipH="0" flipV="0">
            <a:off x="6001885" y="5498436"/>
            <a:ext cx="5501785" cy="1737396"/>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ru-RU" b="0" i="0" u="none" strike="noStrike" cap="none" spc="0">
                <a:solidFill>
                  <a:schemeClr val="tx1"/>
                </a:solidFill>
                <a:latin typeface="Arial"/>
                <a:cs typeface="Arial"/>
              </a:rPr>
              <a:t>SELECT * FROM power_plants</a:t>
            </a:r>
            <a:endParaRPr lang="ru-RU" b="0" i="0" u="none" strike="noStrike" cap="none" spc="0">
              <a:solidFill>
                <a:schemeClr val="tx1"/>
              </a:solidFill>
              <a:latin typeface="Arial"/>
              <a:cs typeface="Arial"/>
            </a:endParaRPr>
          </a:p>
          <a:p>
            <a:pPr algn="l">
              <a:defRPr/>
            </a:pPr>
            <a:r>
              <a:rPr lang="ru-RU" b="0" i="0" u="none" strike="noStrike" cap="none" spc="0">
                <a:solidFill>
                  <a:schemeClr val="tx1"/>
                </a:solidFill>
                <a:latin typeface="Arial"/>
                <a:cs typeface="Arial"/>
              </a:rPr>
              <a:t>WHERE</a:t>
            </a:r>
            <a:endParaRPr lang="ru-RU" b="0" i="0" u="none" strike="noStrike" cap="none" spc="0">
              <a:solidFill>
                <a:schemeClr val="tx1"/>
              </a:solidFill>
              <a:latin typeface="Arial"/>
              <a:cs typeface="Arial"/>
            </a:endParaRPr>
          </a:p>
          <a:p>
            <a:pPr algn="l">
              <a:defRPr/>
            </a:pPr>
            <a:r>
              <a:rPr lang="ru-RU"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country = '</a:t>
            </a:r>
            <a:r>
              <a:rPr lang="ru-RU" sz="1800" b="1" i="0" u="none" strike="noStrike" cap="none" spc="0">
                <a:solidFill>
                  <a:schemeClr val="tx1"/>
                </a:solidFill>
                <a:latin typeface="Arial"/>
                <a:ea typeface="Arial"/>
                <a:cs typeface="Arial"/>
              </a:rPr>
              <a:t>RUS</a:t>
            </a:r>
            <a:r>
              <a:rPr lang="ru-RU" sz="1800" b="0" i="0" u="none" strike="noStrike" cap="none" spc="0">
                <a:solidFill>
                  <a:schemeClr val="tx1"/>
                </a:solidFill>
                <a:latin typeface="Arial"/>
                <a:ea typeface="Arial"/>
                <a:cs typeface="Arial"/>
              </a:rPr>
              <a:t>'</a:t>
            </a:r>
            <a:r>
              <a:rPr lang="ru-RU" b="0" i="0" u="none" strike="noStrike" cap="none" spc="0">
                <a:solidFill>
                  <a:schemeClr val="tx1"/>
                </a:solidFill>
                <a:latin typeface="Arial"/>
                <a:cs typeface="Arial"/>
              </a:rPr>
              <a:t> AND</a:t>
            </a:r>
            <a:endParaRPr lang="ru-RU" b="0" i="0" u="none" strike="noStrike" cap="none" spc="0">
              <a:solidFill>
                <a:schemeClr val="tx1"/>
              </a:solidFill>
              <a:latin typeface="Arial"/>
              <a:cs typeface="Arial"/>
            </a:endParaRPr>
          </a:p>
          <a:p>
            <a:pPr algn="l">
              <a:defRPr/>
            </a:pPr>
            <a:r>
              <a:rPr lang="ru-RU"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primary_fuel IN ('</a:t>
            </a:r>
            <a:r>
              <a:rPr lang="ru-RU" sz="1800" b="1" i="0" u="none" strike="noStrike" cap="none" spc="0">
                <a:solidFill>
                  <a:schemeClr val="tx1"/>
                </a:solidFill>
                <a:latin typeface="Arial"/>
                <a:ea typeface="Arial"/>
                <a:cs typeface="Arial"/>
              </a:rPr>
              <a:t>Solar</a:t>
            </a:r>
            <a:r>
              <a:rPr lang="ru-RU" sz="1800" b="0" i="0" u="none" strike="noStrike" cap="none" spc="0">
                <a:solidFill>
                  <a:schemeClr val="tx1"/>
                </a:solidFill>
                <a:latin typeface="Arial"/>
                <a:ea typeface="Arial"/>
                <a:cs typeface="Arial"/>
              </a:rPr>
              <a:t>', </a:t>
            </a:r>
            <a:r>
              <a:rPr lang="ru-RU" sz="1800" b="0" i="0" u="none" strike="noStrike" cap="none" spc="0">
                <a:solidFill>
                  <a:schemeClr val="tx1"/>
                </a:solidFill>
                <a:latin typeface="Arial"/>
                <a:ea typeface="Arial"/>
                <a:cs typeface="Arial"/>
              </a:rPr>
              <a:t>'</a:t>
            </a:r>
            <a:r>
              <a:rPr lang="ru-RU" sz="1800" b="1" i="0" u="none" strike="noStrike" cap="none" spc="0">
                <a:solidFill>
                  <a:schemeClr val="tx1"/>
                </a:solidFill>
                <a:latin typeface="Arial"/>
                <a:ea typeface="Arial"/>
                <a:cs typeface="Arial"/>
              </a:rPr>
              <a:t>Biomass</a:t>
            </a:r>
            <a:r>
              <a:rPr lang="ru-RU" sz="1800" b="0" i="0" u="none" strike="noStrike" cap="none" spc="0">
                <a:solidFill>
                  <a:schemeClr val="tx1"/>
                </a:solidFill>
                <a:latin typeface="Arial"/>
                <a:ea typeface="Arial"/>
                <a:cs typeface="Arial"/>
              </a:rPr>
              <a:t>'</a:t>
            </a:r>
            <a:r>
              <a:rPr lang="ru-RU" sz="1800" b="0" i="0" u="none" strike="noStrike" cap="none" spc="0">
                <a:solidFill>
                  <a:schemeClr val="tx1"/>
                </a:solidFill>
                <a:latin typeface="Arial"/>
                <a:ea typeface="Arial"/>
                <a:cs typeface="Arial"/>
              </a:rPr>
              <a:t>, </a:t>
            </a:r>
            <a:r>
              <a:rPr lang="ru-RU" sz="1800" b="0" i="0" u="none" strike="noStrike" cap="none" spc="0">
                <a:solidFill>
                  <a:schemeClr val="tx1"/>
                </a:solidFill>
                <a:latin typeface="Arial"/>
                <a:ea typeface="Arial"/>
                <a:cs typeface="Arial"/>
              </a:rPr>
              <a:t>'</a:t>
            </a:r>
            <a:r>
              <a:rPr lang="ru-RU" sz="1800" b="1" i="0" u="none" strike="noStrike" cap="none" spc="0">
                <a:solidFill>
                  <a:schemeClr val="tx1"/>
                </a:solidFill>
                <a:latin typeface="Arial"/>
                <a:ea typeface="Arial"/>
                <a:cs typeface="Arial"/>
              </a:rPr>
              <a:t>Coal</a:t>
            </a:r>
            <a:r>
              <a:rPr lang="ru-RU" sz="1800" b="0" i="0" u="none" strike="noStrike" cap="none" spc="0">
                <a:solidFill>
                  <a:schemeClr val="tx1"/>
                </a:solidFill>
                <a:latin typeface="Arial"/>
                <a:ea typeface="Arial"/>
                <a:cs typeface="Arial"/>
              </a:rPr>
              <a:t>'</a:t>
            </a:r>
            <a:r>
              <a:rPr lang="ru-RU" sz="1800" b="0" i="0" u="none" strike="noStrike" cap="none" spc="0">
                <a:solidFill>
                  <a:schemeClr val="tx1"/>
                </a:solidFill>
                <a:latin typeface="Arial"/>
                <a:ea typeface="Arial"/>
                <a:cs typeface="Arial"/>
              </a:rPr>
              <a:t>)</a:t>
            </a:r>
            <a:r>
              <a:rPr lang="ru-RU" b="0" i="0" u="none" strike="noStrike" cap="none" spc="0">
                <a:solidFill>
                  <a:schemeClr val="tx1"/>
                </a:solidFill>
                <a:latin typeface="Arial"/>
                <a:cs typeface="Arial"/>
              </a:rPr>
              <a:t> AND</a:t>
            </a:r>
            <a:endParaRPr lang="ru-RU" b="0" i="0" u="none" strike="noStrike" cap="none" spc="0">
              <a:solidFill>
                <a:schemeClr val="tx1"/>
              </a:solidFill>
              <a:latin typeface="Arial"/>
              <a:cs typeface="Arial"/>
            </a:endParaRPr>
          </a:p>
          <a:p>
            <a:pPr algn="l">
              <a:defRPr/>
            </a:pPr>
            <a:r>
              <a:rPr lang="ru-RU"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AND source = '</a:t>
            </a:r>
            <a:r>
              <a:rPr lang="ru-RU" sz="1800" b="1" i="0" u="none" strike="noStrike" cap="none" spc="0">
                <a:solidFill>
                  <a:schemeClr val="tx1"/>
                </a:solidFill>
                <a:latin typeface="Arial"/>
                <a:ea typeface="Arial"/>
                <a:cs typeface="Arial"/>
              </a:rPr>
              <a:t>Wiki</a:t>
            </a:r>
            <a:r>
              <a:rPr lang="ru-RU" sz="1800" b="0" i="0" u="none" strike="noStrike" cap="none" spc="0">
                <a:solidFill>
                  <a:schemeClr val="tx1"/>
                </a:solidFill>
                <a:latin typeface="Arial"/>
                <a:ea typeface="Arial"/>
                <a:cs typeface="Arial"/>
              </a:rPr>
              <a:t>-</a:t>
            </a:r>
            <a:r>
              <a:rPr lang="ru-RU" sz="1800" b="1" i="0" u="none" strike="noStrike" cap="none" spc="0">
                <a:solidFill>
                  <a:schemeClr val="tx1"/>
                </a:solidFill>
                <a:latin typeface="Arial"/>
                <a:ea typeface="Arial"/>
                <a:cs typeface="Arial"/>
              </a:rPr>
              <a:t>Solar</a:t>
            </a:r>
            <a:r>
              <a:rPr lang="ru-RU" sz="1800" b="0" i="0" u="none" strike="noStrike" cap="none" spc="0">
                <a:solidFill>
                  <a:schemeClr val="tx1"/>
                </a:solidFill>
                <a:latin typeface="Arial"/>
                <a:ea typeface="Arial"/>
                <a:cs typeface="Arial"/>
              </a:rPr>
              <a:t>'</a:t>
            </a:r>
            <a:r>
              <a:rPr lang="ru-RU"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AND</a:t>
            </a:r>
            <a:endParaRPr lang="ru-RU" sz="1800" b="0" i="0" u="none" strike="noStrike" cap="none" spc="0">
              <a:solidFill>
                <a:schemeClr val="tx1"/>
              </a:solidFill>
              <a:latin typeface="Times New Roman"/>
              <a:cs typeface="Times New Roman"/>
            </a:endParaRPr>
          </a:p>
          <a:p>
            <a:pPr algn="l">
              <a:defRPr/>
            </a:pPr>
            <a:r>
              <a:rPr lang="ru-RU" sz="1800" b="0" i="0" u="none" strike="noStrike" cap="none" spc="0">
                <a:solidFill>
                  <a:schemeClr val="tx1"/>
                </a:solidFill>
                <a:latin typeface="Arial"/>
                <a:ea typeface="Arial"/>
                <a:cs typeface="Arial"/>
              </a:rPr>
              <a:t>  longitude &gt; </a:t>
            </a:r>
            <a:r>
              <a:rPr lang="ru-RU" sz="1800" b="1" i="0" u="none" strike="noStrike" cap="none" spc="0">
                <a:solidFill>
                  <a:schemeClr val="tx1"/>
                </a:solidFill>
                <a:latin typeface="Arial"/>
                <a:ea typeface="Arial"/>
                <a:cs typeface="Arial"/>
              </a:rPr>
              <a:t>40</a:t>
            </a:r>
            <a:r>
              <a:rPr lang="ru-RU" sz="1800" b="0" i="0" u="none" strike="noStrike" cap="none" spc="0">
                <a:solidFill>
                  <a:schemeClr val="tx1"/>
                </a:solidFill>
                <a:latin typeface="Arial"/>
                <a:ea typeface="Arial"/>
                <a:cs typeface="Arial"/>
              </a:rPr>
              <a:t>. </a:t>
            </a:r>
            <a:r>
              <a:rPr lang="ru-RU" sz="1800" b="0" i="0" u="none" strike="noStrike" cap="none" spc="0">
                <a:solidFill>
                  <a:schemeClr val="tx1"/>
                </a:solidFill>
                <a:latin typeface="Arial"/>
                <a:ea typeface="Arial"/>
                <a:cs typeface="Arial"/>
              </a:rPr>
              <a:t>AND longitude &lt; </a:t>
            </a:r>
            <a:r>
              <a:rPr lang="ru-RU" sz="1800" b="1" i="0" u="none" strike="noStrike" cap="none" spc="0">
                <a:solidFill>
                  <a:schemeClr val="tx1"/>
                </a:solidFill>
                <a:latin typeface="Arial"/>
                <a:ea typeface="Arial"/>
                <a:cs typeface="Arial"/>
              </a:rPr>
              <a:t>70</a:t>
            </a:r>
            <a:r>
              <a:rPr lang="ru-RU" sz="1800" b="0" i="0" u="none" strike="noStrike" cap="none" spc="0">
                <a:solidFill>
                  <a:schemeClr val="tx1"/>
                </a:solidFill>
                <a:latin typeface="Arial"/>
                <a:ea typeface="Arial"/>
                <a:cs typeface="Arial"/>
              </a:rPr>
              <a:t>.</a:t>
            </a:r>
            <a:r>
              <a:rPr lang="ru-RU" b="0" i="0" u="none" strike="noStrike" cap="none" spc="0">
                <a:solidFill>
                  <a:schemeClr val="tx1"/>
                </a:solidFill>
                <a:latin typeface="Arial"/>
                <a:cs typeface="Arial"/>
              </a:rPr>
              <a:t>;</a:t>
            </a:r>
            <a:endParaRPr lang="ru-RU" sz="1800" b="0" i="0" u="none" strike="noStrike" cap="none" spc="0">
              <a:solidFill>
                <a:schemeClr val="tx1"/>
              </a:solidFill>
              <a:latin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8996311" name=""/>
          <p:cNvSpPr/>
          <p:nvPr/>
        </p:nvSpPr>
        <p:spPr bwMode="auto">
          <a:xfrm flipH="0" flipV="0">
            <a:off x="5107926" y="1983777"/>
            <a:ext cx="3147517" cy="2699942"/>
          </a:xfrm>
          <a:prstGeom prst="rect">
            <a:avLst/>
          </a:prstGeom>
          <a:solidFill>
            <a:schemeClr val="accent2">
              <a:lumMod val="60000"/>
              <a:lumOff val="40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213733318" name=""/>
          <p:cNvSpPr/>
          <p:nvPr/>
        </p:nvSpPr>
        <p:spPr bwMode="auto">
          <a:xfrm flipH="0" flipV="0">
            <a:off x="573664" y="1983778"/>
            <a:ext cx="4497517" cy="2699943"/>
          </a:xfrm>
          <a:prstGeom prst="rect">
            <a:avLst/>
          </a:prstGeom>
          <a:solidFill>
            <a:schemeClr val="accent2">
              <a:lumMod val="60000"/>
              <a:lumOff val="40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1905132962" name=""/>
          <p:cNvSpPr/>
          <p:nvPr/>
        </p:nvSpPr>
        <p:spPr bwMode="auto">
          <a:xfrm flipH="0" flipV="0">
            <a:off x="573665" y="4683721"/>
            <a:ext cx="4497518" cy="1117217"/>
          </a:xfrm>
          <a:prstGeom prst="rect">
            <a:avLst/>
          </a:prstGeom>
          <a:solidFill>
            <a:schemeClr val="accent6">
              <a:lumMod val="60000"/>
              <a:lumOff val="40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cxnSp>
        <p:nvCxnSpPr>
          <p:cNvPr id="1835319465" name=""/>
          <p:cNvCxnSpPr>
            <a:cxnSpLocks/>
            <a:stCxn id="658318816" idx="3"/>
            <a:endCxn id="226683703" idx="0"/>
          </p:cNvCxnSpPr>
          <p:nvPr/>
        </p:nvCxnSpPr>
        <p:spPr bwMode="auto">
          <a:xfrm rot="5399977" flipH="0" flipV="0">
            <a:off x="987535" y="4527453"/>
            <a:ext cx="371027" cy="23441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1980781824" name=""/>
          <p:cNvCxnSpPr>
            <a:cxnSpLocks/>
            <a:stCxn id="658318816" idx="5"/>
            <a:endCxn id="904318423" idx="0"/>
          </p:cNvCxnSpPr>
          <p:nvPr/>
        </p:nvCxnSpPr>
        <p:spPr bwMode="auto">
          <a:xfrm rot="5399977" flipH="0" flipV="1">
            <a:off x="1861626" y="4565025"/>
            <a:ext cx="371027" cy="159266"/>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247845248" name=""/>
          <p:cNvCxnSpPr>
            <a:cxnSpLocks/>
            <a:stCxn id="1814071930" idx="3"/>
            <a:endCxn id="658318816" idx="7"/>
          </p:cNvCxnSpPr>
          <p:nvPr/>
        </p:nvCxnSpPr>
        <p:spPr bwMode="auto">
          <a:xfrm rot="5399977" flipH="0" flipV="0">
            <a:off x="1841650" y="3678630"/>
            <a:ext cx="450116" cy="198403"/>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1697792831" name=""/>
          <p:cNvCxnSpPr>
            <a:cxnSpLocks/>
            <a:stCxn id="1024554446" idx="4"/>
            <a:endCxn id="1316256054" idx="0"/>
          </p:cNvCxnSpPr>
          <p:nvPr/>
        </p:nvCxnSpPr>
        <p:spPr bwMode="auto">
          <a:xfrm rot="5399977" flipH="0" flipV="1">
            <a:off x="3187016" y="4662617"/>
            <a:ext cx="333606" cy="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1709614095" name=""/>
          <p:cNvCxnSpPr>
            <a:cxnSpLocks/>
            <a:stCxn id="520368037" idx="3"/>
            <a:endCxn id="1814071930" idx="7"/>
          </p:cNvCxnSpPr>
          <p:nvPr/>
        </p:nvCxnSpPr>
        <p:spPr bwMode="auto">
          <a:xfrm rot="5399977" flipH="0" flipV="0">
            <a:off x="2800534" y="2707160"/>
            <a:ext cx="431988" cy="34673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1520261106" name=""/>
          <p:cNvCxnSpPr>
            <a:cxnSpLocks/>
            <a:stCxn id="250655708" idx="4"/>
            <a:endCxn id="866811764" idx="0"/>
          </p:cNvCxnSpPr>
          <p:nvPr/>
        </p:nvCxnSpPr>
        <p:spPr bwMode="auto">
          <a:xfrm rot="5399977" flipH="0" flipV="0">
            <a:off x="4359414" y="3771116"/>
            <a:ext cx="247698" cy="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818117858" name=""/>
          <p:cNvCxnSpPr>
            <a:cxnSpLocks/>
            <a:stCxn id="520368037" idx="5"/>
            <a:endCxn id="250655708" idx="1"/>
          </p:cNvCxnSpPr>
          <p:nvPr/>
        </p:nvCxnSpPr>
        <p:spPr bwMode="auto">
          <a:xfrm rot="5399977" flipH="0" flipV="1">
            <a:off x="3791416" y="2740261"/>
            <a:ext cx="431988" cy="280527"/>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cxnSp>
        <p:nvCxnSpPr>
          <p:cNvPr id="1471619437" name=""/>
          <p:cNvCxnSpPr>
            <a:cxnSpLocks/>
            <a:stCxn id="866811764" idx="4"/>
            <a:endCxn id="821753425" idx="0"/>
          </p:cNvCxnSpPr>
          <p:nvPr/>
        </p:nvCxnSpPr>
        <p:spPr bwMode="auto">
          <a:xfrm rot="5399977" flipH="0" flipV="1">
            <a:off x="4330145" y="4690288"/>
            <a:ext cx="300162" cy="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sp>
        <p:nvSpPr>
          <p:cNvPr id="821753425" name=""/>
          <p:cNvSpPr/>
          <p:nvPr/>
        </p:nvSpPr>
        <p:spPr bwMode="auto">
          <a:xfrm rot="0" flipH="0" flipV="0">
            <a:off x="4121759" y="4840369"/>
            <a:ext cx="716934" cy="645240"/>
          </a:xfrm>
          <a:prstGeom prst="ellipse">
            <a:avLst/>
          </a:prstGeom>
          <a:solidFill>
            <a:schemeClr val="tx1">
              <a:lumMod val="65000"/>
              <a:lumOff val="35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D</a:t>
            </a:r>
            <a:endParaRPr/>
          </a:p>
        </p:txBody>
      </p:sp>
      <p:sp>
        <p:nvSpPr>
          <p:cNvPr id="226683703" name=""/>
          <p:cNvSpPr/>
          <p:nvPr/>
        </p:nvSpPr>
        <p:spPr bwMode="auto">
          <a:xfrm rot="0" flipH="0" flipV="0">
            <a:off x="697376" y="4830172"/>
            <a:ext cx="716934" cy="645240"/>
          </a:xfrm>
          <a:prstGeom prst="ellipse">
            <a:avLst/>
          </a:prstGeom>
          <a:solidFill>
            <a:schemeClr val="tx1">
              <a:lumMod val="65000"/>
              <a:lumOff val="35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A</a:t>
            </a:r>
            <a:endParaRPr/>
          </a:p>
        </p:txBody>
      </p:sp>
      <p:sp>
        <p:nvSpPr>
          <p:cNvPr id="904318423" name=""/>
          <p:cNvSpPr/>
          <p:nvPr/>
        </p:nvSpPr>
        <p:spPr bwMode="auto">
          <a:xfrm rot="0" flipH="0" flipV="0">
            <a:off x="1768306" y="4830172"/>
            <a:ext cx="716934" cy="645240"/>
          </a:xfrm>
          <a:prstGeom prst="ellipse">
            <a:avLst/>
          </a:prstGeom>
          <a:solidFill>
            <a:schemeClr val="tx1">
              <a:lumMod val="65000"/>
              <a:lumOff val="35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B</a:t>
            </a:r>
            <a:endParaRPr/>
          </a:p>
        </p:txBody>
      </p:sp>
      <p:sp>
        <p:nvSpPr>
          <p:cNvPr id="658318816" name=""/>
          <p:cNvSpPr/>
          <p:nvPr/>
        </p:nvSpPr>
        <p:spPr bwMode="auto">
          <a:xfrm rot="0" flipH="0" flipV="0">
            <a:off x="1149990" y="3908396"/>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Join</a:t>
            </a:r>
            <a:endParaRPr/>
          </a:p>
        </p:txBody>
      </p:sp>
      <p:sp>
        <p:nvSpPr>
          <p:cNvPr id="1814071930" name=""/>
          <p:cNvSpPr/>
          <p:nvPr/>
        </p:nvSpPr>
        <p:spPr bwMode="auto">
          <a:xfrm rot="0" flipH="0" flipV="0">
            <a:off x="2025647" y="3002026"/>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Join</a:t>
            </a:r>
            <a:endParaRPr/>
          </a:p>
        </p:txBody>
      </p:sp>
      <p:sp>
        <p:nvSpPr>
          <p:cNvPr id="1316256054" name=""/>
          <p:cNvSpPr/>
          <p:nvPr/>
        </p:nvSpPr>
        <p:spPr bwMode="auto">
          <a:xfrm rot="0" flipH="0" flipV="0">
            <a:off x="2998601" y="4829419"/>
            <a:ext cx="716934" cy="645240"/>
          </a:xfrm>
          <a:prstGeom prst="ellipse">
            <a:avLst/>
          </a:prstGeom>
          <a:solidFill>
            <a:schemeClr val="tx1">
              <a:lumMod val="65000"/>
              <a:lumOff val="35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C</a:t>
            </a:r>
            <a:endParaRPr/>
          </a:p>
        </p:txBody>
      </p:sp>
      <p:sp>
        <p:nvSpPr>
          <p:cNvPr id="520368037" name=""/>
          <p:cNvSpPr/>
          <p:nvPr/>
        </p:nvSpPr>
        <p:spPr bwMode="auto">
          <a:xfrm rot="0" flipH="0" flipV="0">
            <a:off x="3049630" y="2113783"/>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lgn="ctr">
              <a:defRPr/>
            </a:pPr>
            <a:r>
              <a:rPr/>
              <a:t>Agg</a:t>
            </a:r>
            <a:endParaRPr/>
          </a:p>
        </p:txBody>
      </p:sp>
      <p:sp>
        <p:nvSpPr>
          <p:cNvPr id="250655708" name=""/>
          <p:cNvSpPr/>
          <p:nvPr/>
        </p:nvSpPr>
        <p:spPr bwMode="auto">
          <a:xfrm rot="0" flipH="0" flipV="0">
            <a:off x="4007410" y="3002026"/>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45720" rIns="0" bIns="45720" numCol="1" spcCol="0" rtlCol="0" fromWordArt="0" anchor="ctr" anchorCtr="0" forceAA="0" upright="0" compatLnSpc="0"/>
          <a:p>
            <a:pPr algn="ctr">
              <a:defRPr/>
            </a:pPr>
            <a:r>
              <a:rPr sz="1400"/>
              <a:t>SubPlan</a:t>
            </a:r>
            <a:endParaRPr/>
          </a:p>
        </p:txBody>
      </p:sp>
      <p:sp>
        <p:nvSpPr>
          <p:cNvPr id="866811764" name=""/>
          <p:cNvSpPr/>
          <p:nvPr/>
        </p:nvSpPr>
        <p:spPr bwMode="auto">
          <a:xfrm rot="0" flipH="0" flipV="0">
            <a:off x="4001337" y="3894966"/>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4400" tIns="45720" rIns="14400" bIns="45720" numCol="1" spcCol="0" rtlCol="0" fromWordArt="0" anchor="ctr" anchorCtr="0" forceAA="0" upright="0" compatLnSpc="0"/>
          <a:p>
            <a:pPr algn="ctr">
              <a:defRPr/>
            </a:pPr>
            <a:r>
              <a:rPr/>
              <a:t>Group</a:t>
            </a:r>
            <a:endParaRPr/>
          </a:p>
        </p:txBody>
      </p:sp>
      <p:sp>
        <p:nvSpPr>
          <p:cNvPr id="1024554446" name=""/>
          <p:cNvSpPr/>
          <p:nvPr/>
        </p:nvSpPr>
        <p:spPr bwMode="auto">
          <a:xfrm rot="0" flipH="0" flipV="0">
            <a:off x="2871680" y="3850572"/>
            <a:ext cx="957780" cy="645240"/>
          </a:xfrm>
          <a:prstGeom prst="ellipse">
            <a:avLst/>
          </a:prstGeom>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4400" tIns="45720" rIns="14400" bIns="45720" numCol="1" spcCol="0" rtlCol="0" fromWordArt="0" anchor="ctr" anchorCtr="0" forceAA="0" upright="0" compatLnSpc="0"/>
          <a:p>
            <a:pPr algn="ctr">
              <a:defRPr/>
            </a:pPr>
            <a:r>
              <a:rPr/>
              <a:t>Sort</a:t>
            </a:r>
            <a:endParaRPr/>
          </a:p>
        </p:txBody>
      </p:sp>
      <p:cxnSp>
        <p:nvCxnSpPr>
          <p:cNvPr id="730826220" name=""/>
          <p:cNvCxnSpPr>
            <a:cxnSpLocks/>
            <a:stCxn id="1814071930" idx="5"/>
            <a:endCxn id="1024554446" idx="1"/>
          </p:cNvCxnSpPr>
          <p:nvPr/>
        </p:nvCxnSpPr>
        <p:spPr bwMode="auto">
          <a:xfrm rot="5399977" flipH="0" flipV="1">
            <a:off x="2731407" y="3664530"/>
            <a:ext cx="392291" cy="168780"/>
          </a:xfrm>
          <a:prstGeom prst="line">
            <a:avLst/>
          </a:prstGeom>
          <a:ln w="19049" cap="flat" cmpd="sng" algn="ctr">
            <a:solidFill>
              <a:schemeClr val="tx1"/>
            </a:solidFill>
            <a:prstDash val="solid"/>
            <a:miter lim="800000"/>
            <a:headEnd type="stealth"/>
            <a:tailEnd type="oval" w="lg" len="lg"/>
          </a:ln>
        </p:spPr>
        <p:style>
          <a:lnRef idx="1">
            <a:schemeClr val="accent1">
              <a:shade val="50000"/>
            </a:schemeClr>
          </a:lnRef>
          <a:fillRef idx="0">
            <a:schemeClr val="accent1"/>
          </a:fillRef>
          <a:effectRef idx="0">
            <a:schemeClr val="accent1"/>
          </a:effectRef>
          <a:fontRef idx="minor">
            <a:schemeClr val="tx1"/>
          </a:fontRef>
        </p:style>
      </p:cxnSp>
      <p:sp>
        <p:nvSpPr>
          <p:cNvPr id="1035426775" name=""/>
          <p:cNvSpPr txBox="1"/>
          <p:nvPr/>
        </p:nvSpPr>
        <p:spPr bwMode="auto">
          <a:xfrm rot="0" flipH="0" flipV="0">
            <a:off x="573665" y="5476641"/>
            <a:ext cx="4497661" cy="30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400"/>
              <a:t>base </a:t>
            </a:r>
            <a:r>
              <a:rPr sz="1400"/>
              <a:t>relations</a:t>
            </a:r>
            <a:endParaRPr sz="1400"/>
          </a:p>
        </p:txBody>
      </p:sp>
      <p:sp>
        <p:nvSpPr>
          <p:cNvPr id="1386189093" name=""/>
          <p:cNvSpPr txBox="1"/>
          <p:nvPr/>
        </p:nvSpPr>
        <p:spPr bwMode="auto">
          <a:xfrm rot="0" flipH="0" flipV="0">
            <a:off x="573665" y="1983778"/>
            <a:ext cx="4498452" cy="30483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400"/>
              <a:t>relational operations</a:t>
            </a:r>
            <a:endParaRPr sz="1400"/>
          </a:p>
        </p:txBody>
      </p:sp>
      <p:sp>
        <p:nvSpPr>
          <p:cNvPr id="1117633041" name=""/>
          <p:cNvSpPr txBox="1"/>
          <p:nvPr/>
        </p:nvSpPr>
        <p:spPr bwMode="auto">
          <a:xfrm flipH="0" flipV="0">
            <a:off x="5171447" y="1998101"/>
            <a:ext cx="3083996" cy="2560355"/>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lang="ru-RU" sz="1800" b="1" i="0" u="none" strike="noStrike" cap="none" spc="0">
                <a:solidFill>
                  <a:schemeClr val="tx1"/>
                </a:solidFill>
                <a:latin typeface="Arial"/>
                <a:ea typeface="Arial"/>
                <a:cs typeface="Arial"/>
              </a:rPr>
              <a:t>Cardinality estimation:</a:t>
            </a:r>
            <a:endParaRPr/>
          </a:p>
          <a:p>
            <a:pPr marL="283879" indent="-283879">
              <a:buFont typeface="Wingdings"/>
              <a:buChar char="Ø"/>
              <a:defRPr/>
            </a:pPr>
            <a:r>
              <a:rPr/>
              <a:t>Adaptive Query Optimizer</a:t>
            </a:r>
            <a:br>
              <a:rPr/>
            </a:br>
            <a:r>
              <a:rPr lang="ru-RU" sz="1800" b="0" i="0" u="none" strike="noStrike" cap="none" spc="0">
                <a:solidFill>
                  <a:schemeClr val="tx1"/>
                </a:solidFill>
                <a:latin typeface="+mn-lt"/>
                <a:ea typeface="+mn-ea"/>
                <a:cs typeface="+mn-cs"/>
              </a:rPr>
              <a:t>(</a:t>
            </a:r>
            <a:r>
              <a:rPr lang="ru-RU" sz="1800" b="0" i="1" u="none" strike="noStrike" cap="none" spc="0">
                <a:solidFill>
                  <a:schemeClr val="tx1"/>
                </a:solidFill>
                <a:latin typeface="+mn-lt"/>
                <a:ea typeface="+mn-ea"/>
                <a:cs typeface="+mn-cs"/>
              </a:rPr>
              <a:t>aqo</a:t>
            </a:r>
            <a:r>
              <a:rPr lang="ru-RU" sz="1800" b="0" i="0" u="none" strike="noStrike" cap="none" spc="0">
                <a:solidFill>
                  <a:schemeClr val="tx1"/>
                </a:solidFill>
                <a:latin typeface="+mn-lt"/>
                <a:ea typeface="+mn-ea"/>
                <a:cs typeface="+mn-cs"/>
              </a:rPr>
              <a:t>)</a:t>
            </a:r>
            <a:endParaRPr lang="ru-RU" sz="1800" b="0" i="0" u="none" strike="noStrike" cap="none" spc="0">
              <a:solidFill>
                <a:schemeClr val="tx1"/>
              </a:solidFill>
              <a:latin typeface="Times New Roman"/>
              <a:cs typeface="Times New Roman"/>
            </a:endParaRPr>
          </a:p>
          <a:p>
            <a:pPr marL="283879" indent="-283879">
              <a:buFont typeface="Wingdings"/>
              <a:buChar char="Ø"/>
              <a:defRPr/>
            </a:pPr>
            <a:r>
              <a:rPr/>
              <a:t>Query replanning</a:t>
            </a:r>
            <a:br>
              <a:rPr/>
            </a:br>
            <a:r>
              <a:rPr/>
              <a:t>(</a:t>
            </a:r>
            <a:r>
              <a:rPr i="1"/>
              <a:t>replan</a:t>
            </a:r>
            <a:r>
              <a:rPr/>
              <a:t>)</a:t>
            </a:r>
            <a:endParaRPr/>
          </a:p>
          <a:p>
            <a:pPr marL="283879" indent="-283879">
              <a:buFont typeface="Wingdings"/>
              <a:buChar char="Ø"/>
              <a:defRPr/>
            </a:pPr>
            <a:r>
              <a:rPr/>
              <a:t>Plan freezing</a:t>
            </a:r>
            <a:br>
              <a:rPr/>
            </a:br>
            <a:r>
              <a:rPr/>
              <a:t>(</a:t>
            </a:r>
            <a:r>
              <a:rPr i="1"/>
              <a:t>sr_plan</a:t>
            </a:r>
            <a:r>
              <a:rPr/>
              <a:t>)</a:t>
            </a:r>
            <a:endParaRPr/>
          </a:p>
          <a:p>
            <a:pPr marL="283879" indent="-283879">
              <a:buFont typeface="Wingdings"/>
              <a:buChar char="Ø"/>
              <a:defRPr/>
            </a:pPr>
            <a:r>
              <a:rPr/>
              <a:t>Selectivity by index</a:t>
            </a:r>
            <a:br>
              <a:rPr/>
            </a:br>
            <a:r>
              <a:rPr/>
              <a:t>(</a:t>
            </a:r>
            <a:r>
              <a:rPr i="1"/>
              <a:t>Joinsel</a:t>
            </a:r>
            <a:r>
              <a:rPr/>
              <a:t>)</a:t>
            </a:r>
            <a:endParaRPr/>
          </a:p>
        </p:txBody>
      </p:sp>
      <p:sp>
        <p:nvSpPr>
          <p:cNvPr id="1292196744" name=""/>
          <p:cNvSpPr/>
          <p:nvPr/>
        </p:nvSpPr>
        <p:spPr bwMode="auto">
          <a:xfrm flipH="0" flipV="0">
            <a:off x="5107926" y="4683721"/>
            <a:ext cx="3147517" cy="1117217"/>
          </a:xfrm>
          <a:prstGeom prst="rect">
            <a:avLst/>
          </a:prstGeom>
          <a:solidFill>
            <a:schemeClr val="accent6">
              <a:lumMod val="60000"/>
              <a:lumOff val="40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31624053" name=""/>
          <p:cNvSpPr txBox="1"/>
          <p:nvPr/>
        </p:nvSpPr>
        <p:spPr bwMode="auto">
          <a:xfrm flipH="0" flipV="0">
            <a:off x="5171447" y="4708566"/>
            <a:ext cx="2648125" cy="64011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ru-RU" b="1" i="0" u="none" strike="noStrike" cap="none" spc="0">
                <a:solidFill>
                  <a:schemeClr val="tx1"/>
                </a:solidFill>
                <a:latin typeface="Arial"/>
                <a:ea typeface="Arial"/>
                <a:cs typeface="Arial"/>
              </a:rPr>
              <a:t>Cardinality estimation:</a:t>
            </a:r>
            <a:endParaRPr lang="ru-RU" b="1" i="0" u="none" strike="noStrike" cap="none" spc="0">
              <a:solidFill>
                <a:schemeClr val="tx1"/>
              </a:solidFill>
              <a:latin typeface="Arial"/>
              <a:ea typeface="Arial"/>
              <a:cs typeface="Arial"/>
            </a:endParaRPr>
          </a:p>
          <a:p>
            <a:pPr marL="283879" indent="-283879" algn="l">
              <a:buFont typeface="Wingdings"/>
              <a:buChar char="Ø"/>
              <a:defRPr/>
            </a:pPr>
            <a:r>
              <a:rPr lang="ru-RU" b="0" i="0" u="none" strike="noStrike" cap="none" spc="0">
                <a:solidFill>
                  <a:schemeClr val="tx1"/>
                </a:solidFill>
                <a:latin typeface="Arial"/>
                <a:ea typeface="Arial"/>
                <a:cs typeface="Arial"/>
              </a:rPr>
              <a:t>statistics ???</a:t>
            </a:r>
            <a:endParaRPr b="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41504207" name="Заголовок 1"/>
          <p:cNvSpPr>
            <a:spLocks noGrp="1"/>
          </p:cNvSpPr>
          <p:nvPr>
            <p:ph type="title"/>
          </p:nvPr>
        </p:nvSpPr>
        <p:spPr bwMode="auto"/>
        <p:txBody>
          <a:bodyPr/>
          <a:lstStyle/>
          <a:p>
            <a:pPr>
              <a:defRPr/>
            </a:pPr>
            <a:r>
              <a:rPr/>
              <a:t>Very short demonstration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074767720" name=""/>
          <p:cNvPicPr>
            <a:picLocks noChangeAspect="1"/>
          </p:cNvPicPr>
          <p:nvPr/>
        </p:nvPicPr>
        <p:blipFill>
          <a:blip r:embed="rId2"/>
          <a:stretch/>
        </p:blipFill>
        <p:spPr bwMode="auto">
          <a:xfrm>
            <a:off x="5000625" y="2600325"/>
            <a:ext cx="2190749" cy="1657350"/>
          </a:xfrm>
          <a:prstGeom prst="rect">
            <a:avLst/>
          </a:prstGeom>
        </p:spPr>
      </p:pic>
      <p:pic>
        <p:nvPicPr>
          <p:cNvPr id="1960280139" name=""/>
          <p:cNvPicPr>
            <a:picLocks noChangeAspect="1"/>
          </p:cNvPicPr>
          <p:nvPr/>
        </p:nvPicPr>
        <p:blipFill>
          <a:blip r:embed="rId3"/>
          <a:stretch/>
        </p:blipFill>
        <p:spPr bwMode="auto">
          <a:xfrm flipH="0" flipV="0">
            <a:off x="2014250" y="2957870"/>
            <a:ext cx="1957925" cy="1102032"/>
          </a:xfrm>
          <a:prstGeom prst="rect">
            <a:avLst/>
          </a:prstGeom>
        </p:spPr>
      </p:pic>
      <p:pic>
        <p:nvPicPr>
          <p:cNvPr id="279886655" name=""/>
          <p:cNvPicPr>
            <a:picLocks noChangeAspect="1"/>
          </p:cNvPicPr>
          <p:nvPr/>
        </p:nvPicPr>
        <p:blipFill>
          <a:blip r:embed="rId4"/>
          <a:stretch/>
        </p:blipFill>
        <p:spPr bwMode="auto">
          <a:xfrm flipH="0" flipV="0">
            <a:off x="6853292" y="5093211"/>
            <a:ext cx="3407041" cy="946671"/>
          </a:xfrm>
          <a:prstGeom prst="rect">
            <a:avLst/>
          </a:prstGeom>
        </p:spPr>
      </p:pic>
      <p:pic>
        <p:nvPicPr>
          <p:cNvPr id="775634580" name=""/>
          <p:cNvPicPr>
            <a:picLocks noChangeAspect="1"/>
          </p:cNvPicPr>
          <p:nvPr/>
        </p:nvPicPr>
        <p:blipFill>
          <a:blip r:embed="rId5"/>
          <a:stretch/>
        </p:blipFill>
        <p:spPr bwMode="auto">
          <a:xfrm flipH="0" flipV="0">
            <a:off x="6624837" y="4059902"/>
            <a:ext cx="3863952" cy="1101226"/>
          </a:xfrm>
          <a:prstGeom prst="rect">
            <a:avLst/>
          </a:prstGeom>
        </p:spPr>
      </p:pic>
      <p:pic>
        <p:nvPicPr>
          <p:cNvPr id="1498609103" name=""/>
          <p:cNvPicPr>
            <a:picLocks noChangeAspect="1"/>
          </p:cNvPicPr>
          <p:nvPr/>
        </p:nvPicPr>
        <p:blipFill>
          <a:blip r:embed="rId6"/>
          <a:stretch/>
        </p:blipFill>
        <p:spPr bwMode="auto">
          <a:xfrm flipH="0" flipV="0">
            <a:off x="7767956" y="1344088"/>
            <a:ext cx="2143763" cy="1071881"/>
          </a:xfrm>
          <a:prstGeom prst="rect">
            <a:avLst/>
          </a:prstGeom>
        </p:spPr>
      </p:pic>
      <p:pic>
        <p:nvPicPr>
          <p:cNvPr id="151357692" name=""/>
          <p:cNvPicPr>
            <a:picLocks noChangeAspect="1"/>
          </p:cNvPicPr>
          <p:nvPr/>
        </p:nvPicPr>
        <p:blipFill>
          <a:blip r:embed="rId7"/>
          <a:stretch/>
        </p:blipFill>
        <p:spPr bwMode="auto">
          <a:xfrm flipH="0" flipV="0">
            <a:off x="1153928" y="1276803"/>
            <a:ext cx="3246693" cy="1082230"/>
          </a:xfrm>
          <a:prstGeom prst="rect">
            <a:avLst/>
          </a:prstGeom>
        </p:spPr>
      </p:pic>
      <p:pic>
        <p:nvPicPr>
          <p:cNvPr id="287767938" name=""/>
          <p:cNvPicPr>
            <a:picLocks noChangeAspect="1"/>
          </p:cNvPicPr>
          <p:nvPr/>
        </p:nvPicPr>
        <p:blipFill>
          <a:blip r:embed="rId8"/>
          <a:stretch/>
        </p:blipFill>
        <p:spPr bwMode="auto">
          <a:xfrm flipH="0" flipV="0">
            <a:off x="7955832" y="2600325"/>
            <a:ext cx="2276908" cy="1517938"/>
          </a:xfrm>
          <a:prstGeom prst="rect">
            <a:avLst/>
          </a:prstGeom>
        </p:spPr>
      </p:pic>
      <p:pic>
        <p:nvPicPr>
          <p:cNvPr id="1455369373" name=""/>
          <p:cNvPicPr>
            <a:picLocks noChangeAspect="1"/>
          </p:cNvPicPr>
          <p:nvPr/>
        </p:nvPicPr>
        <p:blipFill>
          <a:blip r:embed="rId9"/>
          <a:stretch/>
        </p:blipFill>
        <p:spPr bwMode="auto">
          <a:xfrm flipH="0" flipV="0">
            <a:off x="3625871" y="4487698"/>
            <a:ext cx="3285739" cy="1613153"/>
          </a:xfrm>
          <a:prstGeom prst="rect">
            <a:avLst/>
          </a:prstGeom>
        </p:spPr>
      </p:pic>
      <p:pic>
        <p:nvPicPr>
          <p:cNvPr id="266376080" name=""/>
          <p:cNvPicPr>
            <a:picLocks noChangeAspect="1"/>
          </p:cNvPicPr>
          <p:nvPr/>
        </p:nvPicPr>
        <p:blipFill>
          <a:blip r:embed="rId10"/>
          <a:stretch/>
        </p:blipFill>
        <p:spPr bwMode="auto">
          <a:xfrm flipH="0" flipV="0">
            <a:off x="4643861" y="1528443"/>
            <a:ext cx="2904273" cy="1315220"/>
          </a:xfrm>
          <a:prstGeom prst="rect">
            <a:avLst/>
          </a:prstGeom>
        </p:spPr>
      </p:pic>
      <p:pic>
        <p:nvPicPr>
          <p:cNvPr id="1267359013" name=""/>
          <p:cNvPicPr>
            <a:picLocks noChangeAspect="1"/>
          </p:cNvPicPr>
          <p:nvPr/>
        </p:nvPicPr>
        <p:blipFill>
          <a:blip r:embed="rId11"/>
          <a:stretch/>
        </p:blipFill>
        <p:spPr bwMode="auto">
          <a:xfrm flipH="0" flipV="0">
            <a:off x="1026522" y="4722556"/>
            <a:ext cx="2691068" cy="1237891"/>
          </a:xfrm>
          <a:prstGeom prst="rect">
            <a:avLst/>
          </a:prstGeom>
        </p:spPr>
      </p:pic>
      <p:sp>
        <p:nvSpPr>
          <p:cNvPr id="988897292" name="Заголовок 1"/>
          <p:cNvSpPr>
            <a:spLocks noGrp="1"/>
          </p:cNvSpPr>
          <p:nvPr>
            <p:ph type="title"/>
          </p:nvPr>
        </p:nvSpPr>
        <p:spPr bwMode="auto">
          <a:xfrm>
            <a:off x="223683" y="57866"/>
            <a:ext cx="10515600" cy="1325562"/>
          </a:xfrm>
        </p:spPr>
        <p:txBody>
          <a:bodyPr/>
          <a:lstStyle/>
          <a:p>
            <a:pPr>
              <a:defRPr/>
            </a:pPr>
            <a:r>
              <a:rPr/>
              <a:t>Object-Relational mapping software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4538758" name="Заголовок 1"/>
          <p:cNvSpPr>
            <a:spLocks noGrp="1"/>
          </p:cNvSpPr>
          <p:nvPr>
            <p:ph type="title"/>
          </p:nvPr>
        </p:nvSpPr>
        <p:spPr bwMode="auto"/>
        <p:txBody>
          <a:bodyPr/>
          <a:lstStyle/>
          <a:p>
            <a:pPr>
              <a:defRPr/>
            </a:pPr>
            <a:r>
              <a:rPr lang="ru-RU" sz="4400" b="0" i="0" u="none" strike="noStrike" cap="none" spc="0">
                <a:solidFill>
                  <a:schemeClr val="tx1"/>
                </a:solidFill>
                <a:latin typeface="Arial"/>
                <a:cs typeface="Arial"/>
              </a:rPr>
              <a:t>Redundant expression</a:t>
            </a:r>
            <a:r>
              <a:rPr/>
              <a:t>s*</a:t>
            </a:r>
            <a:endParaRPr/>
          </a:p>
        </p:txBody>
      </p:sp>
      <p:graphicFrame>
        <p:nvGraphicFramePr>
          <p:cNvPr id="1226164196" name=""/>
          <p:cNvGraphicFramePr>
            <a:graphicFrameLocks xmlns:a="http://schemas.openxmlformats.org/drawingml/2006/main"/>
          </p:cNvGraphicFramePr>
          <p:nvPr/>
        </p:nvGraphicFramePr>
        <p:xfrm>
          <a:off x="1506612" y="2262648"/>
          <a:ext cx="9301087" cy="2519679"/>
        </p:xfrm>
        <a:graphic>
          <a:graphicData uri="http://schemas.openxmlformats.org/drawingml/2006/table">
            <a:tbl>
              <a:tblPr firstRow="1" firstCol="0" lastRow="0" lastCol="0" bandRow="0" bandCol="0">
                <a:tableStyleId>{4D437EFD-5D88-81C6-8E90-04A69EE3EAD1}</a:tableStyleId>
              </a:tblPr>
              <a:tblGrid>
                <a:gridCol w="4590000"/>
                <a:gridCol w="2520000"/>
                <a:gridCol w="2178387"/>
              </a:tblGrid>
              <a:tr h="353059">
                <a:tc>
                  <a:txBody>
                    <a:bodyPr/>
                    <a:p>
                      <a:pPr algn="ctr">
                        <a:defRPr/>
                      </a:pPr>
                      <a:r>
                        <a:rPr>
                          <a:solidFill>
                            <a:schemeClr val="tx1"/>
                          </a:solidFill>
                        </a:rPr>
                        <a:t>Query</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Planned rows</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800" b="1" i="0" u="none" strike="noStrike" cap="none" spc="0">
                          <a:solidFill>
                            <a:schemeClr val="tx1"/>
                          </a:solidFill>
                          <a:latin typeface="+mn-lt"/>
                          <a:ea typeface="+mn-ea"/>
                          <a:cs typeface="+mn-cs"/>
                        </a:rPr>
                        <a:t>Actual rows</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r>
              <a:tr h="365759">
                <a:tc>
                  <a:txBody>
                    <a:bodyPr/>
                    <a:p>
                      <a:pPr>
                        <a:defRPr/>
                      </a:pPr>
                      <a:r>
                        <a:rPr lang="ru-RU" sz="1800" b="0" i="0" u="none" strike="noStrike" cap="none" spc="0">
                          <a:solidFill>
                            <a:schemeClr val="tx1"/>
                          </a:solidFill>
                          <a:latin typeface="Arial"/>
                          <a:cs typeface="Arial"/>
                        </a:rPr>
                        <a:t>SELECT * FROM power_plants</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WHERE</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  country = 'RUS';</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544</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9">
                <a:tc>
                  <a:txBody>
                    <a:bodyPr/>
                    <a:p>
                      <a:pPr>
                        <a:defRPr/>
                      </a:pPr>
                      <a:r>
                        <a:rPr lang="ru-RU" sz="1800" b="0" i="0" u="none" strike="noStrike" cap="none" spc="0">
                          <a:solidFill>
                            <a:schemeClr val="tx1"/>
                          </a:solidFill>
                          <a:latin typeface="Arial"/>
                          <a:cs typeface="Arial"/>
                        </a:rPr>
                        <a:t>SELECT * FROM power_plants</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WHERE</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  country = 'RUS' AND</a:t>
                      </a:r>
                      <a:endParaRPr lang="ru-RU" sz="1800" b="0" i="0" u="none" strike="noStrike" cap="none" spc="0">
                        <a:solidFill>
                          <a:schemeClr val="tx1"/>
                        </a:solidFill>
                        <a:latin typeface="Arial"/>
                        <a:cs typeface="Arial"/>
                      </a:endParaRPr>
                    </a:p>
                    <a:p>
                      <a:pPr>
                        <a:defRPr/>
                      </a:pPr>
                      <a:r>
                        <a:rPr lang="ru-RU" sz="1800" b="0" i="0" u="none" strike="noStrike" cap="none" spc="0">
                          <a:solidFill>
                            <a:schemeClr val="tx1"/>
                          </a:solidFill>
                          <a:latin typeface="Arial"/>
                          <a:cs typeface="Arial"/>
                        </a:rPr>
                        <a:t>  country_long = 'Russia'</a:t>
                      </a:r>
                      <a:r>
                        <a:rPr lang="ru-RU" sz="1800" b="0" i="0" u="none" strike="noStrike" cap="none" spc="0">
                          <a:solidFill>
                            <a:schemeClr val="tx1"/>
                          </a:solidFill>
                          <a:latin typeface="Arial"/>
                          <a:cs typeface="Arial"/>
                        </a:rPr>
                        <a:t>;</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8</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bl>
          </a:graphicData>
        </a:graphic>
      </p:graphicFrame>
      <p:grpSp>
        <p:nvGrpSpPr>
          <p:cNvPr id="557348161" name=""/>
          <p:cNvGrpSpPr/>
          <p:nvPr/>
        </p:nvGrpSpPr>
        <p:grpSpPr bwMode="auto">
          <a:xfrm>
            <a:off x="1511394" y="5826134"/>
            <a:ext cx="8143896" cy="672053"/>
            <a:chOff x="0" y="0"/>
            <a:chExt cx="8143896" cy="672053"/>
          </a:xfrm>
        </p:grpSpPr>
        <p:sp>
          <p:nvSpPr>
            <p:cNvPr id="916069625" name=""/>
            <p:cNvSpPr txBox="1"/>
            <p:nvPr/>
          </p:nvSpPr>
          <p:spPr bwMode="auto">
            <a:xfrm flipH="0" flipV="0">
              <a:off x="674626" y="153857"/>
              <a:ext cx="7469268" cy="5181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400" i="1"/>
                <a:t>*Global Power Plant Database</a:t>
              </a:r>
              <a:endParaRPr sz="1400" i="1"/>
            </a:p>
            <a:p>
              <a:pPr algn="l">
                <a:defRPr/>
              </a:pPr>
              <a:r>
                <a:rPr lang="ru-RU" sz="1400" b="0" i="1" u="none" strike="noStrike" cap="none" spc="0">
                  <a:solidFill>
                    <a:schemeClr val="tx1"/>
                  </a:solidFill>
                  <a:latin typeface="Arial"/>
                  <a:cs typeface="Arial"/>
                </a:rPr>
                <a:t>Copyright 2018-2021 World Resources Institute and Data Contributors</a:t>
              </a:r>
              <a:endParaRPr sz="1400" i="1"/>
            </a:p>
          </p:txBody>
        </p:sp>
        <p:pic>
          <p:nvPicPr>
            <p:cNvPr id="92271067" name=""/>
            <p:cNvPicPr>
              <a:picLocks noChangeAspect="1"/>
            </p:cNvPicPr>
            <p:nvPr/>
          </p:nvPicPr>
          <p:blipFill>
            <a:blip r:embed="rId2"/>
            <a:srcRect l="24276" t="14784" r="25087" b="46236"/>
            <a:stretch/>
          </p:blipFill>
          <p:spPr bwMode="auto">
            <a:xfrm flipH="0" flipV="0">
              <a:off x="0" y="0"/>
              <a:ext cx="674628" cy="672053"/>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3340189" name="Заголовок 1"/>
          <p:cNvSpPr>
            <a:spLocks noGrp="1"/>
          </p:cNvSpPr>
          <p:nvPr>
            <p:ph type="title"/>
          </p:nvPr>
        </p:nvSpPr>
        <p:spPr bwMode="auto"/>
        <p:txBody>
          <a:bodyPr/>
          <a:lstStyle/>
          <a:p>
            <a:pPr>
              <a:defRPr/>
            </a:pPr>
            <a:r>
              <a:rPr/>
              <a:t>The question</a:t>
            </a:r>
            <a:endParaRPr/>
          </a:p>
        </p:txBody>
      </p:sp>
      <p:sp>
        <p:nvSpPr>
          <p:cNvPr id="1427120047" name="Объект 2"/>
          <p:cNvSpPr>
            <a:spLocks noGrp="1"/>
          </p:cNvSpPr>
          <p:nvPr>
            <p:ph idx="1"/>
          </p:nvPr>
        </p:nvSpPr>
        <p:spPr bwMode="auto">
          <a:xfrm flipH="0" flipV="0">
            <a:off x="1312016" y="2560483"/>
            <a:ext cx="10041783" cy="3616479"/>
          </a:xfrm>
        </p:spPr>
        <p:txBody>
          <a:bodyPr/>
          <a:lstStyle/>
          <a:p>
            <a:pPr marL="0" indent="0">
              <a:buFont typeface="Arial"/>
              <a:buNone/>
              <a:defRPr/>
            </a:pPr>
            <a:r>
              <a:rPr sz="3600" i="1"/>
              <a:t>Why database systems, managing all the data cannot analyse it and find at least in-table dependencies and interconnections?</a:t>
            </a:r>
            <a:endParaRPr sz="3600" i="1"/>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8423158" name="Заголовок 1"/>
          <p:cNvSpPr>
            <a:spLocks noGrp="1"/>
          </p:cNvSpPr>
          <p:nvPr>
            <p:ph type="title"/>
          </p:nvPr>
        </p:nvSpPr>
        <p:spPr bwMode="auto"/>
        <p:txBody>
          <a:bodyPr/>
          <a:lstStyle/>
          <a:p>
            <a:pPr>
              <a:defRPr/>
            </a:pPr>
            <a:r>
              <a:rPr/>
              <a:t>Index-based statistics rationale</a:t>
            </a:r>
            <a:endParaRPr/>
          </a:p>
        </p:txBody>
      </p:sp>
      <p:sp>
        <p:nvSpPr>
          <p:cNvPr id="1462420902" name="Объект 2"/>
          <p:cNvSpPr>
            <a:spLocks noGrp="1"/>
          </p:cNvSpPr>
          <p:nvPr>
            <p:ph idx="1"/>
          </p:nvPr>
        </p:nvSpPr>
        <p:spPr bwMode="auto"/>
        <p:txBody>
          <a:bodyPr/>
          <a:lstStyle/>
          <a:p>
            <a:pPr>
              <a:defRPr/>
            </a:pPr>
            <a:r>
              <a:rPr/>
              <a:t>Index – template for the database query expressions</a:t>
            </a:r>
            <a:endParaRPr/>
          </a:p>
          <a:p>
            <a:pPr>
              <a:defRPr/>
            </a:pPr>
            <a:r>
              <a:rPr/>
              <a:t>Can be implemented as an extension</a:t>
            </a:r>
            <a:endParaRPr/>
          </a:p>
          <a:p>
            <a:pPr>
              <a:defRPr/>
            </a:pPr>
            <a:r>
              <a:rPr/>
              <a:t>Easy to introduce new statistics and estimators</a:t>
            </a:r>
            <a:endParaRPr/>
          </a:p>
          <a:p>
            <a:pPr>
              <a:defRPr/>
            </a:pPr>
            <a:r>
              <a:rPr/>
              <a:t>Can cause core changes</a:t>
            </a:r>
            <a:endParaRPr/>
          </a:p>
          <a:p>
            <a:pPr>
              <a:defRPr/>
            </a:pPr>
            <a:r>
              <a:rPr/>
              <a:t>Any experiments and contributions welcome!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7122884" name="Заголовок 1"/>
          <p:cNvSpPr>
            <a:spLocks noGrp="1"/>
          </p:cNvSpPr>
          <p:nvPr>
            <p:ph type="title"/>
          </p:nvPr>
        </p:nvSpPr>
        <p:spPr bwMode="auto"/>
        <p:txBody>
          <a:bodyPr/>
          <a:lstStyle/>
          <a:p>
            <a:pPr>
              <a:defRPr/>
            </a:pPr>
            <a:r>
              <a:rPr lang="ru-RU" sz="4400" b="0" i="0" u="none" strike="noStrike" cap="none" spc="0">
                <a:solidFill>
                  <a:schemeClr val="tx1"/>
                </a:solidFill>
                <a:latin typeface="+mj-lt"/>
                <a:ea typeface="+mj-ea"/>
                <a:cs typeface="+mj-cs"/>
              </a:rPr>
              <a:t>Index – template of query loading</a:t>
            </a:r>
            <a:endParaRPr/>
          </a:p>
        </p:txBody>
      </p:sp>
      <p:sp>
        <p:nvSpPr>
          <p:cNvPr id="1892328829" name="Объект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07339670" name="Заголовок 1"/>
          <p:cNvSpPr>
            <a:spLocks noGrp="1"/>
          </p:cNvSpPr>
          <p:nvPr>
            <p:ph type="title"/>
          </p:nvPr>
        </p:nvSpPr>
        <p:spPr bwMode="auto"/>
        <p:txBody>
          <a:bodyPr/>
          <a:lstStyle/>
          <a:p>
            <a:pPr>
              <a:defRPr/>
            </a:pPr>
            <a:r>
              <a:rPr lang="ru-RU" sz="4400" b="0" i="0" u="none" strike="noStrike" cap="none" spc="0">
                <a:solidFill>
                  <a:schemeClr val="tx1"/>
                </a:solidFill>
                <a:latin typeface="Arial"/>
                <a:cs typeface="Arial"/>
              </a:rPr>
              <a:t>Redundant expression</a:t>
            </a:r>
            <a:r>
              <a:rPr/>
              <a:t>s – extended stat*</a:t>
            </a:r>
            <a:endParaRPr/>
          </a:p>
        </p:txBody>
      </p:sp>
      <p:graphicFrame>
        <p:nvGraphicFramePr>
          <p:cNvPr id="292792143" name=""/>
          <p:cNvGraphicFramePr>
            <a:graphicFrameLocks xmlns:a="http://schemas.openxmlformats.org/drawingml/2006/main"/>
          </p:cNvGraphicFramePr>
          <p:nvPr/>
        </p:nvGraphicFramePr>
        <p:xfrm>
          <a:off x="861370" y="2365067"/>
          <a:ext cx="10805238" cy="2936231"/>
        </p:xfrm>
        <a:graphic>
          <a:graphicData uri="http://schemas.openxmlformats.org/drawingml/2006/table">
            <a:tbl>
              <a:tblPr firstRow="1" firstCol="0" lastRow="0" lastCol="0" bandRow="0" bandCol="0">
                <a:tableStyleId>{4D437EFD-5D88-81C6-8E90-04A69EE3EAD1}</a:tableStyleId>
              </a:tblPr>
              <a:tblGrid>
                <a:gridCol w="4680000"/>
                <a:gridCol w="1890000"/>
                <a:gridCol w="2070000"/>
                <a:gridCol w="2152539"/>
              </a:tblGrid>
              <a:tr h="353059">
                <a:tc>
                  <a:txBody>
                    <a:bodyPr/>
                    <a:p>
                      <a:pPr algn="ctr">
                        <a:defRPr/>
                      </a:pPr>
                      <a:r>
                        <a:rPr sz="1600">
                          <a:solidFill>
                            <a:schemeClr val="tx1"/>
                          </a:solidFill>
                        </a:rPr>
                        <a:t>Query</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sz="1600">
                          <a:solidFill>
                            <a:schemeClr val="tx1"/>
                          </a:solidFill>
                        </a:rPr>
                        <a:t>Planned rows</a:t>
                      </a:r>
                      <a:br>
                        <a:rPr sz="1600">
                          <a:solidFill>
                            <a:schemeClr val="tx1"/>
                          </a:solidFill>
                        </a:rPr>
                      </a:br>
                      <a:r>
                        <a:rPr sz="1600">
                          <a:solidFill>
                            <a:schemeClr val="tx1"/>
                          </a:solidFill>
                        </a:rPr>
                        <a:t>(plain stat)</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600" b="1" i="0" u="none" strike="noStrike" cap="none" spc="0">
                          <a:solidFill>
                            <a:schemeClr val="tx1"/>
                          </a:solidFill>
                          <a:latin typeface="+mn-lt"/>
                          <a:ea typeface="+mn-ea"/>
                          <a:cs typeface="+mn-cs"/>
                        </a:rPr>
                        <a:t>Planned rows</a:t>
                      </a:r>
                      <a:br>
                        <a:rPr lang="ru-RU" sz="1600" b="1" i="0" u="none" strike="noStrike" cap="none" spc="0">
                          <a:solidFill>
                            <a:schemeClr val="tx1"/>
                          </a:solidFill>
                          <a:latin typeface="+mn-lt"/>
                          <a:ea typeface="+mn-ea"/>
                          <a:cs typeface="+mn-cs"/>
                        </a:rPr>
                      </a:br>
                      <a:r>
                        <a:rPr lang="ru-RU" sz="1600" b="1" i="0" u="none" strike="noStrike" cap="none" spc="0">
                          <a:solidFill>
                            <a:schemeClr val="tx1"/>
                          </a:solidFill>
                          <a:latin typeface="+mn-lt"/>
                          <a:ea typeface="+mn-ea"/>
                          <a:cs typeface="+mn-cs"/>
                        </a:rPr>
                        <a:t>(extended stat)</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lang="ru-RU" sz="1600" b="1" i="0" u="none" strike="noStrike" cap="none" spc="0">
                          <a:solidFill>
                            <a:schemeClr val="tx1"/>
                          </a:solidFill>
                          <a:latin typeface="Arial"/>
                          <a:ea typeface="Arial"/>
                          <a:cs typeface="Arial"/>
                        </a:rPr>
                        <a:t>Actual rows</a:t>
                      </a:r>
                      <a:endParaRPr sz="1600">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r>
              <a:tr h="365759">
                <a:tc>
                  <a:txBody>
                    <a:bodyPr/>
                    <a:p>
                      <a:pPr>
                        <a:defRPr/>
                      </a:pPr>
                      <a:r>
                        <a:rPr lang="ru-RU" sz="1800" b="0" i="0" u="none" strike="noStrike" cap="none" spc="0">
                          <a:solidFill>
                            <a:schemeClr val="tx1"/>
                          </a:solidFill>
                          <a:latin typeface="Arial"/>
                          <a:cs typeface="Arial"/>
                        </a:rPr>
                        <a:t>  country = 'RUS';</a:t>
                      </a:r>
                      <a:endParaRPr>
                        <a:solidFill>
                          <a:schemeClr val="tx1"/>
                        </a:solidFil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solidFill>
                            <a:schemeClr val="tx1"/>
                          </a:solidFill>
                        </a:rPr>
                        <a:t>544</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solidFill>
                            <a:schemeClr val="tx1"/>
                          </a:solidFill>
                        </a:rPr>
                        <a:t>545</a:t>
                      </a:r>
                      <a:endParaRPr>
                        <a:solidFill>
                          <a:schemeClr val="tx1"/>
                        </a:solidFill>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primary_fuel IN ('Solar')</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166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57</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57</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8">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primary_fuel IN ('Solar', ‘Biomass’)</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189</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60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60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8">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ea typeface="Arial"/>
                          <a:cs typeface="Arial"/>
                        </a:rPr>
                        <a:t>primary_fuel IN ('Solar', ‘Biomass’, ‘Coal’)</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225</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00B050"/>
                    </a:solidFill>
                  </a:tcPr>
                </a:tc>
                <a:tc>
                  <a:txBody>
                    <a:bodyPr/>
                    <a:p>
                      <a:pPr algn="ctr">
                        <a:defRPr/>
                      </a:pPr>
                      <a:r>
                        <a:rPr/>
                        <a:t>156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156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source = 'Wiki-Solar'</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24</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46</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c>
                  <a:txBody>
                    <a:bodyPr/>
                    <a:p>
                      <a:pPr algn="ctr">
                        <a:defRPr/>
                      </a:pPr>
                      <a:r>
                        <a:rPr/>
                        <a:t>40</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r h="365759">
                <a:tc>
                  <a:txBody>
                    <a:bodyPr/>
                    <a:p>
                      <a:pPr>
                        <a:defRPr/>
                      </a:pPr>
                      <a:r>
                        <a:rPr lang="ru-RU" sz="1800" b="0" i="0" u="none" strike="noStrike" cap="none" spc="0">
                          <a:solidFill>
                            <a:schemeClr val="tx1"/>
                          </a:solidFill>
                          <a:latin typeface="Arial"/>
                          <a:cs typeface="Arial"/>
                        </a:rPr>
                        <a:t>  </a:t>
                      </a:r>
                      <a:r>
                        <a:rPr lang="ru-RU" sz="1800" b="0" i="0" u="none" strike="noStrike" cap="none" spc="0">
                          <a:solidFill>
                            <a:schemeClr val="tx1"/>
                          </a:solidFill>
                          <a:latin typeface="Arial"/>
                          <a:cs typeface="Arial"/>
                        </a:rPr>
                        <a:t>AND longitude &gt; 40. </a:t>
                      </a:r>
                      <a:r>
                        <a:rPr lang="ru-RU" sz="1800" b="0" i="0" u="none" strike="noStrike" cap="none" spc="0">
                          <a:solidFill>
                            <a:schemeClr val="tx1"/>
                          </a:solidFill>
                          <a:latin typeface="Arial"/>
                          <a:ea typeface="Arial"/>
                          <a:cs typeface="Arial"/>
                        </a:rPr>
                        <a:t>AND longitude &lt; 70.</a:t>
                      </a:r>
                      <a:endParaRPr lang="ru-RU" sz="1800" b="0" i="0" u="none" strike="noStrike" cap="none" spc="0">
                        <a:solidFill>
                          <a:schemeClr val="tx1"/>
                        </a:solidFill>
                        <a:latin typeface="Arial"/>
                        <a:cs typeface="Arial"/>
                      </a:endParaRPr>
                    </a:p>
                  </a:txBody>
                  <a:tcP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bg1"/>
                    </a:solidFill>
                  </a:tcPr>
                </a:tc>
                <a:tc>
                  <a:txBody>
                    <a:bodyPr/>
                    <a:p>
                      <a:pPr algn="ctr">
                        <a:defRPr/>
                      </a:pPr>
                      <a:r>
                        <a:rPr/>
                        <a:t>1</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1</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rgbClr val="FF0000"/>
                    </a:solidFill>
                  </a:tcPr>
                </a:tc>
                <a:tc>
                  <a:txBody>
                    <a:bodyPr/>
                    <a:p>
                      <a:pPr algn="ctr">
                        <a:defRPr/>
                      </a:pPr>
                      <a:r>
                        <a:rPr/>
                        <a:t>33</a:t>
                      </a:r>
                      <a:endParaRPr/>
                    </a:p>
                  </a:txBody>
                  <a:tcPr anchor="ctr">
                    <a:lnL w="12699" algn="ctr">
                      <a:solidFill>
                        <a:srgbClr val="000000"/>
                      </a:solidFill>
                    </a:lnL>
                    <a:lnR w="12699" algn="ctr">
                      <a:solidFill>
                        <a:srgbClr val="000000"/>
                      </a:solidFill>
                    </a:lnR>
                    <a:lnT w="12699" algn="ctr">
                      <a:solidFill>
                        <a:srgbClr val="000000"/>
                      </a:solidFill>
                    </a:lnT>
                    <a:lnB w="12699" algn="ctr">
                      <a:solidFill>
                        <a:srgbClr val="000000"/>
                      </a:solidFill>
                    </a:lnB>
                    <a:solidFill>
                      <a:schemeClr val="accent6">
                        <a:lumMod val="60000"/>
                        <a:lumOff val="40000"/>
                      </a:schemeClr>
                    </a:solidFill>
                  </a:tcPr>
                </a:tc>
              </a:tr>
            </a:tbl>
          </a:graphicData>
        </a:graphic>
      </p:graphicFrame>
      <p:sp>
        <p:nvSpPr>
          <p:cNvPr id="437335306" name=""/>
          <p:cNvSpPr txBox="1"/>
          <p:nvPr/>
        </p:nvSpPr>
        <p:spPr bwMode="auto">
          <a:xfrm flipH="0" flipV="0">
            <a:off x="892095" y="1713287"/>
            <a:ext cx="9301375" cy="3657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ru-RU" b="0" i="0" u="none" strike="noStrike" cap="none" spc="0">
                <a:solidFill>
                  <a:schemeClr val="tx1"/>
                </a:solidFill>
                <a:latin typeface="Arial"/>
                <a:cs typeface="Arial"/>
              </a:rPr>
              <a:t>SELECT * FROM power_plants </a:t>
            </a:r>
            <a:r>
              <a:rPr lang="ru-RU" b="0" i="0" u="none" strike="noStrike" cap="none" spc="0">
                <a:solidFill>
                  <a:schemeClr val="tx1"/>
                </a:solidFill>
                <a:latin typeface="Arial"/>
                <a:cs typeface="Arial"/>
              </a:rPr>
              <a:t>WHERE ...</a:t>
            </a:r>
            <a:endParaRPr lang="ru-RU" sz="1800" b="0" i="0" u="none" strike="noStrike" cap="none" spc="0">
              <a:solidFill>
                <a:schemeClr val="tx1"/>
              </a:solidFill>
              <a:latin typeface="Arial"/>
              <a:cs typeface="Arial"/>
            </a:endParaRPr>
          </a:p>
        </p:txBody>
      </p:sp>
      <p:grpSp>
        <p:nvGrpSpPr>
          <p:cNvPr id="1729462405" name=""/>
          <p:cNvGrpSpPr/>
          <p:nvPr/>
        </p:nvGrpSpPr>
        <p:grpSpPr bwMode="auto">
          <a:xfrm>
            <a:off x="838198" y="5718710"/>
            <a:ext cx="8143861" cy="672053"/>
            <a:chOff x="0" y="0"/>
            <a:chExt cx="8143861" cy="672053"/>
          </a:xfrm>
        </p:grpSpPr>
        <p:sp>
          <p:nvSpPr>
            <p:cNvPr id="360533603" name=""/>
            <p:cNvSpPr txBox="1"/>
            <p:nvPr/>
          </p:nvSpPr>
          <p:spPr bwMode="auto">
            <a:xfrm flipH="0" flipV="0">
              <a:off x="674628" y="153857"/>
              <a:ext cx="7469232" cy="518195"/>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sz="1400" i="1"/>
                <a:t>*Global Power Plant Database</a:t>
              </a:r>
              <a:endParaRPr sz="1400" i="1"/>
            </a:p>
            <a:p>
              <a:pPr algn="l">
                <a:defRPr/>
              </a:pPr>
              <a:r>
                <a:rPr lang="ru-RU" sz="1400" b="0" i="1" u="none" strike="noStrike" cap="none" spc="0">
                  <a:solidFill>
                    <a:schemeClr val="tx1"/>
                  </a:solidFill>
                  <a:latin typeface="Arial"/>
                  <a:cs typeface="Arial"/>
                </a:rPr>
                <a:t>Copyright 2018-2021 World Resources Institute and Data Contributors</a:t>
              </a:r>
              <a:endParaRPr sz="1400" i="1"/>
            </a:p>
          </p:txBody>
        </p:sp>
        <p:pic>
          <p:nvPicPr>
            <p:cNvPr id="303455368" name=""/>
            <p:cNvPicPr>
              <a:picLocks noChangeAspect="1"/>
            </p:cNvPicPr>
            <p:nvPr/>
          </p:nvPicPr>
          <p:blipFill>
            <a:blip r:embed="rId3"/>
            <a:srcRect l="24276" t="14784" r="25087" b="46236"/>
            <a:stretch/>
          </p:blipFill>
          <p:spPr bwMode="auto">
            <a:xfrm flipH="0" flipV="0">
              <a:off x="0" y="0"/>
              <a:ext cx="674629" cy="67205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Р7-Офис/7.2.2.36</Application>
  <DocSecurity>0</DocSecurity>
  <PresentationFormat>Widescreen</PresentationFormat>
  <Paragraphs>0</Paragraphs>
  <Slides>13</Slides>
  <Notes>13</Notes>
  <HiddenSlides>0</HiddenSlides>
  <MMClips>2</MMClips>
  <ScaleCrop>0</ScaleCrop>
  <HeadingPairs>
    <vt:vector size="4" baseType="variant">
      <vt:variant>
        <vt:lpstr>Theme</vt:lpstr>
      </vt:variant>
      <vt:variant>
        <vt:i4>1</vt:i4>
      </vt:variant>
      <vt:variant>
        <vt:lpstr>Slide Titles</vt:lpstr>
      </vt:variant>
      <vt:variant>
        <vt:i4>13</vt:i4>
      </vt:variant>
    </vt:vector>
  </HeadingPairs>
  <TitlesOfParts>
    <vt:vector size="1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Raw data for the speech on pg_index_stats</dc:title>
  <dc:subject>Extended statistics</dc:subject>
  <dc:creator>Lepikhov Andrei</dc:creator>
  <cp:keywords/>
  <dc:description/>
  <dc:identifier/>
  <dc:language/>
  <cp:lastModifiedBy/>
  <cp:revision>10</cp:revision>
  <dcterms:created xsi:type="dcterms:W3CDTF">2012-12-03T06:56:55Z</dcterms:created>
  <dcterms:modified xsi:type="dcterms:W3CDTF">2024-03-28T02:50:48Z</dcterms:modified>
  <cp:category/>
  <cp:contentStatus/>
  <cp:version/>
</cp:coreProperties>
</file>