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35297d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35297d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6977823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46977823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6977823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46977823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46c09e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46c09e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6c09ea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46c09ea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697782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4697782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6977823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46977823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4697782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4697782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6977823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697782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35297d3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35297d3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697782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4697782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697782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4697782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35297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35297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Rent The Runway </a:t>
            </a:r>
            <a:r>
              <a:rPr lang="pl" sz="2400"/>
              <a:t>v2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Karol Gawron | Michał Pogoda | Norbert Ropiak | Michał Swędrowski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Głębokie Sieci Grafowe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7005425" y="93550"/>
            <a:ext cx="2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736225" y="617525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Michał Pogoda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95" y="1184425"/>
            <a:ext cx="2584435" cy="1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4233275" y="1666725"/>
            <a:ext cx="9768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GCN</a:t>
            </a:r>
            <a:endParaRPr b="1"/>
          </a:p>
        </p:txBody>
      </p:sp>
      <p:sp>
        <p:nvSpPr>
          <p:cNvPr id="153" name="Google Shape;153;p22"/>
          <p:cNvSpPr/>
          <p:nvPr/>
        </p:nvSpPr>
        <p:spPr>
          <a:xfrm>
            <a:off x="4233275" y="2375600"/>
            <a:ext cx="9768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ReLU</a:t>
            </a:r>
            <a:endParaRPr b="1"/>
          </a:p>
        </p:txBody>
      </p:sp>
      <p:cxnSp>
        <p:nvCxnSpPr>
          <p:cNvPr id="154" name="Google Shape;154;p22"/>
          <p:cNvCxnSpPr>
            <a:stCxn id="152" idx="2"/>
            <a:endCxn id="153" idx="0"/>
          </p:cNvCxnSpPr>
          <p:nvPr/>
        </p:nvCxnSpPr>
        <p:spPr>
          <a:xfrm>
            <a:off x="4721675" y="211612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4233275" y="3048775"/>
            <a:ext cx="9768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GCN</a:t>
            </a:r>
            <a:endParaRPr b="1"/>
          </a:p>
        </p:txBody>
      </p:sp>
      <p:cxnSp>
        <p:nvCxnSpPr>
          <p:cNvPr id="156" name="Google Shape;156;p22"/>
          <p:cNvCxnSpPr>
            <a:stCxn id="153" idx="2"/>
            <a:endCxn id="155" idx="0"/>
          </p:cNvCxnSpPr>
          <p:nvPr/>
        </p:nvCxnSpPr>
        <p:spPr>
          <a:xfrm>
            <a:off x="4721675" y="2825000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55" idx="2"/>
            <a:endCxn id="158" idx="0"/>
          </p:cNvCxnSpPr>
          <p:nvPr/>
        </p:nvCxnSpPr>
        <p:spPr>
          <a:xfrm>
            <a:off x="4721675" y="349817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/>
          <p:nvPr/>
        </p:nvSpPr>
        <p:spPr>
          <a:xfrm>
            <a:off x="4233275" y="3757675"/>
            <a:ext cx="976800" cy="44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IPD</a:t>
            </a:r>
            <a:endParaRPr b="1"/>
          </a:p>
        </p:txBody>
      </p:sp>
      <p:cxnSp>
        <p:nvCxnSpPr>
          <p:cNvPr id="159" name="Google Shape;159;p22"/>
          <p:cNvCxnSpPr>
            <a:endCxn id="152" idx="1"/>
          </p:cNvCxnSpPr>
          <p:nvPr/>
        </p:nvCxnSpPr>
        <p:spPr>
          <a:xfrm>
            <a:off x="3398675" y="1891425"/>
            <a:ext cx="8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550" y="3160184"/>
            <a:ext cx="2254200" cy="1644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>
            <a:stCxn id="158" idx="3"/>
            <a:endCxn id="160" idx="1"/>
          </p:cNvCxnSpPr>
          <p:nvPr/>
        </p:nvCxnSpPr>
        <p:spPr>
          <a:xfrm>
            <a:off x="5210075" y="3982375"/>
            <a:ext cx="9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575" y="3380250"/>
            <a:ext cx="1302225" cy="11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>
            <a:stCxn id="162" idx="3"/>
            <a:endCxn id="158" idx="1"/>
          </p:cNvCxnSpPr>
          <p:nvPr/>
        </p:nvCxnSpPr>
        <p:spPr>
          <a:xfrm>
            <a:off x="3097800" y="3962300"/>
            <a:ext cx="11355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1179375" y="4656875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Rozważane rekomendacje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507550" y="4706075"/>
            <a:ext cx="36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Prawdopodobieństwo wystąpienia połączeń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20900" y="2736800"/>
            <a:ext cx="3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Dane o wcześniejszych </a:t>
            </a: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wypożyczeniach</a:t>
            </a: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8507" r="9532" t="0"/>
          <a:stretch/>
        </p:blipFill>
        <p:spPr>
          <a:xfrm>
            <a:off x="0" y="673625"/>
            <a:ext cx="4579818" cy="39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318063" y="447885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Bez uwzględnienia ocen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7954" r="9188" t="0"/>
          <a:stretch/>
        </p:blipFill>
        <p:spPr>
          <a:xfrm>
            <a:off x="4514450" y="673625"/>
            <a:ext cx="4629550" cy="39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5639663" y="4478850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Proxima Nova"/>
                <a:ea typeface="Proxima Nova"/>
                <a:cs typeface="Proxima Nova"/>
                <a:sym typeface="Proxima Nova"/>
              </a:rPr>
              <a:t>Z uwzględnieniem ocen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514450" y="2555150"/>
            <a:ext cx="127200" cy="2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68150" y="4092063"/>
            <a:ext cx="164100" cy="2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7063" r="0" t="0"/>
          <a:stretch/>
        </p:blipFill>
        <p:spPr>
          <a:xfrm>
            <a:off x="407825" y="1576388"/>
            <a:ext cx="3974526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4952" r="0" t="0"/>
          <a:stretch/>
        </p:blipFill>
        <p:spPr>
          <a:xfrm>
            <a:off x="4857775" y="1585913"/>
            <a:ext cx="39745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Czego się nauczyliśmy?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152475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Literatura / Repozytoria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Bardzo mało metod bazujących na sekwencyjności jest udostępniona publicznie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 korzystania z szeregów czasowych potrzeba danych z dłuższego okresu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Podejście z wykorzystaniem sieci grafowych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Nasze badania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Stosunkowo ciężko pokonać prosty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Odpowiednio zamodelowane reguły asocjacyjne mogą dać kilka dobrych propozycji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Prostrze metody dały lepsze rezultaty (bliższe baseline-owi)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pracy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Norbert Ropiak: </a:t>
            </a:r>
            <a:r>
              <a:rPr b="1" lang="pl"/>
              <a:t>Preprocessing + Embeddings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Karol Gawron: </a:t>
            </a:r>
            <a:r>
              <a:rPr b="1" lang="pl"/>
              <a:t>Reguły asocjacyjne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Michał Swędrowski: </a:t>
            </a:r>
            <a:r>
              <a:rPr b="1" lang="pl"/>
              <a:t>TF-IDF + Sekwencyjność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Michał Pogoda: </a:t>
            </a:r>
            <a:r>
              <a:rPr b="1" lang="pl"/>
              <a:t>Głębokie sieci grafowe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Cała grupa: Ewaluacja i prezentacja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49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Filtrowanie zbioru danych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76625"/>
            <a:ext cx="85206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Oceny 2,</a:t>
            </a:r>
            <a:r>
              <a:rPr lang="pl"/>
              <a:t> </a:t>
            </a:r>
            <a:r>
              <a:rPr lang="pl"/>
              <a:t>4,</a:t>
            </a:r>
            <a:r>
              <a:rPr lang="pl"/>
              <a:t> </a:t>
            </a:r>
            <a:r>
              <a:rPr lang="pl"/>
              <a:t>6,</a:t>
            </a:r>
            <a:r>
              <a:rPr lang="pl"/>
              <a:t> </a:t>
            </a:r>
            <a:r>
              <a:rPr lang="pl"/>
              <a:t>8, 10 zamienione na 1-5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Filtrowanie użytkowników, którzy mają mniej niż 4 wypożyczenia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Filtrowanie przedmiotów, które mają mniej niż 3 wypożyczenia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Zmienna binarna podobało się / nie podobało się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Stratyfikowany ze względu na użytkowników podział na zbiór treningowy i testowy w proporcjach 85:15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Embeddings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4100" y="2056800"/>
            <a:ext cx="85206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Pipeline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Przygotowano zbiór (użytkownik, produkt) - (ocena)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Tworzenie wektorów osadzeń użytkowników i przedmiotów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Sieć w pełni połączona 2 warstwowa przyjmujące połączone wektory osadzeń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Funkcja Sigmoid na wyjściu - ocena (0 - 1)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Funkcja straty - błąd średniokwadratowy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97450" y="1017725"/>
            <a:ext cx="8520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Dane: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Wypożyczenia użytkowników - </a:t>
            </a:r>
            <a:r>
              <a:rPr lang="pl"/>
              <a:t>trójka</a:t>
            </a:r>
            <a:r>
              <a:rPr lang="pl"/>
              <a:t> (user_id, item_id</a:t>
            </a:r>
            <a:r>
              <a:rPr lang="pl"/>
              <a:t>, ocena</a:t>
            </a:r>
            <a:r>
              <a:rPr lang="pl"/>
              <a:t>)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607800" y="617525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Norbert Ropiak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TF-IDF + Sekwencyjność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W</a:t>
            </a:r>
            <a:r>
              <a:rPr lang="pl" sz="1400"/>
              <a:t>ektoryzacji całego tekstu przy pomocy algorytmu </a:t>
            </a:r>
            <a:r>
              <a:rPr b="1" lang="pl" sz="1400"/>
              <a:t>TF-IDF</a:t>
            </a:r>
            <a:r>
              <a:rPr lang="pl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Tak uzyskane wektory dla wszystkich przedmiotów zestawiono ze sobą przy użyciu </a:t>
            </a:r>
            <a:r>
              <a:rPr b="1" lang="pl" sz="1400"/>
              <a:t>podobieństwa kosinusowego</a:t>
            </a:r>
            <a:r>
              <a:rPr lang="pl" sz="1400"/>
              <a:t>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Dokonano klasteryzacji użytkowników na podstawie aktywności względem </a:t>
            </a:r>
            <a:r>
              <a:rPr b="1" lang="pl" sz="1400"/>
              <a:t>dni i miesięcy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Lista potencjalnych przedmiotów jest ograniczona tylko do przedmiotów, które kupili użytkownicy należący do takiego samego klastra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Na podstawie wartości podobieństwa uszeregowano kolejność rekomendacji przedmiotów.</a:t>
            </a:r>
            <a:endParaRPr sz="1400"/>
          </a:p>
        </p:txBody>
      </p:sp>
      <p:sp>
        <p:nvSpPr>
          <p:cNvPr id="83" name="Google Shape;83;p17"/>
          <p:cNvSpPr txBox="1"/>
          <p:nvPr/>
        </p:nvSpPr>
        <p:spPr>
          <a:xfrm>
            <a:off x="446875" y="2973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Dane: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38075" y="3434700"/>
            <a:ext cx="6000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pl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recenzja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pl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podsumowanie recenzji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pl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kategoria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lang="pl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629525" y="531275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Michał Swędrowski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216825" y="133450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Michał Swędrowski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5" y="292850"/>
            <a:ext cx="6866625" cy="4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Reguły asocjacyjne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6070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Wszystkie rzeczy, które wypożyczył użytkownik jako “koszyk zakupowy”.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Generujemy reguły asocjacyjne, na podstawie “koszyków”, za pomocą algorytmu “Apriori”.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Rekomendacje dla użytkownika to wynikające z reguł pasujące pary przedmiotów z największą miarą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Dane: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dla uzyskania reguł: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jedynie zbiór przedmiotów (identyfikatorów), które wypożyczył użytkownik</a:t>
            </a:r>
            <a:r>
              <a:rPr lang="pl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dla rekomendacji: </a:t>
            </a:r>
            <a:r>
              <a:rPr lang="pl"/>
              <a:t>wymaga wiedzy, co użytkownik już pożyczył / dodał do koszyka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878825" y="617525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Karol Gawron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097475" y="2818375"/>
            <a:ext cx="29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liczba koszyków w której wystąpił zestaw</a:t>
            </a: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037575" y="2875750"/>
            <a:ext cx="11073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999999"/>
                </a:solidFill>
              </a:rPr>
              <a:t>support =</a:t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144875" y="3071700"/>
            <a:ext cx="285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liczba koszyków</a:t>
            </a:r>
            <a:endParaRPr sz="1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 flipH="1" rot="10800000">
            <a:off x="4144875" y="3124138"/>
            <a:ext cx="2851800" cy="1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Głębokie Sieci Grafowe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2262400"/>
            <a:ext cx="85206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Pipeline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Każdą recenzję (podsumowanie) osadzono przy pomocy distilberta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Osadzone recenzje uśredniono dla każdego obiektu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Dodatkowo wzięto pod uwagę typ obiektu (one-hot).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Dla każdego użytkownika uśredniono cechy obiektów które kupił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Zredukowano wymiarowość przy pomocy PCA(100 wymiarów) - 84% wariancji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Użyto algorytmu k-nn, aby zasugerować n najbliższych obiektów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110925"/>
            <a:ext cx="10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Dane: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549025"/>
            <a:ext cx="663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Recenzje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p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Kategoria obiektu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005425" y="93550"/>
            <a:ext cx="2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736225" y="617525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Michał Pogoda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Głębokie Sieci Grafowe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7005425" y="93550"/>
            <a:ext cx="2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36225" y="617525"/>
            <a:ext cx="13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Michał Pogoda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8725"/>
            <a:ext cx="8839199" cy="149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 rot="5400000">
            <a:off x="1933025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mean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 rot="5400000">
            <a:off x="7180825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mean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 rot="5400000">
            <a:off x="73689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mean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 rot="5400000">
            <a:off x="23017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mode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 rot="5400000">
            <a:off x="9301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mode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 rot="5400000">
            <a:off x="44353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mode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 rot="5400000">
            <a:off x="65689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Proxima Nova"/>
                <a:ea typeface="Proxima Nova"/>
                <a:cs typeface="Proxima Nova"/>
                <a:sym typeface="Proxima Nova"/>
              </a:rPr>
              <a:t>&lt;- mode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 rot="5400000">
            <a:off x="4729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&lt;- users</a:t>
            </a:r>
            <a:endParaRPr sz="11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 rot="5400000">
            <a:off x="1234900" y="3074300"/>
            <a:ext cx="7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&lt;- item</a:t>
            </a:r>
            <a:endParaRPr sz="11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0" name="Google Shape;130;p21"/>
          <p:cNvGrpSpPr/>
          <p:nvPr/>
        </p:nvGrpSpPr>
        <p:grpSpPr>
          <a:xfrm>
            <a:off x="89618" y="3571849"/>
            <a:ext cx="8321607" cy="1571650"/>
            <a:chOff x="89618" y="3571849"/>
            <a:chExt cx="8321607" cy="1571650"/>
          </a:xfrm>
        </p:grpSpPr>
        <p:sp>
          <p:nvSpPr>
            <p:cNvPr id="131" name="Google Shape;131;p21"/>
            <p:cNvSpPr/>
            <p:nvPr/>
          </p:nvSpPr>
          <p:spPr>
            <a:xfrm>
              <a:off x="4583725" y="3859400"/>
              <a:ext cx="1634400" cy="12198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4563375" y="3864250"/>
              <a:ext cx="17310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>
                  <a:solidFill>
                    <a:srgbClr val="0000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Item 2766308</a:t>
              </a:r>
              <a:endParaRPr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rating: 4.31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category: cardigan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bust size: 36b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...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840525" y="3859400"/>
              <a:ext cx="1491000" cy="12198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1895325" y="3864250"/>
              <a:ext cx="15123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User 45235</a:t>
              </a:r>
              <a:endParaRPr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rating: 4.86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category: dress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bust size: 36b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latin typeface="Proxima Nova"/>
                  <a:ea typeface="Proxima Nova"/>
                  <a:cs typeface="Proxima Nova"/>
                  <a:sym typeface="Proxima Nova"/>
                </a:rPr>
                <a:t>...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5" name="Google Shape;135;p21"/>
            <p:cNvCxnSpPr>
              <a:endCxn id="132" idx="1"/>
            </p:cNvCxnSpPr>
            <p:nvPr/>
          </p:nvCxnSpPr>
          <p:spPr>
            <a:xfrm>
              <a:off x="3331275" y="4495300"/>
              <a:ext cx="123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1"/>
            <p:cNvCxnSpPr/>
            <p:nvPr/>
          </p:nvCxnSpPr>
          <p:spPr>
            <a:xfrm flipH="1" rot="10800000">
              <a:off x="6294375" y="3788225"/>
              <a:ext cx="13959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1"/>
            <p:cNvCxnSpPr>
              <a:stCxn id="132" idx="3"/>
            </p:cNvCxnSpPr>
            <p:nvPr/>
          </p:nvCxnSpPr>
          <p:spPr>
            <a:xfrm>
              <a:off x="6294375" y="4495300"/>
              <a:ext cx="1424400" cy="44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21"/>
            <p:cNvSpPr/>
            <p:nvPr/>
          </p:nvSpPr>
          <p:spPr>
            <a:xfrm>
              <a:off x="7766525" y="3571849"/>
              <a:ext cx="616200" cy="50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795025" y="4639499"/>
              <a:ext cx="616200" cy="50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21"/>
            <p:cNvCxnSpPr/>
            <p:nvPr/>
          </p:nvCxnSpPr>
          <p:spPr>
            <a:xfrm rot="10800000">
              <a:off x="777625" y="4073425"/>
              <a:ext cx="1062900" cy="19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 flipH="1">
              <a:off x="870475" y="4694075"/>
              <a:ext cx="955800" cy="20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21"/>
            <p:cNvSpPr/>
            <p:nvPr/>
          </p:nvSpPr>
          <p:spPr>
            <a:xfrm>
              <a:off x="89618" y="3788225"/>
              <a:ext cx="717900" cy="5358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34363" y="4691400"/>
              <a:ext cx="536100" cy="4002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