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85E068-48AF-4272-936A-BD2062B9745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045D2A-DC68-4D35-9B22-2731B05CC0F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767A58-7C58-4757-AAA7-FD5220CAD72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CF95B0-7307-43C0-9C6C-AAA56819DA9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DC84F3-C0BD-4C07-8873-069D82B3F18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846B05-58DA-4DDB-A5E0-988D9ACE826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7AE15C-42E7-428B-9E72-85A069A88E0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FDC5D9-F1B3-419E-B3A3-75AE9151832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3CD79A-5F9F-40F2-88CC-33A1121D3B7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737738-30E6-4CFB-BF34-7134F844AD3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7DBCE2-015C-40C7-9AF6-3EF8BACD811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5B8EC7-CAC9-4BB3-AB6D-71D280D2878D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9BF8F2-C839-48B4-AB2D-3C796CD6651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CFB66E-9F03-48D3-8ADB-3E304101F4A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457DA8-B4F7-41FF-BA7B-684FB45C373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2B184B-BBFC-4136-9721-FBE63DEEF47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532DB6-49F0-43E9-8613-CB415434046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683A0F-2F2B-41C7-8BCF-BF068AF4C54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21E78F-BFB8-4DB2-BD31-9B2241732D3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1A17F0-BEAA-463F-9DFE-1A2B3C72A09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FD862F-4467-4D3E-880C-D9EA318176C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E9CA7A-0871-474C-A44A-6607C5216F3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3CA021-54CA-45E3-BD37-C47588DF93B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F4E6A3-7DBA-4848-AC3D-988C1EC908F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6000"/>
            <a:ext cx="1342440" cy="16920"/>
            <a:chOff x="530280" y="1206000"/>
            <a:chExt cx="1342440" cy="169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800"/>
              <a:ext cx="16920" cy="966960"/>
            </a:xfrm>
            <a:prstGeom prst="rect">
              <a:avLst/>
            </a:prstGeom>
            <a:solidFill>
              <a:srgbClr val="eb5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840"/>
              <a:ext cx="16920" cy="975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837F8C1-60F0-40D1-8346-E658677501A9}" type="slidenum"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oogle Shape;25;p4"/>
          <p:cNvGrpSpPr/>
          <p:nvPr/>
        </p:nvGrpSpPr>
        <p:grpSpPr>
          <a:xfrm>
            <a:off x="530280" y="1206000"/>
            <a:ext cx="1342440" cy="16920"/>
            <a:chOff x="530280" y="1206000"/>
            <a:chExt cx="1342440" cy="1692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800"/>
              <a:ext cx="16920" cy="966960"/>
            </a:xfrm>
            <a:prstGeom prst="rect">
              <a:avLst/>
            </a:prstGeom>
            <a:solidFill>
              <a:srgbClr val="eb5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4"/>
            <p:cNvSpPr/>
            <p:nvPr/>
          </p:nvSpPr>
          <p:spPr>
            <a:xfrm rot="16200000">
              <a:off x="1009440" y="726840"/>
              <a:ext cx="16920" cy="975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153F0C-C855-4301-8E22-46E2ECA80881}" type="slidenum"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44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200" spc="-1" strike="noStrike">
                <a:solidFill>
                  <a:srgbClr val="1a1a1a"/>
                </a:solidFill>
                <a:latin typeface="Raleway"/>
                <a:ea typeface="Raleway"/>
              </a:rPr>
              <a:t>Clustering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740" spc="-1" strike="noStrike">
                <a:solidFill>
                  <a:srgbClr val="1a1a1a"/>
                </a:solidFill>
                <a:latin typeface="Raleway"/>
                <a:ea typeface="Raleway"/>
              </a:rPr>
              <a:t>Что нужно сделать с данными для успешного успеха, возможного…</a:t>
            </a:r>
            <a:endParaRPr b="0" lang="en-US" sz="174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29360" y="175212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Cleaning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Imputation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Scale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Reduction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Hierarchical clustering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Agglomerative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Divisive 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Agglomerative Hierarchical clustering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Первым шагом рассчитаем матрицу  расстояний между каждым объектом выборки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Будем исходить из того что каждый объект является кластером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Сливаем ближайшие кластеры в один 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Повторяем 3 шаг пока все наши объекты не превратятся в одно большое дерево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Потом анализируем дерево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2" name="Google Shape;193;p30" descr=""/>
          <p:cNvPicPr/>
          <p:nvPr/>
        </p:nvPicPr>
        <p:blipFill>
          <a:blip r:embed="rId1"/>
          <a:stretch/>
        </p:blipFill>
        <p:spPr>
          <a:xfrm>
            <a:off x="614880" y="1928520"/>
            <a:ext cx="7143120" cy="29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DBSCAN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Ключевая мысль в том, что алгоритм по заданным параметрам присваивает каждому из наших объектов определённую метку: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Noise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Edge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Core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Гиперпараметры: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eps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min_samples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+ distance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7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Немножко обсудим как это будет работать…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9" name="Google Shape;212;p33" descr=""/>
          <p:cNvPicPr/>
          <p:nvPr/>
        </p:nvPicPr>
        <p:blipFill>
          <a:blip r:embed="rId1"/>
          <a:stretch/>
        </p:blipFill>
        <p:spPr>
          <a:xfrm>
            <a:off x="699840" y="1961280"/>
            <a:ext cx="5189040" cy="307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Преимущества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Не требует задавать число кластеров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Определяет кластеры сложной структуры в том числе и вложенные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 помощью этого алгоритма можно и нужно детектить выбросы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Недостатки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Сложно назвать это недостатком, но он не определяет центр кластера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Другая неприятность заключается в том, что кластеры могут сливаться или в них могут образовываться дырки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Достаточно сложно подобрать оптимальные гиперпараметры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Хорошая новость заключается в том, что у этого алгоритма есть много, вариаций и они очень даже широко используются в анализе биологических данных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Metrics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Внешние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Внутренние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2;p14" descr=""/>
          <p:cNvPicPr/>
          <p:nvPr/>
        </p:nvPicPr>
        <p:blipFill>
          <a:blip r:embed="rId1"/>
          <a:stretch/>
        </p:blipFill>
        <p:spPr>
          <a:xfrm>
            <a:off x="2070360" y="563760"/>
            <a:ext cx="4512240" cy="45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Внутренние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Среднее внутрикластерное расстояние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Среднее межкластерное расстояние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Коэффициент силуета 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Коэффициент силуета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65560" y="2930040"/>
            <a:ext cx="6452640" cy="1433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b(i) -&gt; среднее расстояние между x_i и объектами ближайшего (другого) кластера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a(i) -&gt; среднее расстояние между x_i и объектами своего кластера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30" name="Google Shape;261;p41" descr=""/>
          <p:cNvPicPr/>
          <p:nvPr/>
        </p:nvPicPr>
        <p:blipFill>
          <a:blip r:embed="rId1"/>
          <a:stretch/>
        </p:blipFill>
        <p:spPr>
          <a:xfrm>
            <a:off x="729360" y="2079000"/>
            <a:ext cx="2171160" cy="5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Интепретация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Raleway"/>
                <a:ea typeface="Raleway"/>
              </a:rPr>
              <a:t>Коэффициент силуэта, равный +1, указывает на то, что объект находится далеко от соседних кластеров.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Raleway"/>
                <a:ea typeface="Raleway"/>
              </a:rPr>
              <a:t>Коэффициент силуэта, равный 0, указывает на то, что объект находится на границе принятия решения между двумя соседними кластерами или очень близко к ней.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Raleway"/>
                <a:ea typeface="Raleway"/>
              </a:rPr>
              <a:t>Коэффициент силуэта &lt;0 указывает на то, что эти объекты, возможно, были отнесены к неправильному кластеру или являются выбросами.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Внешние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Гомогенность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Полнота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V- мера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 rot="10800000">
            <a:off x="5860440" y="492120"/>
            <a:ext cx="1993320" cy="847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Отдыхайте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6" name="Google Shape;374;p56" descr=""/>
          <p:cNvPicPr/>
          <p:nvPr/>
        </p:nvPicPr>
        <p:blipFill>
          <a:blip r:embed="rId1"/>
          <a:stretch/>
        </p:blipFill>
        <p:spPr>
          <a:xfrm>
            <a:off x="465480" y="0"/>
            <a:ext cx="514296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Метрики расстояния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27560" y="208368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Manhattan distance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1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Euclidian distance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Minkowski distance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Cosine distance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и т. д.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410" spc="-1" strike="noStrike">
                <a:solidFill>
                  <a:srgbClr val="595959"/>
                </a:solidFill>
                <a:latin typeface="Lato"/>
                <a:ea typeface="Lato"/>
              </a:rPr>
              <a:t>Euclidian distance</a:t>
            </a:r>
            <a:endParaRPr b="0" lang="en-US" sz="141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812400" y="2883960"/>
            <a:ext cx="4543560" cy="1100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2919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Наиболее часто используемая метрика (Вы с ней уже встречались -&gt; kNN,  Linear Regression )</a:t>
            </a:r>
            <a:endParaRPr b="0" lang="en-US" sz="1000" spc="-1" strike="noStrike">
              <a:latin typeface="Arial"/>
            </a:endParaRPr>
          </a:p>
          <a:p>
            <a:pPr marL="457200" indent="-2919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Плохой выбор для данных большой размерности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92" name="Google Shape;111;p17" descr=""/>
          <p:cNvPicPr/>
          <p:nvPr/>
        </p:nvPicPr>
        <p:blipFill>
          <a:blip r:embed="rId1"/>
          <a:stretch/>
        </p:blipFill>
        <p:spPr>
          <a:xfrm>
            <a:off x="354240" y="1945440"/>
            <a:ext cx="3294000" cy="297828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112;p17" descr=""/>
          <p:cNvPicPr/>
          <p:nvPr/>
        </p:nvPicPr>
        <p:blipFill>
          <a:blip r:embed="rId2"/>
          <a:stretch/>
        </p:blipFill>
        <p:spPr>
          <a:xfrm>
            <a:off x="3649320" y="1932840"/>
            <a:ext cx="4765320" cy="6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Manhattan distance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95" name="Google Shape;119;p18" descr=""/>
          <p:cNvPicPr/>
          <p:nvPr/>
        </p:nvPicPr>
        <p:blipFill>
          <a:blip r:embed="rId1"/>
          <a:stretch/>
        </p:blipFill>
        <p:spPr>
          <a:xfrm>
            <a:off x="136440" y="1892880"/>
            <a:ext cx="3157920" cy="285516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120;p18" descr=""/>
          <p:cNvPicPr/>
          <p:nvPr/>
        </p:nvPicPr>
        <p:blipFill>
          <a:blip r:embed="rId2"/>
          <a:stretch/>
        </p:blipFill>
        <p:spPr>
          <a:xfrm>
            <a:off x="3744360" y="1854000"/>
            <a:ext cx="3982320" cy="93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Что нам нужно?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Самостоятельно прикинуть число кластеров и выбрать центроиды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Определить наши объекты к ближайшем кластеру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Пересчитать центры кластеров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Повторять шаги 2 и 3 пока ничего не перестанет меняться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Как выбрать центроиды?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Рандомные точки в нашем пространстве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Выбираем из объектов выборки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Игрушечный пример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Недостатки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Главный недостаток -&gt; нужно знать k  заранее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От того какие именно точки для k мы выберем зависит и результат кластеризации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Не подходит для работы с большими данными, которые формируют кластеры сложной структуры (признаки должны быть распределены равномерно)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2023-10-03T13:52:22Z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