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40C0FD-9DA6-4EF9-9225-CAF33D5125D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057EAC-8298-4508-92B8-ACE77BCDA8B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F916E5-9933-4D2B-B1A6-CAE3B2A7379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3208E5-835E-4AA5-800C-1E51642B9D1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8A6CD-F0B3-46A8-9AF9-D232F79831C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5F517-D4AC-4315-BC05-FCDF7CB819B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729B7-3934-4C28-8218-9296D8491F0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232C4-8EB9-4262-9E1A-A65A62F7C88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90271-76BE-4573-8358-581DFE13BD5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56DFFE-9ADB-45C2-8AAC-22AE4CA1647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CE3C6-633F-4C6D-A900-1CFE60AD488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2485EA-685C-4314-BF53-80BE005F9D2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D22D7C-F0A9-42B6-A3F5-3F86AB2CA40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411979-3DB7-445F-8CF0-98F3C2D69E8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56DD2-10A5-4BF2-82F3-4FD37BBC714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40393-BB82-462D-B5A8-2849D447BAD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71CDBA-336E-466E-8D69-D2799E3082D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DA714-8F95-4C7F-8F1E-3B7F72ECA28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DA7C0E-556B-445E-92CC-F3FBD86A006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2B4C81-9085-464D-A746-8A0227B5F83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C17C4-5AEE-49D7-8440-CB322723FD9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28227-4D38-401E-A401-74EE65ED043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0F3949-2C9D-4508-9B3C-10BFCF5AFAD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9C09B5-3887-43F2-8666-BE772A7066C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33E4EE-D353-43D3-A1E5-A78B1A4B397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58B75-D874-4AFF-85DF-62C45810AEC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5E31B-EB8D-4147-AC64-22F66999DF7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2F5B2C-7713-4C45-A058-A68678EE30A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A50D0-0C9B-474E-B07B-AF24F2CA2F4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C59BE6-0BF7-4497-AEE7-A286174AE33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368D53-E1DF-4A43-8E57-0557DA52770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6BEAED-FB15-4894-8FB8-A7E702012B0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2946F7-D2F2-4542-9CDF-188CE59B08E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6AF7D9-A017-474E-B74C-D5451EB2FCB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3E40A-CF27-4C24-943C-48ED4B1DCB6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FCDE60-2EFA-4996-B7DE-88B14E4F3D1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57F0B78-48EE-4E4C-A71D-E4EE8CE5884A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4FDF2D-EE0F-460C-A9B7-82F4E454E457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7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EBE7AA6-3094-48DE-A37C-A0348B54375F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200" spc="-1" strike="noStrike">
                <a:solidFill>
                  <a:srgbClr val="1a1a1a"/>
                </a:solidFill>
                <a:latin typeface="Raleway"/>
                <a:ea typeface="Raleway"/>
              </a:rPr>
              <a:t>Clustering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740" spc="-1" strike="noStrike">
                <a:solidFill>
                  <a:srgbClr val="1a1a1a"/>
                </a:solidFill>
                <a:latin typeface="Raleway"/>
                <a:ea typeface="Raleway"/>
              </a:rPr>
              <a:t>Что нужно сделать с данными для успешного успеха, возможного…</a:t>
            </a:r>
            <a:endParaRPr b="0" lang="en-US" sz="17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29360" y="175212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Cleaning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Imputation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Scale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Reduction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Hierarchical clustering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Agglomerative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Divisive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Agglomerative Hierarchical clustering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Первым шагом рассчитаем матрицу  расстояний между каждым объектом выборки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Будем исходить из того что каждый объект является кластером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Сливаем ближайшие кластеры в один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Повторяем 3 шаг пока все наши объекты не превратятся в одно большое дерево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Потом анализируем дерево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193;p30" descr=""/>
          <p:cNvPicPr/>
          <p:nvPr/>
        </p:nvPicPr>
        <p:blipFill>
          <a:blip r:embed="rId1"/>
          <a:stretch/>
        </p:blipFill>
        <p:spPr>
          <a:xfrm>
            <a:off x="614880" y="1928520"/>
            <a:ext cx="7143480" cy="29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DBSCAN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Ключевая мысль в том, что алгоритм по заданным параметрам присваивает каждому из наших объектов определённую метку: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Noise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Edge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Core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Гиперпараметры: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eps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min_samples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+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Немножко обсудим как это будет работать…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12;p33" descr=""/>
          <p:cNvPicPr/>
          <p:nvPr/>
        </p:nvPicPr>
        <p:blipFill>
          <a:blip r:embed="rId1"/>
          <a:stretch/>
        </p:blipFill>
        <p:spPr>
          <a:xfrm>
            <a:off x="699840" y="1961280"/>
            <a:ext cx="518940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Преимущества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Не требует задавать число кластеров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Определяет кластеры сложной структуры в том числе и вложенные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 помощью этого алгоритма можно и нужно детектить выбросы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Недостатки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Сложно назвать это недостатком, но он не определяет центр кластера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Другая неприятность заключается в том, что кластеры могут сливаться или в них могут образовываться дырки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Достаточно сложно подобрать оптимальные гиперпараметры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Хорошая новость заключается в том, что у этого алгоритма есть много, вариаций и они очень даже широко используются в анализе биологических данных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Metrics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Внешние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Внутренние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92;p14" descr=""/>
          <p:cNvPicPr/>
          <p:nvPr/>
        </p:nvPicPr>
        <p:blipFill>
          <a:blip r:embed="rId1"/>
          <a:stretch/>
        </p:blipFill>
        <p:spPr>
          <a:xfrm>
            <a:off x="2070360" y="563760"/>
            <a:ext cx="4512600" cy="45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Внутренние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Среднее внутрикластерное расстояние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Среднее межкластерное расстояние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Коэффициент силуета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Коэффициент силуета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65560" y="2930040"/>
            <a:ext cx="6453000" cy="143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b(i) -&gt; среднее расстояние между x_i и объектами ближайшего (другого) кластера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a(i) -&gt; среднее расстояние между x_i и объектами своего кластера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61;p41" descr=""/>
          <p:cNvPicPr/>
          <p:nvPr/>
        </p:nvPicPr>
        <p:blipFill>
          <a:blip r:embed="rId1"/>
          <a:stretch/>
        </p:blipFill>
        <p:spPr>
          <a:xfrm>
            <a:off x="729360" y="2079000"/>
            <a:ext cx="2171520" cy="5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Интепретация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силуэта, равный +1, указывает на то, что объект находится далеко от соседних кластеров.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силуэта, равный 0, указывает на то, что объект находится на границе принятия решения между двумя соседними кластерами или очень близко к ней.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Raleway"/>
                <a:ea typeface="Raleway"/>
              </a:rPr>
              <a:t>Коэффициент силуэта &lt;0 указывает на то, что эти объекты, возможно, были отнесены к неправильному кластеру или являются выбросами.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Внешние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Гомогенность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Полнота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V- мера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 rot="10800000">
            <a:off x="5860080" y="492120"/>
            <a:ext cx="1993680" cy="84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Отдыхайте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374;p56" descr=""/>
          <p:cNvPicPr/>
          <p:nvPr/>
        </p:nvPicPr>
        <p:blipFill>
          <a:blip r:embed="rId1"/>
          <a:stretch/>
        </p:blipFill>
        <p:spPr>
          <a:xfrm>
            <a:off x="465480" y="0"/>
            <a:ext cx="51433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Метрики расстояния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27560" y="208368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Manhattan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Euclidian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Minkowski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Cosine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и т. д.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410" spc="-1" strike="noStrike">
                <a:solidFill>
                  <a:srgbClr val="595959"/>
                </a:solidFill>
                <a:latin typeface="Lato"/>
                <a:ea typeface="Lato"/>
              </a:rPr>
              <a:t>Euclidian distance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812400" y="2883960"/>
            <a:ext cx="4543920" cy="11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2919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Наиболее часто используемая метрика (Вы с ней уже встречались -&gt; kNN,  Linear Regression 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Плохой выбор для данных большой размерности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11;p17" descr=""/>
          <p:cNvPicPr/>
          <p:nvPr/>
        </p:nvPicPr>
        <p:blipFill>
          <a:blip r:embed="rId1"/>
          <a:stretch/>
        </p:blipFill>
        <p:spPr>
          <a:xfrm>
            <a:off x="354240" y="1945440"/>
            <a:ext cx="3294360" cy="297864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112;p17" descr=""/>
          <p:cNvPicPr/>
          <p:nvPr/>
        </p:nvPicPr>
        <p:blipFill>
          <a:blip r:embed="rId2"/>
          <a:stretch/>
        </p:blipFill>
        <p:spPr>
          <a:xfrm>
            <a:off x="3649320" y="1932840"/>
            <a:ext cx="4765680" cy="6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Manhattan distance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19;p18" descr=""/>
          <p:cNvPicPr/>
          <p:nvPr/>
        </p:nvPicPr>
        <p:blipFill>
          <a:blip r:embed="rId1"/>
          <a:stretch/>
        </p:blipFill>
        <p:spPr>
          <a:xfrm>
            <a:off x="136440" y="1892880"/>
            <a:ext cx="3158280" cy="285552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20;p18" descr=""/>
          <p:cNvPicPr/>
          <p:nvPr/>
        </p:nvPicPr>
        <p:blipFill>
          <a:blip r:embed="rId2"/>
          <a:stretch/>
        </p:blipFill>
        <p:spPr>
          <a:xfrm>
            <a:off x="3744360" y="1854000"/>
            <a:ext cx="3982680" cy="93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K-means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Что нам нужно?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Самостоятельно прикинуть число кластеров и выбрать центроиды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Определить наши объекты к ближайшем кластеру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Пересчитать центры кластеров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Повторять шаги 2 и 3 пока ничего не перестанет меняться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Как выбрать центроиды?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Рандомные точки в нашем пространстве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Выбираем из объектов выборки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Игрушечный пример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Недостатки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Главный недостаток -&gt; нужно знать k  заранее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От того какие именно точки для k мы выберем зависит и результат кластеризации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Не подходит для работы с большими данными, которые формируют кластеры сложной структуры (признаки должны быть распределены равномерно)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2023-09-28T14:16:38Z</dcterms:modified>
  <cp:revision>2</cp:revision>
  <dc:subject/>
  <dc:title/>
</cp:coreProperties>
</file>