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8" d="100"/>
          <a:sy n="108"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23815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BD814-26B9-438C-B95D-77771BB28B1C}"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80880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2588499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228848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2327559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628342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3014761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161149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40997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326448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BD814-26B9-438C-B95D-77771BB28B1C}" type="datetimeFigureOut">
              <a:rPr lang="en-GB" smtClean="0"/>
              <a:t>28/06/2023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418218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BD814-26B9-438C-B95D-77771BB28B1C}"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134329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BD814-26B9-438C-B95D-77771BB28B1C}" type="datetimeFigureOut">
              <a:rPr lang="en-GB" smtClean="0"/>
              <a:t>28/06/2023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42185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BD814-26B9-438C-B95D-77771BB28B1C}" type="datetimeFigureOut">
              <a:rPr lang="en-GB" smtClean="0"/>
              <a:t>28/06/2023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394312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BD814-26B9-438C-B95D-77771BB28B1C}" type="datetimeFigureOut">
              <a:rPr lang="en-GB" smtClean="0"/>
              <a:t>28/06/2023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25126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BD814-26B9-438C-B95D-77771BB28B1C}"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376433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BD814-26B9-438C-B95D-77771BB28B1C}" type="datetimeFigureOut">
              <a:rPr lang="en-GB" smtClean="0"/>
              <a:t>28/06/2023</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927D1C-D8EB-4078-BA9F-38D946547EE0}" type="slidenum">
              <a:rPr lang="en-GB" smtClean="0"/>
              <a:t>‹#›</a:t>
            </a:fld>
            <a:endParaRPr lang="en-GB"/>
          </a:p>
        </p:txBody>
      </p:sp>
    </p:spTree>
    <p:extLst>
      <p:ext uri="{BB962C8B-B14F-4D97-AF65-F5344CB8AC3E}">
        <p14:creationId xmlns:p14="http://schemas.microsoft.com/office/powerpoint/2010/main" val="141269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DBD814-26B9-438C-B95D-77771BB28B1C}" type="datetimeFigureOut">
              <a:rPr lang="en-GB" smtClean="0"/>
              <a:t>28/06/2023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927D1C-D8EB-4078-BA9F-38D946547EE0}" type="slidenum">
              <a:rPr lang="en-GB" smtClean="0"/>
              <a:t>‹#›</a:t>
            </a:fld>
            <a:endParaRPr lang="en-GB"/>
          </a:p>
        </p:txBody>
      </p:sp>
    </p:spTree>
    <p:extLst>
      <p:ext uri="{BB962C8B-B14F-4D97-AF65-F5344CB8AC3E}">
        <p14:creationId xmlns:p14="http://schemas.microsoft.com/office/powerpoint/2010/main" val="8598010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ED1E-4471-4CB2-9EED-0DC113A2D763}"/>
              </a:ext>
            </a:extLst>
          </p:cNvPr>
          <p:cNvSpPr>
            <a:spLocks noGrp="1"/>
          </p:cNvSpPr>
          <p:nvPr>
            <p:ph type="ctrTitle"/>
          </p:nvPr>
        </p:nvSpPr>
        <p:spPr>
          <a:xfrm>
            <a:off x="2377985" y="812801"/>
            <a:ext cx="8248586" cy="2616199"/>
          </a:xfrm>
        </p:spPr>
        <p:txBody>
          <a:bodyPr/>
          <a:lstStyle/>
          <a:p>
            <a:pPr marL="0" marR="0" algn="ctr">
              <a:lnSpc>
                <a:spcPct val="150000"/>
              </a:lnSpc>
              <a:spcBef>
                <a:spcPts val="0"/>
              </a:spcBef>
              <a:spcAft>
                <a:spcPts val="1000"/>
              </a:spcAft>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Distant reading of Sci-Fi using BookNLP:</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H.P. Lovecraft, Philip K. Dick, William Gibson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A6AB4B20-7DAB-46C6-B520-EDDBA7374B1E}"/>
              </a:ext>
            </a:extLst>
          </p:cNvPr>
          <p:cNvSpPr>
            <a:spLocks noGrp="1"/>
          </p:cNvSpPr>
          <p:nvPr>
            <p:ph type="subTitle" idx="1"/>
          </p:nvPr>
        </p:nvSpPr>
        <p:spPr/>
        <p:txBody>
          <a:bodyPr/>
          <a:lstStyle/>
          <a:p>
            <a:pPr marL="0" marR="0" algn="r">
              <a:lnSpc>
                <a:spcPct val="150000"/>
              </a:lnSpc>
              <a:spcBef>
                <a:spcPts val="0"/>
              </a:spcBef>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Canidate: Oprica D. Dan-Andrei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800" dirty="0">
                <a:effectLst/>
                <a:latin typeface="Times New Roman" panose="02020603050405020304" pitchFamily="18" charset="0"/>
                <a:ea typeface="Calibri" panose="020F0502020204030204" pitchFamily="34" charset="0"/>
              </a:rPr>
              <a:t>Supervisor: Lector Dr. Dinu Anca</a:t>
            </a:r>
            <a:endParaRPr lang="en-GB" dirty="0"/>
          </a:p>
        </p:txBody>
      </p:sp>
    </p:spTree>
    <p:extLst>
      <p:ext uri="{BB962C8B-B14F-4D97-AF65-F5344CB8AC3E}">
        <p14:creationId xmlns:p14="http://schemas.microsoft.com/office/powerpoint/2010/main" val="396874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D1CE-4B3B-4801-AE50-104E3CA05F36}"/>
              </a:ext>
            </a:extLst>
          </p:cNvPr>
          <p:cNvSpPr>
            <a:spLocks noGrp="1"/>
          </p:cNvSpPr>
          <p:nvPr>
            <p:ph type="title"/>
          </p:nvPr>
        </p:nvSpPr>
        <p:spPr>
          <a:xfrm>
            <a:off x="1484311" y="328474"/>
            <a:ext cx="10018713" cy="652273"/>
          </a:xfrm>
        </p:spPr>
        <p:txBody>
          <a:bodyPr>
            <a:normAutofit/>
          </a:bodyPr>
          <a:lstStyle/>
          <a:p>
            <a:r>
              <a:rPr lang="en-US" sz="1800" b="1" dirty="0">
                <a:effectLst/>
                <a:latin typeface="Times New Roman" panose="02020603050405020304" pitchFamily="18" charset="0"/>
                <a:ea typeface="Calibri" panose="020F0502020204030204" pitchFamily="34" charset="0"/>
              </a:rPr>
              <a:t>Semantic analysis</a:t>
            </a:r>
            <a:endParaRPr lang="en-GB" dirty="0"/>
          </a:p>
        </p:txBody>
      </p:sp>
      <p:sp>
        <p:nvSpPr>
          <p:cNvPr id="3" name="Content Placeholder 2">
            <a:extLst>
              <a:ext uri="{FF2B5EF4-FFF2-40B4-BE49-F238E27FC236}">
                <a16:creationId xmlns:a16="http://schemas.microsoft.com/office/drawing/2014/main" id="{F9BF4F63-48F2-4B60-9BEE-CF0E8251F9B1}"/>
              </a:ext>
            </a:extLst>
          </p:cNvPr>
          <p:cNvSpPr>
            <a:spLocks noGrp="1"/>
          </p:cNvSpPr>
          <p:nvPr>
            <p:ph idx="1"/>
          </p:nvPr>
        </p:nvSpPr>
        <p:spPr>
          <a:xfrm>
            <a:off x="1384917" y="1313895"/>
            <a:ext cx="10118106" cy="2210541"/>
          </a:xfrm>
        </p:spPr>
        <p:txBody>
          <a:bodyPr/>
          <a:lstStyle/>
          <a:p>
            <a:r>
              <a:rPr lang="en-US" sz="1800" dirty="0" err="1">
                <a:effectLst/>
                <a:latin typeface="Times New Roman" panose="02020603050405020304" pitchFamily="18" charset="0"/>
                <a:ea typeface="Calibri" panose="020F0502020204030204" pitchFamily="34" charset="0"/>
              </a:rPr>
              <a:t>BookNLP’s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supersense</a:t>
            </a:r>
            <a:r>
              <a:rPr lang="en-US" sz="1800" dirty="0">
                <a:effectLst/>
                <a:latin typeface="Times New Roman" panose="02020603050405020304" pitchFamily="18" charset="0"/>
                <a:ea typeface="Calibri" panose="020F0502020204030204" pitchFamily="34" charset="0"/>
              </a:rPr>
              <a:t> tagging functionality assigns to each verb and noun in the input text file a tag based on the WordNet taxonomy:</a:t>
            </a:r>
          </a:p>
          <a:p>
            <a:endParaRPr lang="en-US" sz="1800" dirty="0">
              <a:latin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44D3D192-93F1-4C81-9730-36C315CB7FFB}"/>
              </a:ext>
            </a:extLst>
          </p:cNvPr>
          <p:cNvPicPr/>
          <p:nvPr/>
        </p:nvPicPr>
        <p:blipFill>
          <a:blip r:embed="rId2"/>
          <a:stretch>
            <a:fillRect/>
          </a:stretch>
        </p:blipFill>
        <p:spPr>
          <a:xfrm>
            <a:off x="3220023" y="2592280"/>
            <a:ext cx="6483269" cy="3749099"/>
          </a:xfrm>
          <a:prstGeom prst="rect">
            <a:avLst/>
          </a:prstGeom>
        </p:spPr>
      </p:pic>
    </p:spTree>
    <p:extLst>
      <p:ext uri="{BB962C8B-B14F-4D97-AF65-F5344CB8AC3E}">
        <p14:creationId xmlns:p14="http://schemas.microsoft.com/office/powerpoint/2010/main" val="241389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4413-5A83-410D-8D94-AD0E9947BD9D}"/>
              </a:ext>
            </a:extLst>
          </p:cNvPr>
          <p:cNvSpPr>
            <a:spLocks noGrp="1"/>
          </p:cNvSpPr>
          <p:nvPr>
            <p:ph idx="1"/>
          </p:nvPr>
        </p:nvSpPr>
        <p:spPr>
          <a:xfrm>
            <a:off x="1484310" y="692459"/>
            <a:ext cx="10018713" cy="5098742"/>
          </a:xfrm>
        </p:spPr>
        <p:txBody>
          <a:bodyPr>
            <a:normAutofit/>
          </a:bodyPr>
          <a:lstStyle/>
          <a:p>
            <a:pPr marL="0" marR="0" algn="just">
              <a:lnSpc>
                <a:spcPct val="150000"/>
              </a:lnSpc>
              <a:spcBef>
                <a:spcPts val="0"/>
              </a:spcBef>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Such an exhaustive semantic taxonomy is well suited for sci-fi, a genre where authors generally employ specific terminologies for the purposes of world building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Beyond proper scientific terms of various domains, repurposed to fit their particular naratological aims (ex: 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“Faith of our Fathers” by Philip K. Dick, pharmaceutical vocabulary is employed, with certain substances playing a major role in the narrative), sci-fi implies terms that designate speculative ideas and objects, products of the author’s imagination, that are more or less derived from actual science – hard sci-fi vs soft sci-fi (ex: William Gibson’s “cyberspace” vs. Lovecraft’s and Dick’s alien entities and their technologies).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my purposes, I am going to use the results offered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BookNLP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compare semantic statistics between the three corpora</a:t>
            </a:r>
            <a:r>
              <a:rPr lang="en-US" sz="1800" dirty="0">
                <a:latin typeface="Times New Roman" panose="02020603050405020304" pitchFamily="18" charset="0"/>
                <a:ea typeface="Calibri" panose="020F0502020204030204" pitchFamily="34" charset="0"/>
                <a:cs typeface="Times New Roman" panose="02020603050405020304" pitchFamily="18" charset="0"/>
              </a:rPr>
              <a:t> by scanning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meaningful differences/contrasts.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34583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091F-C7AA-484B-B2A0-59457EBC8877}"/>
              </a:ext>
            </a:extLst>
          </p:cNvPr>
          <p:cNvSpPr>
            <a:spLocks noGrp="1"/>
          </p:cNvSpPr>
          <p:nvPr>
            <p:ph type="title"/>
          </p:nvPr>
        </p:nvSpPr>
        <p:spPr>
          <a:xfrm>
            <a:off x="1484310" y="133165"/>
            <a:ext cx="10018713" cy="1293920"/>
          </a:xfrm>
        </p:spPr>
        <p:txBody>
          <a:bodyPr/>
          <a:lstStyle/>
          <a:p>
            <a:r>
              <a:rPr lang="en-US" dirty="0"/>
              <a:t>General semantic diversity</a:t>
            </a:r>
            <a:endParaRPr lang="en-GB" dirty="0"/>
          </a:p>
        </p:txBody>
      </p:sp>
      <p:sp>
        <p:nvSpPr>
          <p:cNvPr id="3" name="Content Placeholder 2">
            <a:extLst>
              <a:ext uri="{FF2B5EF4-FFF2-40B4-BE49-F238E27FC236}">
                <a16:creationId xmlns:a16="http://schemas.microsoft.com/office/drawing/2014/main" id="{ECF82A60-9846-4B26-9D71-4E22A4E3AEC8}"/>
              </a:ext>
            </a:extLst>
          </p:cNvPr>
          <p:cNvSpPr>
            <a:spLocks noGrp="1"/>
          </p:cNvSpPr>
          <p:nvPr>
            <p:ph idx="1"/>
          </p:nvPr>
        </p:nvSpPr>
        <p:spPr>
          <a:xfrm>
            <a:off x="1892683" y="1415988"/>
            <a:ext cx="10018713" cy="1228133"/>
          </a:xfrm>
        </p:spPr>
        <p:txBody>
          <a:bodyPr/>
          <a:lstStyle/>
          <a:p>
            <a:r>
              <a:rPr lang="en-US" sz="1800" dirty="0">
                <a:effectLst/>
                <a:latin typeface="Times New Roman" panose="02020603050405020304" pitchFamily="18" charset="0"/>
                <a:ea typeface="Calibri" panose="020F0502020204030204" pitchFamily="34" charset="0"/>
              </a:rPr>
              <a:t>The semantic diversity percentage means the proportion of unique words (words present in one corpus, but not in the other two) against all tagged words present in a corpus. The results for each author:</a:t>
            </a:r>
            <a:endParaRPr lang="en-GB" dirty="0"/>
          </a:p>
        </p:txBody>
      </p:sp>
      <p:graphicFrame>
        <p:nvGraphicFramePr>
          <p:cNvPr id="5" name="Table 4">
            <a:extLst>
              <a:ext uri="{FF2B5EF4-FFF2-40B4-BE49-F238E27FC236}">
                <a16:creationId xmlns:a16="http://schemas.microsoft.com/office/drawing/2014/main" id="{5AA79C93-E2E5-4127-A1F2-FF674042948D}"/>
              </a:ext>
            </a:extLst>
          </p:cNvPr>
          <p:cNvGraphicFramePr>
            <a:graphicFrameLocks noGrp="1"/>
          </p:cNvGraphicFramePr>
          <p:nvPr>
            <p:extLst>
              <p:ext uri="{D42A27DB-BD31-4B8C-83A1-F6EECF244321}">
                <p14:modId xmlns:p14="http://schemas.microsoft.com/office/powerpoint/2010/main" val="186677825"/>
              </p:ext>
            </p:extLst>
          </p:nvPr>
        </p:nvGraphicFramePr>
        <p:xfrm>
          <a:off x="5497970" y="2721800"/>
          <a:ext cx="1991391" cy="1205144"/>
        </p:xfrm>
        <a:graphic>
          <a:graphicData uri="http://schemas.openxmlformats.org/drawingml/2006/table">
            <a:tbl>
              <a:tblPr firstRow="1" firstCol="1" bandRow="1"/>
              <a:tblGrid>
                <a:gridCol w="988260">
                  <a:extLst>
                    <a:ext uri="{9D8B030D-6E8A-4147-A177-3AD203B41FA5}">
                      <a16:colId xmlns:a16="http://schemas.microsoft.com/office/drawing/2014/main" val="1022371386"/>
                    </a:ext>
                  </a:extLst>
                </a:gridCol>
                <a:gridCol w="1003131">
                  <a:extLst>
                    <a:ext uri="{9D8B030D-6E8A-4147-A177-3AD203B41FA5}">
                      <a16:colId xmlns:a16="http://schemas.microsoft.com/office/drawing/2014/main" val="2750229837"/>
                    </a:ext>
                  </a:extLst>
                </a:gridCol>
              </a:tblGrid>
              <a:tr h="301286">
                <a:tc>
                  <a:txBody>
                    <a:bodyPr/>
                    <a:lstStyle/>
                    <a:p>
                      <a:pPr marL="0" marR="0" algn="just">
                        <a:lnSpc>
                          <a:spcPct val="150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Author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Percentage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6201940"/>
                  </a:ext>
                </a:extLst>
              </a:tr>
              <a:tr h="301286">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Dick</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27.91%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57088"/>
                  </a:ext>
                </a:extLst>
              </a:tr>
              <a:tr h="301286">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Lovecraft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38.71%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56876"/>
                  </a:ext>
                </a:extLst>
              </a:tr>
              <a:tr h="301286">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Gibson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40.93%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310149"/>
                  </a:ext>
                </a:extLst>
              </a:tr>
            </a:tbl>
          </a:graphicData>
        </a:graphic>
      </p:graphicFrame>
      <p:sp>
        <p:nvSpPr>
          <p:cNvPr id="9" name="TextBox 8">
            <a:extLst>
              <a:ext uri="{FF2B5EF4-FFF2-40B4-BE49-F238E27FC236}">
                <a16:creationId xmlns:a16="http://schemas.microsoft.com/office/drawing/2014/main" id="{566E188E-CC2B-40B2-A25D-90442AF59E3D}"/>
              </a:ext>
            </a:extLst>
          </p:cNvPr>
          <p:cNvSpPr txBox="1"/>
          <p:nvPr/>
        </p:nvSpPr>
        <p:spPr>
          <a:xfrm>
            <a:off x="2252135" y="4037917"/>
            <a:ext cx="9154617" cy="2540888"/>
          </a:xfrm>
          <a:prstGeom prst="rect">
            <a:avLst/>
          </a:prstGeom>
          <a:noFill/>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that Lovecraft and Gibson’s values are quite close, at ~2% between the two, while Philip K. Dick ranks ~10% behind them in this metric. These results seem to indicate the different writing styles and narratological approaches. Dick’s value highlights his concise, more “narrative” style. Lexical innovation and diversity aren’t required for him, as he makes use of restrained set of key words to drive his narrative, his worldbuilding isn’t as detailed, what can be inferred about the worlds he envisions is based on the actions and thoughts of his characters.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70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0E21-7733-48A7-9FA7-C1D49DB1DEF8}"/>
              </a:ext>
            </a:extLst>
          </p:cNvPr>
          <p:cNvSpPr>
            <a:spLocks noGrp="1"/>
          </p:cNvSpPr>
          <p:nvPr>
            <p:ph type="title"/>
          </p:nvPr>
        </p:nvSpPr>
        <p:spPr>
          <a:xfrm>
            <a:off x="1661864" y="2068497"/>
            <a:ext cx="10018713" cy="1752599"/>
          </a:xfrm>
        </p:spPr>
        <p:txBody>
          <a:bodyPr/>
          <a:lstStyle/>
          <a:p>
            <a:r>
              <a:rPr lang="en-US" sz="1800" b="1" dirty="0">
                <a:effectLst/>
                <a:latin typeface="Times New Roman" panose="02020603050405020304" pitchFamily="18" charset="0"/>
                <a:ea typeface="Calibri" panose="020F0502020204030204" pitchFamily="34" charset="0"/>
              </a:rPr>
              <a:t>Total </a:t>
            </a:r>
            <a:r>
              <a:rPr lang="en-US" sz="1800" b="1" dirty="0" err="1">
                <a:effectLst/>
                <a:latin typeface="Times New Roman" panose="02020603050405020304" pitchFamily="18" charset="0"/>
                <a:ea typeface="Calibri" panose="020F0502020204030204" pitchFamily="34" charset="0"/>
              </a:rPr>
              <a:t>supersense</a:t>
            </a:r>
            <a:r>
              <a:rPr lang="en-US" sz="1800" b="1" dirty="0">
                <a:effectLst/>
                <a:latin typeface="Times New Roman" panose="02020603050405020304" pitchFamily="18" charset="0"/>
                <a:ea typeface="Calibri" panose="020F0502020204030204" pitchFamily="34" charset="0"/>
              </a:rPr>
              <a:t> percentages (all words and unique words)</a:t>
            </a:r>
            <a:br>
              <a:rPr lang="en-US" sz="1800" b="1" dirty="0">
                <a:effectLst/>
                <a:latin typeface="Times New Roman" panose="02020603050405020304" pitchFamily="18" charset="0"/>
                <a:ea typeface="Calibri" panose="020F0502020204030204" pitchFamily="34" charset="0"/>
              </a:rPr>
            </a:br>
            <a:br>
              <a:rPr lang="en-US" sz="1800" b="1"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Nouns</a:t>
            </a:r>
            <a:endParaRPr lang="en-GB" dirty="0"/>
          </a:p>
        </p:txBody>
      </p:sp>
    </p:spTree>
    <p:extLst>
      <p:ext uri="{BB962C8B-B14F-4D97-AF65-F5344CB8AC3E}">
        <p14:creationId xmlns:p14="http://schemas.microsoft.com/office/powerpoint/2010/main" val="369003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7B2F9A1A-F0BF-486D-9D36-2BD4265241BE}"/>
              </a:ext>
            </a:extLst>
          </p:cNvPr>
          <p:cNvGraphicFramePr>
            <a:graphicFrameLocks/>
          </p:cNvGraphicFramePr>
          <p:nvPr>
            <p:extLst>
              <p:ext uri="{D42A27DB-BD31-4B8C-83A1-F6EECF244321}">
                <p14:modId xmlns:p14="http://schemas.microsoft.com/office/powerpoint/2010/main" val="3213237031"/>
              </p:ext>
            </p:extLst>
          </p:nvPr>
        </p:nvGraphicFramePr>
        <p:xfrm>
          <a:off x="2618912" y="62641"/>
          <a:ext cx="3477088" cy="6732717"/>
        </p:xfrm>
        <a:graphic>
          <a:graphicData uri="http://schemas.openxmlformats.org/drawingml/2006/table">
            <a:tbl>
              <a:tblPr firstRow="1" firstCol="1" bandRow="1"/>
              <a:tblGrid>
                <a:gridCol w="1362233">
                  <a:extLst>
                    <a:ext uri="{9D8B030D-6E8A-4147-A177-3AD203B41FA5}">
                      <a16:colId xmlns:a16="http://schemas.microsoft.com/office/drawing/2014/main" val="2085211338"/>
                    </a:ext>
                  </a:extLst>
                </a:gridCol>
                <a:gridCol w="786923">
                  <a:extLst>
                    <a:ext uri="{9D8B030D-6E8A-4147-A177-3AD203B41FA5}">
                      <a16:colId xmlns:a16="http://schemas.microsoft.com/office/drawing/2014/main" val="3743281402"/>
                    </a:ext>
                  </a:extLst>
                </a:gridCol>
                <a:gridCol w="639374">
                  <a:extLst>
                    <a:ext uri="{9D8B030D-6E8A-4147-A177-3AD203B41FA5}">
                      <a16:colId xmlns:a16="http://schemas.microsoft.com/office/drawing/2014/main" val="863701900"/>
                    </a:ext>
                  </a:extLst>
                </a:gridCol>
                <a:gridCol w="688558">
                  <a:extLst>
                    <a:ext uri="{9D8B030D-6E8A-4147-A177-3AD203B41FA5}">
                      <a16:colId xmlns:a16="http://schemas.microsoft.com/office/drawing/2014/main" val="2281819263"/>
                    </a:ext>
                  </a:extLst>
                </a:gridCol>
              </a:tblGrid>
              <a:tr h="242465">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supersense_category</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lovecraft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dick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gibson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80071"/>
                  </a:ext>
                </a:extLst>
              </a:tr>
              <a:tr h="242465">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noun.Tops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368134"/>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noun.act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3.38%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2.64%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48100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noun.animal</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1.39%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423951"/>
                  </a:ext>
                </a:extLst>
              </a:tr>
              <a:tr h="242465">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noun.artifact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9.26%</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9.65%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14.82%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806329"/>
                  </a:ext>
                </a:extLst>
              </a:tr>
              <a:tr h="242465">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noun.attribute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3.30%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550777"/>
                  </a:ext>
                </a:extLst>
              </a:tr>
              <a:tr h="242465">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noun.body</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1.54%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2.91%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5.54%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527997"/>
                  </a:ext>
                </a:extLst>
              </a:tr>
              <a:tr h="242465">
                <a:tc>
                  <a:txBody>
                    <a:bodyPr/>
                    <a:lstStyle/>
                    <a:p>
                      <a:pPr marL="0" marR="0" algn="just">
                        <a:lnSpc>
                          <a:spcPct val="150000"/>
                        </a:lnSpc>
                        <a:spcBef>
                          <a:spcPts val="0"/>
                        </a:spcBef>
                        <a:spcAft>
                          <a:spcPts val="0"/>
                        </a:spcAft>
                      </a:pPr>
                      <a:r>
                        <a:rPr lang="en-US" sz="1200" dirty="0" err="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noun.cognition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4.28%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1.87%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1.76%</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024020"/>
                  </a:ext>
                </a:extLst>
              </a:tr>
              <a:tr h="36149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noun.communication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5.29%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4.28%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3.69%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5610210"/>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noun.event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375098"/>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noun.feeling</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0.44%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202633"/>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noun.food</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0.20%</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221701"/>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noun.group</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1.97%</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262177"/>
                  </a:ext>
                </a:extLst>
              </a:tr>
              <a:tr h="242465">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noun.location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6.53%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2.03%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4.39%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768526"/>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noun.motive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0.03%</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291684"/>
                  </a:ext>
                </a:extLst>
              </a:tr>
              <a:tr h="242465">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noun.object</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3.76%</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0.68%</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1.03%</a:t>
                      </a:r>
                      <a:endParaRPr lang="en-GB" sz="12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410240"/>
                  </a:ext>
                </a:extLst>
              </a:tr>
              <a:tr h="242465">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noun.person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6.91%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13.09%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12.19%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792666"/>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noun.phenomenon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6666757"/>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noun.plant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73852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noun.possession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986472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noun.process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40467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noun.quantity</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701912"/>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noun.relation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51100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noun.shape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51285"/>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noun.state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1584669"/>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noun.substance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3.24%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589172"/>
                  </a:ext>
                </a:extLst>
              </a:tr>
              <a:tr h="242465">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noun.time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2.89%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1.79%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383" marR="323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86647"/>
                  </a:ext>
                </a:extLst>
              </a:tr>
            </a:tbl>
          </a:graphicData>
        </a:graphic>
      </p:graphicFrame>
      <p:graphicFrame>
        <p:nvGraphicFramePr>
          <p:cNvPr id="11" name="Table 10">
            <a:extLst>
              <a:ext uri="{FF2B5EF4-FFF2-40B4-BE49-F238E27FC236}">
                <a16:creationId xmlns:a16="http://schemas.microsoft.com/office/drawing/2014/main" id="{C0F9D14B-ED68-4390-A408-EF95794A4497}"/>
              </a:ext>
            </a:extLst>
          </p:cNvPr>
          <p:cNvGraphicFramePr>
            <a:graphicFrameLocks noGrp="1"/>
          </p:cNvGraphicFramePr>
          <p:nvPr>
            <p:extLst>
              <p:ext uri="{D42A27DB-BD31-4B8C-83A1-F6EECF244321}">
                <p14:modId xmlns:p14="http://schemas.microsoft.com/office/powerpoint/2010/main" val="238813723"/>
              </p:ext>
            </p:extLst>
          </p:nvPr>
        </p:nvGraphicFramePr>
        <p:xfrm>
          <a:off x="8211845" y="68086"/>
          <a:ext cx="3728621" cy="6737145"/>
        </p:xfrm>
        <a:graphic>
          <a:graphicData uri="http://schemas.openxmlformats.org/drawingml/2006/table">
            <a:tbl>
              <a:tblPr firstRow="1" firstCol="1" bandRow="1"/>
              <a:tblGrid>
                <a:gridCol w="1513433">
                  <a:extLst>
                    <a:ext uri="{9D8B030D-6E8A-4147-A177-3AD203B41FA5}">
                      <a16:colId xmlns:a16="http://schemas.microsoft.com/office/drawing/2014/main" val="1323392541"/>
                    </a:ext>
                  </a:extLst>
                </a:gridCol>
                <a:gridCol w="792252">
                  <a:extLst>
                    <a:ext uri="{9D8B030D-6E8A-4147-A177-3AD203B41FA5}">
                      <a16:colId xmlns:a16="http://schemas.microsoft.com/office/drawing/2014/main" val="3688285948"/>
                    </a:ext>
                  </a:extLst>
                </a:gridCol>
                <a:gridCol w="711468">
                  <a:extLst>
                    <a:ext uri="{9D8B030D-6E8A-4147-A177-3AD203B41FA5}">
                      <a16:colId xmlns:a16="http://schemas.microsoft.com/office/drawing/2014/main" val="641505467"/>
                    </a:ext>
                  </a:extLst>
                </a:gridCol>
                <a:gridCol w="711468">
                  <a:extLst>
                    <a:ext uri="{9D8B030D-6E8A-4147-A177-3AD203B41FA5}">
                      <a16:colId xmlns:a16="http://schemas.microsoft.com/office/drawing/2014/main" val="1784602786"/>
                    </a:ext>
                  </a:extLst>
                </a:gridCol>
              </a:tblGrid>
              <a:tr h="278456">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supersense_category</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lovecraft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dick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gibson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954846"/>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noun.Tops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017466"/>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noun.act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4.95%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3.46%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249596"/>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noun.animal</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2.16%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039839"/>
                  </a:ext>
                </a:extLst>
              </a:tr>
              <a:tr h="246503">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noun.artifact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7.61%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11.01%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17.85%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865928"/>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noun.attribute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2.15%</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608399"/>
                  </a:ext>
                </a:extLst>
              </a:tr>
              <a:tr h="246503">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noun.body</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1.32%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1.24%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2.50%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125647"/>
                  </a:ext>
                </a:extLst>
              </a:tr>
              <a:tr h="246503">
                <a:tc>
                  <a:txBody>
                    <a:bodyPr/>
                    <a:lstStyle/>
                    <a:p>
                      <a:pPr marL="0" marR="0" algn="just">
                        <a:lnSpc>
                          <a:spcPct val="150000"/>
                        </a:lnSpc>
                        <a:spcBef>
                          <a:spcPts val="0"/>
                        </a:spcBef>
                        <a:spcAft>
                          <a:spcPts val="0"/>
                        </a:spcAft>
                      </a:pPr>
                      <a:r>
                        <a:rPr lang="en-US" sz="120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noun.cognition</a:t>
                      </a:r>
                      <a:endParaRPr lang="en-GB" sz="12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3.21%</a:t>
                      </a:r>
                      <a:endParaRPr lang="en-GB" sz="12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2.04%</a:t>
                      </a:r>
                      <a:endParaRPr lang="en-GB" sz="120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1.45%</a:t>
                      </a:r>
                      <a:endParaRPr lang="en-GB" sz="12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03873"/>
                  </a:ext>
                </a:extLst>
              </a:tr>
              <a:tr h="296114">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noun.communication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6.42%</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6.48%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5.15%</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8837686"/>
                  </a:ext>
                </a:extLst>
              </a:tr>
              <a:tr h="246503">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noun.event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1.08%</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626204"/>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noun.feeling</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353535"/>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noun.food</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843126"/>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noun.group</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2.24%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3.51%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195702"/>
                  </a:ext>
                </a:extLst>
              </a:tr>
              <a:tr h="246503">
                <a:tc>
                  <a:txBody>
                    <a:bodyPr/>
                    <a:lstStyle/>
                    <a:p>
                      <a:pPr marL="0" marR="0" algn="just">
                        <a:lnSpc>
                          <a:spcPct val="150000"/>
                        </a:lnSpc>
                        <a:spcBef>
                          <a:spcPts val="0"/>
                        </a:spcBef>
                        <a:spcAft>
                          <a:spcPts val="0"/>
                        </a:spcAft>
                      </a:pPr>
                      <a:r>
                        <a:rPr lang="en-US" sz="12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noun.location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7.64%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3.60%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6.41%</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205912"/>
                  </a:ext>
                </a:extLst>
              </a:tr>
              <a:tr h="246503">
                <a:tc>
                  <a:txBody>
                    <a:bodyPr/>
                    <a:lstStyle/>
                    <a:p>
                      <a:pPr marL="0" marR="0" algn="just">
                        <a:lnSpc>
                          <a:spcPct val="150000"/>
                        </a:lnSpc>
                        <a:spcBef>
                          <a:spcPts val="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noun.motive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801960"/>
                  </a:ext>
                </a:extLst>
              </a:tr>
              <a:tr h="246503">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noun.object</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3.04%</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GB" sz="120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1.26%</a:t>
                      </a:r>
                      <a:endParaRPr lang="en-GB" sz="12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746743"/>
                  </a:ext>
                </a:extLst>
              </a:tr>
              <a:tr h="246503">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noun.person</a:t>
                      </a:r>
                      <a:endParaRPr lang="en-GB" sz="1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9.63%</a:t>
                      </a:r>
                      <a:endParaRPr lang="en-GB" sz="1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11.45%</a:t>
                      </a:r>
                      <a:endParaRPr lang="en-GB" sz="1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11.83%</a:t>
                      </a:r>
                      <a:endParaRPr lang="en-GB" sz="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216510"/>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noun.phenomenon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32536"/>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noun.plant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974374"/>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noun.possession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837805"/>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noun.process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862329"/>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noun.quantity</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0.89%</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424377"/>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noun.relation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0.45%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0.15%</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2870765"/>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noun.shape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0.61%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9432744"/>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noun.state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2.80%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029497"/>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noun.substance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805837"/>
                  </a:ext>
                </a:extLst>
              </a:tr>
              <a:tr h="246503">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noun.time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1.07%</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9904" marR="299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292451"/>
                  </a:ext>
                </a:extLst>
              </a:tr>
            </a:tbl>
          </a:graphicData>
        </a:graphic>
      </p:graphicFrame>
      <p:sp>
        <p:nvSpPr>
          <p:cNvPr id="12" name="TextBox 11">
            <a:extLst>
              <a:ext uri="{FF2B5EF4-FFF2-40B4-BE49-F238E27FC236}">
                <a16:creationId xmlns:a16="http://schemas.microsoft.com/office/drawing/2014/main" id="{EF129F9B-E82D-4E27-8A93-24FF5EE5BD4C}"/>
              </a:ext>
            </a:extLst>
          </p:cNvPr>
          <p:cNvSpPr txBox="1"/>
          <p:nvPr/>
        </p:nvSpPr>
        <p:spPr>
          <a:xfrm>
            <a:off x="1162976" y="3059668"/>
            <a:ext cx="1908699" cy="369332"/>
          </a:xfrm>
          <a:prstGeom prst="rect">
            <a:avLst/>
          </a:prstGeom>
          <a:noFill/>
        </p:spPr>
        <p:txBody>
          <a:bodyPr wrap="square" rtlCol="0">
            <a:spAutoFit/>
          </a:bodyPr>
          <a:lstStyle/>
          <a:p>
            <a:r>
              <a:rPr lang="en-US" dirty="0"/>
              <a:t>All words -&gt;</a:t>
            </a:r>
            <a:endParaRPr lang="en-GB" dirty="0"/>
          </a:p>
        </p:txBody>
      </p:sp>
      <p:sp>
        <p:nvSpPr>
          <p:cNvPr id="13" name="TextBox 12">
            <a:extLst>
              <a:ext uri="{FF2B5EF4-FFF2-40B4-BE49-F238E27FC236}">
                <a16:creationId xmlns:a16="http://schemas.microsoft.com/office/drawing/2014/main" id="{79FE25A3-B034-42FE-950F-82BC81C4B433}"/>
              </a:ext>
            </a:extLst>
          </p:cNvPr>
          <p:cNvSpPr txBox="1"/>
          <p:nvPr/>
        </p:nvSpPr>
        <p:spPr>
          <a:xfrm>
            <a:off x="6313503" y="3059668"/>
            <a:ext cx="1769616" cy="369332"/>
          </a:xfrm>
          <a:prstGeom prst="rect">
            <a:avLst/>
          </a:prstGeom>
          <a:noFill/>
        </p:spPr>
        <p:txBody>
          <a:bodyPr wrap="square" rtlCol="0">
            <a:spAutoFit/>
          </a:bodyPr>
          <a:lstStyle/>
          <a:p>
            <a:r>
              <a:rPr lang="en-US" dirty="0"/>
              <a:t>Unique words -&gt;</a:t>
            </a:r>
            <a:endParaRPr lang="en-GB" dirty="0"/>
          </a:p>
        </p:txBody>
      </p:sp>
    </p:spTree>
    <p:extLst>
      <p:ext uri="{BB962C8B-B14F-4D97-AF65-F5344CB8AC3E}">
        <p14:creationId xmlns:p14="http://schemas.microsoft.com/office/powerpoint/2010/main" val="125711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0F83A-26D4-4819-A9AB-AA9440DFCFC3}"/>
              </a:ext>
            </a:extLst>
          </p:cNvPr>
          <p:cNvSpPr>
            <a:spLocks noGrp="1"/>
          </p:cNvSpPr>
          <p:nvPr>
            <p:ph idx="1"/>
          </p:nvPr>
        </p:nvSpPr>
        <p:spPr>
          <a:xfrm>
            <a:off x="1562469" y="355107"/>
            <a:ext cx="9907481" cy="6161103"/>
          </a:xfrm>
        </p:spPr>
        <p:txBody>
          <a:bodyPr>
            <a:normAutofit lnSpcReduction="10000"/>
          </a:bodyPr>
          <a:lstStyle/>
          <a:p>
            <a:pPr marL="0" marR="0" algn="just">
              <a:lnSpc>
                <a:spcPct val="150000"/>
              </a:lnSpc>
              <a:spcBef>
                <a:spcPts val="0"/>
              </a:spcBef>
              <a:spcAft>
                <a:spcPts val="10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Artifacts = man-made objects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For all 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Gibson scores almost ~15%, a ~5 to 6 % increase when compared with the other two, who are very close in the 9% range. For unique words, the difference increases, with Gibson reaching ~17%, and a gap of ~3% appearing between Dick (~11%) and Lovecraft (~8%).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Gibson’s shared universe is hyper-technologized and industrialized, with a constant stream of tools, gadgets, vehicles, body augmentations, and vehicles finding their way into the market (mostly the black-market). All these various artifacts are central to the narrative and overall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atmosphere, translating into the general themes: technology-inflected isolation, invasive tech, loss of boundaries between human and machine.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Dick and Lovecraft, a significant difference appears only when comparing unique words, while in the all-words comparison, they score very close. It can be inferred that man-made objects populate their respective worlds similarly from a quantitative point of view, but in Dick’s fiction, they are more varied (there are more kinds of artifacts). This is indicative of each author’s historical context. Their respective speculative visions develop the technology that was known and available to them.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20033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CFA8F-5440-4192-BC9C-1F560F9B864A}"/>
              </a:ext>
            </a:extLst>
          </p:cNvPr>
          <p:cNvSpPr>
            <a:spLocks noGrp="1"/>
          </p:cNvSpPr>
          <p:nvPr>
            <p:ph idx="1"/>
          </p:nvPr>
        </p:nvSpPr>
        <p:spPr>
          <a:xfrm>
            <a:off x="1484310" y="372863"/>
            <a:ext cx="10018713" cy="5418338"/>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sci-fi worlds, artifacts are frequent, as many of them are the result of the technological “progress” envisioned by the author. They serve as a worldbuilding tool, as well as plot devices. However, under the umbrella of this genre, “man-made” and “progress” are relative: in Lovecraft’s universe, adventurers come across vestiges left by extinct alien civilizations from time immemorial. Still, they fit into the artifacts category under the taxonomy, so for true accuracy when mining through sci-fi and fantasy texts, artifacts should be redefined as “sentient-being made objects”.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6708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B6811-0C1E-4177-AA72-F3B7117655E1}"/>
              </a:ext>
            </a:extLst>
          </p:cNvPr>
          <p:cNvSpPr>
            <a:spLocks noGrp="1"/>
          </p:cNvSpPr>
          <p:nvPr>
            <p:ph idx="1"/>
          </p:nvPr>
        </p:nvSpPr>
        <p:spPr>
          <a:xfrm>
            <a:off x="1484310" y="355107"/>
            <a:ext cx="10018713" cy="5436093"/>
          </a:xfrm>
        </p:spPr>
        <p:txBody>
          <a:bodyPr/>
          <a:lstStyle/>
          <a:p>
            <a:pPr>
              <a:lnSpc>
                <a:spcPct val="150000"/>
              </a:lnSpc>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noun.body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category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also highlights a significant difference when looking at the all words results, with ~1.5 % for Lovecraft, ~3% for Dick and 5.5% for Gibson. The differences fade out when looking at just unique words. This is natural, as body parts are an overall limited category of words. This stat infers information about the envisioned worlds, as well as the styles of the authors. Gibson’s cyberpunk universe is full of body augmentations and implants, highlighted by his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cinematographical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style (when new characters are introduced, it’s usually through close-ups of such glaring features, building into the theme of technological possession). In Dick’s work there are some similar instances, most notably in the beginning of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Electric 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when the main character wakes up in a hospital with a replaced hand, as he is an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electric 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android whose body parts are replaceable.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96053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C5AC-02DB-48BD-8AAE-E28F065278F3}"/>
              </a:ext>
            </a:extLst>
          </p:cNvPr>
          <p:cNvSpPr>
            <a:spLocks noGrp="1"/>
          </p:cNvSpPr>
          <p:nvPr>
            <p:ph idx="1"/>
          </p:nvPr>
        </p:nvSpPr>
        <p:spPr>
          <a:xfrm>
            <a:off x="1484310" y="301841"/>
            <a:ext cx="10018713" cy="5489359"/>
          </a:xfrm>
        </p:spPr>
        <p:txBody>
          <a:bodyPr/>
          <a:lstStyle/>
          <a:p>
            <a:pPr>
              <a:lnSpc>
                <a:spcPct val="150000"/>
              </a:lnSpc>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noun.cognition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category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Lovecraft is 2 percentages ahead of the other two, at ~4% percent in the all words statistic. The difference is dimmed when looking at the unique words, but still present, as he is still ahead by ~ 1.5%. This is indicative of Lovecraft’s overall style and focus on what the characters experience as they encounter the maddening supernatural. Also, it’s representative for the type of characters that he prefers, who are an extension of his own persona: scholars and intellectuals who possess vast amounts of knowledge and the lexicon to express it, trying in vain to make sense of absurd phenomena and beings. Example of nouns denoting cognition present only in Lovecraft’s texts: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speculation, research, contradiction, puzzlement,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realisation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89147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10916-3389-43BC-9FC9-A660987210C6}"/>
              </a:ext>
            </a:extLst>
          </p:cNvPr>
          <p:cNvSpPr>
            <a:spLocks noGrp="1"/>
          </p:cNvSpPr>
          <p:nvPr>
            <p:ph idx="1"/>
          </p:nvPr>
        </p:nvSpPr>
        <p:spPr>
          <a:xfrm>
            <a:off x="1484310" y="665825"/>
            <a:ext cx="10056661" cy="5125375"/>
          </a:xfrm>
        </p:spPr>
        <p:txBody>
          <a:bodyPr>
            <a:norm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category, Lovecraft scores the highest (both for all words and unique words). His narratological approach involves various written reports, accounts and letters coming from many geo-locations. Gibson is the second highest, as his characters travel to various cities in their missions, there are also accounts of past events that happened around the globe for world-building purposes (especially in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Neuromancer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Notable for Gibson is the cyberspace, a computer network where hackers transfer their consciousness.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BookNLP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correctly assigns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cyberpsace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tag, as it is a plane of existence that characters travel to, but not in a physical sense. Philip K. Dick fiction is more focused and confined, especially the short stories, his characters don’t travel as much.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8691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AC96-272A-4FD8-98B4-6FF028BB8780}"/>
              </a:ext>
            </a:extLst>
          </p:cNvPr>
          <p:cNvSpPr>
            <a:spLocks noGrp="1"/>
          </p:cNvSpPr>
          <p:nvPr>
            <p:ph type="title"/>
          </p:nvPr>
        </p:nvSpPr>
        <p:spPr>
          <a:xfrm>
            <a:off x="1484309" y="190500"/>
            <a:ext cx="10018713" cy="1620545"/>
          </a:xfrm>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E9681809-49BF-4FC6-B7E7-E1C5180F9C68}"/>
              </a:ext>
            </a:extLst>
          </p:cNvPr>
          <p:cNvSpPr>
            <a:spLocks noGrp="1"/>
          </p:cNvSpPr>
          <p:nvPr>
            <p:ph idx="1"/>
          </p:nvPr>
        </p:nvSpPr>
        <p:spPr>
          <a:xfrm>
            <a:off x="1484310" y="2317073"/>
            <a:ext cx="10018713" cy="3474128"/>
          </a:xfrm>
        </p:spPr>
        <p:txBody>
          <a:bodyPr/>
          <a:lstStyle/>
          <a:p>
            <a:pPr marL="0" indent="0">
              <a:buNone/>
            </a:pPr>
            <a:r>
              <a:rPr lang="en-US" sz="2000" dirty="0">
                <a:latin typeface="Times New Roman" panose="02020603050405020304" pitchFamily="18" charset="0"/>
                <a:cs typeface="Times New Roman" panose="02020603050405020304" pitchFamily="18" charset="0"/>
              </a:rPr>
              <a:t>My dissertation’s aim is to analyze a sci-fi corpora through the lens of the machine.</a:t>
            </a:r>
          </a:p>
          <a:p>
            <a:pPr marL="0" indent="0">
              <a:buNone/>
            </a:pPr>
            <a:endParaRPr lang="en-US" dirty="0"/>
          </a:p>
          <a:p>
            <a:pPr marL="0" indent="0">
              <a:lnSpc>
                <a:spcPct val="150000"/>
              </a:lnSpc>
              <a:buNone/>
            </a:pPr>
            <a:r>
              <a:rPr lang="en-US" sz="1800" dirty="0">
                <a:effectLst/>
                <a:latin typeface="Times New Roman" panose="02020603050405020304" pitchFamily="18" charset="0"/>
                <a:ea typeface="Calibri" panose="020F0502020204030204" pitchFamily="34" charset="0"/>
              </a:rPr>
              <a:t>Distant reading: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allows you to focus on units that are much smaller or much larger than the context: devices, themes, tropes – or genres and systems.</a:t>
            </a:r>
          </a:p>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[Moretti, Franco. Conjectures on World, 2000]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84016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E6C2F-A6B8-4FCA-833F-F7A0B0FE2C9D}"/>
              </a:ext>
            </a:extLst>
          </p:cNvPr>
          <p:cNvSpPr>
            <a:spLocks noGrp="1"/>
          </p:cNvSpPr>
          <p:nvPr>
            <p:ph idx="1"/>
          </p:nvPr>
        </p:nvSpPr>
        <p:spPr>
          <a:xfrm>
            <a:off x="1510943" y="1122285"/>
            <a:ext cx="10018713" cy="3124201"/>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noun.object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(natural objects, as opposed to artifacts) category, Lovecraft is also the highest (both for all words and unique words), as his characters interact more with the natural world. This ties with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noun.location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category, as he is fond of exotic environments and biomes. Examples of unique object in Lovecraft: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swamp, desert, ice barrier, valley, boulder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17587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5398-ADE2-472E-A56C-9C6E011134CF}"/>
              </a:ext>
            </a:extLst>
          </p:cNvPr>
          <p:cNvSpPr>
            <a:spLocks noGrp="1"/>
          </p:cNvSpPr>
          <p:nvPr>
            <p:ph type="title"/>
          </p:nvPr>
        </p:nvSpPr>
        <p:spPr>
          <a:xfrm>
            <a:off x="1484311" y="685801"/>
            <a:ext cx="10018713" cy="805648"/>
          </a:xfrm>
        </p:spPr>
        <p:txBody>
          <a:bodyPr/>
          <a:lstStyle/>
          <a:p>
            <a:r>
              <a:rPr lang="en-US" sz="1800" b="1" dirty="0">
                <a:effectLst/>
                <a:latin typeface="Times New Roman" panose="02020603050405020304" pitchFamily="18" charset="0"/>
                <a:ea typeface="Calibri" panose="020F0502020204030204" pitchFamily="34" charset="0"/>
              </a:rPr>
              <a:t>Conclusions for semantic tagging</a:t>
            </a:r>
            <a:endParaRPr lang="en-GB" dirty="0"/>
          </a:p>
        </p:txBody>
      </p:sp>
      <p:sp>
        <p:nvSpPr>
          <p:cNvPr id="3" name="Content Placeholder 2">
            <a:extLst>
              <a:ext uri="{FF2B5EF4-FFF2-40B4-BE49-F238E27FC236}">
                <a16:creationId xmlns:a16="http://schemas.microsoft.com/office/drawing/2014/main" id="{67F97336-EE8C-47F5-8412-3E909E00EC04}"/>
              </a:ext>
            </a:extLst>
          </p:cNvPr>
          <p:cNvSpPr>
            <a:spLocks noGrp="1"/>
          </p:cNvSpPr>
          <p:nvPr>
            <p:ph idx="1"/>
          </p:nvPr>
        </p:nvSpPr>
        <p:spPr>
          <a:xfrm>
            <a:off x="1484310" y="1953087"/>
            <a:ext cx="10172071" cy="4219112"/>
          </a:xfrm>
        </p:spPr>
        <p:txBody>
          <a:bodyPr>
            <a:norm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semantic tags can provide insights about the overall semantic composition of narrative texts. They are plentiful in the current iteration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BookNLP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but I think that there is still room for more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subspecialization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within the vaster categories, such as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nouns.artifact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nouns.object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artifacts there could be subcategories such firearms, melee weapons, gadgets, clothes, household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today’s landscape of fiction, the modern reader is overwhelmed with options. Selection is often algorithm assisted. Such a semantic tagging tool could prove useful for automatic genre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assignment, as well as for large scale analysis of a genre, akin to my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endeavour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here. I expect that for different genres, other markers will be relevant: for romance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noun.feeling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verb.emotion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crime thrillers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verb.social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verb.perception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216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379B-4A2D-4FB2-AD38-064BE9F5EB97}"/>
              </a:ext>
            </a:extLst>
          </p:cNvPr>
          <p:cNvSpPr>
            <a:spLocks noGrp="1"/>
          </p:cNvSpPr>
          <p:nvPr>
            <p:ph type="title"/>
          </p:nvPr>
        </p:nvSpPr>
        <p:spPr>
          <a:xfrm>
            <a:off x="1484311" y="685801"/>
            <a:ext cx="10018713" cy="1080855"/>
          </a:xfrm>
        </p:spPr>
        <p:txBody>
          <a:bodyPr/>
          <a:lstStyle/>
          <a:p>
            <a:r>
              <a:rPr lang="en-US" dirty="0"/>
              <a:t>Event statistics</a:t>
            </a:r>
            <a:endParaRPr lang="en-GB" dirty="0"/>
          </a:p>
        </p:txBody>
      </p:sp>
      <p:sp>
        <p:nvSpPr>
          <p:cNvPr id="3" name="Content Placeholder 2">
            <a:extLst>
              <a:ext uri="{FF2B5EF4-FFF2-40B4-BE49-F238E27FC236}">
                <a16:creationId xmlns:a16="http://schemas.microsoft.com/office/drawing/2014/main" id="{6E186435-BE4F-4ED9-A3F2-EA557E8725D2}"/>
              </a:ext>
            </a:extLst>
          </p:cNvPr>
          <p:cNvSpPr>
            <a:spLocks noGrp="1"/>
          </p:cNvSpPr>
          <p:nvPr>
            <p:ph idx="1"/>
          </p:nvPr>
        </p:nvSpPr>
        <p:spPr>
          <a:xfrm>
            <a:off x="1484310" y="2317073"/>
            <a:ext cx="10018713" cy="3474128"/>
          </a:xfrm>
        </p:spPr>
        <p:txBody>
          <a:bodyPr/>
          <a:lstStyle/>
          <a:p>
            <a:pPr marL="45720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event layer identifies events with asserted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realis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(depicted as actually taking place, with specific participants at a specific time) -- as opposed to events with other epistemic modalities (hypotheticals, future events, extradiegetic summaries by the narrator).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[BookNLP documentation]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40880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8B468-A37D-4B7C-ADF2-FE3721B05DA0}"/>
              </a:ext>
            </a:extLst>
          </p:cNvPr>
          <p:cNvSpPr>
            <a:spLocks noGrp="1"/>
          </p:cNvSpPr>
          <p:nvPr>
            <p:ph idx="1"/>
          </p:nvPr>
        </p:nvSpPr>
        <p:spPr>
          <a:xfrm>
            <a:off x="1537576" y="1433003"/>
            <a:ext cx="10018713" cy="3124201"/>
          </a:xfrm>
        </p:spPr>
        <p:txBody>
          <a:bodyPr/>
          <a:lstStyle/>
          <a:p>
            <a:pPr marL="0" indent="0">
              <a:lnSpc>
                <a:spcPct val="150000"/>
              </a:lnSpc>
              <a:buNone/>
            </a:pPr>
            <a:r>
              <a:rPr lang="ro-RO" sz="1800" dirty="0">
                <a:effectLst/>
                <a:latin typeface="Times New Roman" panose="02020603050405020304" pitchFamily="18" charset="0"/>
                <a:ea typeface="Calibri" panose="020F0502020204030204" pitchFamily="34" charset="0"/>
              </a:rPr>
              <a:t>Events remain a contested category across narrative theory, philosophy and linguistics, with definitions varying depending on discipline, application, and context. </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In our annotation approach, we include activities, achievements, accomplishments, and changes of state as being events.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[Sims, Matthew et. Park, Jong Ho et. Bamman, David, Literary event detection]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00575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70278-9CB3-4849-A7BF-0A611C06DE43}"/>
              </a:ext>
            </a:extLst>
          </p:cNvPr>
          <p:cNvSpPr>
            <a:spLocks noGrp="1"/>
          </p:cNvSpPr>
          <p:nvPr>
            <p:ph idx="1"/>
          </p:nvPr>
        </p:nvSpPr>
        <p:spPr>
          <a:xfrm>
            <a:off x="1493188" y="1486269"/>
            <a:ext cx="10018713" cy="3124201"/>
          </a:xfrm>
        </p:spPr>
        <p:txBody>
          <a:bodyPr/>
          <a:lstStyle/>
          <a:p>
            <a:pPr marL="457200" lvl="1" indent="0">
              <a:lnSpc>
                <a:spcPct val="150000"/>
              </a:lnSpc>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Novels and even most short stories tend to be much longer than news articles, and tend to have more complex narrative structures both locally (individual scenes) and globally (plot) than works of non-fiction. Furthermore, literature is a creative enterprise. Journalistic discourse typically reports what actually happened in the real world and depicts definite casual chains connecting events, this causality is not hard coded into literary event sequences.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5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[Ibidem]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50000"/>
              </a:lnSpc>
              <a:buNone/>
            </a:pPr>
            <a:endParaRPr lang="en-GB" dirty="0"/>
          </a:p>
        </p:txBody>
      </p:sp>
    </p:spTree>
    <p:extLst>
      <p:ext uri="{BB962C8B-B14F-4D97-AF65-F5344CB8AC3E}">
        <p14:creationId xmlns:p14="http://schemas.microsoft.com/office/powerpoint/2010/main" val="42995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69482-1CF1-44DE-9D5E-AF64D9530E14}"/>
              </a:ext>
            </a:extLst>
          </p:cNvPr>
          <p:cNvSpPr>
            <a:spLocks noGrp="1"/>
          </p:cNvSpPr>
          <p:nvPr>
            <p:ph idx="1"/>
          </p:nvPr>
        </p:nvSpPr>
        <p:spPr>
          <a:xfrm>
            <a:off x="1599719" y="0"/>
            <a:ext cx="10018713" cy="2358502"/>
          </a:xfrm>
        </p:spPr>
        <p:txBody>
          <a:bodyPr/>
          <a:lstStyle/>
          <a:p>
            <a:r>
              <a:rPr lang="en-US" dirty="0"/>
              <a:t>Events/sentence by author corpus</a:t>
            </a:r>
            <a:endParaRPr lang="en-GB" dirty="0"/>
          </a:p>
        </p:txBody>
      </p:sp>
      <p:graphicFrame>
        <p:nvGraphicFramePr>
          <p:cNvPr id="7" name="Table 6">
            <a:extLst>
              <a:ext uri="{FF2B5EF4-FFF2-40B4-BE49-F238E27FC236}">
                <a16:creationId xmlns:a16="http://schemas.microsoft.com/office/drawing/2014/main" id="{8CE0B261-5FB8-4830-AF73-E97AB133D78B}"/>
              </a:ext>
            </a:extLst>
          </p:cNvPr>
          <p:cNvGraphicFramePr>
            <a:graphicFrameLocks noGrp="1"/>
          </p:cNvGraphicFramePr>
          <p:nvPr>
            <p:extLst>
              <p:ext uri="{D42A27DB-BD31-4B8C-83A1-F6EECF244321}">
                <p14:modId xmlns:p14="http://schemas.microsoft.com/office/powerpoint/2010/main" val="3100651073"/>
              </p:ext>
            </p:extLst>
          </p:nvPr>
        </p:nvGraphicFramePr>
        <p:xfrm>
          <a:off x="2040251" y="2663302"/>
          <a:ext cx="4568825" cy="1463296"/>
        </p:xfrm>
        <a:graphic>
          <a:graphicData uri="http://schemas.openxmlformats.org/drawingml/2006/table">
            <a:tbl>
              <a:tblPr firstRow="1" firstCol="1" bandRow="1"/>
              <a:tblGrid>
                <a:gridCol w="1425575">
                  <a:extLst>
                    <a:ext uri="{9D8B030D-6E8A-4147-A177-3AD203B41FA5}">
                      <a16:colId xmlns:a16="http://schemas.microsoft.com/office/drawing/2014/main" val="2885863700"/>
                    </a:ext>
                  </a:extLst>
                </a:gridCol>
                <a:gridCol w="1143000">
                  <a:extLst>
                    <a:ext uri="{9D8B030D-6E8A-4147-A177-3AD203B41FA5}">
                      <a16:colId xmlns:a16="http://schemas.microsoft.com/office/drawing/2014/main" val="1133620910"/>
                    </a:ext>
                  </a:extLst>
                </a:gridCol>
                <a:gridCol w="1016635">
                  <a:extLst>
                    <a:ext uri="{9D8B030D-6E8A-4147-A177-3AD203B41FA5}">
                      <a16:colId xmlns:a16="http://schemas.microsoft.com/office/drawing/2014/main" val="2277717656"/>
                    </a:ext>
                  </a:extLst>
                </a:gridCol>
                <a:gridCol w="983615">
                  <a:extLst>
                    <a:ext uri="{9D8B030D-6E8A-4147-A177-3AD203B41FA5}">
                      <a16:colId xmlns:a16="http://schemas.microsoft.com/office/drawing/2014/main" val="1272971482"/>
                    </a:ext>
                  </a:extLst>
                </a:gridCol>
              </a:tblGrid>
              <a:tr h="182880">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Author</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No. events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No. sentences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Events/sent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402169"/>
                  </a:ext>
                </a:extLst>
              </a:tr>
              <a:tr h="182880">
                <a:tc>
                  <a:txBody>
                    <a:bodyPr/>
                    <a:lstStyle/>
                    <a:p>
                      <a:pPr marL="0" marR="0" algn="just">
                        <a:lnSpc>
                          <a:spcPct val="150000"/>
                        </a:lnSpc>
                        <a:spcBef>
                          <a:spcPts val="0"/>
                        </a:spcBef>
                        <a:spcAft>
                          <a:spcPts val="1000"/>
                        </a:spcAft>
                      </a:pPr>
                      <a:r>
                        <a:rPr lang="en-US" sz="1400" b="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Lovecraft</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4419</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4735</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93.33%</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842601"/>
                  </a:ext>
                </a:extLst>
              </a:tr>
              <a:tr h="182880">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Dick</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7485</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9140</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81.89%</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563045"/>
                  </a:ext>
                </a:extLst>
              </a:tr>
              <a:tr h="182880">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Gibson</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7509</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9202</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81.60%</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1233956"/>
                  </a:ext>
                </a:extLst>
              </a:tr>
            </a:tbl>
          </a:graphicData>
        </a:graphic>
      </p:graphicFrame>
      <p:sp>
        <p:nvSpPr>
          <p:cNvPr id="8" name="TextBox 7">
            <a:extLst>
              <a:ext uri="{FF2B5EF4-FFF2-40B4-BE49-F238E27FC236}">
                <a16:creationId xmlns:a16="http://schemas.microsoft.com/office/drawing/2014/main" id="{0F93CCC1-DC4F-43AA-95B4-4F5583EF6004}"/>
              </a:ext>
            </a:extLst>
          </p:cNvPr>
          <p:cNvSpPr txBox="1"/>
          <p:nvPr/>
        </p:nvSpPr>
        <p:spPr>
          <a:xfrm>
            <a:off x="1855432" y="4971495"/>
            <a:ext cx="10129421" cy="120032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This statistic implies that Lovecraft’s fiction is overall filled with more events.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he has by far the longest average sentence length, at 25.7 words/sentence, more than double when compared with the other two. Therefore, I decided to extract on sentences that contain at least one event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eventSents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45139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E2D2F-7194-441A-B1A8-79C2B1F6815C}"/>
              </a:ext>
            </a:extLst>
          </p:cNvPr>
          <p:cNvSpPr>
            <a:spLocks noGrp="1"/>
          </p:cNvSpPr>
          <p:nvPr>
            <p:ph idx="1"/>
          </p:nvPr>
        </p:nvSpPr>
        <p:spPr>
          <a:xfrm>
            <a:off x="1537576" y="962487"/>
            <a:ext cx="10018713" cy="1141521"/>
          </a:xfrm>
        </p:spPr>
        <p:txBody>
          <a:bodyPr/>
          <a:lstStyle/>
          <a:p>
            <a:r>
              <a:rPr lang="en-US" dirty="0" err="1"/>
              <a:t>eventSents</a:t>
            </a:r>
            <a:r>
              <a:rPr lang="en-US" dirty="0"/>
              <a:t>/sentences</a:t>
            </a:r>
            <a:endParaRPr lang="en-GB" dirty="0"/>
          </a:p>
        </p:txBody>
      </p:sp>
      <p:graphicFrame>
        <p:nvGraphicFramePr>
          <p:cNvPr id="5" name="Table 4">
            <a:extLst>
              <a:ext uri="{FF2B5EF4-FFF2-40B4-BE49-F238E27FC236}">
                <a16:creationId xmlns:a16="http://schemas.microsoft.com/office/drawing/2014/main" id="{48C25305-A02C-4A11-B7BE-3B94B8E6BB2A}"/>
              </a:ext>
            </a:extLst>
          </p:cNvPr>
          <p:cNvGraphicFramePr>
            <a:graphicFrameLocks noGrp="1"/>
          </p:cNvGraphicFramePr>
          <p:nvPr>
            <p:extLst>
              <p:ext uri="{D42A27DB-BD31-4B8C-83A1-F6EECF244321}">
                <p14:modId xmlns:p14="http://schemas.microsoft.com/office/powerpoint/2010/main" val="2252531233"/>
              </p:ext>
            </p:extLst>
          </p:nvPr>
        </p:nvGraphicFramePr>
        <p:xfrm>
          <a:off x="1967947" y="2465505"/>
          <a:ext cx="4699184" cy="1143256"/>
        </p:xfrm>
        <a:graphic>
          <a:graphicData uri="http://schemas.openxmlformats.org/drawingml/2006/table">
            <a:tbl>
              <a:tblPr firstRow="1" firstCol="1" bandRow="1"/>
              <a:tblGrid>
                <a:gridCol w="993795">
                  <a:extLst>
                    <a:ext uri="{9D8B030D-6E8A-4147-A177-3AD203B41FA5}">
                      <a16:colId xmlns:a16="http://schemas.microsoft.com/office/drawing/2014/main" val="396087716"/>
                    </a:ext>
                  </a:extLst>
                </a:gridCol>
                <a:gridCol w="1524905">
                  <a:extLst>
                    <a:ext uri="{9D8B030D-6E8A-4147-A177-3AD203B41FA5}">
                      <a16:colId xmlns:a16="http://schemas.microsoft.com/office/drawing/2014/main" val="1326181586"/>
                    </a:ext>
                  </a:extLst>
                </a:gridCol>
                <a:gridCol w="1230572">
                  <a:extLst>
                    <a:ext uri="{9D8B030D-6E8A-4147-A177-3AD203B41FA5}">
                      <a16:colId xmlns:a16="http://schemas.microsoft.com/office/drawing/2014/main" val="4127006851"/>
                    </a:ext>
                  </a:extLst>
                </a:gridCol>
                <a:gridCol w="949912">
                  <a:extLst>
                    <a:ext uri="{9D8B030D-6E8A-4147-A177-3AD203B41FA5}">
                      <a16:colId xmlns:a16="http://schemas.microsoft.com/office/drawing/2014/main" val="2241401900"/>
                    </a:ext>
                  </a:extLst>
                </a:gridCol>
              </a:tblGrid>
              <a:tr h="182880">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Author</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No. eventSents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No. sentences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a:effectLst/>
                          <a:latin typeface="Times New Roman" panose="02020603050405020304" pitchFamily="18" charset="0"/>
                          <a:ea typeface="Calibri" panose="020F0502020204030204" pitchFamily="34" charset="0"/>
                          <a:cs typeface="Arial" panose="020B0604020202020204" pitchFamily="34" charset="0"/>
                        </a:rPr>
                        <a:t>Percentage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33485"/>
                  </a:ext>
                </a:extLst>
              </a:tr>
              <a:tr h="182880">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lovecraft</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2008</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4735</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42.41%</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37767"/>
                  </a:ext>
                </a:extLst>
              </a:tr>
              <a:tr h="182880">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dick</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4581</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9140</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50.12%</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621542"/>
                  </a:ext>
                </a:extLst>
              </a:tr>
              <a:tr h="182880">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gibson</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4380</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9202</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47.60%</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9422425"/>
                  </a:ext>
                </a:extLst>
              </a:tr>
            </a:tbl>
          </a:graphicData>
        </a:graphic>
      </p:graphicFrame>
      <p:sp>
        <p:nvSpPr>
          <p:cNvPr id="6" name="TextBox 5">
            <a:extLst>
              <a:ext uri="{FF2B5EF4-FFF2-40B4-BE49-F238E27FC236}">
                <a16:creationId xmlns:a16="http://schemas.microsoft.com/office/drawing/2014/main" id="{6530DEA3-E648-423A-A6C7-F19CF18BADBF}"/>
              </a:ext>
            </a:extLst>
          </p:cNvPr>
          <p:cNvSpPr txBox="1"/>
          <p:nvPr/>
        </p:nvSpPr>
        <p:spPr>
          <a:xfrm>
            <a:off x="1967946" y="4252404"/>
            <a:ext cx="10018713" cy="2542363"/>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statistic reveal that Lovecraft is the lowest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eventSentences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 being the highest in overall events. Thus, he concentrates his events in fewer, longer sentences (event clusters). Beyond these corpora statistics, I’ve employed the event functionality on single 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analysis, via plots. I’ve generated “event maps” for one short story of each author.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GB" dirty="0"/>
          </a:p>
        </p:txBody>
      </p:sp>
    </p:spTree>
    <p:extLst>
      <p:ext uri="{BB962C8B-B14F-4D97-AF65-F5344CB8AC3E}">
        <p14:creationId xmlns:p14="http://schemas.microsoft.com/office/powerpoint/2010/main" val="172049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6485FA1-85FC-483F-AE39-90F1EDAB9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758" y="406639"/>
            <a:ext cx="511175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80ADC4E-12DD-4729-8A5A-436702682CA4}"/>
              </a:ext>
            </a:extLst>
          </p:cNvPr>
          <p:cNvSpPr txBox="1"/>
          <p:nvPr/>
        </p:nvSpPr>
        <p:spPr>
          <a:xfrm>
            <a:off x="1793287" y="1259966"/>
            <a:ext cx="4498759"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Lovecraft, </a:t>
            </a:r>
            <a:r>
              <a:rPr lang="en-US" sz="1800" i="1" dirty="0">
                <a:effectLst/>
                <a:latin typeface="Times New Roman" panose="02020603050405020304" pitchFamily="18" charset="0"/>
                <a:ea typeface="Calibri" panose="020F0502020204030204" pitchFamily="34" charset="0"/>
              </a:rPr>
              <a:t>The Whisperer in Darkness </a:t>
            </a:r>
            <a:r>
              <a:rPr lang="en-US" sz="1800" dirty="0">
                <a:effectLst/>
                <a:latin typeface="Times New Roman" panose="02020603050405020304" pitchFamily="18" charset="0"/>
                <a:ea typeface="Calibri" panose="020F0502020204030204" pitchFamily="34" charset="0"/>
              </a:rPr>
              <a:t>event map</a:t>
            </a:r>
            <a:endParaRPr lang="en-GB" dirty="0"/>
          </a:p>
        </p:txBody>
      </p:sp>
      <p:sp>
        <p:nvSpPr>
          <p:cNvPr id="12" name="TextBox 11">
            <a:extLst>
              <a:ext uri="{FF2B5EF4-FFF2-40B4-BE49-F238E27FC236}">
                <a16:creationId xmlns:a16="http://schemas.microsoft.com/office/drawing/2014/main" id="{72595AD9-793F-43DB-9DE1-7B15425B45E8}"/>
              </a:ext>
            </a:extLst>
          </p:cNvPr>
          <p:cNvSpPr txBox="1"/>
          <p:nvPr/>
        </p:nvSpPr>
        <p:spPr>
          <a:xfrm>
            <a:off x="1322774" y="4412202"/>
            <a:ext cx="10586836" cy="1673600"/>
          </a:xfrm>
          <a:prstGeom prst="rect">
            <a:avLst/>
          </a:prstGeom>
          <a:noFill/>
        </p:spPr>
        <p:txBody>
          <a:bodyPr wrap="square">
            <a:spAutoFit/>
          </a:bodyPr>
          <a:lstStyle/>
          <a:p>
            <a:pPr marL="457200" marR="0" algn="just">
              <a:lnSpc>
                <a:spcPct val="150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If I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tell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you that I awaked at a certain time, and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heard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4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saw</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certain things, you will merely answer that I did not wake then; and that everything was a dream until the moment when I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rushed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out of the house,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stumbled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to the shed where I had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seen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old Ford, and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seized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that ancient vehicle for a mad, aimless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race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over the haunted hills which at last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landed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me—after hours of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jolting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winding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through forest-threatened labyrinths—in a village which turned out to be Townshend.</a:t>
            </a:r>
            <a:endParaRPr lang="en-GB" sz="1400" kern="100" dirty="0">
              <a:effectLst/>
              <a:latin typeface="Consolas" panose="020B0609020204030204" pitchFamily="49"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[Lovecraft, The whisperer in Darkness]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406F599-3922-4865-8D5F-8220C41B7DCC}"/>
              </a:ext>
            </a:extLst>
          </p:cNvPr>
          <p:cNvSpPr txBox="1"/>
          <p:nvPr/>
        </p:nvSpPr>
        <p:spPr>
          <a:xfrm>
            <a:off x="1793287" y="2445798"/>
            <a:ext cx="4634145" cy="704104"/>
          </a:xfrm>
          <a:prstGeom prst="rect">
            <a:avLst/>
          </a:prstGeom>
          <a:noFill/>
        </p:spPr>
        <p:txBody>
          <a:bodyPr wrap="square">
            <a:spAutoFit/>
          </a:bodyPr>
          <a:lstStyle/>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Lovecraft’s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The Whisperer in Darkness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sentence with ID 950 out of 1136 peaks at 10 events: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752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C7197-509E-41AA-84AB-40FBF078A455}"/>
              </a:ext>
            </a:extLst>
          </p:cNvPr>
          <p:cNvSpPr>
            <a:spLocks noGrp="1"/>
          </p:cNvSpPr>
          <p:nvPr>
            <p:ph idx="1"/>
          </p:nvPr>
        </p:nvSpPr>
        <p:spPr>
          <a:xfrm>
            <a:off x="1626353" y="1424125"/>
            <a:ext cx="10018713" cy="3124201"/>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sentence is typical for Lovecraft writing style. The short story is written in epistolary form, this segment being part of a report by the main character, Albert 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Willmarth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where he recounts how he escaped the house of his friend, who was taken away by the aliens. Narrative-wise, this event series occurs during the climax of the story and towards the end, showing how the main character manages to escape the major threat that he slowly uncovered up until this point.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5760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97E4D7-E8F4-4661-BD92-89056A1195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6771" y="425391"/>
            <a:ext cx="5072380" cy="3805555"/>
          </a:xfrm>
          <a:prstGeom prst="rect">
            <a:avLst/>
          </a:prstGeom>
          <a:noFill/>
          <a:ln>
            <a:noFill/>
          </a:ln>
        </p:spPr>
      </p:pic>
      <p:sp>
        <p:nvSpPr>
          <p:cNvPr id="6" name="TextBox 5">
            <a:extLst>
              <a:ext uri="{FF2B5EF4-FFF2-40B4-BE49-F238E27FC236}">
                <a16:creationId xmlns:a16="http://schemas.microsoft.com/office/drawing/2014/main" id="{272905B1-C769-466B-BF96-548245B5AAEF}"/>
              </a:ext>
            </a:extLst>
          </p:cNvPr>
          <p:cNvSpPr txBox="1"/>
          <p:nvPr/>
        </p:nvSpPr>
        <p:spPr>
          <a:xfrm>
            <a:off x="1875408" y="697468"/>
            <a:ext cx="609452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Dick</a:t>
            </a:r>
            <a:r>
              <a:rPr lang="en-US" i="1" dirty="0">
                <a:latin typeface="Times New Roman" panose="02020603050405020304" pitchFamily="18" charset="0"/>
                <a:ea typeface="Calibri" panose="020F0502020204030204" pitchFamily="34" charset="0"/>
              </a:rPr>
              <a:t>,</a:t>
            </a:r>
            <a:r>
              <a:rPr lang="en-US" sz="1800" i="1" dirty="0">
                <a:effectLst/>
                <a:latin typeface="Times New Roman" panose="02020603050405020304" pitchFamily="18" charset="0"/>
                <a:ea typeface="Calibri" panose="020F0502020204030204" pitchFamily="34" charset="0"/>
              </a:rPr>
              <a:t> Electric Ant </a:t>
            </a:r>
            <a:r>
              <a:rPr lang="en-US" sz="1800" dirty="0">
                <a:effectLst/>
                <a:latin typeface="Times New Roman" panose="02020603050405020304" pitchFamily="18" charset="0"/>
                <a:ea typeface="Calibri" panose="020F0502020204030204" pitchFamily="34" charset="0"/>
              </a:rPr>
              <a:t>event map</a:t>
            </a:r>
            <a:endParaRPr lang="en-GB" dirty="0"/>
          </a:p>
        </p:txBody>
      </p:sp>
      <p:sp>
        <p:nvSpPr>
          <p:cNvPr id="8" name="TextBox 7">
            <a:extLst>
              <a:ext uri="{FF2B5EF4-FFF2-40B4-BE49-F238E27FC236}">
                <a16:creationId xmlns:a16="http://schemas.microsoft.com/office/drawing/2014/main" id="{2D6DABD5-6157-4873-A60F-DEE24FD35C3F}"/>
              </a:ext>
            </a:extLst>
          </p:cNvPr>
          <p:cNvSpPr txBox="1"/>
          <p:nvPr/>
        </p:nvSpPr>
        <p:spPr>
          <a:xfrm>
            <a:off x="1262848" y="3027285"/>
            <a:ext cx="4833152" cy="878895"/>
          </a:xfrm>
          <a:prstGeom prst="rect">
            <a:avLst/>
          </a:prstGeom>
          <a:noFill/>
        </p:spPr>
        <p:txBody>
          <a:bodyPr wrap="square">
            <a:spAutoFit/>
          </a:bodyPr>
          <a:lstStyle/>
          <a:p>
            <a:pPr marL="0" marR="0" algn="just">
              <a:lnSpc>
                <a:spcPct val="150000"/>
              </a:lnSpc>
              <a:spcBef>
                <a:spcPts val="0"/>
              </a:spcBef>
              <a:spcAft>
                <a:spcPts val="1000"/>
              </a:spcAft>
              <a:tabLst>
                <a:tab pos="7016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Philip K. Dick’s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Electric 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sentence with ID 562 out of 615 peaks at 9 events: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6A5D922-F4ED-43AC-A5B1-94E1338C4588}"/>
              </a:ext>
            </a:extLst>
          </p:cNvPr>
          <p:cNvSpPr txBox="1"/>
          <p:nvPr/>
        </p:nvSpPr>
        <p:spPr>
          <a:xfrm>
            <a:off x="1740023" y="4598632"/>
            <a:ext cx="10189128" cy="1708738"/>
          </a:xfrm>
          <a:prstGeom prst="rect">
            <a:avLst/>
          </a:prstGeom>
          <a:noFill/>
        </p:spPr>
        <p:txBody>
          <a:bodyPr wrap="square">
            <a:spAutoFit/>
          </a:bodyPr>
          <a:lstStyle/>
          <a:p>
            <a:pPr marL="457200" marR="0" algn="just">
              <a:lnSpc>
                <a:spcPct val="150000"/>
              </a:lnSpc>
              <a:spcBef>
                <a:spcPts val="0"/>
              </a:spcBef>
              <a:spcAft>
                <a:spcPts val="0"/>
              </a:spcAft>
            </a:pP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Peering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into the enlarging screen, he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saw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beam from the photoelectric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gleam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upward, pointed directly into the scanner; at the same time he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saw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end of the tape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disappearing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under the scanner... he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saw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understood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it; I'</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too late, he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realized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400" kern="100" dirty="0">
              <a:effectLst/>
              <a:latin typeface="Consolas" panose="020B0609020204030204" pitchFamily="49"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[Dick, Electric Ant]</a:t>
            </a:r>
            <a:endParaRPr lang="en-GB" sz="14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939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B2EC1-EDDB-492A-8296-EA784643EC84}"/>
              </a:ext>
            </a:extLst>
          </p:cNvPr>
          <p:cNvSpPr>
            <a:spLocks noGrp="1"/>
          </p:cNvSpPr>
          <p:nvPr>
            <p:ph idx="1"/>
          </p:nvPr>
        </p:nvSpPr>
        <p:spPr>
          <a:xfrm>
            <a:off x="1484310" y="674703"/>
            <a:ext cx="9941251" cy="5116497"/>
          </a:xfrm>
        </p:spPr>
        <p:txBody>
          <a:bodyPr/>
          <a:lstStyle/>
          <a:p>
            <a:pPr>
              <a:lnSpc>
                <a:spcPct val="150000"/>
              </a:lnSpc>
            </a:pPr>
            <a:r>
              <a:rPr lang="en-US" sz="1800" dirty="0">
                <a:effectLst/>
                <a:latin typeface="Times New Roman" panose="02020603050405020304" pitchFamily="18" charset="0"/>
                <a:ea typeface="Calibri" panose="020F0502020204030204" pitchFamily="34" charset="0"/>
              </a:rPr>
              <a:t>I employ several distant reading tools with aim of analyzing and comparing the works of established authors in the </a:t>
            </a:r>
            <a:r>
              <a:rPr lang="en-US" sz="1800" dirty="0" err="1">
                <a:effectLst/>
                <a:latin typeface="Times New Roman" panose="02020603050405020304" pitchFamily="18" charset="0"/>
                <a:ea typeface="Calibri" panose="020F0502020204030204" pitchFamily="34" charset="0"/>
              </a:rPr>
              <a:t>fci</a:t>
            </a:r>
            <a:r>
              <a:rPr lang="en-US" sz="1800" dirty="0">
                <a:effectLst/>
                <a:latin typeface="Times New Roman" panose="02020603050405020304" pitchFamily="18" charset="0"/>
                <a:ea typeface="Calibri" panose="020F0502020204030204" pitchFamily="34" charset="0"/>
              </a:rPr>
              <a:t>-fi genre. The selected corpora are run through </a:t>
            </a:r>
            <a:r>
              <a:rPr lang="en-US" sz="1800" dirty="0" err="1">
                <a:effectLst/>
                <a:latin typeface="Times New Roman" panose="02020603050405020304" pitchFamily="18" charset="0"/>
                <a:ea typeface="Calibri" panose="020F0502020204030204" pitchFamily="34" charset="0"/>
              </a:rPr>
              <a:t>BookNLP</a:t>
            </a:r>
            <a:r>
              <a:rPr lang="en-US" sz="1800" dirty="0">
                <a:effectLst/>
                <a:latin typeface="Times New Roman" panose="02020603050405020304" pitchFamily="18" charset="0"/>
                <a:ea typeface="Calibri" panose="020F0502020204030204" pitchFamily="34" charset="0"/>
              </a:rPr>
              <a:t>, a python-based text-mining pipeline, specialized for narrative fiction. The pipeline allows for large scale semantic and narratological analysis, the latter being achieved through character and “event” detection. Other Python libraries are then employed for combing and visualizing the obtained data (Pandas, JSON)</a:t>
            </a:r>
            <a:endParaRPr lang="en-GB" dirty="0"/>
          </a:p>
        </p:txBody>
      </p:sp>
    </p:spTree>
    <p:extLst>
      <p:ext uri="{BB962C8B-B14F-4D97-AF65-F5344CB8AC3E}">
        <p14:creationId xmlns:p14="http://schemas.microsoft.com/office/powerpoint/2010/main" val="3935803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DC0D1-7B8D-40D9-9396-404334F00AC3}"/>
              </a:ext>
            </a:extLst>
          </p:cNvPr>
          <p:cNvSpPr>
            <a:spLocks noGrp="1"/>
          </p:cNvSpPr>
          <p:nvPr>
            <p:ph idx="1"/>
          </p:nvPr>
        </p:nvSpPr>
        <p:spPr>
          <a:xfrm>
            <a:off x="1571348" y="1180731"/>
            <a:ext cx="9931675" cy="4610470"/>
          </a:xfrm>
        </p:spPr>
        <p:txBody>
          <a:bodyPr/>
          <a:lstStyle/>
          <a:p>
            <a:pPr>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protagonist, Garson Poole, is an “electric ant”, an android designed to do tedious office work for the corporation that owns him. When he wakes up after a car accident, he has one of his arms replaced, thus his existential condition being revealed to him. This realization leads him into an identity crisis, so he decides to start altering the tape inside his body that ensures his cognition, thus modifying his perception of reality. Narrative-wise, this sentence is part of the high point of the story, when he starts modifying his tape beyond any safety guidelines. He triggers a delirium similar to a psychedelic trance, as his consciousness slowly fades away. The sentence depicts exactly this moment. </a:t>
            </a:r>
            <a:endParaRPr lang="en-GB" sz="1800" kern="1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73533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DC0FE1-3AFD-463C-BB30-C375DB46B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8121" y="414723"/>
            <a:ext cx="50260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F6B7F4D-F7FC-42D9-AEDB-17B7361B214E}"/>
              </a:ext>
            </a:extLst>
          </p:cNvPr>
          <p:cNvSpPr txBox="1"/>
          <p:nvPr/>
        </p:nvSpPr>
        <p:spPr>
          <a:xfrm>
            <a:off x="1786631" y="654273"/>
            <a:ext cx="4309369"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Gibson, </a:t>
            </a:r>
            <a:r>
              <a:rPr lang="en-US" sz="1800" i="1" dirty="0">
                <a:effectLst/>
                <a:latin typeface="Times New Roman" panose="02020603050405020304" pitchFamily="18" charset="0"/>
                <a:ea typeface="Calibri" panose="020F0502020204030204" pitchFamily="34" charset="0"/>
              </a:rPr>
              <a:t>Burning Chrome </a:t>
            </a:r>
            <a:r>
              <a:rPr lang="en-US" sz="1800" dirty="0">
                <a:effectLst/>
                <a:latin typeface="Times New Roman" panose="02020603050405020304" pitchFamily="18" charset="0"/>
                <a:ea typeface="Calibri" panose="020F0502020204030204" pitchFamily="34" charset="0"/>
              </a:rPr>
              <a:t>event map</a:t>
            </a:r>
            <a:endParaRPr lang="en-GB" dirty="0"/>
          </a:p>
        </p:txBody>
      </p:sp>
      <p:sp>
        <p:nvSpPr>
          <p:cNvPr id="8" name="TextBox 7">
            <a:extLst>
              <a:ext uri="{FF2B5EF4-FFF2-40B4-BE49-F238E27FC236}">
                <a16:creationId xmlns:a16="http://schemas.microsoft.com/office/drawing/2014/main" id="{B693CF4A-49B8-49C2-AE63-B3DE04D986E4}"/>
              </a:ext>
            </a:extLst>
          </p:cNvPr>
          <p:cNvSpPr txBox="1"/>
          <p:nvPr/>
        </p:nvSpPr>
        <p:spPr>
          <a:xfrm>
            <a:off x="1174072" y="2902998"/>
            <a:ext cx="4827233" cy="877741"/>
          </a:xfrm>
          <a:prstGeom prst="rect">
            <a:avLst/>
          </a:prstGeom>
          <a:noFill/>
        </p:spPr>
        <p:txBody>
          <a:bodyPr wrap="square">
            <a:spAutoFit/>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Burning Chrome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by William Gibson, sentence with ID 490 out of 553 peaks at 6 events:</a:t>
            </a:r>
            <a:endParaRPr lang="en-GB" sz="14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25F2B9A-991B-4A74-AE99-9FB2FB3577D8}"/>
              </a:ext>
            </a:extLst>
          </p:cNvPr>
          <p:cNvSpPr txBox="1"/>
          <p:nvPr/>
        </p:nvSpPr>
        <p:spPr>
          <a:xfrm>
            <a:off x="2097348" y="4734539"/>
            <a:ext cx="9396797" cy="1293239"/>
          </a:xfrm>
          <a:prstGeom prst="rect">
            <a:avLst/>
          </a:prstGeom>
          <a:noFill/>
        </p:spPr>
        <p:txBody>
          <a:bodyPr wrap="square">
            <a:spAutoFit/>
          </a:bodyPr>
          <a:lstStyle/>
          <a:p>
            <a:pPr marL="457200" marR="0" algn="just">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 I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out into the night and the neon and,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let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crowd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pull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me along,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walking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blind,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willing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myself to be just a segment of that mass organism, just one more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drifting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chip of consciousness under the geodesics.</a:t>
            </a:r>
            <a:endParaRPr lang="en-GB" sz="14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19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9787E-2A81-4725-8B70-4184D17881A0}"/>
              </a:ext>
            </a:extLst>
          </p:cNvPr>
          <p:cNvSpPr>
            <a:spLocks noGrp="1"/>
          </p:cNvSpPr>
          <p:nvPr>
            <p:ph idx="1"/>
          </p:nvPr>
        </p:nvSpPr>
        <p:spPr>
          <a:xfrm>
            <a:off x="1564209" y="1725966"/>
            <a:ext cx="10018713" cy="3124201"/>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events in the sentence depict the image of the main character, Automatic Jack, blending among the crowds in the city. In the narrative, this segment takes place after he accomplished his mission of hacking the system and eventually killing a powerful criminal leader named Chrome. The scene is similar to the sentence from Lovecraft’s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Whisperer in the dark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both depicting and exit out of scene by the main characters that bridges to the ending.</a:t>
            </a:r>
            <a:endParaRPr lang="en-GB" dirty="0"/>
          </a:p>
        </p:txBody>
      </p:sp>
    </p:spTree>
    <p:extLst>
      <p:ext uri="{BB962C8B-B14F-4D97-AF65-F5344CB8AC3E}">
        <p14:creationId xmlns:p14="http://schemas.microsoft.com/office/powerpoint/2010/main" val="329156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372B0-059E-4347-9052-F7188153A50E}"/>
              </a:ext>
            </a:extLst>
          </p:cNvPr>
          <p:cNvSpPr>
            <a:spLocks noGrp="1"/>
          </p:cNvSpPr>
          <p:nvPr>
            <p:ph idx="1"/>
          </p:nvPr>
        </p:nvSpPr>
        <p:spPr>
          <a:xfrm>
            <a:off x="1617475" y="1548413"/>
            <a:ext cx="10018713" cy="3124201"/>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Event detection is a potent narratological analysis tool. Beyond corpora statistics, it has use in visualized distant reading, with event peaks indicating high points within the narrative. For the short stories that I represented, all event peaks occur in high tension segments of the narratives, in the last quarter of text.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241581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BA51-C602-46C7-8A31-5D00D9851231}"/>
              </a:ext>
            </a:extLst>
          </p:cNvPr>
          <p:cNvSpPr>
            <a:spLocks noGrp="1"/>
          </p:cNvSpPr>
          <p:nvPr>
            <p:ph type="title"/>
          </p:nvPr>
        </p:nvSpPr>
        <p:spPr>
          <a:xfrm>
            <a:off x="1484309" y="286304"/>
            <a:ext cx="10018713" cy="1752599"/>
          </a:xfrm>
        </p:spPr>
        <p:txBody>
          <a:bodyPr/>
          <a:lstStyle/>
          <a:p>
            <a:r>
              <a:rPr lang="en-US" dirty="0"/>
              <a:t>Conclusions</a:t>
            </a:r>
            <a:endParaRPr lang="en-GB" dirty="0"/>
          </a:p>
        </p:txBody>
      </p:sp>
      <p:sp>
        <p:nvSpPr>
          <p:cNvPr id="3" name="Content Placeholder 2">
            <a:extLst>
              <a:ext uri="{FF2B5EF4-FFF2-40B4-BE49-F238E27FC236}">
                <a16:creationId xmlns:a16="http://schemas.microsoft.com/office/drawing/2014/main" id="{492669CD-3BAB-4FF5-8D0B-E32FF0B1495A}"/>
              </a:ext>
            </a:extLst>
          </p:cNvPr>
          <p:cNvSpPr>
            <a:spLocks noGrp="1"/>
          </p:cNvSpPr>
          <p:nvPr>
            <p:ph idx="1"/>
          </p:nvPr>
        </p:nvSpPr>
        <p:spPr>
          <a:xfrm>
            <a:off x="1484308" y="2267503"/>
            <a:ext cx="10198706" cy="4304193"/>
          </a:xfrm>
        </p:spPr>
        <p:txBody>
          <a:bodyPr>
            <a:normAutofit fontScale="85000" lnSpcReduction="10000"/>
          </a:bodyPr>
          <a:lstStyle/>
          <a:p>
            <a:pPr>
              <a:lnSpc>
                <a:spcPct val="150000"/>
              </a:lnSpc>
            </a:pPr>
            <a:r>
              <a:rPr lang="en-US" sz="1800" dirty="0" err="1">
                <a:effectLst/>
                <a:latin typeface="Times New Roman" panose="02020603050405020304" pitchFamily="18" charset="0"/>
                <a:ea typeface="Calibri" panose="020F0502020204030204" pitchFamily="34" charset="0"/>
              </a:rPr>
              <a:t>BookNLP</a:t>
            </a:r>
            <a:r>
              <a:rPr lang="en-US" sz="1800" dirty="0">
                <a:effectLst/>
                <a:latin typeface="Times New Roman" panose="02020603050405020304" pitchFamily="18" charset="0"/>
                <a:ea typeface="Calibri" panose="020F0502020204030204" pitchFamily="34" charset="0"/>
              </a:rPr>
              <a:t>, in its current iteration, possesses powerful distant reading tools. I’ve employed them in my analysis on a robust set of sci-fi corpora, with the aim of highlighting the overall diversity in themes, atmosphere and style.</a:t>
            </a:r>
          </a:p>
          <a:p>
            <a:pPr>
              <a:lnSpc>
                <a:spcPct val="150000"/>
              </a:lnSpc>
            </a:pPr>
            <a:r>
              <a:rPr lang="en-US" sz="1800" dirty="0">
                <a:effectLst/>
                <a:latin typeface="Times New Roman" panose="02020603050405020304" pitchFamily="18" charset="0"/>
                <a:ea typeface="Calibri" panose="020F0502020204030204" pitchFamily="34" charset="0"/>
              </a:rPr>
              <a:t>The pipeline currently generates its results and inferences “in parallel”, without the possibility of correlation. I conclude that there lies great potential ahead, should the pipeline evolve into a combined approach between its components. For example, it would be very insightful to see what verbs, under the semantic taxonomy, trigger events, or what characters trigger </a:t>
            </a:r>
            <a:r>
              <a:rPr lang="en-US" sz="1800">
                <a:effectLst/>
                <a:latin typeface="Times New Roman" panose="02020603050405020304" pitchFamily="18" charset="0"/>
                <a:ea typeface="Calibri" panose="020F0502020204030204" pitchFamily="34" charset="0"/>
              </a:rPr>
              <a:t>particular events. </a:t>
            </a:r>
            <a:r>
              <a:rPr lang="en-US" sz="1800" dirty="0">
                <a:effectLst/>
                <a:latin typeface="Times New Roman" panose="02020603050405020304" pitchFamily="18" charset="0"/>
                <a:ea typeface="Calibri" panose="020F0502020204030204" pitchFamily="34" charset="0"/>
              </a:rPr>
              <a:t>Another insightful addon would be an integrated visualizing tool, like the one I’ve employed for event frequency per sentence.</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Literary fiction, as stressed by researchers in the papers associated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BookNLP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presents inherent challenges for natural language processing, due to its inherent ambiguity and convolution. Therefore, NLP-based inferences should be targeted by specialists (critics, historians and literary theorists), with the aim of obtaining relevant machine-generated results.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GB" b="1" dirty="0"/>
          </a:p>
        </p:txBody>
      </p:sp>
    </p:spTree>
    <p:extLst>
      <p:ext uri="{BB962C8B-B14F-4D97-AF65-F5344CB8AC3E}">
        <p14:creationId xmlns:p14="http://schemas.microsoft.com/office/powerpoint/2010/main" val="362400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EC2D-3999-44F8-B1B7-4F17335834F5}"/>
              </a:ext>
            </a:extLst>
          </p:cNvPr>
          <p:cNvSpPr>
            <a:spLocks noGrp="1"/>
          </p:cNvSpPr>
          <p:nvPr>
            <p:ph type="title"/>
          </p:nvPr>
        </p:nvSpPr>
        <p:spPr/>
        <p:txBody>
          <a:bodyPr/>
          <a:lstStyle/>
          <a:p>
            <a:r>
              <a:rPr lang="en-US" dirty="0"/>
              <a:t>The authors</a:t>
            </a:r>
            <a:endParaRPr lang="en-GB" dirty="0"/>
          </a:p>
        </p:txBody>
      </p:sp>
      <p:sp>
        <p:nvSpPr>
          <p:cNvPr id="3" name="Content Placeholder 2">
            <a:extLst>
              <a:ext uri="{FF2B5EF4-FFF2-40B4-BE49-F238E27FC236}">
                <a16:creationId xmlns:a16="http://schemas.microsoft.com/office/drawing/2014/main" id="{E5741B5A-2CED-418C-895F-5567F0B05DAC}"/>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selected for analysis the works of three widely influential authors of sci-fi (although the work of the first two were attached to different labels also, they remain under the sci-fi umbrella in broad sense): H.P. Lovecraft, Philip K. Dick, William Gibson. Their work spawned significant followings and fandoms, which arguably became subgenres of their own under the sci-fi umbrella. </a:t>
            </a:r>
            <a:endParaRPr lang="en-GB" dirty="0"/>
          </a:p>
        </p:txBody>
      </p:sp>
    </p:spTree>
    <p:extLst>
      <p:ext uri="{BB962C8B-B14F-4D97-AF65-F5344CB8AC3E}">
        <p14:creationId xmlns:p14="http://schemas.microsoft.com/office/powerpoint/2010/main" val="46728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6C3BF-26E2-4842-9086-A5A48AC69E94}"/>
              </a:ext>
            </a:extLst>
          </p:cNvPr>
          <p:cNvSpPr>
            <a:spLocks noGrp="1"/>
          </p:cNvSpPr>
          <p:nvPr>
            <p:ph idx="1"/>
          </p:nvPr>
        </p:nvSpPr>
        <p:spPr>
          <a:xfrm>
            <a:off x="1484310" y="124286"/>
            <a:ext cx="7213369" cy="6551721"/>
          </a:xfrm>
        </p:spPr>
        <p:txBody>
          <a:bodyPr>
            <a:normAutofit/>
          </a:bodyPr>
          <a:lstStyle/>
          <a:p>
            <a:pPr>
              <a:lnSpc>
                <a:spcPct val="150000"/>
              </a:lnSpc>
            </a:pPr>
            <a:r>
              <a:rPr lang="en-US" sz="1800" b="1" dirty="0">
                <a:effectLst/>
                <a:latin typeface="Times New Roman" panose="02020603050405020304" pitchFamily="18" charset="0"/>
                <a:ea typeface="Calibri" panose="020F0502020204030204" pitchFamily="34" charset="0"/>
              </a:rPr>
              <a:t>Howard Philips</a:t>
            </a:r>
            <a:r>
              <a:rPr lang="en-US" sz="1800" b="1" dirty="0">
                <a:latin typeface="Times New Roman" panose="02020603050405020304" pitchFamily="18" charset="0"/>
                <a:ea typeface="Calibri" panose="020F0502020204030204" pitchFamily="34" charset="0"/>
              </a:rPr>
              <a:t> Lovecraft </a:t>
            </a:r>
            <a:r>
              <a:rPr lang="en-US" sz="1800" dirty="0">
                <a:latin typeface="Times New Roman" panose="02020603050405020304" pitchFamily="18" charset="0"/>
                <a:ea typeface="Calibri" panose="020F0502020204030204" pitchFamily="34" charset="0"/>
              </a:rPr>
              <a:t>(1890-1937) </a:t>
            </a:r>
            <a:r>
              <a:rPr lang="en-US" sz="1800" dirty="0">
                <a:effectLst/>
                <a:latin typeface="Times New Roman" panose="02020603050405020304" pitchFamily="18" charset="0"/>
                <a:ea typeface="Calibri" panose="020F0502020204030204" pitchFamily="34" charset="0"/>
              </a:rPr>
              <a:t>developed a shared universe between his various short stories and novellas, governed by an impressive mythos of his own creation. He spawned a genre that is now known as cosmic horror, or even Lovecraftian horror, when his mythos is directly referenced by other authors. In his work, sci-fi elements blend with fantasy and horror.</a:t>
            </a:r>
            <a:endParaRPr lang="en-GB" b="1" dirty="0"/>
          </a:p>
        </p:txBody>
      </p:sp>
      <p:pic>
        <p:nvPicPr>
          <p:cNvPr id="7" name="Picture 6">
            <a:extLst>
              <a:ext uri="{FF2B5EF4-FFF2-40B4-BE49-F238E27FC236}">
                <a16:creationId xmlns:a16="http://schemas.microsoft.com/office/drawing/2014/main" id="{61BC8C3F-7CEF-454D-9AF2-617ACD128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679" y="1795508"/>
            <a:ext cx="3080551" cy="3778488"/>
          </a:xfrm>
          <a:prstGeom prst="rect">
            <a:avLst/>
          </a:prstGeom>
        </p:spPr>
      </p:pic>
    </p:spTree>
    <p:extLst>
      <p:ext uri="{BB962C8B-B14F-4D97-AF65-F5344CB8AC3E}">
        <p14:creationId xmlns:p14="http://schemas.microsoft.com/office/powerpoint/2010/main" val="80470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47671-9158-4B46-AEE2-22953C7BD01B}"/>
              </a:ext>
            </a:extLst>
          </p:cNvPr>
          <p:cNvSpPr>
            <a:spLocks noGrp="1"/>
          </p:cNvSpPr>
          <p:nvPr>
            <p:ph idx="1"/>
          </p:nvPr>
        </p:nvSpPr>
        <p:spPr>
          <a:xfrm>
            <a:off x="1537576" y="465337"/>
            <a:ext cx="6718657" cy="6190232"/>
          </a:xfrm>
        </p:spPr>
        <p:txBody>
          <a:bodyPr>
            <a:normAutofit/>
          </a:bodyPr>
          <a:lstStyle/>
          <a:p>
            <a:pP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Philip Kindred Dick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 (1952-1982) fiction is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centred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 his characters’ struggle to comply with their given reality. His fears reflect the unstable political environment of his youth during the cold war, which mainly involved distrust in the government and the looming nuclear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menace. His heavy use of substances, which eventually brought him to an early end, fueled a dystopic, convoluted imagery, where the reality is controlled by entities (governmental superstructures, aliens, artificial intelligence) beyond human understanding. Besides sci-fi, his work has been labelled as paranoid fiction or even philosophical fiction.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26F9DB10-CCCB-4DAB-AB8F-FE9AE45D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388" y="1326505"/>
            <a:ext cx="2907992" cy="4059557"/>
          </a:xfrm>
          <a:prstGeom prst="rect">
            <a:avLst/>
          </a:prstGeom>
        </p:spPr>
      </p:pic>
    </p:spTree>
    <p:extLst>
      <p:ext uri="{BB962C8B-B14F-4D97-AF65-F5344CB8AC3E}">
        <p14:creationId xmlns:p14="http://schemas.microsoft.com/office/powerpoint/2010/main" val="1288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2FC78-C51A-4FE7-9AD8-0F3217013084}"/>
              </a:ext>
            </a:extLst>
          </p:cNvPr>
          <p:cNvSpPr>
            <a:spLocks noGrp="1"/>
          </p:cNvSpPr>
          <p:nvPr>
            <p:ph idx="1"/>
          </p:nvPr>
        </p:nvSpPr>
        <p:spPr>
          <a:xfrm>
            <a:off x="1484311" y="639192"/>
            <a:ext cx="5972932" cy="6072325"/>
          </a:xfrm>
        </p:spPr>
        <p:txBody>
          <a:bodyPr/>
          <a:lstStyle/>
          <a:p>
            <a:pP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William Ford Gibson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(1948)’s work is both visionary and foreboding, being developed across a shared universe that entails the definitive aesthetics and socio-politics of cyberpunk. This subgenre has been succinctly defined by the “high-tech, low-life” tenet. Gibson warns about a world where human life becomes increasingly expandable, crumbling under the pervasive and domineering technology that surpassed its creators. His characters deal with loss of identity, as their consciousness is being afflicted by oppressive digital systems.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919C569B-30EA-467D-888A-F71300351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904" y="1121944"/>
            <a:ext cx="3892296" cy="5306568"/>
          </a:xfrm>
          <a:prstGeom prst="rect">
            <a:avLst/>
          </a:prstGeom>
        </p:spPr>
      </p:pic>
    </p:spTree>
    <p:extLst>
      <p:ext uri="{BB962C8B-B14F-4D97-AF65-F5344CB8AC3E}">
        <p14:creationId xmlns:p14="http://schemas.microsoft.com/office/powerpoint/2010/main" val="10992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9AF5D-8D9B-4E89-8FF1-FCC542ACE436}"/>
              </a:ext>
            </a:extLst>
          </p:cNvPr>
          <p:cNvSpPr>
            <a:spLocks noGrp="1"/>
          </p:cNvSpPr>
          <p:nvPr>
            <p:ph idx="1"/>
          </p:nvPr>
        </p:nvSpPr>
        <p:spPr>
          <a:xfrm>
            <a:off x="1484310" y="328475"/>
            <a:ext cx="10189826" cy="6267634"/>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My aim was to collect a balanced corpus across the authors. For each, I selected one longer work – a short novel, and 4 short stories/novellas, resulting in a corpus of ~100.000 words per author:</a:t>
            </a:r>
          </a:p>
          <a:p>
            <a:pPr>
              <a:lnSpc>
                <a:spcPct val="150000"/>
              </a:lnSpc>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Calibri" panose="020F0502020204030204" pitchFamily="34" charset="0"/>
              </a:rPr>
              <a:t>- H.P. Lovecraft: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novel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the mountains of madness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(1931), and 4 short stories/novellas: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Call of Cthulhu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(1928),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Colour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out of Space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(1927),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shadow over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Innsmouth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(1931),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Whisperer in Darkness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(1930).</a:t>
            </a:r>
          </a:p>
          <a:p>
            <a:pPr marL="0" indent="0">
              <a:lnSpc>
                <a:spcPct val="150000"/>
              </a:lnSpc>
              <a:buNone/>
            </a:pPr>
            <a:r>
              <a:rPr lang="en-US" sz="1800" b="1" dirty="0">
                <a:effectLst/>
                <a:latin typeface="Times New Roman" panose="02020603050405020304" pitchFamily="18" charset="0"/>
                <a:ea typeface="Calibri" panose="020F0502020204030204" pitchFamily="34" charset="0"/>
              </a:rPr>
              <a:t>- Philip K. Dick</a:t>
            </a: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novel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Do androids dream of electric sheep?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(1968) and 4 short stories: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Electric 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(1969),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Faith of our Fathers (1967)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Impostor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(1953),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minority report (1956)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rPr>
              <a:t>- William Gibson: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novel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Neuromancer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(1984) and the 4 short stories: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Burning Chrome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Hinterlands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New Rose Hotel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(1986),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Johnny Mnemonic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(1981)</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B" dirty="0"/>
          </a:p>
        </p:txBody>
      </p:sp>
    </p:spTree>
    <p:extLst>
      <p:ext uri="{BB962C8B-B14F-4D97-AF65-F5344CB8AC3E}">
        <p14:creationId xmlns:p14="http://schemas.microsoft.com/office/powerpoint/2010/main" val="299709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FF0E-1C10-456C-BFD4-2629BE5ABC01}"/>
              </a:ext>
            </a:extLst>
          </p:cNvPr>
          <p:cNvSpPr>
            <a:spLocks noGrp="1"/>
          </p:cNvSpPr>
          <p:nvPr>
            <p:ph type="title"/>
          </p:nvPr>
        </p:nvSpPr>
        <p:spPr>
          <a:xfrm>
            <a:off x="1484309" y="190500"/>
            <a:ext cx="10018713" cy="1752599"/>
          </a:xfrm>
        </p:spPr>
        <p:txBody>
          <a:bodyPr/>
          <a:lstStyle/>
          <a:p>
            <a:r>
              <a:rPr lang="en-US" dirty="0" err="1"/>
              <a:t>BookNLP</a:t>
            </a:r>
            <a:endParaRPr lang="en-GB" dirty="0"/>
          </a:p>
        </p:txBody>
      </p:sp>
      <p:sp>
        <p:nvSpPr>
          <p:cNvPr id="3" name="Content Placeholder 2">
            <a:extLst>
              <a:ext uri="{FF2B5EF4-FFF2-40B4-BE49-F238E27FC236}">
                <a16:creationId xmlns:a16="http://schemas.microsoft.com/office/drawing/2014/main" id="{A02D2A9F-01F0-458B-8498-951D449C3D65}"/>
              </a:ext>
            </a:extLst>
          </p:cNvPr>
          <p:cNvSpPr>
            <a:spLocks noGrp="1"/>
          </p:cNvSpPr>
          <p:nvPr>
            <p:ph idx="1"/>
          </p:nvPr>
        </p:nvSpPr>
        <p:spPr>
          <a:xfrm>
            <a:off x="1608597" y="1943099"/>
            <a:ext cx="10775753" cy="5699464"/>
          </a:xfrm>
        </p:spPr>
        <p:txBody>
          <a:bodyPr>
            <a:normAutofit/>
          </a:bodyPr>
          <a:lstStyle/>
          <a:p>
            <a:pPr>
              <a:lnSpc>
                <a:spcPct val="150000"/>
              </a:lnSpc>
            </a:pPr>
            <a:r>
              <a:rPr lang="en-US" sz="1800" dirty="0">
                <a:effectLst/>
                <a:latin typeface="Times New Roman" panose="02020603050405020304" pitchFamily="18" charset="0"/>
                <a:ea typeface="Calibri" panose="020F0502020204030204" pitchFamily="34" charset="0"/>
              </a:rPr>
              <a:t>The main tool that I am employing is a Python-based NLP pipeline suggestively named </a:t>
            </a:r>
            <a:r>
              <a:rPr lang="en-US" sz="1800" dirty="0" err="1">
                <a:effectLst/>
                <a:latin typeface="Times New Roman" panose="02020603050405020304" pitchFamily="18" charset="0"/>
                <a:ea typeface="Calibri" panose="020F0502020204030204" pitchFamily="34" charset="0"/>
              </a:rPr>
              <a:t>BookNLP</a:t>
            </a:r>
            <a:r>
              <a:rPr lang="en-US" sz="1800" dirty="0">
                <a:effectLst/>
                <a:latin typeface="Times New Roman" panose="02020603050405020304" pitchFamily="18" charset="0"/>
                <a:ea typeface="Calibri" panose="020F0502020204030204" pitchFamily="34" charset="0"/>
              </a:rPr>
              <a:t>. It was developed by David </a:t>
            </a:r>
            <a:r>
              <a:rPr lang="en-US" sz="1800" dirty="0" err="1">
                <a:effectLst/>
                <a:latin typeface="Times New Roman" panose="02020603050405020304" pitchFamily="18" charset="0"/>
                <a:ea typeface="Calibri" panose="020F0502020204030204" pitchFamily="34" charset="0"/>
              </a:rPr>
              <a:t>Bamman</a:t>
            </a:r>
            <a:r>
              <a:rPr lang="en-US" sz="1800" dirty="0">
                <a:effectLst/>
                <a:latin typeface="Times New Roman" panose="02020603050405020304" pitchFamily="18" charset="0"/>
                <a:ea typeface="Calibri" panose="020F0502020204030204" pitchFamily="34" charset="0"/>
              </a:rPr>
              <a:t>, associate professor in the School of Information at Berkeley, University of California. The GitHub documentation [4] page lays out the pipeline’s capacities</a:t>
            </a:r>
            <a:r>
              <a:rPr lang="ro-RO"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0" indent="0">
              <a:buNone/>
            </a:pPr>
            <a:endParaRPr lang="en-GB" dirty="0"/>
          </a:p>
          <a:p>
            <a:pPr>
              <a:lnSpc>
                <a:spcPct val="150000"/>
              </a:lnSpc>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BookNLP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natural language processing pipeline that scales to books and other long documents (in English), including: part-of-speech tagging, entity recognition,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haracter name clustering (e.g., "Tom", "Tom Sawyer", "Mr. Sawyer", "Thomas Sawyer" -&gt; </a:t>
            </a:r>
            <a:r>
              <a:rPr lang="en-US" sz="1800" dirty="0" err="1">
                <a:effectLst/>
                <a:latin typeface="Times New Roman" panose="02020603050405020304" pitchFamily="18" charset="0"/>
                <a:ea typeface="Times New Roman" panose="02020603050405020304" pitchFamily="18" charset="0"/>
              </a:rPr>
              <a:t>TOM_SAWYER</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q</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uotation speaker identification,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err="1">
                <a:effectLst/>
                <a:latin typeface="Times New Roman" panose="02020603050405020304" pitchFamily="18" charset="0"/>
                <a:ea typeface="Times New Roman" panose="02020603050405020304" pitchFamily="18" charset="0"/>
              </a:rPr>
              <a:t>upersense</a:t>
            </a:r>
            <a:r>
              <a:rPr lang="en-US" sz="1800" dirty="0">
                <a:effectLst/>
                <a:latin typeface="Times New Roman" panose="02020603050405020304" pitchFamily="18" charset="0"/>
                <a:ea typeface="Times New Roman" panose="02020603050405020304" pitchFamily="18" charset="0"/>
              </a:rPr>
              <a:t> tagging,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vent tagging,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eferential gender inference.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128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243</TotalTime>
  <Words>3894</Words>
  <Application>Microsoft Office PowerPoint</Application>
  <PresentationFormat>Widescreen</PresentationFormat>
  <Paragraphs>333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Corbel</vt:lpstr>
      <vt:lpstr>Times New Roman</vt:lpstr>
      <vt:lpstr>Parallax</vt:lpstr>
      <vt:lpstr>Distant reading of Sci-Fi using BookNLP: H.P. Lovecraft, Philip K. Dick, William Gibson </vt:lpstr>
      <vt:lpstr>Introduction</vt:lpstr>
      <vt:lpstr>PowerPoint Presentation</vt:lpstr>
      <vt:lpstr>The authors</vt:lpstr>
      <vt:lpstr>PowerPoint Presentation</vt:lpstr>
      <vt:lpstr>PowerPoint Presentation</vt:lpstr>
      <vt:lpstr>PowerPoint Presentation</vt:lpstr>
      <vt:lpstr>PowerPoint Presentation</vt:lpstr>
      <vt:lpstr>BookNLP</vt:lpstr>
      <vt:lpstr>Semantic analysis</vt:lpstr>
      <vt:lpstr>PowerPoint Presentation</vt:lpstr>
      <vt:lpstr>General semantic diversity</vt:lpstr>
      <vt:lpstr>Total supersense percentages (all words and unique words)  Nouns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for semantic tagging</vt:lpstr>
      <vt:lpstr>Event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Distant reading of Sci-Fi using BookNLP: H.P. Lovecraft, Philip K. Dick, William Gibson </dc:title>
  <dc:creator>DAN ANDREI OPRICA</dc:creator>
  <cp:lastModifiedBy>DAN ANDREI OPRICA</cp:lastModifiedBy>
  <cp:revision>58</cp:revision>
  <dcterms:created xsi:type="dcterms:W3CDTF">2023-06-27T13:15:13Z</dcterms:created>
  <dcterms:modified xsi:type="dcterms:W3CDTF">2023-06-28T10:09:48Z</dcterms:modified>
</cp:coreProperties>
</file>