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
  </p:notesMasterIdLst>
  <p:sldIdLst>
    <p:sldId id="26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 Palance" initials="DP" lastIdx="1" clrIdx="0">
    <p:extLst>
      <p:ext uri="{19B8F6BF-5375-455C-9EA6-DF929625EA0E}">
        <p15:presenceInfo xmlns:p15="http://schemas.microsoft.com/office/powerpoint/2012/main" userId="Dan Palan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AC700"/>
    <a:srgbClr val="006E01"/>
    <a:srgbClr val="3B1011"/>
    <a:srgbClr val="000C25"/>
    <a:srgbClr val="1B070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646"/>
    <p:restoredTop sz="94674"/>
  </p:normalViewPr>
  <p:slideViewPr>
    <p:cSldViewPr snapToGrid="0">
      <p:cViewPr>
        <p:scale>
          <a:sx n="108" d="100"/>
          <a:sy n="108" d="100"/>
        </p:scale>
        <p:origin x="616"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0E2059-5EE3-5543-9EFB-EBDDE2CDC47A}" type="datetimeFigureOut">
              <a:rPr lang="en-US" smtClean="0"/>
              <a:t>4/24/24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A67822-0F0B-634A-BC65-E6C89970BC5B}" type="slidenum">
              <a:rPr lang="en-US" smtClean="0"/>
              <a:t>‹#›</a:t>
            </a:fld>
            <a:endParaRPr lang="en-US"/>
          </a:p>
        </p:txBody>
      </p:sp>
    </p:spTree>
    <p:extLst>
      <p:ext uri="{BB962C8B-B14F-4D97-AF65-F5344CB8AC3E}">
        <p14:creationId xmlns:p14="http://schemas.microsoft.com/office/powerpoint/2010/main" val="3559374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The evolution and subsequent application of hotspots as a concept has proved invaluable in categorizing the distribution and abundance of marine species, energy flow, and the effects of human activities including bycatch, pollution, and the universal threat of climate change.</a:t>
            </a:r>
          </a:p>
          <a:p>
            <a:r>
              <a:rPr lang="en-US" sz="1800" dirty="0">
                <a:effectLst/>
                <a:latin typeface="Times New Roman" panose="02020603050405020304" pitchFamily="18" charset="0"/>
                <a:ea typeface="Calibri" panose="020F0502020204030204" pitchFamily="34" charset="0"/>
              </a:rPr>
              <a:t>Understanding the dynamics of marine hotspots are therefore of great interest to managers charged with the monitoring, maintenance, and creation of protected areas in this new era of global change.</a:t>
            </a:r>
            <a:r>
              <a:rPr lang="en-US" dirty="0">
                <a:effectLst/>
              </a:rPr>
              <a:t>  </a:t>
            </a:r>
            <a:endParaRPr lang="en-US" dirty="0"/>
          </a:p>
          <a:p>
            <a:r>
              <a:rPr lang="en-US" dirty="0"/>
              <a:t>Exhaustive review of ~300 papers on marine hotspots</a:t>
            </a:r>
          </a:p>
        </p:txBody>
      </p:sp>
      <p:sp>
        <p:nvSpPr>
          <p:cNvPr id="4" name="Slide Number Placeholder 3"/>
          <p:cNvSpPr>
            <a:spLocks noGrp="1"/>
          </p:cNvSpPr>
          <p:nvPr>
            <p:ph type="sldNum" sz="quarter" idx="5"/>
          </p:nvPr>
        </p:nvSpPr>
        <p:spPr/>
        <p:txBody>
          <a:bodyPr/>
          <a:lstStyle/>
          <a:p>
            <a:fld id="{57AB0A2D-44B1-E64F-85BC-C6680572792B}" type="slidenum">
              <a:rPr lang="en-US" smtClean="0"/>
              <a:t>1</a:t>
            </a:fld>
            <a:endParaRPr lang="en-US"/>
          </a:p>
        </p:txBody>
      </p:sp>
    </p:spTree>
    <p:extLst>
      <p:ext uri="{BB962C8B-B14F-4D97-AF65-F5344CB8AC3E}">
        <p14:creationId xmlns:p14="http://schemas.microsoft.com/office/powerpoint/2010/main" val="4866056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E04B5-C452-DC13-AED3-6DFE86663D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87A06C-5B51-7CE5-0CDB-8B7DC54C856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C98569-7777-FB77-99D1-962FB35BABAE}"/>
              </a:ext>
            </a:extLst>
          </p:cNvPr>
          <p:cNvSpPr>
            <a:spLocks noGrp="1"/>
          </p:cNvSpPr>
          <p:nvPr>
            <p:ph type="dt" sz="half" idx="10"/>
          </p:nvPr>
        </p:nvSpPr>
        <p:spPr/>
        <p:txBody>
          <a:bodyPr/>
          <a:lstStyle/>
          <a:p>
            <a:fld id="{498F4CA0-5E35-FA4B-80EB-CE580CAA1585}" type="datetime1">
              <a:rPr lang="en-US" smtClean="0"/>
              <a:t>4/24/24</a:t>
            </a:fld>
            <a:endParaRPr lang="en-US"/>
          </a:p>
        </p:txBody>
      </p:sp>
      <p:sp>
        <p:nvSpPr>
          <p:cNvPr id="5" name="Footer Placeholder 4">
            <a:extLst>
              <a:ext uri="{FF2B5EF4-FFF2-40B4-BE49-F238E27FC236}">
                <a16:creationId xmlns:a16="http://schemas.microsoft.com/office/drawing/2014/main" id="{37C32514-B505-8EB9-47DB-3EF8F0257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CADA64-7858-8A35-AC73-17F9009B9E94}"/>
              </a:ext>
            </a:extLst>
          </p:cNvPr>
          <p:cNvSpPr>
            <a:spLocks noGrp="1"/>
          </p:cNvSpPr>
          <p:nvPr>
            <p:ph type="sldNum" sz="quarter" idx="12"/>
          </p:nvPr>
        </p:nvSpPr>
        <p:spPr/>
        <p:txBody>
          <a:bodyPr/>
          <a:lstStyle/>
          <a:p>
            <a:fld id="{13626537-F2D0-9045-8B0D-483FB0CCC545}" type="slidenum">
              <a:rPr lang="en-US" smtClean="0"/>
              <a:t>‹#›</a:t>
            </a:fld>
            <a:endParaRPr lang="en-US"/>
          </a:p>
        </p:txBody>
      </p:sp>
    </p:spTree>
    <p:extLst>
      <p:ext uri="{BB962C8B-B14F-4D97-AF65-F5344CB8AC3E}">
        <p14:creationId xmlns:p14="http://schemas.microsoft.com/office/powerpoint/2010/main" val="3344283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C80B-40FB-6987-4639-1017447B48F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D17D57B-F071-F890-2043-10E41B0F79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0C5CE-01EC-4E3D-24D6-3FBDBA193AFD}"/>
              </a:ext>
            </a:extLst>
          </p:cNvPr>
          <p:cNvSpPr>
            <a:spLocks noGrp="1"/>
          </p:cNvSpPr>
          <p:nvPr>
            <p:ph type="dt" sz="half" idx="10"/>
          </p:nvPr>
        </p:nvSpPr>
        <p:spPr/>
        <p:txBody>
          <a:bodyPr/>
          <a:lstStyle/>
          <a:p>
            <a:fld id="{6A34CE91-E747-E24F-A1DD-2A0E3BF0FFA9}" type="datetime1">
              <a:rPr lang="en-US" smtClean="0"/>
              <a:t>4/24/24</a:t>
            </a:fld>
            <a:endParaRPr lang="en-US"/>
          </a:p>
        </p:txBody>
      </p:sp>
      <p:sp>
        <p:nvSpPr>
          <p:cNvPr id="5" name="Footer Placeholder 4">
            <a:extLst>
              <a:ext uri="{FF2B5EF4-FFF2-40B4-BE49-F238E27FC236}">
                <a16:creationId xmlns:a16="http://schemas.microsoft.com/office/drawing/2014/main" id="{B2F3F726-A2C3-B5C6-5F12-E66685190C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9203E2-3B3C-EA67-BFD5-3DD21C6C41AC}"/>
              </a:ext>
            </a:extLst>
          </p:cNvPr>
          <p:cNvSpPr>
            <a:spLocks noGrp="1"/>
          </p:cNvSpPr>
          <p:nvPr>
            <p:ph type="sldNum" sz="quarter" idx="12"/>
          </p:nvPr>
        </p:nvSpPr>
        <p:spPr/>
        <p:txBody>
          <a:bodyPr/>
          <a:lstStyle/>
          <a:p>
            <a:fld id="{13626537-F2D0-9045-8B0D-483FB0CCC545}" type="slidenum">
              <a:rPr lang="en-US" smtClean="0"/>
              <a:t>‹#›</a:t>
            </a:fld>
            <a:endParaRPr lang="en-US"/>
          </a:p>
        </p:txBody>
      </p:sp>
    </p:spTree>
    <p:extLst>
      <p:ext uri="{BB962C8B-B14F-4D97-AF65-F5344CB8AC3E}">
        <p14:creationId xmlns:p14="http://schemas.microsoft.com/office/powerpoint/2010/main" val="1859711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7CB2E8-CED9-245E-0924-6914943856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C82CB-8121-DBEC-0039-6D1814FEF6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7228F-E84B-BD1C-452B-21E5CFBDD930}"/>
              </a:ext>
            </a:extLst>
          </p:cNvPr>
          <p:cNvSpPr>
            <a:spLocks noGrp="1"/>
          </p:cNvSpPr>
          <p:nvPr>
            <p:ph type="dt" sz="half" idx="10"/>
          </p:nvPr>
        </p:nvSpPr>
        <p:spPr/>
        <p:txBody>
          <a:bodyPr/>
          <a:lstStyle/>
          <a:p>
            <a:fld id="{0500C710-6DEF-8642-B62A-530707F7670E}" type="datetime1">
              <a:rPr lang="en-US" smtClean="0"/>
              <a:t>4/24/24</a:t>
            </a:fld>
            <a:endParaRPr lang="en-US"/>
          </a:p>
        </p:txBody>
      </p:sp>
      <p:sp>
        <p:nvSpPr>
          <p:cNvPr id="5" name="Footer Placeholder 4">
            <a:extLst>
              <a:ext uri="{FF2B5EF4-FFF2-40B4-BE49-F238E27FC236}">
                <a16:creationId xmlns:a16="http://schemas.microsoft.com/office/drawing/2014/main" id="{858399BA-7A3F-3BC7-56BA-F6827CA00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4EB467-C7D0-45AD-5BA7-5F6D10FB54DD}"/>
              </a:ext>
            </a:extLst>
          </p:cNvPr>
          <p:cNvSpPr>
            <a:spLocks noGrp="1"/>
          </p:cNvSpPr>
          <p:nvPr>
            <p:ph type="sldNum" sz="quarter" idx="12"/>
          </p:nvPr>
        </p:nvSpPr>
        <p:spPr/>
        <p:txBody>
          <a:bodyPr/>
          <a:lstStyle/>
          <a:p>
            <a:fld id="{13626537-F2D0-9045-8B0D-483FB0CCC545}" type="slidenum">
              <a:rPr lang="en-US" smtClean="0"/>
              <a:t>‹#›</a:t>
            </a:fld>
            <a:endParaRPr lang="en-US"/>
          </a:p>
        </p:txBody>
      </p:sp>
    </p:spTree>
    <p:extLst>
      <p:ext uri="{BB962C8B-B14F-4D97-AF65-F5344CB8AC3E}">
        <p14:creationId xmlns:p14="http://schemas.microsoft.com/office/powerpoint/2010/main" val="1375463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180E2-B441-AEE3-98CE-815FA6CFBB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F157DD-6D20-9B7B-E9C8-BBD308DBD7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7F01AC54-B17A-D06F-7E74-3A7DED4496AB}"/>
              </a:ext>
            </a:extLst>
          </p:cNvPr>
          <p:cNvSpPr>
            <a:spLocks noGrp="1"/>
          </p:cNvSpPr>
          <p:nvPr>
            <p:ph type="sldNum" sz="quarter" idx="12"/>
          </p:nvPr>
        </p:nvSpPr>
        <p:spPr>
          <a:xfrm>
            <a:off x="9448800" y="6356350"/>
            <a:ext cx="2743200" cy="365125"/>
          </a:xfrm>
        </p:spPr>
        <p:txBody>
          <a:bodyPr/>
          <a:lstStyle/>
          <a:p>
            <a:fld id="{13626537-F2D0-9045-8B0D-483FB0CCC545}" type="slidenum">
              <a:rPr lang="en-US" smtClean="0"/>
              <a:t>‹#›</a:t>
            </a:fld>
            <a:endParaRPr lang="en-US"/>
          </a:p>
        </p:txBody>
      </p:sp>
    </p:spTree>
    <p:extLst>
      <p:ext uri="{BB962C8B-B14F-4D97-AF65-F5344CB8AC3E}">
        <p14:creationId xmlns:p14="http://schemas.microsoft.com/office/powerpoint/2010/main" val="1256042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9871A-2AB1-90C0-0033-65C83EA0AD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82B6BF-5026-1D55-4DA6-E5A3ADBA2A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24FB69-F0C4-3E7F-FA5A-7B8A260BD673}"/>
              </a:ext>
            </a:extLst>
          </p:cNvPr>
          <p:cNvSpPr>
            <a:spLocks noGrp="1"/>
          </p:cNvSpPr>
          <p:nvPr>
            <p:ph type="dt" sz="half" idx="10"/>
          </p:nvPr>
        </p:nvSpPr>
        <p:spPr/>
        <p:txBody>
          <a:bodyPr/>
          <a:lstStyle/>
          <a:p>
            <a:fld id="{8A9C7FFD-CBA9-354C-BB1D-197F52A2F2B2}" type="datetime1">
              <a:rPr lang="en-US" smtClean="0"/>
              <a:t>4/24/24</a:t>
            </a:fld>
            <a:endParaRPr lang="en-US"/>
          </a:p>
        </p:txBody>
      </p:sp>
      <p:sp>
        <p:nvSpPr>
          <p:cNvPr id="5" name="Footer Placeholder 4">
            <a:extLst>
              <a:ext uri="{FF2B5EF4-FFF2-40B4-BE49-F238E27FC236}">
                <a16:creationId xmlns:a16="http://schemas.microsoft.com/office/drawing/2014/main" id="{D5069540-6338-6E43-A410-0ABBEB04D7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19494-E9FD-E7F1-68FE-AD507AAA70F0}"/>
              </a:ext>
            </a:extLst>
          </p:cNvPr>
          <p:cNvSpPr>
            <a:spLocks noGrp="1"/>
          </p:cNvSpPr>
          <p:nvPr>
            <p:ph type="sldNum" sz="quarter" idx="12"/>
          </p:nvPr>
        </p:nvSpPr>
        <p:spPr/>
        <p:txBody>
          <a:bodyPr/>
          <a:lstStyle/>
          <a:p>
            <a:fld id="{13626537-F2D0-9045-8B0D-483FB0CCC545}" type="slidenum">
              <a:rPr lang="en-US" smtClean="0"/>
              <a:t>‹#›</a:t>
            </a:fld>
            <a:endParaRPr lang="en-US"/>
          </a:p>
        </p:txBody>
      </p:sp>
    </p:spTree>
    <p:extLst>
      <p:ext uri="{BB962C8B-B14F-4D97-AF65-F5344CB8AC3E}">
        <p14:creationId xmlns:p14="http://schemas.microsoft.com/office/powerpoint/2010/main" val="1233272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77FCE-D747-2DC2-76DD-5F950BBACB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AE41ED-0D9E-9364-AC79-9A9074003A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18393F-5A7F-BDF0-B2CA-DF51911B1C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6CC279-FB4B-18B7-DF78-6CEC90E8DE76}"/>
              </a:ext>
            </a:extLst>
          </p:cNvPr>
          <p:cNvSpPr>
            <a:spLocks noGrp="1"/>
          </p:cNvSpPr>
          <p:nvPr>
            <p:ph type="dt" sz="half" idx="10"/>
          </p:nvPr>
        </p:nvSpPr>
        <p:spPr/>
        <p:txBody>
          <a:bodyPr/>
          <a:lstStyle/>
          <a:p>
            <a:fld id="{1A00AA76-1F17-BE45-B4EB-4FCD9F624772}" type="datetime1">
              <a:rPr lang="en-US" smtClean="0"/>
              <a:t>4/24/24</a:t>
            </a:fld>
            <a:endParaRPr lang="en-US"/>
          </a:p>
        </p:txBody>
      </p:sp>
      <p:sp>
        <p:nvSpPr>
          <p:cNvPr id="6" name="Footer Placeholder 5">
            <a:extLst>
              <a:ext uri="{FF2B5EF4-FFF2-40B4-BE49-F238E27FC236}">
                <a16:creationId xmlns:a16="http://schemas.microsoft.com/office/drawing/2014/main" id="{CE143209-3CF6-F4AA-ABC2-AB3BBAEE26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96FE9-CA78-55B5-C812-2A9C6BA2534A}"/>
              </a:ext>
            </a:extLst>
          </p:cNvPr>
          <p:cNvSpPr>
            <a:spLocks noGrp="1"/>
          </p:cNvSpPr>
          <p:nvPr>
            <p:ph type="sldNum" sz="quarter" idx="12"/>
          </p:nvPr>
        </p:nvSpPr>
        <p:spPr/>
        <p:txBody>
          <a:bodyPr/>
          <a:lstStyle/>
          <a:p>
            <a:fld id="{13626537-F2D0-9045-8B0D-483FB0CCC545}" type="slidenum">
              <a:rPr lang="en-US" smtClean="0"/>
              <a:t>‹#›</a:t>
            </a:fld>
            <a:endParaRPr lang="en-US"/>
          </a:p>
        </p:txBody>
      </p:sp>
    </p:spTree>
    <p:extLst>
      <p:ext uri="{BB962C8B-B14F-4D97-AF65-F5344CB8AC3E}">
        <p14:creationId xmlns:p14="http://schemas.microsoft.com/office/powerpoint/2010/main" val="1239315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64C80-1072-9D98-49AA-05ECF8592B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BB5393-DF41-8EB7-B85A-692589851E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0C0C16-A065-C207-F75A-BC43D144A1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825F4B-9557-ED9D-1FDB-6514D25503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2CD594-4275-E0D9-D809-9B12EBF47C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8FA9C8-76F0-4473-FB7C-73A110764D29}"/>
              </a:ext>
            </a:extLst>
          </p:cNvPr>
          <p:cNvSpPr>
            <a:spLocks noGrp="1"/>
          </p:cNvSpPr>
          <p:nvPr>
            <p:ph type="dt" sz="half" idx="10"/>
          </p:nvPr>
        </p:nvSpPr>
        <p:spPr/>
        <p:txBody>
          <a:bodyPr/>
          <a:lstStyle/>
          <a:p>
            <a:fld id="{AD4AC181-41B5-684A-8D68-1B6E57358367}" type="datetime1">
              <a:rPr lang="en-US" smtClean="0"/>
              <a:t>4/24/24</a:t>
            </a:fld>
            <a:endParaRPr lang="en-US"/>
          </a:p>
        </p:txBody>
      </p:sp>
      <p:sp>
        <p:nvSpPr>
          <p:cNvPr id="8" name="Footer Placeholder 7">
            <a:extLst>
              <a:ext uri="{FF2B5EF4-FFF2-40B4-BE49-F238E27FC236}">
                <a16:creationId xmlns:a16="http://schemas.microsoft.com/office/drawing/2014/main" id="{FBB30584-58D5-05F1-6ECF-E4BD8F2AEA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C1A5E7-AA1A-36C3-A1E8-3BF33BBAA5E1}"/>
              </a:ext>
            </a:extLst>
          </p:cNvPr>
          <p:cNvSpPr>
            <a:spLocks noGrp="1"/>
          </p:cNvSpPr>
          <p:nvPr>
            <p:ph type="sldNum" sz="quarter" idx="12"/>
          </p:nvPr>
        </p:nvSpPr>
        <p:spPr/>
        <p:txBody>
          <a:bodyPr/>
          <a:lstStyle/>
          <a:p>
            <a:fld id="{13626537-F2D0-9045-8B0D-483FB0CCC545}" type="slidenum">
              <a:rPr lang="en-US" smtClean="0"/>
              <a:t>‹#›</a:t>
            </a:fld>
            <a:endParaRPr lang="en-US"/>
          </a:p>
        </p:txBody>
      </p:sp>
    </p:spTree>
    <p:extLst>
      <p:ext uri="{BB962C8B-B14F-4D97-AF65-F5344CB8AC3E}">
        <p14:creationId xmlns:p14="http://schemas.microsoft.com/office/powerpoint/2010/main" val="3880147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61C77-B195-8969-7888-DC6111757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774D983-F4D7-E1A0-3666-3998BDA62717}"/>
              </a:ext>
            </a:extLst>
          </p:cNvPr>
          <p:cNvSpPr>
            <a:spLocks noGrp="1"/>
          </p:cNvSpPr>
          <p:nvPr>
            <p:ph type="dt" sz="half" idx="10"/>
          </p:nvPr>
        </p:nvSpPr>
        <p:spPr/>
        <p:txBody>
          <a:bodyPr/>
          <a:lstStyle/>
          <a:p>
            <a:fld id="{2103222A-A04E-1F4F-AA5C-0E6D15044300}" type="datetime1">
              <a:rPr lang="en-US" smtClean="0"/>
              <a:t>4/24/24</a:t>
            </a:fld>
            <a:endParaRPr lang="en-US"/>
          </a:p>
        </p:txBody>
      </p:sp>
      <p:sp>
        <p:nvSpPr>
          <p:cNvPr id="4" name="Footer Placeholder 3">
            <a:extLst>
              <a:ext uri="{FF2B5EF4-FFF2-40B4-BE49-F238E27FC236}">
                <a16:creationId xmlns:a16="http://schemas.microsoft.com/office/drawing/2014/main" id="{C5CEAB00-510B-94C9-39A3-DE86207FD6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FAEC54-F395-2732-C53D-FFD9D621B549}"/>
              </a:ext>
            </a:extLst>
          </p:cNvPr>
          <p:cNvSpPr>
            <a:spLocks noGrp="1"/>
          </p:cNvSpPr>
          <p:nvPr>
            <p:ph type="sldNum" sz="quarter" idx="12"/>
          </p:nvPr>
        </p:nvSpPr>
        <p:spPr/>
        <p:txBody>
          <a:bodyPr/>
          <a:lstStyle/>
          <a:p>
            <a:fld id="{13626537-F2D0-9045-8B0D-483FB0CCC545}" type="slidenum">
              <a:rPr lang="en-US" smtClean="0"/>
              <a:t>‹#›</a:t>
            </a:fld>
            <a:endParaRPr lang="en-US"/>
          </a:p>
        </p:txBody>
      </p:sp>
    </p:spTree>
    <p:extLst>
      <p:ext uri="{BB962C8B-B14F-4D97-AF65-F5344CB8AC3E}">
        <p14:creationId xmlns:p14="http://schemas.microsoft.com/office/powerpoint/2010/main" val="66857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D87B18-9B90-758B-8BF8-9930920C24CC}"/>
              </a:ext>
            </a:extLst>
          </p:cNvPr>
          <p:cNvSpPr>
            <a:spLocks noGrp="1"/>
          </p:cNvSpPr>
          <p:nvPr>
            <p:ph type="dt" sz="half" idx="10"/>
          </p:nvPr>
        </p:nvSpPr>
        <p:spPr/>
        <p:txBody>
          <a:bodyPr/>
          <a:lstStyle/>
          <a:p>
            <a:fld id="{25294092-8560-5841-AC98-D94E24C773F0}" type="datetime1">
              <a:rPr lang="en-US" smtClean="0"/>
              <a:t>4/24/24</a:t>
            </a:fld>
            <a:endParaRPr lang="en-US"/>
          </a:p>
        </p:txBody>
      </p:sp>
      <p:sp>
        <p:nvSpPr>
          <p:cNvPr id="3" name="Footer Placeholder 2">
            <a:extLst>
              <a:ext uri="{FF2B5EF4-FFF2-40B4-BE49-F238E27FC236}">
                <a16:creationId xmlns:a16="http://schemas.microsoft.com/office/drawing/2014/main" id="{51085DE3-1F56-AD52-F3DC-1A7BB27999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DECDE89-A0C7-5350-B1FC-80E2E3B0FA25}"/>
              </a:ext>
            </a:extLst>
          </p:cNvPr>
          <p:cNvSpPr>
            <a:spLocks noGrp="1"/>
          </p:cNvSpPr>
          <p:nvPr>
            <p:ph type="sldNum" sz="quarter" idx="12"/>
          </p:nvPr>
        </p:nvSpPr>
        <p:spPr/>
        <p:txBody>
          <a:bodyPr/>
          <a:lstStyle/>
          <a:p>
            <a:fld id="{13626537-F2D0-9045-8B0D-483FB0CCC545}" type="slidenum">
              <a:rPr lang="en-US" smtClean="0"/>
              <a:t>‹#›</a:t>
            </a:fld>
            <a:endParaRPr lang="en-US"/>
          </a:p>
        </p:txBody>
      </p:sp>
    </p:spTree>
    <p:extLst>
      <p:ext uri="{BB962C8B-B14F-4D97-AF65-F5344CB8AC3E}">
        <p14:creationId xmlns:p14="http://schemas.microsoft.com/office/powerpoint/2010/main" val="802775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4228A-C41A-C9BE-F1DE-0798DB2C1F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EE3698-9087-BE54-52E6-CA8ECA4169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438CF0-2E96-5B34-1514-B51792F99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F534BC-0580-DD6A-FF2A-352715F9CE8B}"/>
              </a:ext>
            </a:extLst>
          </p:cNvPr>
          <p:cNvSpPr>
            <a:spLocks noGrp="1"/>
          </p:cNvSpPr>
          <p:nvPr>
            <p:ph type="dt" sz="half" idx="10"/>
          </p:nvPr>
        </p:nvSpPr>
        <p:spPr/>
        <p:txBody>
          <a:bodyPr/>
          <a:lstStyle/>
          <a:p>
            <a:fld id="{917EFE85-3AD2-4F41-B57F-77794ACBD79B}" type="datetime1">
              <a:rPr lang="en-US" smtClean="0"/>
              <a:t>4/24/24</a:t>
            </a:fld>
            <a:endParaRPr lang="en-US"/>
          </a:p>
        </p:txBody>
      </p:sp>
      <p:sp>
        <p:nvSpPr>
          <p:cNvPr id="6" name="Footer Placeholder 5">
            <a:extLst>
              <a:ext uri="{FF2B5EF4-FFF2-40B4-BE49-F238E27FC236}">
                <a16:creationId xmlns:a16="http://schemas.microsoft.com/office/drawing/2014/main" id="{77B00980-53BE-3C5F-95F7-2803975107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34163F0-E52F-13F9-B976-4BDD65CBEFE7}"/>
              </a:ext>
            </a:extLst>
          </p:cNvPr>
          <p:cNvSpPr>
            <a:spLocks noGrp="1"/>
          </p:cNvSpPr>
          <p:nvPr>
            <p:ph type="sldNum" sz="quarter" idx="12"/>
          </p:nvPr>
        </p:nvSpPr>
        <p:spPr/>
        <p:txBody>
          <a:bodyPr/>
          <a:lstStyle/>
          <a:p>
            <a:fld id="{13626537-F2D0-9045-8B0D-483FB0CCC545}" type="slidenum">
              <a:rPr lang="en-US" smtClean="0"/>
              <a:t>‹#›</a:t>
            </a:fld>
            <a:endParaRPr lang="en-US"/>
          </a:p>
        </p:txBody>
      </p:sp>
    </p:spTree>
    <p:extLst>
      <p:ext uri="{BB962C8B-B14F-4D97-AF65-F5344CB8AC3E}">
        <p14:creationId xmlns:p14="http://schemas.microsoft.com/office/powerpoint/2010/main" val="487962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C07EA-1D02-D994-AC0F-657EBCCE3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4F2E726-F456-684A-F560-F6DF8B7686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8F37D8-33BA-6C0C-71A8-EA50F64D95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CF735E-FE5C-DD1F-6A06-1A9292966010}"/>
              </a:ext>
            </a:extLst>
          </p:cNvPr>
          <p:cNvSpPr>
            <a:spLocks noGrp="1"/>
          </p:cNvSpPr>
          <p:nvPr>
            <p:ph type="dt" sz="half" idx="10"/>
          </p:nvPr>
        </p:nvSpPr>
        <p:spPr/>
        <p:txBody>
          <a:bodyPr/>
          <a:lstStyle/>
          <a:p>
            <a:fld id="{B84E9A91-D2E1-8C4D-A0E9-ED46AB7E0B9F}" type="datetime1">
              <a:rPr lang="en-US" smtClean="0"/>
              <a:t>4/24/24</a:t>
            </a:fld>
            <a:endParaRPr lang="en-US"/>
          </a:p>
        </p:txBody>
      </p:sp>
      <p:sp>
        <p:nvSpPr>
          <p:cNvPr id="6" name="Footer Placeholder 5">
            <a:extLst>
              <a:ext uri="{FF2B5EF4-FFF2-40B4-BE49-F238E27FC236}">
                <a16:creationId xmlns:a16="http://schemas.microsoft.com/office/drawing/2014/main" id="{E3DB8B74-4653-5582-5E66-1BE6FB9401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CC6737-BCA2-D596-C77E-D6B5FE0FEFBC}"/>
              </a:ext>
            </a:extLst>
          </p:cNvPr>
          <p:cNvSpPr>
            <a:spLocks noGrp="1"/>
          </p:cNvSpPr>
          <p:nvPr>
            <p:ph type="sldNum" sz="quarter" idx="12"/>
          </p:nvPr>
        </p:nvSpPr>
        <p:spPr/>
        <p:txBody>
          <a:bodyPr/>
          <a:lstStyle/>
          <a:p>
            <a:fld id="{13626537-F2D0-9045-8B0D-483FB0CCC545}" type="slidenum">
              <a:rPr lang="en-US" smtClean="0"/>
              <a:t>‹#›</a:t>
            </a:fld>
            <a:endParaRPr lang="en-US"/>
          </a:p>
        </p:txBody>
      </p:sp>
    </p:spTree>
    <p:extLst>
      <p:ext uri="{BB962C8B-B14F-4D97-AF65-F5344CB8AC3E}">
        <p14:creationId xmlns:p14="http://schemas.microsoft.com/office/powerpoint/2010/main" val="411732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8C8DFF-A418-FC4E-EEF3-FC5A7A124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FF9A14-85D9-FB00-0ADD-2307C397DF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E738CC-1851-6AE2-98CE-391ABBE5F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A609BF-F2D6-E643-A903-394679EDD141}" type="datetime1">
              <a:rPr lang="en-US" smtClean="0"/>
              <a:t>4/24/24</a:t>
            </a:fld>
            <a:endParaRPr lang="en-US"/>
          </a:p>
        </p:txBody>
      </p:sp>
      <p:sp>
        <p:nvSpPr>
          <p:cNvPr id="5" name="Footer Placeholder 4">
            <a:extLst>
              <a:ext uri="{FF2B5EF4-FFF2-40B4-BE49-F238E27FC236}">
                <a16:creationId xmlns:a16="http://schemas.microsoft.com/office/drawing/2014/main" id="{47D963D9-F07F-E556-3F98-734B2942AF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A0786F-50FF-0B36-09BD-11A1A8736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26537-F2D0-9045-8B0D-483FB0CCC545}" type="slidenum">
              <a:rPr lang="en-US" smtClean="0"/>
              <a:t>‹#›</a:t>
            </a:fld>
            <a:endParaRPr lang="en-US"/>
          </a:p>
        </p:txBody>
      </p:sp>
    </p:spTree>
    <p:extLst>
      <p:ext uri="{BB962C8B-B14F-4D97-AF65-F5344CB8AC3E}">
        <p14:creationId xmlns:p14="http://schemas.microsoft.com/office/powerpoint/2010/main" val="1853410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5" name="Straight Connector 114">
            <a:extLst>
              <a:ext uri="{FF2B5EF4-FFF2-40B4-BE49-F238E27FC236}">
                <a16:creationId xmlns:a16="http://schemas.microsoft.com/office/drawing/2014/main" id="{9447B06F-3706-D02E-6C3D-E5B1646E06A7}"/>
              </a:ext>
            </a:extLst>
          </p:cNvPr>
          <p:cNvCxnSpPr>
            <a:cxnSpLocks/>
          </p:cNvCxnSpPr>
          <p:nvPr/>
        </p:nvCxnSpPr>
        <p:spPr>
          <a:xfrm>
            <a:off x="6571101" y="577109"/>
            <a:ext cx="104309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CCB326A2-8130-9483-3EBA-254D339664C7}"/>
              </a:ext>
            </a:extLst>
          </p:cNvPr>
          <p:cNvCxnSpPr>
            <a:cxnSpLocks/>
          </p:cNvCxnSpPr>
          <p:nvPr/>
        </p:nvCxnSpPr>
        <p:spPr>
          <a:xfrm>
            <a:off x="3922232" y="577109"/>
            <a:ext cx="1043091" cy="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cxnSp>
        <p:nvCxnSpPr>
          <p:cNvPr id="111" name="Straight Connector 110">
            <a:extLst>
              <a:ext uri="{FF2B5EF4-FFF2-40B4-BE49-F238E27FC236}">
                <a16:creationId xmlns:a16="http://schemas.microsoft.com/office/drawing/2014/main" id="{A111A669-A4B2-C8BB-E711-B55FF50DEE90}"/>
              </a:ext>
            </a:extLst>
          </p:cNvPr>
          <p:cNvCxnSpPr>
            <a:cxnSpLocks/>
            <a:stCxn id="108" idx="2"/>
          </p:cNvCxnSpPr>
          <p:nvPr/>
        </p:nvCxnSpPr>
        <p:spPr>
          <a:xfrm flipV="1">
            <a:off x="8303711" y="885909"/>
            <a:ext cx="2111" cy="65094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143FD0F1-B539-07AE-57FB-BE6A5EE2FC22}"/>
              </a:ext>
            </a:extLst>
          </p:cNvPr>
          <p:cNvCxnSpPr>
            <a:cxnSpLocks/>
            <a:stCxn id="68" idx="2"/>
          </p:cNvCxnSpPr>
          <p:nvPr/>
        </p:nvCxnSpPr>
        <p:spPr>
          <a:xfrm flipH="1" flipV="1">
            <a:off x="5688895" y="657983"/>
            <a:ext cx="44643" cy="5909198"/>
          </a:xfrm>
          <a:prstGeom prst="line">
            <a:avLst/>
          </a:prstGeom>
          <a:ln>
            <a:solidFill>
              <a:schemeClr val="tx1"/>
            </a:solidFill>
          </a:ln>
        </p:spPr>
        <p:style>
          <a:lnRef idx="3">
            <a:schemeClr val="accent6"/>
          </a:lnRef>
          <a:fillRef idx="0">
            <a:schemeClr val="accent6"/>
          </a:fillRef>
          <a:effectRef idx="2">
            <a:schemeClr val="accent6"/>
          </a:effectRef>
          <a:fontRef idx="minor">
            <a:schemeClr val="tx1"/>
          </a:fontRef>
        </p:style>
      </p:cxnSp>
      <p:cxnSp>
        <p:nvCxnSpPr>
          <p:cNvPr id="97" name="Straight Connector 96">
            <a:extLst>
              <a:ext uri="{FF2B5EF4-FFF2-40B4-BE49-F238E27FC236}">
                <a16:creationId xmlns:a16="http://schemas.microsoft.com/office/drawing/2014/main" id="{BA44027C-27AC-2E56-6B5E-56FEE2426023}"/>
              </a:ext>
            </a:extLst>
          </p:cNvPr>
          <p:cNvCxnSpPr>
            <a:cxnSpLocks/>
          </p:cNvCxnSpPr>
          <p:nvPr/>
        </p:nvCxnSpPr>
        <p:spPr>
          <a:xfrm flipV="1">
            <a:off x="3015607" y="820939"/>
            <a:ext cx="134409" cy="3858970"/>
          </a:xfrm>
          <a:prstGeom prst="line">
            <a:avLst/>
          </a:prstGeom>
          <a:ln>
            <a:solidFill>
              <a:schemeClr val="tx1"/>
            </a:solidFill>
          </a:ln>
        </p:spPr>
        <p:style>
          <a:lnRef idx="3">
            <a:schemeClr val="accent5"/>
          </a:lnRef>
          <a:fillRef idx="0">
            <a:schemeClr val="accent5"/>
          </a:fillRef>
          <a:effectRef idx="2">
            <a:schemeClr val="accent5"/>
          </a:effectRef>
          <a:fontRef idx="minor">
            <a:schemeClr val="tx1"/>
          </a:fontRef>
        </p:style>
      </p:cxnSp>
      <p:sp>
        <p:nvSpPr>
          <p:cNvPr id="67" name="Rounded Rectangle 31">
            <a:extLst>
              <a:ext uri="{FF2B5EF4-FFF2-40B4-BE49-F238E27FC236}">
                <a16:creationId xmlns:a16="http://schemas.microsoft.com/office/drawing/2014/main" id="{645CF946-DAB7-85FE-9302-330CF8D9CA3F}"/>
              </a:ext>
            </a:extLst>
          </p:cNvPr>
          <p:cNvSpPr/>
          <p:nvPr/>
        </p:nvSpPr>
        <p:spPr>
          <a:xfrm>
            <a:off x="4762981" y="4767401"/>
            <a:ext cx="1907044" cy="534256"/>
          </a:xfrm>
          <a:prstGeom prst="round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Eutrophication &amp; Acidification</a:t>
            </a: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 = 4)</a:t>
            </a:r>
          </a:p>
        </p:txBody>
      </p:sp>
      <p:sp>
        <p:nvSpPr>
          <p:cNvPr id="68" name="Rounded Rectangle 31">
            <a:extLst>
              <a:ext uri="{FF2B5EF4-FFF2-40B4-BE49-F238E27FC236}">
                <a16:creationId xmlns:a16="http://schemas.microsoft.com/office/drawing/2014/main" id="{C93DDBA3-8549-6C44-D93F-0B05CF82DDFC}"/>
              </a:ext>
            </a:extLst>
          </p:cNvPr>
          <p:cNvSpPr/>
          <p:nvPr/>
        </p:nvSpPr>
        <p:spPr>
          <a:xfrm>
            <a:off x="4780016" y="6032925"/>
            <a:ext cx="1907044" cy="534256"/>
          </a:xfrm>
          <a:prstGeom prst="round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Socioecological</a:t>
            </a: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 = 2)</a:t>
            </a:r>
          </a:p>
        </p:txBody>
      </p:sp>
      <p:sp>
        <p:nvSpPr>
          <p:cNvPr id="70" name="Rounded Rectangle 31">
            <a:extLst>
              <a:ext uri="{FF2B5EF4-FFF2-40B4-BE49-F238E27FC236}">
                <a16:creationId xmlns:a16="http://schemas.microsoft.com/office/drawing/2014/main" id="{47B69B9B-2AFC-34A5-1788-37319E660DB8}"/>
              </a:ext>
            </a:extLst>
          </p:cNvPr>
          <p:cNvSpPr/>
          <p:nvPr/>
        </p:nvSpPr>
        <p:spPr>
          <a:xfrm>
            <a:off x="4752254" y="997421"/>
            <a:ext cx="1907044" cy="534256"/>
          </a:xfrm>
          <a:prstGeom prst="round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Fisheries &amp; Bycatch</a:t>
            </a: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 = 21)</a:t>
            </a:r>
          </a:p>
        </p:txBody>
      </p:sp>
      <p:sp>
        <p:nvSpPr>
          <p:cNvPr id="72" name="Rounded Rectangle 31">
            <a:extLst>
              <a:ext uri="{FF2B5EF4-FFF2-40B4-BE49-F238E27FC236}">
                <a16:creationId xmlns:a16="http://schemas.microsoft.com/office/drawing/2014/main" id="{0D9BFEF4-C8A7-1AAC-B9AF-0B8C8B818BC6}"/>
              </a:ext>
            </a:extLst>
          </p:cNvPr>
          <p:cNvSpPr/>
          <p:nvPr/>
        </p:nvSpPr>
        <p:spPr>
          <a:xfrm>
            <a:off x="4752254" y="240746"/>
            <a:ext cx="1907044" cy="633755"/>
          </a:xfrm>
          <a:prstGeom prst="roundRect">
            <a:avLst/>
          </a:prstGeom>
          <a:solidFill>
            <a:srgbClr val="006E01"/>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Ecological Impact</a:t>
            </a:r>
          </a:p>
        </p:txBody>
      </p:sp>
      <p:sp>
        <p:nvSpPr>
          <p:cNvPr id="81" name="Rounded Rectangle 31">
            <a:extLst>
              <a:ext uri="{FF2B5EF4-FFF2-40B4-BE49-F238E27FC236}">
                <a16:creationId xmlns:a16="http://schemas.microsoft.com/office/drawing/2014/main" id="{0C9CB650-22B5-1A62-D994-93A3F839DFF6}"/>
              </a:ext>
            </a:extLst>
          </p:cNvPr>
          <p:cNvSpPr/>
          <p:nvPr/>
        </p:nvSpPr>
        <p:spPr>
          <a:xfrm>
            <a:off x="7344826" y="233047"/>
            <a:ext cx="1907044" cy="633755"/>
          </a:xfrm>
          <a:prstGeom prst="roundRect">
            <a:avLst/>
          </a:prstGeom>
          <a:solidFill>
            <a:srgbClr val="FFC00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Anthropogenic</a:t>
            </a:r>
          </a:p>
        </p:txBody>
      </p:sp>
      <p:sp>
        <p:nvSpPr>
          <p:cNvPr id="83" name="Rounded Rectangle 31">
            <a:extLst>
              <a:ext uri="{FF2B5EF4-FFF2-40B4-BE49-F238E27FC236}">
                <a16:creationId xmlns:a16="http://schemas.microsoft.com/office/drawing/2014/main" id="{4F583105-81BA-2986-0E57-E1D1D4504734}"/>
              </a:ext>
            </a:extLst>
          </p:cNvPr>
          <p:cNvSpPr/>
          <p:nvPr/>
        </p:nvSpPr>
        <p:spPr>
          <a:xfrm>
            <a:off x="2170409" y="237821"/>
            <a:ext cx="1907044" cy="633755"/>
          </a:xfrm>
          <a:prstGeom prst="roundRect">
            <a:avLst/>
          </a:prstGeom>
          <a:solidFill>
            <a:srgbClr val="002060"/>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Biophysical</a:t>
            </a:r>
          </a:p>
        </p:txBody>
      </p:sp>
      <p:sp>
        <p:nvSpPr>
          <p:cNvPr id="86" name="Rounded Rectangle 85">
            <a:extLst>
              <a:ext uri="{FF2B5EF4-FFF2-40B4-BE49-F238E27FC236}">
                <a16:creationId xmlns:a16="http://schemas.microsoft.com/office/drawing/2014/main" id="{E2DBCE95-308E-8BA0-6F4B-6547D83E6125}"/>
              </a:ext>
            </a:extLst>
          </p:cNvPr>
          <p:cNvSpPr/>
          <p:nvPr/>
        </p:nvSpPr>
        <p:spPr>
          <a:xfrm>
            <a:off x="2244866" y="2879009"/>
            <a:ext cx="1723944" cy="53425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Diversity &amp; Endemism</a:t>
            </a: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 = 23)</a:t>
            </a:r>
          </a:p>
        </p:txBody>
      </p:sp>
      <p:sp>
        <p:nvSpPr>
          <p:cNvPr id="87" name="Rounded Rectangle 86">
            <a:extLst>
              <a:ext uri="{FF2B5EF4-FFF2-40B4-BE49-F238E27FC236}">
                <a16:creationId xmlns:a16="http://schemas.microsoft.com/office/drawing/2014/main" id="{E20AE8B3-E5C9-3DCC-3BCD-E21E0C8E7247}"/>
              </a:ext>
            </a:extLst>
          </p:cNvPr>
          <p:cNvSpPr/>
          <p:nvPr/>
        </p:nvSpPr>
        <p:spPr>
          <a:xfrm>
            <a:off x="2244867" y="2250317"/>
            <a:ext cx="1723944" cy="53425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Habitat Utilization</a:t>
            </a: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 = 27)</a:t>
            </a:r>
          </a:p>
        </p:txBody>
      </p:sp>
      <p:sp>
        <p:nvSpPr>
          <p:cNvPr id="88" name="Rounded Rectangle 87">
            <a:extLst>
              <a:ext uri="{FF2B5EF4-FFF2-40B4-BE49-F238E27FC236}">
                <a16:creationId xmlns:a16="http://schemas.microsoft.com/office/drawing/2014/main" id="{B9EBF3C9-35CF-F693-DD5D-D7795D3C9210}"/>
              </a:ext>
            </a:extLst>
          </p:cNvPr>
          <p:cNvSpPr/>
          <p:nvPr/>
        </p:nvSpPr>
        <p:spPr>
          <a:xfrm>
            <a:off x="2252562" y="1623869"/>
            <a:ext cx="1716091" cy="53425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Foraging</a:t>
            </a: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 = 38)</a:t>
            </a:r>
          </a:p>
        </p:txBody>
      </p:sp>
      <p:sp>
        <p:nvSpPr>
          <p:cNvPr id="89" name="Rounded Rectangle 88">
            <a:extLst>
              <a:ext uri="{FF2B5EF4-FFF2-40B4-BE49-F238E27FC236}">
                <a16:creationId xmlns:a16="http://schemas.microsoft.com/office/drawing/2014/main" id="{8E3F0589-BC05-4182-076E-859A515200C8}"/>
              </a:ext>
            </a:extLst>
          </p:cNvPr>
          <p:cNvSpPr/>
          <p:nvPr/>
        </p:nvSpPr>
        <p:spPr>
          <a:xfrm>
            <a:off x="2252561" y="997421"/>
            <a:ext cx="1716091" cy="53425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Abundance/Density</a:t>
            </a: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 = 76)</a:t>
            </a:r>
          </a:p>
        </p:txBody>
      </p:sp>
      <p:sp>
        <p:nvSpPr>
          <p:cNvPr id="94" name="Rounded Rectangle 93">
            <a:extLst>
              <a:ext uri="{FF2B5EF4-FFF2-40B4-BE49-F238E27FC236}">
                <a16:creationId xmlns:a16="http://schemas.microsoft.com/office/drawing/2014/main" id="{FEFA6174-5BCF-32E0-872B-E997A4E5979E}"/>
              </a:ext>
            </a:extLst>
          </p:cNvPr>
          <p:cNvSpPr/>
          <p:nvPr/>
        </p:nvSpPr>
        <p:spPr>
          <a:xfrm>
            <a:off x="2252563" y="3508473"/>
            <a:ext cx="1723944" cy="53425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Nutrients &amp; Biogeochemical Cycling</a:t>
            </a: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 = 23)</a:t>
            </a:r>
          </a:p>
          <a:p>
            <a:pPr algn="ctr"/>
            <a:endPar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95" name="Rounded Rectangle 94">
            <a:extLst>
              <a:ext uri="{FF2B5EF4-FFF2-40B4-BE49-F238E27FC236}">
                <a16:creationId xmlns:a16="http://schemas.microsoft.com/office/drawing/2014/main" id="{ED886D4F-71AD-E4EA-3AFA-A239B21DE03B}"/>
              </a:ext>
            </a:extLst>
          </p:cNvPr>
          <p:cNvSpPr/>
          <p:nvPr/>
        </p:nvSpPr>
        <p:spPr>
          <a:xfrm>
            <a:off x="2252561" y="4145653"/>
            <a:ext cx="1716091" cy="534256"/>
          </a:xfrm>
          <a:prstGeom prst="round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Reproduction &amp; Recruitment</a:t>
            </a: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 = 9)</a:t>
            </a:r>
          </a:p>
          <a:p>
            <a:pPr algn="ctr"/>
            <a:endPar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101" name="Rounded Rectangle 31">
            <a:extLst>
              <a:ext uri="{FF2B5EF4-FFF2-40B4-BE49-F238E27FC236}">
                <a16:creationId xmlns:a16="http://schemas.microsoft.com/office/drawing/2014/main" id="{A3C1365C-F2C4-6A44-7B85-E3989F32BD5D}"/>
              </a:ext>
            </a:extLst>
          </p:cNvPr>
          <p:cNvSpPr/>
          <p:nvPr/>
        </p:nvSpPr>
        <p:spPr>
          <a:xfrm>
            <a:off x="4780016" y="4151504"/>
            <a:ext cx="1907044" cy="534256"/>
          </a:xfrm>
          <a:prstGeom prst="round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Mortality</a:t>
            </a: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 = 6)</a:t>
            </a:r>
          </a:p>
        </p:txBody>
      </p:sp>
      <p:sp>
        <p:nvSpPr>
          <p:cNvPr id="102" name="Rounded Rectangle 31">
            <a:extLst>
              <a:ext uri="{FF2B5EF4-FFF2-40B4-BE49-F238E27FC236}">
                <a16:creationId xmlns:a16="http://schemas.microsoft.com/office/drawing/2014/main" id="{D54C78CE-70A0-F892-115E-D834D18438E6}"/>
              </a:ext>
            </a:extLst>
          </p:cNvPr>
          <p:cNvSpPr/>
          <p:nvPr/>
        </p:nvSpPr>
        <p:spPr>
          <a:xfrm>
            <a:off x="4780016" y="3508473"/>
            <a:ext cx="1907044" cy="534256"/>
          </a:xfrm>
          <a:prstGeom prst="round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Bioaccumulation</a:t>
            </a: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 = 9)</a:t>
            </a:r>
          </a:p>
        </p:txBody>
      </p:sp>
      <p:sp>
        <p:nvSpPr>
          <p:cNvPr id="103" name="Rounded Rectangle 31">
            <a:extLst>
              <a:ext uri="{FF2B5EF4-FFF2-40B4-BE49-F238E27FC236}">
                <a16:creationId xmlns:a16="http://schemas.microsoft.com/office/drawing/2014/main" id="{EC03617C-5635-4A4F-4F54-CD3B6219BB3A}"/>
              </a:ext>
            </a:extLst>
          </p:cNvPr>
          <p:cNvSpPr/>
          <p:nvPr/>
        </p:nvSpPr>
        <p:spPr>
          <a:xfrm>
            <a:off x="4762981" y="2879009"/>
            <a:ext cx="1907044" cy="534256"/>
          </a:xfrm>
          <a:prstGeom prst="round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Warming</a:t>
            </a: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 = 14)</a:t>
            </a:r>
          </a:p>
        </p:txBody>
      </p:sp>
      <p:sp>
        <p:nvSpPr>
          <p:cNvPr id="104" name="Rounded Rectangle 31">
            <a:extLst>
              <a:ext uri="{FF2B5EF4-FFF2-40B4-BE49-F238E27FC236}">
                <a16:creationId xmlns:a16="http://schemas.microsoft.com/office/drawing/2014/main" id="{56008BCE-315B-BDC1-EAB7-529AB4C3BFB7}"/>
              </a:ext>
            </a:extLst>
          </p:cNvPr>
          <p:cNvSpPr/>
          <p:nvPr/>
        </p:nvSpPr>
        <p:spPr>
          <a:xfrm>
            <a:off x="4762981" y="2247797"/>
            <a:ext cx="1907044" cy="534256"/>
          </a:xfrm>
          <a:prstGeom prst="round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Invasive Species</a:t>
            </a: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 = 14)</a:t>
            </a:r>
          </a:p>
        </p:txBody>
      </p:sp>
      <p:sp>
        <p:nvSpPr>
          <p:cNvPr id="105" name="Rounded Rectangle 31">
            <a:extLst>
              <a:ext uri="{FF2B5EF4-FFF2-40B4-BE49-F238E27FC236}">
                <a16:creationId xmlns:a16="http://schemas.microsoft.com/office/drawing/2014/main" id="{2DAED7B2-409E-B5E5-AFDB-ED79C1EFB317}"/>
              </a:ext>
            </a:extLst>
          </p:cNvPr>
          <p:cNvSpPr/>
          <p:nvPr/>
        </p:nvSpPr>
        <p:spPr>
          <a:xfrm>
            <a:off x="4762981" y="1620975"/>
            <a:ext cx="1907044" cy="534256"/>
          </a:xfrm>
          <a:prstGeom prst="round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Multi-risk &amp; Threat</a:t>
            </a: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 = 19)</a:t>
            </a:r>
          </a:p>
        </p:txBody>
      </p:sp>
      <p:sp>
        <p:nvSpPr>
          <p:cNvPr id="108" name="Rounded Rectangle 107">
            <a:extLst>
              <a:ext uri="{FF2B5EF4-FFF2-40B4-BE49-F238E27FC236}">
                <a16:creationId xmlns:a16="http://schemas.microsoft.com/office/drawing/2014/main" id="{F29B4A9B-012F-9B7F-0103-8C83D5599873}"/>
              </a:ext>
            </a:extLst>
          </p:cNvPr>
          <p:cNvSpPr/>
          <p:nvPr/>
        </p:nvSpPr>
        <p:spPr>
          <a:xfrm>
            <a:off x="7344826" y="1002602"/>
            <a:ext cx="1917769" cy="534256"/>
          </a:xfrm>
          <a:prstGeom prst="round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Pollution</a:t>
            </a:r>
          </a:p>
          <a:p>
            <a:pPr algn="ctr"/>
            <a:r>
              <a:rPr lang="en-US" sz="1200" b="1" dirty="0">
                <a:solidFill>
                  <a:schemeClr val="bg1"/>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 = 8)</a:t>
            </a:r>
          </a:p>
        </p:txBody>
      </p:sp>
      <p:sp>
        <p:nvSpPr>
          <p:cNvPr id="33" name="Rounded Rectangle 31">
            <a:extLst>
              <a:ext uri="{FF2B5EF4-FFF2-40B4-BE49-F238E27FC236}">
                <a16:creationId xmlns:a16="http://schemas.microsoft.com/office/drawing/2014/main" id="{F8F9C46E-9C37-7D1A-7B91-CA1FB845FDD0}"/>
              </a:ext>
            </a:extLst>
          </p:cNvPr>
          <p:cNvSpPr/>
          <p:nvPr/>
        </p:nvSpPr>
        <p:spPr>
          <a:xfrm>
            <a:off x="4780016" y="5383298"/>
            <a:ext cx="1907044" cy="534256"/>
          </a:xfrm>
          <a:prstGeom prst="roundRect">
            <a:avLst/>
          </a:prstGeom>
          <a:solidFill>
            <a:srgbClr val="00B050"/>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Metabolic Production</a:t>
            </a:r>
          </a:p>
          <a:p>
            <a:pPr algn="ctr"/>
            <a:r>
              <a:rPr lang="en-US" sz="1200" b="1" dirty="0">
                <a:solidFill>
                  <a:schemeClr val="bg1">
                    <a:lumMod val="95000"/>
                  </a:schemeClr>
                </a:solidFill>
                <a:effectLst>
                  <a:outerShdw blurRad="50800" dist="38100" dir="2700000" algn="tl" rotWithShape="0">
                    <a:prstClr val="black">
                      <a:alpha val="40000"/>
                    </a:prstClr>
                  </a:outerShdw>
                </a:effectLst>
                <a:latin typeface="Times New Roman" panose="02020603050405020304" pitchFamily="18" charset="0"/>
                <a:cs typeface="Times New Roman" panose="02020603050405020304" pitchFamily="18" charset="0"/>
              </a:rPr>
              <a:t>(n = 3)</a:t>
            </a:r>
          </a:p>
        </p:txBody>
      </p:sp>
    </p:spTree>
    <p:extLst>
      <p:ext uri="{BB962C8B-B14F-4D97-AF65-F5344CB8AC3E}">
        <p14:creationId xmlns:p14="http://schemas.microsoft.com/office/powerpoint/2010/main" val="198230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89"/>
                                        </p:tgtEl>
                                        <p:attrNameLst>
                                          <p:attrName>style.visibility</p:attrName>
                                        </p:attrNameLst>
                                      </p:cBhvr>
                                      <p:to>
                                        <p:strVal val="visible"/>
                                      </p:to>
                                    </p:set>
                                  </p:childTnLst>
                                </p:cTn>
                              </p:par>
                              <p:par>
                                <p:cTn id="7" presetID="2" presetClass="entr" presetSubtype="1" fill="hold" grpId="0" nodeType="withEffect">
                                  <p:stCondLst>
                                    <p:cond delay="0"/>
                                  </p:stCondLst>
                                  <p:childTnLst>
                                    <p:set>
                                      <p:cBhvr>
                                        <p:cTn id="8" dur="1" fill="hold">
                                          <p:stCondLst>
                                            <p:cond delay="0"/>
                                          </p:stCondLst>
                                        </p:cTn>
                                        <p:tgtEl>
                                          <p:spTgt spid="88"/>
                                        </p:tgtEl>
                                        <p:attrNameLst>
                                          <p:attrName>style.visibility</p:attrName>
                                        </p:attrNameLst>
                                      </p:cBhvr>
                                      <p:to>
                                        <p:strVal val="visible"/>
                                      </p:to>
                                    </p:set>
                                    <p:anim calcmode="lin" valueType="num">
                                      <p:cBhvr additive="base">
                                        <p:cTn id="9" dur="500" fill="hold"/>
                                        <p:tgtEl>
                                          <p:spTgt spid="88"/>
                                        </p:tgtEl>
                                        <p:attrNameLst>
                                          <p:attrName>ppt_x</p:attrName>
                                        </p:attrNameLst>
                                      </p:cBhvr>
                                      <p:tavLst>
                                        <p:tav tm="0">
                                          <p:val>
                                            <p:strVal val="#ppt_x"/>
                                          </p:val>
                                        </p:tav>
                                        <p:tav tm="100000">
                                          <p:val>
                                            <p:strVal val="#ppt_x"/>
                                          </p:val>
                                        </p:tav>
                                      </p:tavLst>
                                    </p:anim>
                                    <p:anim calcmode="lin" valueType="num">
                                      <p:cBhvr additive="base">
                                        <p:cTn id="10" dur="500" fill="hold"/>
                                        <p:tgtEl>
                                          <p:spTgt spid="88"/>
                                        </p:tgtEl>
                                        <p:attrNameLst>
                                          <p:attrName>ppt_y</p:attrName>
                                        </p:attrNameLst>
                                      </p:cBhvr>
                                      <p:tavLst>
                                        <p:tav tm="0">
                                          <p:val>
                                            <p:strVal val="0-#ppt_h/2"/>
                                          </p:val>
                                        </p:tav>
                                        <p:tav tm="100000">
                                          <p:val>
                                            <p:strVal val="#ppt_y"/>
                                          </p:val>
                                        </p:tav>
                                      </p:tavLst>
                                    </p:anim>
                                  </p:childTnLst>
                                </p:cTn>
                              </p:par>
                              <p:par>
                                <p:cTn id="11" presetID="2" presetClass="entr" presetSubtype="1" fill="hold" grpId="0" nodeType="withEffect">
                                  <p:stCondLst>
                                    <p:cond delay="0"/>
                                  </p:stCondLst>
                                  <p:childTnLst>
                                    <p:set>
                                      <p:cBhvr>
                                        <p:cTn id="12" dur="1" fill="hold">
                                          <p:stCondLst>
                                            <p:cond delay="0"/>
                                          </p:stCondLst>
                                        </p:cTn>
                                        <p:tgtEl>
                                          <p:spTgt spid="87"/>
                                        </p:tgtEl>
                                        <p:attrNameLst>
                                          <p:attrName>style.visibility</p:attrName>
                                        </p:attrNameLst>
                                      </p:cBhvr>
                                      <p:to>
                                        <p:strVal val="visible"/>
                                      </p:to>
                                    </p:set>
                                    <p:anim calcmode="lin" valueType="num">
                                      <p:cBhvr additive="base">
                                        <p:cTn id="13" dur="500" fill="hold"/>
                                        <p:tgtEl>
                                          <p:spTgt spid="87"/>
                                        </p:tgtEl>
                                        <p:attrNameLst>
                                          <p:attrName>ppt_x</p:attrName>
                                        </p:attrNameLst>
                                      </p:cBhvr>
                                      <p:tavLst>
                                        <p:tav tm="0">
                                          <p:val>
                                            <p:strVal val="#ppt_x"/>
                                          </p:val>
                                        </p:tav>
                                        <p:tav tm="100000">
                                          <p:val>
                                            <p:strVal val="#ppt_x"/>
                                          </p:val>
                                        </p:tav>
                                      </p:tavLst>
                                    </p:anim>
                                    <p:anim calcmode="lin" valueType="num">
                                      <p:cBhvr additive="base">
                                        <p:cTn id="14" dur="500" fill="hold"/>
                                        <p:tgtEl>
                                          <p:spTgt spid="87"/>
                                        </p:tgtEl>
                                        <p:attrNameLst>
                                          <p:attrName>ppt_y</p:attrName>
                                        </p:attrNameLst>
                                      </p:cBhvr>
                                      <p:tavLst>
                                        <p:tav tm="0">
                                          <p:val>
                                            <p:strVal val="0-#ppt_h/2"/>
                                          </p:val>
                                        </p:tav>
                                        <p:tav tm="100000">
                                          <p:val>
                                            <p:strVal val="#ppt_y"/>
                                          </p:val>
                                        </p:tav>
                                      </p:tavLst>
                                    </p:anim>
                                  </p:childTnLst>
                                </p:cTn>
                              </p:par>
                              <p:par>
                                <p:cTn id="15" presetID="2" presetClass="entr" presetSubtype="1" fill="hold" grpId="0" nodeType="withEffect">
                                  <p:stCondLst>
                                    <p:cond delay="0"/>
                                  </p:stCondLst>
                                  <p:childTnLst>
                                    <p:set>
                                      <p:cBhvr>
                                        <p:cTn id="16" dur="1" fill="hold">
                                          <p:stCondLst>
                                            <p:cond delay="0"/>
                                          </p:stCondLst>
                                        </p:cTn>
                                        <p:tgtEl>
                                          <p:spTgt spid="86"/>
                                        </p:tgtEl>
                                        <p:attrNameLst>
                                          <p:attrName>style.visibility</p:attrName>
                                        </p:attrNameLst>
                                      </p:cBhvr>
                                      <p:to>
                                        <p:strVal val="visible"/>
                                      </p:to>
                                    </p:set>
                                    <p:anim calcmode="lin" valueType="num">
                                      <p:cBhvr additive="base">
                                        <p:cTn id="17" dur="500" fill="hold"/>
                                        <p:tgtEl>
                                          <p:spTgt spid="86"/>
                                        </p:tgtEl>
                                        <p:attrNameLst>
                                          <p:attrName>ppt_x</p:attrName>
                                        </p:attrNameLst>
                                      </p:cBhvr>
                                      <p:tavLst>
                                        <p:tav tm="0">
                                          <p:val>
                                            <p:strVal val="#ppt_x"/>
                                          </p:val>
                                        </p:tav>
                                        <p:tav tm="100000">
                                          <p:val>
                                            <p:strVal val="#ppt_x"/>
                                          </p:val>
                                        </p:tav>
                                      </p:tavLst>
                                    </p:anim>
                                    <p:anim calcmode="lin" valueType="num">
                                      <p:cBhvr additive="base">
                                        <p:cTn id="18" dur="500" fill="hold"/>
                                        <p:tgtEl>
                                          <p:spTgt spid="86"/>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94"/>
                                        </p:tgtEl>
                                        <p:attrNameLst>
                                          <p:attrName>style.visibility</p:attrName>
                                        </p:attrNameLst>
                                      </p:cBhvr>
                                      <p:to>
                                        <p:strVal val="visible"/>
                                      </p:to>
                                    </p:set>
                                    <p:anim calcmode="lin" valueType="num">
                                      <p:cBhvr additive="base">
                                        <p:cTn id="21" dur="500" fill="hold"/>
                                        <p:tgtEl>
                                          <p:spTgt spid="94"/>
                                        </p:tgtEl>
                                        <p:attrNameLst>
                                          <p:attrName>ppt_x</p:attrName>
                                        </p:attrNameLst>
                                      </p:cBhvr>
                                      <p:tavLst>
                                        <p:tav tm="0">
                                          <p:val>
                                            <p:strVal val="#ppt_x"/>
                                          </p:val>
                                        </p:tav>
                                        <p:tav tm="100000">
                                          <p:val>
                                            <p:strVal val="#ppt_x"/>
                                          </p:val>
                                        </p:tav>
                                      </p:tavLst>
                                    </p:anim>
                                    <p:anim calcmode="lin" valueType="num">
                                      <p:cBhvr additive="base">
                                        <p:cTn id="22" dur="500" fill="hold"/>
                                        <p:tgtEl>
                                          <p:spTgt spid="94"/>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anim calcmode="lin" valueType="num">
                                      <p:cBhvr additive="base">
                                        <p:cTn id="25" dur="500" fill="hold"/>
                                        <p:tgtEl>
                                          <p:spTgt spid="95"/>
                                        </p:tgtEl>
                                        <p:attrNameLst>
                                          <p:attrName>ppt_x</p:attrName>
                                        </p:attrNameLst>
                                      </p:cBhvr>
                                      <p:tavLst>
                                        <p:tav tm="0">
                                          <p:val>
                                            <p:strVal val="#ppt_x"/>
                                          </p:val>
                                        </p:tav>
                                        <p:tav tm="100000">
                                          <p:val>
                                            <p:strVal val="#ppt_x"/>
                                          </p:val>
                                        </p:tav>
                                      </p:tavLst>
                                    </p:anim>
                                    <p:anim calcmode="lin" valueType="num">
                                      <p:cBhvr additive="base">
                                        <p:cTn id="26" dur="500" fill="hold"/>
                                        <p:tgtEl>
                                          <p:spTgt spid="95"/>
                                        </p:tgtEl>
                                        <p:attrNameLst>
                                          <p:attrName>ppt_y</p:attrName>
                                        </p:attrNameLst>
                                      </p:cBhvr>
                                      <p:tavLst>
                                        <p:tav tm="0">
                                          <p:val>
                                            <p:strVal val="0-#ppt_h/2"/>
                                          </p:val>
                                        </p:tav>
                                        <p:tav tm="100000">
                                          <p:val>
                                            <p:strVal val="#ppt_y"/>
                                          </p:val>
                                        </p:tav>
                                      </p:tavLst>
                                    </p:anim>
                                  </p:childTnLst>
                                </p:cTn>
                              </p:par>
                              <p:par>
                                <p:cTn id="27" presetID="1" presetClass="entr" presetSubtype="0" fill="hold" nodeType="withEffect">
                                  <p:stCondLst>
                                    <p:cond delay="500"/>
                                  </p:stCondLst>
                                  <p:childTnLst>
                                    <p:set>
                                      <p:cBhvr>
                                        <p:cTn id="28" dur="1" fill="hold">
                                          <p:stCondLst>
                                            <p:cond delay="0"/>
                                          </p:stCondLst>
                                        </p:cTn>
                                        <p:tgtEl>
                                          <p:spTgt spid="97"/>
                                        </p:tgtEl>
                                        <p:attrNameLst>
                                          <p:attrName>style.visibility</p:attrName>
                                        </p:attrNameLst>
                                      </p:cBhvr>
                                      <p:to>
                                        <p:strVal val="visible"/>
                                      </p:to>
                                    </p:set>
                                  </p:childTnLst>
                                </p:cTn>
                              </p:par>
                              <p:par>
                                <p:cTn id="29" presetID="2" presetClass="entr" presetSubtype="1" fill="hold" grpId="0" nodeType="withEffect">
                                  <p:stCondLst>
                                    <p:cond delay="0"/>
                                  </p:stCondLst>
                                  <p:childTnLst>
                                    <p:set>
                                      <p:cBhvr>
                                        <p:cTn id="30" dur="1" fill="hold">
                                          <p:stCondLst>
                                            <p:cond delay="0"/>
                                          </p:stCondLst>
                                        </p:cTn>
                                        <p:tgtEl>
                                          <p:spTgt spid="108"/>
                                        </p:tgtEl>
                                        <p:attrNameLst>
                                          <p:attrName>style.visibility</p:attrName>
                                        </p:attrNameLst>
                                      </p:cBhvr>
                                      <p:to>
                                        <p:strVal val="visible"/>
                                      </p:to>
                                    </p:set>
                                    <p:anim calcmode="lin" valueType="num">
                                      <p:cBhvr additive="base">
                                        <p:cTn id="31" dur="500" fill="hold"/>
                                        <p:tgtEl>
                                          <p:spTgt spid="108"/>
                                        </p:tgtEl>
                                        <p:attrNameLst>
                                          <p:attrName>ppt_x</p:attrName>
                                        </p:attrNameLst>
                                      </p:cBhvr>
                                      <p:tavLst>
                                        <p:tav tm="0">
                                          <p:val>
                                            <p:strVal val="#ppt_x"/>
                                          </p:val>
                                        </p:tav>
                                        <p:tav tm="100000">
                                          <p:val>
                                            <p:strVal val="#ppt_x"/>
                                          </p:val>
                                        </p:tav>
                                      </p:tavLst>
                                    </p:anim>
                                    <p:anim calcmode="lin" valueType="num">
                                      <p:cBhvr additive="base">
                                        <p:cTn id="32" dur="500" fill="hold"/>
                                        <p:tgtEl>
                                          <p:spTgt spid="108"/>
                                        </p:tgtEl>
                                        <p:attrNameLst>
                                          <p:attrName>ppt_y</p:attrName>
                                        </p:attrNameLst>
                                      </p:cBhvr>
                                      <p:tavLst>
                                        <p:tav tm="0">
                                          <p:val>
                                            <p:strVal val="0-#ppt_h/2"/>
                                          </p:val>
                                        </p:tav>
                                        <p:tav tm="100000">
                                          <p:val>
                                            <p:strVal val="#ppt_y"/>
                                          </p:val>
                                        </p:tav>
                                      </p:tavLst>
                                    </p:anim>
                                  </p:childTnLst>
                                </p:cTn>
                              </p:par>
                              <p:par>
                                <p:cTn id="33" presetID="1" presetClass="entr" presetSubtype="0" fill="hold" nodeType="withEffect">
                                  <p:stCondLst>
                                    <p:cond delay="500"/>
                                  </p:stCondLst>
                                  <p:childTnLst>
                                    <p:set>
                                      <p:cBhvr>
                                        <p:cTn id="34" dur="1" fill="hold">
                                          <p:stCondLst>
                                            <p:cond delay="0"/>
                                          </p:stCondLst>
                                        </p:cTn>
                                        <p:tgtEl>
                                          <p:spTgt spid="1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1" fill="hold" grpId="0" nodeType="clickEffect">
                                  <p:stCondLst>
                                    <p:cond delay="0"/>
                                  </p:stCondLst>
                                  <p:childTnLst>
                                    <p:set>
                                      <p:cBhvr>
                                        <p:cTn id="38" dur="1" fill="hold">
                                          <p:stCondLst>
                                            <p:cond delay="0"/>
                                          </p:stCondLst>
                                        </p:cTn>
                                        <p:tgtEl>
                                          <p:spTgt spid="68"/>
                                        </p:tgtEl>
                                        <p:attrNameLst>
                                          <p:attrName>style.visibility</p:attrName>
                                        </p:attrNameLst>
                                      </p:cBhvr>
                                      <p:to>
                                        <p:strVal val="visible"/>
                                      </p:to>
                                    </p:set>
                                    <p:anim calcmode="lin" valueType="num">
                                      <p:cBhvr additive="base">
                                        <p:cTn id="39" dur="500" fill="hold"/>
                                        <p:tgtEl>
                                          <p:spTgt spid="68"/>
                                        </p:tgtEl>
                                        <p:attrNameLst>
                                          <p:attrName>ppt_x</p:attrName>
                                        </p:attrNameLst>
                                      </p:cBhvr>
                                      <p:tavLst>
                                        <p:tav tm="0">
                                          <p:val>
                                            <p:strVal val="#ppt_x"/>
                                          </p:val>
                                        </p:tav>
                                        <p:tav tm="100000">
                                          <p:val>
                                            <p:strVal val="#ppt_x"/>
                                          </p:val>
                                        </p:tav>
                                      </p:tavLst>
                                    </p:anim>
                                    <p:anim calcmode="lin" valueType="num">
                                      <p:cBhvr additive="base">
                                        <p:cTn id="40" dur="500" fill="hold"/>
                                        <p:tgtEl>
                                          <p:spTgt spid="68"/>
                                        </p:tgtEl>
                                        <p:attrNameLst>
                                          <p:attrName>ppt_y</p:attrName>
                                        </p:attrNameLst>
                                      </p:cBhvr>
                                      <p:tavLst>
                                        <p:tav tm="0">
                                          <p:val>
                                            <p:strVal val="0-#ppt_h/2"/>
                                          </p:val>
                                        </p:tav>
                                        <p:tav tm="100000">
                                          <p:val>
                                            <p:strVal val="#ppt_y"/>
                                          </p:val>
                                        </p:tav>
                                      </p:tavLst>
                                    </p:anim>
                                  </p:childTnLst>
                                </p:cTn>
                              </p:par>
                              <p:par>
                                <p:cTn id="41" presetID="1" presetClass="entr" presetSubtype="0" fill="hold" nodeType="withEffect">
                                  <p:stCondLst>
                                    <p:cond delay="500"/>
                                  </p:stCondLst>
                                  <p:childTnLst>
                                    <p:set>
                                      <p:cBhvr>
                                        <p:cTn id="42" dur="1" fill="hold">
                                          <p:stCondLst>
                                            <p:cond delay="0"/>
                                          </p:stCondLst>
                                        </p:cTn>
                                        <p:tgtEl>
                                          <p:spTgt spid="99"/>
                                        </p:tgtEl>
                                        <p:attrNameLst>
                                          <p:attrName>style.visibility</p:attrName>
                                        </p:attrNameLst>
                                      </p:cBhvr>
                                      <p:to>
                                        <p:strVal val="visible"/>
                                      </p:to>
                                    </p:set>
                                  </p:childTnLst>
                                </p:cTn>
                              </p:par>
                              <p:par>
                                <p:cTn id="43" presetID="2" presetClass="entr" presetSubtype="1" fill="hold" grpId="0" nodeType="withEffect">
                                  <p:stCondLst>
                                    <p:cond delay="0"/>
                                  </p:stCondLst>
                                  <p:childTnLst>
                                    <p:set>
                                      <p:cBhvr>
                                        <p:cTn id="44" dur="1" fill="hold">
                                          <p:stCondLst>
                                            <p:cond delay="0"/>
                                          </p:stCondLst>
                                        </p:cTn>
                                        <p:tgtEl>
                                          <p:spTgt spid="70"/>
                                        </p:tgtEl>
                                        <p:attrNameLst>
                                          <p:attrName>style.visibility</p:attrName>
                                        </p:attrNameLst>
                                      </p:cBhvr>
                                      <p:to>
                                        <p:strVal val="visible"/>
                                      </p:to>
                                    </p:set>
                                    <p:anim calcmode="lin" valueType="num">
                                      <p:cBhvr additive="base">
                                        <p:cTn id="45" dur="500" fill="hold"/>
                                        <p:tgtEl>
                                          <p:spTgt spid="70"/>
                                        </p:tgtEl>
                                        <p:attrNameLst>
                                          <p:attrName>ppt_x</p:attrName>
                                        </p:attrNameLst>
                                      </p:cBhvr>
                                      <p:tavLst>
                                        <p:tav tm="0">
                                          <p:val>
                                            <p:strVal val="#ppt_x"/>
                                          </p:val>
                                        </p:tav>
                                        <p:tav tm="100000">
                                          <p:val>
                                            <p:strVal val="#ppt_x"/>
                                          </p:val>
                                        </p:tav>
                                      </p:tavLst>
                                    </p:anim>
                                    <p:anim calcmode="lin" valueType="num">
                                      <p:cBhvr additive="base">
                                        <p:cTn id="46" dur="500" fill="hold"/>
                                        <p:tgtEl>
                                          <p:spTgt spid="70"/>
                                        </p:tgtEl>
                                        <p:attrNameLst>
                                          <p:attrName>ppt_y</p:attrName>
                                        </p:attrNameLst>
                                      </p:cBhvr>
                                      <p:tavLst>
                                        <p:tav tm="0">
                                          <p:val>
                                            <p:strVal val="0-#ppt_h/2"/>
                                          </p:val>
                                        </p:tav>
                                        <p:tav tm="100000">
                                          <p:val>
                                            <p:strVal val="#ppt_y"/>
                                          </p:val>
                                        </p:tav>
                                      </p:tavLst>
                                    </p:anim>
                                  </p:childTnLst>
                                </p:cTn>
                              </p:par>
                              <p:par>
                                <p:cTn id="47" presetID="2" presetClass="entr" presetSubtype="1" fill="hold" grpId="0" nodeType="withEffect">
                                  <p:stCondLst>
                                    <p:cond delay="0"/>
                                  </p:stCondLst>
                                  <p:childTnLst>
                                    <p:set>
                                      <p:cBhvr>
                                        <p:cTn id="48" dur="1" fill="hold">
                                          <p:stCondLst>
                                            <p:cond delay="0"/>
                                          </p:stCondLst>
                                        </p:cTn>
                                        <p:tgtEl>
                                          <p:spTgt spid="101"/>
                                        </p:tgtEl>
                                        <p:attrNameLst>
                                          <p:attrName>style.visibility</p:attrName>
                                        </p:attrNameLst>
                                      </p:cBhvr>
                                      <p:to>
                                        <p:strVal val="visible"/>
                                      </p:to>
                                    </p:set>
                                    <p:anim calcmode="lin" valueType="num">
                                      <p:cBhvr additive="base">
                                        <p:cTn id="49" dur="500" fill="hold"/>
                                        <p:tgtEl>
                                          <p:spTgt spid="101"/>
                                        </p:tgtEl>
                                        <p:attrNameLst>
                                          <p:attrName>ppt_x</p:attrName>
                                        </p:attrNameLst>
                                      </p:cBhvr>
                                      <p:tavLst>
                                        <p:tav tm="0">
                                          <p:val>
                                            <p:strVal val="#ppt_x"/>
                                          </p:val>
                                        </p:tav>
                                        <p:tav tm="100000">
                                          <p:val>
                                            <p:strVal val="#ppt_x"/>
                                          </p:val>
                                        </p:tav>
                                      </p:tavLst>
                                    </p:anim>
                                    <p:anim calcmode="lin" valueType="num">
                                      <p:cBhvr additive="base">
                                        <p:cTn id="50" dur="500" fill="hold"/>
                                        <p:tgtEl>
                                          <p:spTgt spid="101"/>
                                        </p:tgtEl>
                                        <p:attrNameLst>
                                          <p:attrName>ppt_y</p:attrName>
                                        </p:attrNameLst>
                                      </p:cBhvr>
                                      <p:tavLst>
                                        <p:tav tm="0">
                                          <p:val>
                                            <p:strVal val="0-#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102"/>
                                        </p:tgtEl>
                                        <p:attrNameLst>
                                          <p:attrName>style.visibility</p:attrName>
                                        </p:attrNameLst>
                                      </p:cBhvr>
                                      <p:to>
                                        <p:strVal val="visible"/>
                                      </p:to>
                                    </p:set>
                                    <p:anim calcmode="lin" valueType="num">
                                      <p:cBhvr additive="base">
                                        <p:cTn id="53" dur="500" fill="hold"/>
                                        <p:tgtEl>
                                          <p:spTgt spid="102"/>
                                        </p:tgtEl>
                                        <p:attrNameLst>
                                          <p:attrName>ppt_x</p:attrName>
                                        </p:attrNameLst>
                                      </p:cBhvr>
                                      <p:tavLst>
                                        <p:tav tm="0">
                                          <p:val>
                                            <p:strVal val="#ppt_x"/>
                                          </p:val>
                                        </p:tav>
                                        <p:tav tm="100000">
                                          <p:val>
                                            <p:strVal val="#ppt_x"/>
                                          </p:val>
                                        </p:tav>
                                      </p:tavLst>
                                    </p:anim>
                                    <p:anim calcmode="lin" valueType="num">
                                      <p:cBhvr additive="base">
                                        <p:cTn id="54" dur="500" fill="hold"/>
                                        <p:tgtEl>
                                          <p:spTgt spid="102"/>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67"/>
                                        </p:tgtEl>
                                        <p:attrNameLst>
                                          <p:attrName>style.visibility</p:attrName>
                                        </p:attrNameLst>
                                      </p:cBhvr>
                                      <p:to>
                                        <p:strVal val="visible"/>
                                      </p:to>
                                    </p:set>
                                    <p:anim calcmode="lin" valueType="num">
                                      <p:cBhvr additive="base">
                                        <p:cTn id="57" dur="500" fill="hold"/>
                                        <p:tgtEl>
                                          <p:spTgt spid="67"/>
                                        </p:tgtEl>
                                        <p:attrNameLst>
                                          <p:attrName>ppt_x</p:attrName>
                                        </p:attrNameLst>
                                      </p:cBhvr>
                                      <p:tavLst>
                                        <p:tav tm="0">
                                          <p:val>
                                            <p:strVal val="#ppt_x"/>
                                          </p:val>
                                        </p:tav>
                                        <p:tav tm="100000">
                                          <p:val>
                                            <p:strVal val="#ppt_x"/>
                                          </p:val>
                                        </p:tav>
                                      </p:tavLst>
                                    </p:anim>
                                    <p:anim calcmode="lin" valueType="num">
                                      <p:cBhvr additive="base">
                                        <p:cTn id="58" dur="500" fill="hold"/>
                                        <p:tgtEl>
                                          <p:spTgt spid="67"/>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103"/>
                                        </p:tgtEl>
                                        <p:attrNameLst>
                                          <p:attrName>style.visibility</p:attrName>
                                        </p:attrNameLst>
                                      </p:cBhvr>
                                      <p:to>
                                        <p:strVal val="visible"/>
                                      </p:to>
                                    </p:set>
                                    <p:anim calcmode="lin" valueType="num">
                                      <p:cBhvr additive="base">
                                        <p:cTn id="61" dur="500" fill="hold"/>
                                        <p:tgtEl>
                                          <p:spTgt spid="103"/>
                                        </p:tgtEl>
                                        <p:attrNameLst>
                                          <p:attrName>ppt_x</p:attrName>
                                        </p:attrNameLst>
                                      </p:cBhvr>
                                      <p:tavLst>
                                        <p:tav tm="0">
                                          <p:val>
                                            <p:strVal val="#ppt_x"/>
                                          </p:val>
                                        </p:tav>
                                        <p:tav tm="100000">
                                          <p:val>
                                            <p:strVal val="#ppt_x"/>
                                          </p:val>
                                        </p:tav>
                                      </p:tavLst>
                                    </p:anim>
                                    <p:anim calcmode="lin" valueType="num">
                                      <p:cBhvr additive="base">
                                        <p:cTn id="62" dur="500" fill="hold"/>
                                        <p:tgtEl>
                                          <p:spTgt spid="103"/>
                                        </p:tgtEl>
                                        <p:attrNameLst>
                                          <p:attrName>ppt_y</p:attrName>
                                        </p:attrNameLst>
                                      </p:cBhvr>
                                      <p:tavLst>
                                        <p:tav tm="0">
                                          <p:val>
                                            <p:strVal val="0-#ppt_h/2"/>
                                          </p:val>
                                        </p:tav>
                                        <p:tav tm="100000">
                                          <p:val>
                                            <p:strVal val="#ppt_y"/>
                                          </p:val>
                                        </p:tav>
                                      </p:tavLst>
                                    </p:anim>
                                  </p:childTnLst>
                                </p:cTn>
                              </p:par>
                              <p:par>
                                <p:cTn id="63" presetID="2" presetClass="entr" presetSubtype="1" fill="hold" grpId="0" nodeType="withEffect">
                                  <p:stCondLst>
                                    <p:cond delay="0"/>
                                  </p:stCondLst>
                                  <p:childTnLst>
                                    <p:set>
                                      <p:cBhvr>
                                        <p:cTn id="64" dur="1" fill="hold">
                                          <p:stCondLst>
                                            <p:cond delay="0"/>
                                          </p:stCondLst>
                                        </p:cTn>
                                        <p:tgtEl>
                                          <p:spTgt spid="104"/>
                                        </p:tgtEl>
                                        <p:attrNameLst>
                                          <p:attrName>style.visibility</p:attrName>
                                        </p:attrNameLst>
                                      </p:cBhvr>
                                      <p:to>
                                        <p:strVal val="visible"/>
                                      </p:to>
                                    </p:set>
                                    <p:anim calcmode="lin" valueType="num">
                                      <p:cBhvr additive="base">
                                        <p:cTn id="65" dur="500" fill="hold"/>
                                        <p:tgtEl>
                                          <p:spTgt spid="104"/>
                                        </p:tgtEl>
                                        <p:attrNameLst>
                                          <p:attrName>ppt_x</p:attrName>
                                        </p:attrNameLst>
                                      </p:cBhvr>
                                      <p:tavLst>
                                        <p:tav tm="0">
                                          <p:val>
                                            <p:strVal val="#ppt_x"/>
                                          </p:val>
                                        </p:tav>
                                        <p:tav tm="100000">
                                          <p:val>
                                            <p:strVal val="#ppt_x"/>
                                          </p:val>
                                        </p:tav>
                                      </p:tavLst>
                                    </p:anim>
                                    <p:anim calcmode="lin" valueType="num">
                                      <p:cBhvr additive="base">
                                        <p:cTn id="66" dur="500" fill="hold"/>
                                        <p:tgtEl>
                                          <p:spTgt spid="104"/>
                                        </p:tgtEl>
                                        <p:attrNameLst>
                                          <p:attrName>ppt_y</p:attrName>
                                        </p:attrNameLst>
                                      </p:cBhvr>
                                      <p:tavLst>
                                        <p:tav tm="0">
                                          <p:val>
                                            <p:strVal val="0-#ppt_h/2"/>
                                          </p:val>
                                        </p:tav>
                                        <p:tav tm="100000">
                                          <p:val>
                                            <p:strVal val="#ppt_y"/>
                                          </p:val>
                                        </p:tav>
                                      </p:tavLst>
                                    </p:anim>
                                  </p:childTnLst>
                                </p:cTn>
                              </p:par>
                              <p:par>
                                <p:cTn id="67" presetID="2" presetClass="entr" presetSubtype="1" fill="hold" grpId="0" nodeType="withEffect">
                                  <p:stCondLst>
                                    <p:cond delay="0"/>
                                  </p:stCondLst>
                                  <p:childTnLst>
                                    <p:set>
                                      <p:cBhvr>
                                        <p:cTn id="68" dur="1" fill="hold">
                                          <p:stCondLst>
                                            <p:cond delay="0"/>
                                          </p:stCondLst>
                                        </p:cTn>
                                        <p:tgtEl>
                                          <p:spTgt spid="105"/>
                                        </p:tgtEl>
                                        <p:attrNameLst>
                                          <p:attrName>style.visibility</p:attrName>
                                        </p:attrNameLst>
                                      </p:cBhvr>
                                      <p:to>
                                        <p:strVal val="visible"/>
                                      </p:to>
                                    </p:set>
                                    <p:anim calcmode="lin" valueType="num">
                                      <p:cBhvr additive="base">
                                        <p:cTn id="69" dur="500" fill="hold"/>
                                        <p:tgtEl>
                                          <p:spTgt spid="105"/>
                                        </p:tgtEl>
                                        <p:attrNameLst>
                                          <p:attrName>ppt_x</p:attrName>
                                        </p:attrNameLst>
                                      </p:cBhvr>
                                      <p:tavLst>
                                        <p:tav tm="0">
                                          <p:val>
                                            <p:strVal val="#ppt_x"/>
                                          </p:val>
                                        </p:tav>
                                        <p:tav tm="100000">
                                          <p:val>
                                            <p:strVal val="#ppt_x"/>
                                          </p:val>
                                        </p:tav>
                                      </p:tavLst>
                                    </p:anim>
                                    <p:anim calcmode="lin" valueType="num">
                                      <p:cBhvr additive="base">
                                        <p:cTn id="70" dur="500" fill="hold"/>
                                        <p:tgtEl>
                                          <p:spTgt spid="105"/>
                                        </p:tgtEl>
                                        <p:attrNameLst>
                                          <p:attrName>ppt_y</p:attrName>
                                        </p:attrNameLst>
                                      </p:cBhvr>
                                      <p:tavLst>
                                        <p:tav tm="0">
                                          <p:val>
                                            <p:strVal val="0-#ppt_h/2"/>
                                          </p:val>
                                        </p:tav>
                                        <p:tav tm="100000">
                                          <p:val>
                                            <p:strVal val="#ppt_y"/>
                                          </p:val>
                                        </p:tav>
                                      </p:tavLst>
                                    </p:anim>
                                  </p:childTnLst>
                                </p:cTn>
                              </p:par>
                              <p:par>
                                <p:cTn id="71" presetID="1" presetClass="entr" presetSubtype="0" fill="hold" nodeType="withEffect">
                                  <p:stCondLst>
                                    <p:cond delay="0"/>
                                  </p:stCondLst>
                                  <p:childTnLst>
                                    <p:set>
                                      <p:cBhvr>
                                        <p:cTn id="72" dur="1" fill="hold">
                                          <p:stCondLst>
                                            <p:cond delay="0"/>
                                          </p:stCondLst>
                                        </p:cTn>
                                        <p:tgtEl>
                                          <p:spTgt spid="11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1"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ppt_x"/>
                                          </p:val>
                                        </p:tav>
                                        <p:tav tm="100000">
                                          <p:val>
                                            <p:strVal val="#ppt_x"/>
                                          </p:val>
                                        </p:tav>
                                      </p:tavLst>
                                    </p:anim>
                                    <p:anim calcmode="lin" valueType="num">
                                      <p:cBhvr additive="base">
                                        <p:cTn id="80" dur="500" fill="hold"/>
                                        <p:tgtEl>
                                          <p:spTgt spid="3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70" grpId="0" animBg="1"/>
      <p:bldP spid="86" grpId="0" animBg="1"/>
      <p:bldP spid="87" grpId="0" animBg="1"/>
      <p:bldP spid="88" grpId="0" animBg="1"/>
      <p:bldP spid="89" grpId="0" animBg="1"/>
      <p:bldP spid="94" grpId="0" animBg="1"/>
      <p:bldP spid="95" grpId="0" animBg="1"/>
      <p:bldP spid="101" grpId="0" animBg="1"/>
      <p:bldP spid="102" grpId="0" animBg="1"/>
      <p:bldP spid="103" grpId="0" animBg="1"/>
      <p:bldP spid="104" grpId="0" animBg="1"/>
      <p:bldP spid="105" grpId="0" animBg="1"/>
      <p:bldP spid="108" grpId="0" animBg="1"/>
      <p:bldP spid="3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9101</TotalTime>
  <Words>206</Words>
  <Application>Microsoft Macintosh PowerPoint</Application>
  <PresentationFormat>Widescreen</PresentationFormat>
  <Paragraphs>41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Palance</dc:creator>
  <cp:lastModifiedBy>Dan Palance</cp:lastModifiedBy>
  <cp:revision>207</cp:revision>
  <dcterms:created xsi:type="dcterms:W3CDTF">2023-10-20T17:29:30Z</dcterms:created>
  <dcterms:modified xsi:type="dcterms:W3CDTF">2024-04-25T01:15:10Z</dcterms:modified>
</cp:coreProperties>
</file>