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5" r:id="rId2"/>
    <p:sldId id="276" r:id="rId3"/>
    <p:sldId id="277" r:id="rId4"/>
    <p:sldId id="278" r:id="rId5"/>
    <p:sldId id="271" r:id="rId6"/>
    <p:sldId id="272" r:id="rId7"/>
    <p:sldId id="273" r:id="rId8"/>
    <p:sldId id="279" r:id="rId9"/>
    <p:sldId id="280" r:id="rId10"/>
    <p:sldId id="256" r:id="rId11"/>
    <p:sldId id="264" r:id="rId12"/>
    <p:sldId id="281"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55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7EA754B-F026-4E4E-9B3A-20980C625939}"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244262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1519813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7525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2970081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96554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59854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304279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269579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164210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A754B-F026-4E4E-9B3A-20980C625939}" type="datetimeFigureOut">
              <a:rPr lang="en-US" smtClean="0"/>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60779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EA754B-F026-4E4E-9B3A-20980C625939}"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15887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EA754B-F026-4E4E-9B3A-20980C625939}" type="datetimeFigureOut">
              <a:rPr lang="en-US" smtClean="0"/>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84172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EA754B-F026-4E4E-9B3A-20980C625939}" type="datetimeFigureOut">
              <a:rPr lang="en-US" smtClean="0"/>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27259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754B-F026-4E4E-9B3A-20980C625939}" type="datetimeFigureOut">
              <a:rPr lang="en-US" smtClean="0"/>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131164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A754B-F026-4E4E-9B3A-20980C625939}"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149785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A754B-F026-4E4E-9B3A-20980C625939}" type="datetimeFigureOut">
              <a:rPr lang="en-US" smtClean="0"/>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B8748-7C4C-4F0B-B6DF-FF6C39884997}" type="slidenum">
              <a:rPr lang="en-US" smtClean="0"/>
              <a:t>‹#›</a:t>
            </a:fld>
            <a:endParaRPr lang="en-US"/>
          </a:p>
        </p:txBody>
      </p:sp>
    </p:spTree>
    <p:extLst>
      <p:ext uri="{BB962C8B-B14F-4D97-AF65-F5344CB8AC3E}">
        <p14:creationId xmlns:p14="http://schemas.microsoft.com/office/powerpoint/2010/main" val="156616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7EA754B-F026-4E4E-9B3A-20980C625939}" type="datetimeFigureOut">
              <a:rPr lang="en-US" smtClean="0"/>
              <a:t>9/20/2020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1EB8748-7C4C-4F0B-B6DF-FF6C39884997}" type="slidenum">
              <a:rPr lang="en-US" smtClean="0"/>
              <a:t>‹#›</a:t>
            </a:fld>
            <a:endParaRPr lang="en-US"/>
          </a:p>
        </p:txBody>
      </p:sp>
    </p:spTree>
    <p:extLst>
      <p:ext uri="{BB962C8B-B14F-4D97-AF65-F5344CB8AC3E}">
        <p14:creationId xmlns:p14="http://schemas.microsoft.com/office/powerpoint/2010/main" val="6459234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Metadata.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55CDE-29FB-4CA5-95C2-B6F9A3FF743C}"/>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marL="228600" marR="0" indent="-228600" algn="ctr">
              <a:lnSpc>
                <a:spcPct val="90000"/>
              </a:lnSpc>
              <a:spcBef>
                <a:spcPct val="0"/>
              </a:spcBef>
              <a:spcAft>
                <a:spcPts val="600"/>
              </a:spcAft>
            </a:pPr>
            <a:r>
              <a:rPr lang="en-US" sz="4200" b="1" dirty="0">
                <a:solidFill>
                  <a:schemeClr val="bg1">
                    <a:lumMod val="95000"/>
                    <a:lumOff val="5000"/>
                  </a:schemeClr>
                </a:solidFill>
                <a:effectLst/>
                <a:latin typeface="+mj-lt"/>
                <a:ea typeface="+mj-ea"/>
                <a:cs typeface="+mj-cs"/>
              </a:rPr>
              <a:t>Predicting the Severity of Automobile Accidents</a:t>
            </a:r>
            <a:endParaRPr lang="en-US" sz="4200" dirty="0">
              <a:solidFill>
                <a:schemeClr val="bg1">
                  <a:lumMod val="95000"/>
                  <a:lumOff val="5000"/>
                </a:schemeClr>
              </a:solidFill>
              <a:effectLst/>
              <a:latin typeface="+mj-lt"/>
              <a:ea typeface="+mj-ea"/>
              <a:cs typeface="+mj-cs"/>
            </a:endParaRPr>
          </a:p>
          <a:p>
            <a:pPr marL="228600" marR="0" indent="-228600" algn="ctr">
              <a:lnSpc>
                <a:spcPct val="90000"/>
              </a:lnSpc>
              <a:spcBef>
                <a:spcPct val="0"/>
              </a:spcBef>
              <a:spcAft>
                <a:spcPts val="600"/>
              </a:spcAft>
            </a:pPr>
            <a:r>
              <a:rPr lang="en-US" sz="4200" dirty="0">
                <a:solidFill>
                  <a:schemeClr val="bg1">
                    <a:lumMod val="95000"/>
                    <a:lumOff val="5000"/>
                  </a:schemeClr>
                </a:solidFill>
                <a:effectLst/>
                <a:latin typeface="+mj-lt"/>
                <a:ea typeface="+mj-ea"/>
                <a:cs typeface="+mj-cs"/>
              </a:rPr>
              <a:t> </a:t>
            </a:r>
          </a:p>
          <a:p>
            <a:pPr marL="228600" marR="0" indent="-228600" algn="ctr">
              <a:lnSpc>
                <a:spcPct val="90000"/>
              </a:lnSpc>
              <a:spcBef>
                <a:spcPct val="0"/>
              </a:spcBef>
              <a:spcAft>
                <a:spcPts val="600"/>
              </a:spcAft>
            </a:pPr>
            <a:r>
              <a:rPr lang="en-US" sz="2400" dirty="0">
                <a:solidFill>
                  <a:schemeClr val="bg1">
                    <a:lumMod val="95000"/>
                    <a:lumOff val="5000"/>
                  </a:schemeClr>
                </a:solidFill>
                <a:effectLst/>
                <a:latin typeface="+mj-lt"/>
                <a:ea typeface="+mj-ea"/>
                <a:cs typeface="+mj-cs"/>
              </a:rPr>
              <a:t>Daniel T. Pawlak</a:t>
            </a:r>
          </a:p>
          <a:p>
            <a:pPr marL="228600" marR="0" indent="-228600" algn="ctr">
              <a:lnSpc>
                <a:spcPct val="90000"/>
              </a:lnSpc>
              <a:spcBef>
                <a:spcPct val="0"/>
              </a:spcBef>
              <a:spcAft>
                <a:spcPts val="600"/>
              </a:spcAft>
            </a:pPr>
            <a:r>
              <a:rPr lang="en-US" sz="4200" dirty="0">
                <a:solidFill>
                  <a:schemeClr val="bg1">
                    <a:lumMod val="95000"/>
                    <a:lumOff val="5000"/>
                  </a:schemeClr>
                </a:solidFill>
                <a:effectLst/>
                <a:latin typeface="+mj-lt"/>
                <a:ea typeface="+mj-ea"/>
                <a:cs typeface="+mj-cs"/>
              </a:rPr>
              <a:t> </a:t>
            </a:r>
          </a:p>
          <a:p>
            <a:pPr marL="228600" marR="0" indent="-228600" algn="ctr">
              <a:lnSpc>
                <a:spcPct val="90000"/>
              </a:lnSpc>
              <a:spcBef>
                <a:spcPct val="0"/>
              </a:spcBef>
              <a:spcAft>
                <a:spcPts val="600"/>
              </a:spcAft>
            </a:pPr>
            <a:r>
              <a:rPr lang="en-US" sz="3200" dirty="0">
                <a:solidFill>
                  <a:schemeClr val="bg1">
                    <a:lumMod val="95000"/>
                    <a:lumOff val="5000"/>
                  </a:schemeClr>
                </a:solidFill>
                <a:effectLst/>
                <a:latin typeface="+mj-lt"/>
                <a:ea typeface="+mj-ea"/>
                <a:cs typeface="+mj-cs"/>
              </a:rPr>
              <a:t>September 20, 2020</a:t>
            </a:r>
          </a:p>
        </p:txBody>
      </p:sp>
    </p:spTree>
    <p:extLst>
      <p:ext uri="{BB962C8B-B14F-4D97-AF65-F5344CB8AC3E}">
        <p14:creationId xmlns:p14="http://schemas.microsoft.com/office/powerpoint/2010/main" val="20782438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6B7B01-64B4-4ECC-8A19-06E2C296DB12}"/>
              </a:ext>
            </a:extLst>
          </p:cNvPr>
          <p:cNvSpPr txBox="1"/>
          <p:nvPr/>
        </p:nvSpPr>
        <p:spPr>
          <a:xfrm>
            <a:off x="1137376" y="2138109"/>
            <a:ext cx="3518464" cy="369332"/>
          </a:xfrm>
          <a:prstGeom prst="rect">
            <a:avLst/>
          </a:prstGeom>
          <a:noFill/>
        </p:spPr>
        <p:txBody>
          <a:bodyPr wrap="none" rtlCol="0">
            <a:spAutoFit/>
          </a:bodyPr>
          <a:lstStyle/>
          <a:p>
            <a:r>
              <a:rPr lang="en-US" dirty="0" err="1"/>
              <a:t>Svm</a:t>
            </a:r>
            <a:r>
              <a:rPr lang="en-US" dirty="0"/>
              <a:t> kernel=</a:t>
            </a:r>
            <a:r>
              <a:rPr lang="en-US" dirty="0" err="1"/>
              <a:t>rbf</a:t>
            </a:r>
            <a:r>
              <a:rPr lang="en-US" dirty="0"/>
              <a:t>, </a:t>
            </a:r>
            <a:r>
              <a:rPr lang="en-US" dirty="0" err="1"/>
              <a:t>df_bal</a:t>
            </a:r>
            <a:r>
              <a:rPr lang="en-US" dirty="0"/>
              <a:t>, limit=22405</a:t>
            </a:r>
          </a:p>
        </p:txBody>
      </p:sp>
      <p:pic>
        <p:nvPicPr>
          <p:cNvPr id="6" name="Picture 5">
            <a:extLst>
              <a:ext uri="{FF2B5EF4-FFF2-40B4-BE49-F238E27FC236}">
                <a16:creationId xmlns:a16="http://schemas.microsoft.com/office/drawing/2014/main" id="{1309AB6A-E807-4A83-ACDC-D852163D04B3}"/>
              </a:ext>
            </a:extLst>
          </p:cNvPr>
          <p:cNvPicPr>
            <a:picLocks noChangeAspect="1"/>
          </p:cNvPicPr>
          <p:nvPr/>
        </p:nvPicPr>
        <p:blipFill rotWithShape="1">
          <a:blip r:embed="rId2"/>
          <a:srcRect l="26018" t="24012" r="51326" b="10982"/>
          <a:stretch/>
        </p:blipFill>
        <p:spPr>
          <a:xfrm>
            <a:off x="1752280" y="2599774"/>
            <a:ext cx="2546254" cy="3957339"/>
          </a:xfrm>
          <a:prstGeom prst="rect">
            <a:avLst/>
          </a:prstGeom>
        </p:spPr>
      </p:pic>
      <p:sp>
        <p:nvSpPr>
          <p:cNvPr id="2" name="TextBox 1">
            <a:extLst>
              <a:ext uri="{FF2B5EF4-FFF2-40B4-BE49-F238E27FC236}">
                <a16:creationId xmlns:a16="http://schemas.microsoft.com/office/drawing/2014/main" id="{3786981F-C0B4-425D-836B-AA2B79E2277C}"/>
              </a:ext>
            </a:extLst>
          </p:cNvPr>
          <p:cNvSpPr txBox="1"/>
          <p:nvPr/>
        </p:nvSpPr>
        <p:spPr>
          <a:xfrm>
            <a:off x="3050848" y="1122446"/>
            <a:ext cx="5144569" cy="923330"/>
          </a:xfrm>
          <a:prstGeom prst="rect">
            <a:avLst/>
          </a:prstGeom>
          <a:noFill/>
        </p:spPr>
        <p:txBody>
          <a:bodyPr wrap="square">
            <a:spAutoFit/>
          </a:bodyPr>
          <a:lstStyle/>
          <a:p>
            <a:r>
              <a:rPr lang="en-US" sz="1800" dirty="0" err="1">
                <a:solidFill>
                  <a:srgbClr val="1F1F1F"/>
                </a:solidFill>
                <a:effectLst/>
                <a:latin typeface="Arial" panose="020B0604020202020204" pitchFamily="34" charset="0"/>
                <a:ea typeface="Times New Roman" panose="02020603050405020304" pitchFamily="18" charset="0"/>
              </a:rPr>
              <a:t>rbf</a:t>
            </a:r>
            <a:r>
              <a:rPr lang="en-US" sz="1800" dirty="0">
                <a:solidFill>
                  <a:srgbClr val="1F1F1F"/>
                </a:solidFill>
                <a:effectLst/>
                <a:latin typeface="Arial" panose="020B0604020202020204" pitchFamily="34" charset="0"/>
                <a:ea typeface="Times New Roman" panose="02020603050405020304" pitchFamily="18" charset="0"/>
              </a:rPr>
              <a:t> kernel also predicted the best combination of:</a:t>
            </a:r>
          </a:p>
          <a:p>
            <a:pPr marL="285750" indent="-285750">
              <a:buFont typeface="Arial" panose="020B0604020202020204" pitchFamily="34" charset="0"/>
              <a:buChar char="•"/>
            </a:pPr>
            <a:r>
              <a:rPr lang="en-US" sz="1800" dirty="0">
                <a:solidFill>
                  <a:srgbClr val="1F1F1F"/>
                </a:solidFill>
                <a:effectLst/>
                <a:latin typeface="Arial" panose="020B0604020202020204" pitchFamily="34" charset="0"/>
                <a:ea typeface="Times New Roman" panose="02020603050405020304" pitchFamily="18" charset="0"/>
              </a:rPr>
              <a:t>highest true positives</a:t>
            </a:r>
          </a:p>
          <a:p>
            <a:pPr marL="285750" indent="-285750">
              <a:buFont typeface="Arial" panose="020B0604020202020204" pitchFamily="34" charset="0"/>
              <a:buChar char="•"/>
            </a:pPr>
            <a:r>
              <a:rPr lang="en-US" sz="1800" dirty="0">
                <a:solidFill>
                  <a:srgbClr val="1F1F1F"/>
                </a:solidFill>
                <a:effectLst/>
                <a:latin typeface="Arial" panose="020B0604020202020204" pitchFamily="34" charset="0"/>
                <a:ea typeface="Times New Roman" panose="02020603050405020304" pitchFamily="18" charset="0"/>
              </a:rPr>
              <a:t>lowest false negatives</a:t>
            </a:r>
            <a:endParaRPr lang="en-US" dirty="0"/>
          </a:p>
        </p:txBody>
      </p:sp>
      <p:pic>
        <p:nvPicPr>
          <p:cNvPr id="3" name="Picture 2">
            <a:extLst>
              <a:ext uri="{FF2B5EF4-FFF2-40B4-BE49-F238E27FC236}">
                <a16:creationId xmlns:a16="http://schemas.microsoft.com/office/drawing/2014/main" id="{D30949C4-BCBA-4CCD-B2AD-8D6FF5A1022C}"/>
              </a:ext>
            </a:extLst>
          </p:cNvPr>
          <p:cNvPicPr>
            <a:picLocks noChangeAspect="1"/>
          </p:cNvPicPr>
          <p:nvPr/>
        </p:nvPicPr>
        <p:blipFill rotWithShape="1">
          <a:blip r:embed="rId3"/>
          <a:srcRect l="26019" t="22009" r="50793" b="11838"/>
          <a:stretch/>
        </p:blipFill>
        <p:spPr>
          <a:xfrm>
            <a:off x="7084856" y="2599774"/>
            <a:ext cx="2560829" cy="3957339"/>
          </a:xfrm>
          <a:prstGeom prst="rect">
            <a:avLst/>
          </a:prstGeom>
        </p:spPr>
      </p:pic>
      <p:sp>
        <p:nvSpPr>
          <p:cNvPr id="9" name="TextBox 8">
            <a:extLst>
              <a:ext uri="{FF2B5EF4-FFF2-40B4-BE49-F238E27FC236}">
                <a16:creationId xmlns:a16="http://schemas.microsoft.com/office/drawing/2014/main" id="{0D2B8E0A-B832-430B-9157-965133B1B572}"/>
              </a:ext>
            </a:extLst>
          </p:cNvPr>
          <p:cNvSpPr txBox="1"/>
          <p:nvPr/>
        </p:nvSpPr>
        <p:spPr>
          <a:xfrm>
            <a:off x="6017024" y="2138109"/>
            <a:ext cx="4299767" cy="369332"/>
          </a:xfrm>
          <a:prstGeom prst="rect">
            <a:avLst/>
          </a:prstGeom>
          <a:noFill/>
        </p:spPr>
        <p:txBody>
          <a:bodyPr wrap="none" rtlCol="0">
            <a:spAutoFit/>
          </a:bodyPr>
          <a:lstStyle/>
          <a:p>
            <a:r>
              <a:rPr lang="en-US" dirty="0" err="1"/>
              <a:t>Svm</a:t>
            </a:r>
            <a:r>
              <a:rPr lang="en-US" dirty="0"/>
              <a:t> kernel=</a:t>
            </a:r>
            <a:r>
              <a:rPr lang="en-US" dirty="0" err="1"/>
              <a:t>rbf</a:t>
            </a:r>
            <a:r>
              <a:rPr lang="en-US" dirty="0"/>
              <a:t>, df, limit=full unbalanced set</a:t>
            </a:r>
          </a:p>
        </p:txBody>
      </p:sp>
      <p:sp>
        <p:nvSpPr>
          <p:cNvPr id="11" name="TextBox 10">
            <a:extLst>
              <a:ext uri="{FF2B5EF4-FFF2-40B4-BE49-F238E27FC236}">
                <a16:creationId xmlns:a16="http://schemas.microsoft.com/office/drawing/2014/main" id="{B8C9B8F7-ECD4-4AE6-AC4A-5DC70A6DAAC7}"/>
              </a:ext>
            </a:extLst>
          </p:cNvPr>
          <p:cNvSpPr txBox="1"/>
          <p:nvPr/>
        </p:nvSpPr>
        <p:spPr>
          <a:xfrm>
            <a:off x="4748169" y="700283"/>
            <a:ext cx="931665" cy="369332"/>
          </a:xfrm>
          <a:prstGeom prst="rect">
            <a:avLst/>
          </a:prstGeom>
          <a:noFill/>
        </p:spPr>
        <p:txBody>
          <a:bodyPr wrap="none" rtlCol="0">
            <a:spAutoFit/>
          </a:bodyPr>
          <a:lstStyle/>
          <a:p>
            <a:r>
              <a:rPr lang="en-US" b="1" dirty="0">
                <a:solidFill>
                  <a:schemeClr val="bg1"/>
                </a:solidFill>
              </a:rPr>
              <a:t>Results</a:t>
            </a:r>
          </a:p>
        </p:txBody>
      </p:sp>
    </p:spTree>
    <p:extLst>
      <p:ext uri="{BB962C8B-B14F-4D97-AF65-F5344CB8AC3E}">
        <p14:creationId xmlns:p14="http://schemas.microsoft.com/office/powerpoint/2010/main" val="114085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E27425-2C30-464E-80E6-F67F69DE4714}"/>
              </a:ext>
            </a:extLst>
          </p:cNvPr>
          <p:cNvPicPr>
            <a:picLocks noChangeAspect="1"/>
          </p:cNvPicPr>
          <p:nvPr/>
        </p:nvPicPr>
        <p:blipFill rotWithShape="1">
          <a:blip r:embed="rId2"/>
          <a:srcRect l="19907" t="36197" r="20833" b="30812"/>
          <a:stretch/>
        </p:blipFill>
        <p:spPr>
          <a:xfrm>
            <a:off x="1848270" y="2100739"/>
            <a:ext cx="7224889" cy="2178756"/>
          </a:xfrm>
          <a:prstGeom prst="rect">
            <a:avLst/>
          </a:prstGeom>
        </p:spPr>
      </p:pic>
      <p:pic>
        <p:nvPicPr>
          <p:cNvPr id="4" name="Picture 3">
            <a:extLst>
              <a:ext uri="{FF2B5EF4-FFF2-40B4-BE49-F238E27FC236}">
                <a16:creationId xmlns:a16="http://schemas.microsoft.com/office/drawing/2014/main" id="{800A890C-412E-48F0-B41C-9DF7475EE9F1}"/>
              </a:ext>
            </a:extLst>
          </p:cNvPr>
          <p:cNvPicPr>
            <a:picLocks noChangeAspect="1"/>
          </p:cNvPicPr>
          <p:nvPr/>
        </p:nvPicPr>
        <p:blipFill rotWithShape="1">
          <a:blip r:embed="rId3"/>
          <a:srcRect l="20278" t="67991" r="20833" b="12180"/>
          <a:stretch/>
        </p:blipFill>
        <p:spPr>
          <a:xfrm>
            <a:off x="1848270" y="4848206"/>
            <a:ext cx="7179734" cy="1309511"/>
          </a:xfrm>
          <a:prstGeom prst="rect">
            <a:avLst/>
          </a:prstGeom>
        </p:spPr>
      </p:pic>
      <p:pic>
        <p:nvPicPr>
          <p:cNvPr id="6" name="Picture 5">
            <a:extLst>
              <a:ext uri="{FF2B5EF4-FFF2-40B4-BE49-F238E27FC236}">
                <a16:creationId xmlns:a16="http://schemas.microsoft.com/office/drawing/2014/main" id="{A52A484F-4FB7-4BA4-9EFA-3B4E6A1FD8B9}"/>
              </a:ext>
            </a:extLst>
          </p:cNvPr>
          <p:cNvPicPr>
            <a:picLocks noChangeAspect="1"/>
          </p:cNvPicPr>
          <p:nvPr/>
        </p:nvPicPr>
        <p:blipFill rotWithShape="1">
          <a:blip r:embed="rId4"/>
          <a:srcRect l="20277" t="44231" r="20833" b="51838"/>
          <a:stretch/>
        </p:blipFill>
        <p:spPr>
          <a:xfrm>
            <a:off x="1848270" y="4581310"/>
            <a:ext cx="7179734" cy="259644"/>
          </a:xfrm>
          <a:prstGeom prst="rect">
            <a:avLst/>
          </a:prstGeom>
        </p:spPr>
      </p:pic>
      <p:sp>
        <p:nvSpPr>
          <p:cNvPr id="8" name="TextBox 7">
            <a:extLst>
              <a:ext uri="{FF2B5EF4-FFF2-40B4-BE49-F238E27FC236}">
                <a16:creationId xmlns:a16="http://schemas.microsoft.com/office/drawing/2014/main" id="{4F03B8BF-4DD5-41E1-B5FB-CCD4BD04B60D}"/>
              </a:ext>
            </a:extLst>
          </p:cNvPr>
          <p:cNvSpPr txBox="1"/>
          <p:nvPr/>
        </p:nvSpPr>
        <p:spPr>
          <a:xfrm>
            <a:off x="4748169" y="700283"/>
            <a:ext cx="931665" cy="369332"/>
          </a:xfrm>
          <a:prstGeom prst="rect">
            <a:avLst/>
          </a:prstGeom>
          <a:noFill/>
        </p:spPr>
        <p:txBody>
          <a:bodyPr wrap="none" rtlCol="0">
            <a:spAutoFit/>
          </a:bodyPr>
          <a:lstStyle/>
          <a:p>
            <a:r>
              <a:rPr lang="en-US" b="1" dirty="0">
                <a:solidFill>
                  <a:schemeClr val="bg1"/>
                </a:solidFill>
              </a:rPr>
              <a:t>Results</a:t>
            </a:r>
          </a:p>
        </p:txBody>
      </p:sp>
      <p:sp>
        <p:nvSpPr>
          <p:cNvPr id="10" name="TextBox 9">
            <a:extLst>
              <a:ext uri="{FF2B5EF4-FFF2-40B4-BE49-F238E27FC236}">
                <a16:creationId xmlns:a16="http://schemas.microsoft.com/office/drawing/2014/main" id="{B19E86B0-C42B-40F1-83AD-E978F8247642}"/>
              </a:ext>
            </a:extLst>
          </p:cNvPr>
          <p:cNvSpPr txBox="1"/>
          <p:nvPr/>
        </p:nvSpPr>
        <p:spPr>
          <a:xfrm>
            <a:off x="970529" y="1122446"/>
            <a:ext cx="8349639"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1F1F1F"/>
                </a:solidFill>
                <a:effectLst/>
                <a:latin typeface="Arial" panose="020B0604020202020204" pitchFamily="34" charset="0"/>
                <a:ea typeface="Times New Roman" panose="02020603050405020304" pitchFamily="18" charset="0"/>
              </a:rPr>
              <a:t>Decision Tree model was also successfully run with comparable accuracy</a:t>
            </a:r>
          </a:p>
          <a:p>
            <a:pPr marL="285750" indent="-285750">
              <a:buFont typeface="Arial" panose="020B0604020202020204" pitchFamily="34" charset="0"/>
              <a:buChar char="•"/>
            </a:pPr>
            <a:r>
              <a:rPr lang="en-US" dirty="0">
                <a:solidFill>
                  <a:srgbClr val="1F1F1F"/>
                </a:solidFill>
                <a:latin typeface="Arial" panose="020B0604020202020204" pitchFamily="34" charset="0"/>
              </a:rPr>
              <a:t>Technical difficulties prevented visualization of the Decision Tree</a:t>
            </a:r>
            <a:endParaRPr lang="en-US" dirty="0"/>
          </a:p>
        </p:txBody>
      </p:sp>
    </p:spTree>
    <p:extLst>
      <p:ext uri="{BB962C8B-B14F-4D97-AF65-F5344CB8AC3E}">
        <p14:creationId xmlns:p14="http://schemas.microsoft.com/office/powerpoint/2010/main" val="41653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55CDE-29FB-4CA5-95C2-B6F9A3FF743C}"/>
              </a:ext>
            </a:extLst>
          </p:cNvPr>
          <p:cNvSpPr txBox="1"/>
          <p:nvPr/>
        </p:nvSpPr>
        <p:spPr>
          <a:xfrm>
            <a:off x="4748169" y="939567"/>
            <a:ext cx="1332416" cy="369332"/>
          </a:xfrm>
          <a:prstGeom prst="rect">
            <a:avLst/>
          </a:prstGeom>
          <a:noFill/>
        </p:spPr>
        <p:txBody>
          <a:bodyPr wrap="none" rtlCol="0">
            <a:spAutoFit/>
          </a:bodyPr>
          <a:lstStyle/>
          <a:p>
            <a:r>
              <a:rPr lang="en-US" b="1" dirty="0">
                <a:solidFill>
                  <a:schemeClr val="bg1"/>
                </a:solidFill>
              </a:rPr>
              <a:t>Discussion</a:t>
            </a:r>
          </a:p>
        </p:txBody>
      </p:sp>
      <p:sp>
        <p:nvSpPr>
          <p:cNvPr id="4" name="TextBox 3">
            <a:extLst>
              <a:ext uri="{FF2B5EF4-FFF2-40B4-BE49-F238E27FC236}">
                <a16:creationId xmlns:a16="http://schemas.microsoft.com/office/drawing/2014/main" id="{66E0E9B2-FBB7-4CE4-B92B-17A5368373E2}"/>
              </a:ext>
            </a:extLst>
          </p:cNvPr>
          <p:cNvSpPr txBox="1"/>
          <p:nvPr/>
        </p:nvSpPr>
        <p:spPr>
          <a:xfrm>
            <a:off x="947956" y="1599896"/>
            <a:ext cx="9991289" cy="2832570"/>
          </a:xfrm>
          <a:prstGeom prst="rect">
            <a:avLst/>
          </a:prstGeom>
          <a:noFill/>
        </p:spPr>
        <p:txBody>
          <a:bodyPr wrap="square">
            <a:spAutoFit/>
          </a:bodyPr>
          <a:lstStyle/>
          <a:p>
            <a:pPr marL="171450" indent="-171450" algn="just">
              <a:lnSpc>
                <a:spcPct val="107000"/>
              </a:lnSpc>
              <a:buFont typeface="Wingdings" panose="05000000000000000000" pitchFamily="2" charset="2"/>
              <a:buChar char="Ø"/>
            </a:pPr>
            <a:r>
              <a:rPr lang="en-US" sz="12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B</a:t>
            </a: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ad weather variables didn’t have as strong a correlation with injury as I imagined, especially snow, ice, and weather limiting visibility.  The correlation might be strengthened by combining some attributes that reduce visibility (such as fog and darkness) or create slippery conditions (such as rain, ice, snow, and slush).</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628650" marR="0" lvl="1" indent="-171450" algn="just">
              <a:lnSpc>
                <a:spcPct val="107000"/>
              </a:lnSpc>
              <a:spcBef>
                <a:spcPts val="0"/>
              </a:spcBef>
              <a:spcAft>
                <a:spcPts val="0"/>
              </a:spcAft>
              <a:buFont typeface="Wingdings" panose="05000000000000000000" pitchFamily="2" charset="2"/>
              <a:buChar char="Ø"/>
            </a:pPr>
            <a:endParaRPr lang="en-US" sz="11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This model development did not include accident location as predictive variables, although accidents occurring at intersections may have a greater likelihood of injury.  This is an opportunity for further testing and potentially increased model 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171450" algn="just">
              <a:lnSpc>
                <a:spcPct val="107000"/>
              </a:lnSpc>
              <a:spcBef>
                <a:spcPts val="0"/>
              </a:spcBef>
              <a:spcAft>
                <a:spcPts val="0"/>
              </a:spcAft>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This model also did not consider the time of day or day of week of an accident, although those things may also add predictive value.  More accidents may occur at morning or evening rush hour when the roads are nearer to capacity, or may occur later at night when people are more likely to be tired.  Weekends versus weekdays may also be important.  These considerations are an opportunity for possible model improvement.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171450" algn="just">
              <a:lnSpc>
                <a:spcPct val="107000"/>
              </a:lnSpc>
              <a:spcBef>
                <a:spcPts val="0"/>
              </a:spcBef>
              <a:spcAft>
                <a:spcPts val="0"/>
              </a:spcAft>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Although the Decision Tree model was run successfully, technical difficulties prevented the visualization of the tree.  The difficulties were associated with </a:t>
            </a:r>
            <a:r>
              <a:rPr lang="en-US" sz="12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StringIO</a:t>
            </a: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2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graphviz</a:t>
            </a: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and the model developer was not able to overcome the problems at the time of this report.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985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55CDE-29FB-4CA5-95C2-B6F9A3FF743C}"/>
              </a:ext>
            </a:extLst>
          </p:cNvPr>
          <p:cNvSpPr txBox="1"/>
          <p:nvPr/>
        </p:nvSpPr>
        <p:spPr>
          <a:xfrm>
            <a:off x="4748169" y="939567"/>
            <a:ext cx="1433406" cy="369332"/>
          </a:xfrm>
          <a:prstGeom prst="rect">
            <a:avLst/>
          </a:prstGeom>
          <a:noFill/>
        </p:spPr>
        <p:txBody>
          <a:bodyPr wrap="none" rtlCol="0">
            <a:spAutoFit/>
          </a:bodyPr>
          <a:lstStyle/>
          <a:p>
            <a:r>
              <a:rPr lang="en-US" b="1" dirty="0">
                <a:solidFill>
                  <a:schemeClr val="bg1"/>
                </a:solidFill>
              </a:rPr>
              <a:t>Conclusion</a:t>
            </a:r>
          </a:p>
        </p:txBody>
      </p:sp>
      <p:sp>
        <p:nvSpPr>
          <p:cNvPr id="4" name="TextBox 3">
            <a:extLst>
              <a:ext uri="{FF2B5EF4-FFF2-40B4-BE49-F238E27FC236}">
                <a16:creationId xmlns:a16="http://schemas.microsoft.com/office/drawing/2014/main" id="{DBE809E0-5575-4A79-B275-B1F3B058FF48}"/>
              </a:ext>
            </a:extLst>
          </p:cNvPr>
          <p:cNvSpPr txBox="1"/>
          <p:nvPr/>
        </p:nvSpPr>
        <p:spPr>
          <a:xfrm>
            <a:off x="1795245" y="1966545"/>
            <a:ext cx="7633982" cy="1384995"/>
          </a:xfrm>
          <a:prstGeom prst="rect">
            <a:avLst/>
          </a:prstGeom>
          <a:noFill/>
        </p:spPr>
        <p:txBody>
          <a:bodyPr wrap="square">
            <a:spAutoFit/>
          </a:bodyPr>
          <a:lstStyle/>
          <a:p>
            <a:pPr marL="171450" indent="-171450" algn="just">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rPr>
              <a:t>The model developed for this project can predict the severity of traffic accidents, given weather and road conditions and other attributes.  The model does have predictive capability sufficient to provide useful information to stakeholders that may be passed on to drivers to get them to drive more safely or change their travel plans.</a:t>
            </a:r>
            <a:endParaRPr lang="en-US" sz="1200" dirty="0">
              <a:effectLst/>
              <a:latin typeface="Times New Roman" panose="02020603050405020304" pitchFamily="18" charset="0"/>
              <a:ea typeface="Times New Roman" panose="02020603050405020304" pitchFamily="18" charset="0"/>
            </a:endParaRPr>
          </a:p>
          <a:p>
            <a:pPr marL="400050" marR="0" indent="-171450" algn="just">
              <a:spcBef>
                <a:spcPts val="0"/>
              </a:spcBef>
              <a:spcAft>
                <a:spcPts val="0"/>
              </a:spcAft>
              <a:buFont typeface="Wingdings" panose="05000000000000000000" pitchFamily="2" charset="2"/>
              <a:buChar char="Ø"/>
            </a:pPr>
            <a:endParaRPr lang="en-US" sz="1200" dirty="0">
              <a:effectLst/>
              <a:latin typeface="Times New Roman" panose="02020603050405020304" pitchFamily="18" charset="0"/>
              <a:ea typeface="Times New Roman" panose="02020603050405020304" pitchFamily="18" charset="0"/>
            </a:endParaRPr>
          </a:p>
          <a:p>
            <a:pPr marL="171450" indent="-171450" algn="just">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rPr>
              <a:t>Although the model has predictive capability, this report identifies additional areas to continue model improvement.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045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6F7144-73FF-407B-8EFF-223D9DBC9A29}"/>
              </a:ext>
            </a:extLst>
          </p:cNvPr>
          <p:cNvSpPr txBox="1"/>
          <p:nvPr/>
        </p:nvSpPr>
        <p:spPr>
          <a:xfrm>
            <a:off x="6096000" y="5009718"/>
            <a:ext cx="4805691" cy="838831"/>
          </a:xfrm>
          <a:prstGeom prst="rect">
            <a:avLst/>
          </a:prstGeom>
        </p:spPr>
        <p:txBody>
          <a:bodyPr vert="horz" lIns="91440" tIns="45720" rIns="91440" bIns="45720" rtlCol="0" anchor="b">
            <a:noAutofit/>
          </a:bodyPr>
          <a:lstStyle/>
          <a:p>
            <a:pPr algn="just">
              <a:lnSpc>
                <a:spcPct val="90000"/>
              </a:lnSpc>
              <a:spcBef>
                <a:spcPts val="1000"/>
              </a:spcBef>
            </a:pPr>
            <a:r>
              <a:rPr lang="en-US" b="1" dirty="0">
                <a:solidFill>
                  <a:srgbClr val="000000"/>
                </a:solidFill>
                <a:effectLst/>
              </a:rPr>
              <a:t>Key Stakeholders</a:t>
            </a:r>
            <a:r>
              <a:rPr lang="en-US" dirty="0">
                <a:solidFill>
                  <a:srgbClr val="000000"/>
                </a:solidFill>
                <a:effectLst/>
              </a:rPr>
              <a:t>: The immediate stakeholders of the project are public safety officials hoping to warn drivers of the potential severity of an accident to get them to drive more safely or change their travel plans.</a:t>
            </a:r>
            <a:endParaRPr lang="en-US" dirty="0">
              <a:solidFill>
                <a:srgbClr val="000000"/>
              </a:solidFill>
            </a:endParaRPr>
          </a:p>
        </p:txBody>
      </p:sp>
      <p:sp>
        <p:nvSpPr>
          <p:cNvPr id="2" name="TextBox 1">
            <a:extLst>
              <a:ext uri="{FF2B5EF4-FFF2-40B4-BE49-F238E27FC236}">
                <a16:creationId xmlns:a16="http://schemas.microsoft.com/office/drawing/2014/main" id="{F0A55CDE-29FB-4CA5-95C2-B6F9A3FF743C}"/>
              </a:ext>
            </a:extLst>
          </p:cNvPr>
          <p:cNvSpPr txBox="1"/>
          <p:nvPr/>
        </p:nvSpPr>
        <p:spPr>
          <a:xfrm>
            <a:off x="4748169" y="939567"/>
            <a:ext cx="1542410" cy="369332"/>
          </a:xfrm>
          <a:prstGeom prst="rect">
            <a:avLst/>
          </a:prstGeom>
          <a:noFill/>
        </p:spPr>
        <p:txBody>
          <a:bodyPr wrap="none" rtlCol="0">
            <a:spAutoFit/>
          </a:bodyPr>
          <a:lstStyle/>
          <a:p>
            <a:pPr>
              <a:spcAft>
                <a:spcPts val="600"/>
              </a:spcAft>
            </a:pPr>
            <a:r>
              <a:rPr lang="en-US" b="1" dirty="0">
                <a:solidFill>
                  <a:schemeClr val="bg1"/>
                </a:solidFill>
              </a:rPr>
              <a:t>Introduction</a:t>
            </a:r>
          </a:p>
        </p:txBody>
      </p:sp>
      <p:sp>
        <p:nvSpPr>
          <p:cNvPr id="3" name="TextBox 2">
            <a:extLst>
              <a:ext uri="{FF2B5EF4-FFF2-40B4-BE49-F238E27FC236}">
                <a16:creationId xmlns:a16="http://schemas.microsoft.com/office/drawing/2014/main" id="{85077F87-D0A4-4BD3-8051-7EC4E9B8FFDC}"/>
              </a:ext>
            </a:extLst>
          </p:cNvPr>
          <p:cNvSpPr txBox="1"/>
          <p:nvPr/>
        </p:nvSpPr>
        <p:spPr>
          <a:xfrm>
            <a:off x="835903" y="2049651"/>
            <a:ext cx="5840963" cy="1477328"/>
          </a:xfrm>
          <a:prstGeom prst="rect">
            <a:avLst/>
          </a:prstGeom>
          <a:noFill/>
        </p:spPr>
        <p:txBody>
          <a:bodyPr wrap="square" rtlCol="0">
            <a:spAutoFit/>
          </a:bodyPr>
          <a:lstStyle/>
          <a:p>
            <a:pPr algn="just">
              <a:spcAft>
                <a:spcPts val="600"/>
              </a:spcAft>
            </a:pPr>
            <a:r>
              <a:rPr lang="en-US" b="1" dirty="0">
                <a:solidFill>
                  <a:srgbClr val="1F1F1F"/>
                </a:solidFill>
                <a:effectLst/>
                <a:latin typeface="Arial" panose="020B0604020202020204" pitchFamily="34" charset="0"/>
                <a:ea typeface="Times New Roman" panose="02020603050405020304" pitchFamily="18" charset="0"/>
              </a:rPr>
              <a:t>The Business Problem:</a:t>
            </a:r>
            <a:r>
              <a:rPr lang="en-US" dirty="0">
                <a:solidFill>
                  <a:srgbClr val="1F1F1F"/>
                </a:solidFill>
                <a:effectLst/>
                <a:latin typeface="Arial" panose="020B0604020202020204" pitchFamily="34" charset="0"/>
                <a:ea typeface="Times New Roman" panose="02020603050405020304" pitchFamily="18" charset="0"/>
              </a:rPr>
              <a:t> The focus of this project is the development of a model that can predict the severity of traffic accidents, given weather and road conditions.  For this project, severity is one of two categories: either property damage or injury.</a:t>
            </a:r>
            <a:endParaRPr lang="en-US" dirty="0"/>
          </a:p>
        </p:txBody>
      </p:sp>
    </p:spTree>
    <p:extLst>
      <p:ext uri="{BB962C8B-B14F-4D97-AF65-F5344CB8AC3E}">
        <p14:creationId xmlns:p14="http://schemas.microsoft.com/office/powerpoint/2010/main" val="347094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55CDE-29FB-4CA5-95C2-B6F9A3FF743C}"/>
              </a:ext>
            </a:extLst>
          </p:cNvPr>
          <p:cNvSpPr txBox="1"/>
          <p:nvPr/>
        </p:nvSpPr>
        <p:spPr>
          <a:xfrm>
            <a:off x="5541271" y="519684"/>
            <a:ext cx="899605" cy="461665"/>
          </a:xfrm>
          <a:prstGeom prst="rect">
            <a:avLst/>
          </a:prstGeom>
          <a:noFill/>
        </p:spPr>
        <p:txBody>
          <a:bodyPr wrap="none" rtlCol="0">
            <a:spAutoFit/>
          </a:bodyPr>
          <a:lstStyle/>
          <a:p>
            <a:r>
              <a:rPr lang="en-US" sz="2400" b="1" dirty="0">
                <a:solidFill>
                  <a:schemeClr val="bg1"/>
                </a:solidFill>
              </a:rPr>
              <a:t>Data</a:t>
            </a:r>
          </a:p>
        </p:txBody>
      </p:sp>
      <p:sp>
        <p:nvSpPr>
          <p:cNvPr id="4" name="TextBox 3">
            <a:extLst>
              <a:ext uri="{FF2B5EF4-FFF2-40B4-BE49-F238E27FC236}">
                <a16:creationId xmlns:a16="http://schemas.microsoft.com/office/drawing/2014/main" id="{667953DF-C1FC-4B4B-9D38-9E820156F37C}"/>
              </a:ext>
            </a:extLst>
          </p:cNvPr>
          <p:cNvSpPr txBox="1"/>
          <p:nvPr/>
        </p:nvSpPr>
        <p:spPr>
          <a:xfrm>
            <a:off x="718457" y="1428866"/>
            <a:ext cx="5840963" cy="1264642"/>
          </a:xfrm>
          <a:prstGeom prst="rect">
            <a:avLst/>
          </a:prstGeom>
          <a:noFill/>
        </p:spPr>
        <p:txBody>
          <a:bodyPr wrap="square" rtlCol="0">
            <a:spAutoFit/>
          </a:bodyPr>
          <a:lstStyle/>
          <a:p>
            <a:pPr marL="285750" indent="-285750" algn="just">
              <a:lnSpc>
                <a:spcPct val="107000"/>
              </a:lnSpc>
              <a:buFont typeface="Wingdings" panose="05000000000000000000" pitchFamily="2" charset="2"/>
              <a:buChar char="Ø"/>
            </a:pPr>
            <a:r>
              <a:rPr lang="en-US"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More than 150k observations and many attributes</a:t>
            </a:r>
          </a:p>
          <a:p>
            <a:pPr marL="285750" indent="-285750" algn="just">
              <a:lnSpc>
                <a:spcPct val="107000"/>
              </a:lnSpc>
              <a:buFont typeface="Wingdings" panose="05000000000000000000" pitchFamily="2" charset="2"/>
              <a:buChar char="Ø"/>
            </a:pPr>
            <a:r>
              <a:rPr lang="en-US"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Weather, Road, Light conditions</a:t>
            </a:r>
          </a:p>
          <a:p>
            <a:pPr marL="285750" indent="-285750" algn="just">
              <a:lnSpc>
                <a:spcPct val="107000"/>
              </a:lnSpc>
              <a:buFont typeface="Wingdings" panose="05000000000000000000" pitchFamily="2" charset="2"/>
              <a:buChar char="Ø"/>
            </a:pPr>
            <a:r>
              <a:rPr lang="en-US"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Speeding, Distracted, Under-the-Influence</a:t>
            </a:r>
          </a:p>
          <a:p>
            <a:pPr marL="285750" indent="-285750" algn="just">
              <a:lnSpc>
                <a:spcPct val="107000"/>
              </a:lnSpc>
              <a:buFont typeface="Wingdings" panose="05000000000000000000" pitchFamily="2" charset="2"/>
              <a:buChar char="Ø"/>
            </a:pPr>
            <a:r>
              <a:rPr lang="en-US" dirty="0">
                <a:solidFill>
                  <a:srgbClr val="1F1F1F"/>
                </a:solidFill>
                <a:latin typeface="Arial" panose="020B0604020202020204" pitchFamily="34" charset="0"/>
                <a:ea typeface="Calibri" panose="020F0502020204030204" pitchFamily="34" charset="0"/>
                <a:cs typeface="Times New Roman" panose="02020603050405020304" pitchFamily="18" charset="0"/>
              </a:rPr>
              <a:t>Person, Pedestrian, and Cycle Counts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A4C7DFC-59E2-4276-BDC1-822AEDBB8673}"/>
              </a:ext>
            </a:extLst>
          </p:cNvPr>
          <p:cNvSpPr txBox="1"/>
          <p:nvPr/>
        </p:nvSpPr>
        <p:spPr>
          <a:xfrm>
            <a:off x="6821705" y="1686403"/>
            <a:ext cx="4976326" cy="3930115"/>
          </a:xfrm>
          <a:prstGeom prst="rect">
            <a:avLst/>
          </a:prstGeom>
          <a:noFill/>
        </p:spPr>
        <p:txBody>
          <a:bodyPr wrap="square" rtlCol="0">
            <a:spAutoFit/>
          </a:bodyPr>
          <a:lstStyle/>
          <a:p>
            <a:pPr marL="285750" indent="-285750" algn="just">
              <a:lnSpc>
                <a:spcPct val="107000"/>
              </a:lnSpc>
              <a:buFont typeface="Wingdings" panose="05000000000000000000" pitchFamily="2" charset="2"/>
              <a:buChar char="Ø"/>
            </a:pPr>
            <a:r>
              <a:rPr lang="en-US" sz="1800" dirty="0">
                <a:solidFill>
                  <a:srgbClr val="1F1F1F"/>
                </a:solidFill>
                <a:effectLst/>
                <a:latin typeface="Arial" panose="020B0604020202020204" pitchFamily="34" charset="0"/>
                <a:ea typeface="Calibri" panose="020F0502020204030204" pitchFamily="34" charset="0"/>
              </a:rPr>
              <a:t>Data preparation</a:t>
            </a:r>
          </a:p>
          <a:p>
            <a:pPr marL="285750" indent="-285750" algn="just">
              <a:lnSpc>
                <a:spcPct val="107000"/>
              </a:lnSpc>
              <a:buFont typeface="Wingdings" panose="05000000000000000000" pitchFamily="2" charset="2"/>
              <a:buChar char="Ø"/>
            </a:pPr>
            <a:r>
              <a:rPr lang="en-US" dirty="0">
                <a:solidFill>
                  <a:srgbClr val="1F1F1F"/>
                </a:solidFill>
                <a:latin typeface="Arial" panose="020B0604020202020204" pitchFamily="34" charset="0"/>
                <a:ea typeface="Calibri" panose="020F0502020204030204" pitchFamily="34" charset="0"/>
              </a:rPr>
              <a:t>H</a:t>
            </a:r>
            <a:r>
              <a:rPr lang="en-US" sz="1800" dirty="0">
                <a:solidFill>
                  <a:srgbClr val="1F1F1F"/>
                </a:solidFill>
                <a:effectLst/>
                <a:latin typeface="Arial" panose="020B0604020202020204" pitchFamily="34" charset="0"/>
                <a:ea typeface="Calibri" panose="020F0502020204030204" pitchFamily="34" charset="0"/>
              </a:rPr>
              <a:t>andled missing data</a:t>
            </a:r>
          </a:p>
          <a:p>
            <a:pPr marL="285750" indent="-285750" algn="just">
              <a:lnSpc>
                <a:spcPct val="107000"/>
              </a:lnSpc>
              <a:buFont typeface="Wingdings" panose="05000000000000000000" pitchFamily="2" charset="2"/>
              <a:buChar char="Ø"/>
            </a:pPr>
            <a:r>
              <a:rPr lang="en-US" dirty="0">
                <a:solidFill>
                  <a:srgbClr val="1F1F1F"/>
                </a:solidFill>
                <a:latin typeface="Arial" panose="020B0604020202020204" pitchFamily="34" charset="0"/>
                <a:ea typeface="Calibri" panose="020F0502020204030204" pitchFamily="34" charset="0"/>
              </a:rPr>
              <a:t>R</a:t>
            </a:r>
            <a:r>
              <a:rPr lang="en-US" sz="1800" dirty="0">
                <a:solidFill>
                  <a:srgbClr val="1F1F1F"/>
                </a:solidFill>
                <a:effectLst/>
                <a:latin typeface="Arial" panose="020B0604020202020204" pitchFamily="34" charset="0"/>
                <a:ea typeface="Calibri" panose="020F0502020204030204" pitchFamily="34" charset="0"/>
              </a:rPr>
              <a:t>e-structured some attributes:</a:t>
            </a:r>
          </a:p>
          <a:p>
            <a:pPr lvl="1" algn="just">
              <a:lnSpc>
                <a:spcPct val="107000"/>
              </a:lnSpc>
            </a:pPr>
            <a:r>
              <a:rPr lang="en-US" dirty="0">
                <a:solidFill>
                  <a:srgbClr val="1F1F1F"/>
                </a:solidFill>
                <a:latin typeface="Arial" panose="020B0604020202020204" pitchFamily="34" charset="0"/>
                <a:ea typeface="Calibri" panose="020F0502020204030204" pitchFamily="34" charset="0"/>
              </a:rPr>
              <a:t>E</a:t>
            </a:r>
            <a:r>
              <a:rPr lang="en-US" dirty="0">
                <a:solidFill>
                  <a:srgbClr val="1F1F1F"/>
                </a:solidFill>
                <a:effectLst/>
                <a:latin typeface="Arial" panose="020B0604020202020204" pitchFamily="34" charset="0"/>
                <a:ea typeface="Calibri" panose="020F0502020204030204" pitchFamily="34" charset="0"/>
              </a:rPr>
              <a:t>xample: Weather as a categorical attribute re-structured using indicator variables to correlate each separate weather condition with the severity of an accident</a:t>
            </a:r>
          </a:p>
          <a:p>
            <a:pPr algn="just">
              <a:lnSpc>
                <a:spcPct val="107000"/>
              </a:lnSpc>
            </a:pPr>
            <a:endParaRPr lang="en-US" dirty="0">
              <a:solidFill>
                <a:srgbClr val="1F1F1F"/>
              </a:solidFill>
              <a:latin typeface="Arial" panose="020B0604020202020204" pitchFamily="34" charset="0"/>
              <a:ea typeface="Calibri" panose="020F0502020204030204" pitchFamily="34" charset="0"/>
            </a:endParaRPr>
          </a:p>
          <a:p>
            <a:pPr marL="285750" indent="-285750" algn="just">
              <a:lnSpc>
                <a:spcPct val="107000"/>
              </a:lnSpc>
              <a:buFont typeface="Wingdings" panose="05000000000000000000" pitchFamily="2" charset="2"/>
              <a:buChar char="Ø"/>
            </a:pPr>
            <a:r>
              <a:rPr lang="en-US" sz="1800" dirty="0">
                <a:solidFill>
                  <a:srgbClr val="1F1F1F"/>
                </a:solidFill>
                <a:effectLst/>
                <a:latin typeface="Arial" panose="020B0604020202020204" pitchFamily="34" charset="0"/>
                <a:ea typeface="Calibri" panose="020F0502020204030204" pitchFamily="34" charset="0"/>
              </a:rPr>
              <a:t>Original dataset unbalanced with regards to the labeled observation. The dataset was balanced to remove a source of bias in the predictive model.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4E48C50-9EC1-4716-9C18-83EB9D1DAB8E}"/>
              </a:ext>
            </a:extLst>
          </p:cNvPr>
          <p:cNvSpPr txBox="1"/>
          <p:nvPr/>
        </p:nvSpPr>
        <p:spPr>
          <a:xfrm>
            <a:off x="592193" y="3668792"/>
            <a:ext cx="5840963" cy="1855573"/>
          </a:xfrm>
          <a:prstGeom prst="rect">
            <a:avLst/>
          </a:prstGeom>
          <a:noFill/>
        </p:spPr>
        <p:txBody>
          <a:bodyPr wrap="square" rtlCol="0">
            <a:spAutoFit/>
          </a:bodyPr>
          <a:lstStyle/>
          <a:p>
            <a:pPr marL="285750" indent="-285750" algn="just">
              <a:lnSpc>
                <a:spcPct val="107000"/>
              </a:lnSpc>
              <a:buFont typeface="Wingdings" panose="05000000000000000000" pitchFamily="2" charset="2"/>
              <a:buChar char="Ø"/>
            </a:pPr>
            <a:r>
              <a:rPr lang="en-US"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Shared dataset</a:t>
            </a:r>
          </a:p>
          <a:p>
            <a:pPr marL="285750" indent="-285750" algn="just">
              <a:lnSpc>
                <a:spcPct val="107000"/>
              </a:lnSpc>
              <a:buFont typeface="Wingdings" panose="05000000000000000000" pitchFamily="2" charset="2"/>
              <a:buChar char="Ø"/>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C</a:t>
            </a:r>
            <a:r>
              <a:rPr lang="en-US"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ompiled by the </a:t>
            </a:r>
            <a:r>
              <a:rPr lang="en-US"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Seattle DoT, Traffic Management Division, Traffic Records Group</a:t>
            </a:r>
          </a:p>
          <a:p>
            <a:pPr marL="285750" indent="-285750" algn="just">
              <a:lnSpc>
                <a:spcPct val="107000"/>
              </a:lnSpc>
              <a:buFont typeface="Wingdings" panose="05000000000000000000" pitchFamily="2" charset="2"/>
              <a:buChar char="Ø"/>
            </a:pPr>
            <a:r>
              <a:rPr lang="en-US"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All collisions provided by SPD and recorded by Traffic Records</a:t>
            </a:r>
          </a:p>
          <a:p>
            <a:pPr marL="285750" indent="-285750" algn="just">
              <a:lnSpc>
                <a:spcPct val="107000"/>
              </a:lnSpc>
              <a:buFont typeface="Wingdings" panose="05000000000000000000" pitchFamily="2" charset="2"/>
              <a:buChar char="Ø"/>
            </a:pPr>
            <a:r>
              <a:rPr lang="en-US"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Timeframe: 2004 - 2020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5259742-36F0-4A58-BDC6-F79E8092F7DD}"/>
              </a:ext>
            </a:extLst>
          </p:cNvPr>
          <p:cNvSpPr txBox="1"/>
          <p:nvPr/>
        </p:nvSpPr>
        <p:spPr>
          <a:xfrm>
            <a:off x="1093393" y="6154411"/>
            <a:ext cx="9812296" cy="541751"/>
          </a:xfrm>
          <a:prstGeom prst="rect">
            <a:avLst/>
          </a:prstGeom>
          <a:noFill/>
        </p:spPr>
        <p:txBody>
          <a:bodyPr wrap="square" rtlCol="0">
            <a:spAutoFit/>
          </a:bodyPr>
          <a:lstStyle/>
          <a:p>
            <a:pPr algn="just">
              <a:lnSpc>
                <a:spcPct val="107000"/>
              </a:lnSpc>
            </a:pPr>
            <a:r>
              <a:rPr lang="en-US" sz="1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 more detailed description of the data may be found at:</a:t>
            </a:r>
          </a:p>
          <a:p>
            <a:pPr algn="just">
              <a:lnSpc>
                <a:spcPct val="107000"/>
              </a:lnSpc>
            </a:pPr>
            <a:r>
              <a:rPr lang="en-US" sz="1400" u="sng"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https://s3.us.cloud-object-storage.appdomain.cloud/cf-courses-data/CognitiveClass/DP0701EN/version-2/Metadata.pdf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220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55CDE-29FB-4CA5-95C2-B6F9A3FF743C}"/>
              </a:ext>
            </a:extLst>
          </p:cNvPr>
          <p:cNvSpPr txBox="1"/>
          <p:nvPr/>
        </p:nvSpPr>
        <p:spPr>
          <a:xfrm>
            <a:off x="4748169" y="939567"/>
            <a:ext cx="1685077" cy="369332"/>
          </a:xfrm>
          <a:prstGeom prst="rect">
            <a:avLst/>
          </a:prstGeom>
          <a:noFill/>
        </p:spPr>
        <p:txBody>
          <a:bodyPr wrap="none" rtlCol="0">
            <a:spAutoFit/>
          </a:bodyPr>
          <a:lstStyle/>
          <a:p>
            <a:r>
              <a:rPr lang="en-US" b="1" dirty="0">
                <a:solidFill>
                  <a:schemeClr val="bg1"/>
                </a:solidFill>
              </a:rPr>
              <a:t>Methodology</a:t>
            </a:r>
          </a:p>
        </p:txBody>
      </p:sp>
      <p:sp>
        <p:nvSpPr>
          <p:cNvPr id="4" name="TextBox 3">
            <a:extLst>
              <a:ext uri="{FF2B5EF4-FFF2-40B4-BE49-F238E27FC236}">
                <a16:creationId xmlns:a16="http://schemas.microsoft.com/office/drawing/2014/main" id="{3FEB1D73-66E7-4EA8-8046-AFB8644766F5}"/>
              </a:ext>
            </a:extLst>
          </p:cNvPr>
          <p:cNvSpPr txBox="1"/>
          <p:nvPr/>
        </p:nvSpPr>
        <p:spPr>
          <a:xfrm>
            <a:off x="166395" y="1490570"/>
            <a:ext cx="11859209" cy="2849050"/>
          </a:xfrm>
          <a:prstGeom prst="rect">
            <a:avLst/>
          </a:prstGeom>
          <a:noFill/>
        </p:spPr>
        <p:txBody>
          <a:bodyPr wrap="square">
            <a:spAutoFit/>
          </a:bodyPr>
          <a:lstStyle/>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Data shape.  The original dataset has 194,673 rows with 38 columns.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171450" algn="just">
              <a:lnSpc>
                <a:spcPct val="107000"/>
              </a:lnSpc>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Attributes.  Of the 38 columns, some are explicitly mentioned in the project, such as severity code, weather, road condition, and light condition.  Other factors likely to be predictive of injury or not include human conditions, such as inattention (distracted driver), under-the-influence, or speeding.  Also, attributes that specify the number of people involved in an accident, number of pedestrians, and number of cyclists seem likely to be correlated with likelihood of injury.  Other attributes are merely descriptive and therefore unlikely to add any predictive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171450" algn="just">
              <a:lnSpc>
                <a:spcPct val="107000"/>
              </a:lnSpc>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Data Types.  Although there are some floats and int variables, many of the attributes are of type object.  Of the attributes to be used for the development of the predictive model, the object variables were generally converted to int, since they were mainly 1’s and 0’s.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07000"/>
              </a:lnSpc>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Missing Values.  There were many missing values indicated by nan.  Some of these were eliminated by deleting an entire row, such as if one of the key variables were missing.  Other nan’s were replaced by appropriate values.  This was especially necessary when using indicator variables to convert from categorical attributes.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07000"/>
              </a:lnSpc>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Unique Values.  Identifying the unique values of the attributes helped to understand which variables were categorical and which were numerical.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819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DCB3B9-B273-4224-8D8F-EE7C520164C4}"/>
              </a:ext>
            </a:extLst>
          </p:cNvPr>
          <p:cNvPicPr>
            <a:picLocks noChangeAspect="1"/>
          </p:cNvPicPr>
          <p:nvPr/>
        </p:nvPicPr>
        <p:blipFill rotWithShape="1">
          <a:blip r:embed="rId2"/>
          <a:srcRect l="26709" t="32551" r="22168" b="10651"/>
          <a:stretch/>
        </p:blipFill>
        <p:spPr>
          <a:xfrm>
            <a:off x="1570197" y="1102209"/>
            <a:ext cx="8491294" cy="5110033"/>
          </a:xfrm>
          <a:prstGeom prst="rect">
            <a:avLst/>
          </a:prstGeom>
        </p:spPr>
      </p:pic>
      <p:sp>
        <p:nvSpPr>
          <p:cNvPr id="7" name="TextBox 6">
            <a:extLst>
              <a:ext uri="{FF2B5EF4-FFF2-40B4-BE49-F238E27FC236}">
                <a16:creationId xmlns:a16="http://schemas.microsoft.com/office/drawing/2014/main" id="{354C3EA9-0FEE-492B-BABF-3E06BCF900B9}"/>
              </a:ext>
            </a:extLst>
          </p:cNvPr>
          <p:cNvSpPr txBox="1"/>
          <p:nvPr/>
        </p:nvSpPr>
        <p:spPr>
          <a:xfrm>
            <a:off x="3464653" y="645757"/>
            <a:ext cx="4685898" cy="369332"/>
          </a:xfrm>
          <a:prstGeom prst="rect">
            <a:avLst/>
          </a:prstGeom>
          <a:noFill/>
        </p:spPr>
        <p:txBody>
          <a:bodyPr wrap="none" rtlCol="0">
            <a:spAutoFit/>
          </a:bodyPr>
          <a:lstStyle/>
          <a:p>
            <a:r>
              <a:rPr lang="en-US" b="1" dirty="0">
                <a:solidFill>
                  <a:schemeClr val="bg1"/>
                </a:solidFill>
              </a:rPr>
              <a:t>Sample of Accidents plotted by location</a:t>
            </a:r>
          </a:p>
        </p:txBody>
      </p:sp>
    </p:spTree>
    <p:extLst>
      <p:ext uri="{BB962C8B-B14F-4D97-AF65-F5344CB8AC3E}">
        <p14:creationId xmlns:p14="http://schemas.microsoft.com/office/powerpoint/2010/main" val="83963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EEDC3-446D-46CB-83A1-DCA60A85D924}"/>
              </a:ext>
            </a:extLst>
          </p:cNvPr>
          <p:cNvPicPr>
            <a:picLocks noChangeAspect="1"/>
          </p:cNvPicPr>
          <p:nvPr/>
        </p:nvPicPr>
        <p:blipFill rotWithShape="1">
          <a:blip r:embed="rId2"/>
          <a:srcRect l="25944" t="25344" r="21555" b="5142"/>
          <a:stretch/>
        </p:blipFill>
        <p:spPr>
          <a:xfrm>
            <a:off x="1476890" y="1213579"/>
            <a:ext cx="7516108" cy="5390561"/>
          </a:xfrm>
          <a:prstGeom prst="rect">
            <a:avLst/>
          </a:prstGeom>
        </p:spPr>
      </p:pic>
      <p:sp>
        <p:nvSpPr>
          <p:cNvPr id="9" name="TextBox 8">
            <a:extLst>
              <a:ext uri="{FF2B5EF4-FFF2-40B4-BE49-F238E27FC236}">
                <a16:creationId xmlns:a16="http://schemas.microsoft.com/office/drawing/2014/main" id="{07FF2916-B527-4193-8AA9-D96A99753DB8}"/>
              </a:ext>
            </a:extLst>
          </p:cNvPr>
          <p:cNvSpPr txBox="1"/>
          <p:nvPr/>
        </p:nvSpPr>
        <p:spPr>
          <a:xfrm>
            <a:off x="3464653" y="645757"/>
            <a:ext cx="4041491" cy="369332"/>
          </a:xfrm>
          <a:prstGeom prst="rect">
            <a:avLst/>
          </a:prstGeom>
          <a:noFill/>
        </p:spPr>
        <p:txBody>
          <a:bodyPr wrap="none" rtlCol="0">
            <a:spAutoFit/>
          </a:bodyPr>
          <a:lstStyle/>
          <a:p>
            <a:r>
              <a:rPr lang="en-US" b="1" dirty="0">
                <a:solidFill>
                  <a:schemeClr val="bg1"/>
                </a:solidFill>
              </a:rPr>
              <a:t>Key Attributes grouped by Severity</a:t>
            </a:r>
          </a:p>
        </p:txBody>
      </p:sp>
    </p:spTree>
    <p:extLst>
      <p:ext uri="{BB962C8B-B14F-4D97-AF65-F5344CB8AC3E}">
        <p14:creationId xmlns:p14="http://schemas.microsoft.com/office/powerpoint/2010/main" val="88172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C5EBE3-BA4B-49A4-ACC0-B9B10A8A66FD}"/>
              </a:ext>
            </a:extLst>
          </p:cNvPr>
          <p:cNvPicPr>
            <a:picLocks noChangeAspect="1"/>
          </p:cNvPicPr>
          <p:nvPr/>
        </p:nvPicPr>
        <p:blipFill rotWithShape="1">
          <a:blip r:embed="rId2"/>
          <a:srcRect l="25665" t="25770" r="57890" b="14908"/>
          <a:stretch/>
        </p:blipFill>
        <p:spPr>
          <a:xfrm>
            <a:off x="3934437" y="1015089"/>
            <a:ext cx="2810312" cy="5491282"/>
          </a:xfrm>
          <a:prstGeom prst="rect">
            <a:avLst/>
          </a:prstGeom>
        </p:spPr>
      </p:pic>
      <p:sp>
        <p:nvSpPr>
          <p:cNvPr id="9" name="TextBox 8">
            <a:extLst>
              <a:ext uri="{FF2B5EF4-FFF2-40B4-BE49-F238E27FC236}">
                <a16:creationId xmlns:a16="http://schemas.microsoft.com/office/drawing/2014/main" id="{9361B5BF-BD08-42A7-AFD5-F49AD3A1ADDA}"/>
              </a:ext>
            </a:extLst>
          </p:cNvPr>
          <p:cNvSpPr txBox="1"/>
          <p:nvPr/>
        </p:nvSpPr>
        <p:spPr>
          <a:xfrm>
            <a:off x="4099510" y="645757"/>
            <a:ext cx="2480166" cy="369332"/>
          </a:xfrm>
          <a:prstGeom prst="rect">
            <a:avLst/>
          </a:prstGeom>
          <a:noFill/>
        </p:spPr>
        <p:txBody>
          <a:bodyPr wrap="none" rtlCol="0">
            <a:spAutoFit/>
          </a:bodyPr>
          <a:lstStyle/>
          <a:p>
            <a:r>
              <a:rPr lang="en-US" b="1" dirty="0">
                <a:solidFill>
                  <a:schemeClr val="bg1"/>
                </a:solidFill>
              </a:rPr>
              <a:t>Pearson Correlations</a:t>
            </a:r>
          </a:p>
        </p:txBody>
      </p:sp>
    </p:spTree>
    <p:extLst>
      <p:ext uri="{BB962C8B-B14F-4D97-AF65-F5344CB8AC3E}">
        <p14:creationId xmlns:p14="http://schemas.microsoft.com/office/powerpoint/2010/main" val="63596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55CDE-29FB-4CA5-95C2-B6F9A3FF743C}"/>
              </a:ext>
            </a:extLst>
          </p:cNvPr>
          <p:cNvSpPr txBox="1"/>
          <p:nvPr/>
        </p:nvSpPr>
        <p:spPr>
          <a:xfrm>
            <a:off x="4748169" y="939567"/>
            <a:ext cx="3440365" cy="369332"/>
          </a:xfrm>
          <a:prstGeom prst="rect">
            <a:avLst/>
          </a:prstGeom>
          <a:noFill/>
        </p:spPr>
        <p:txBody>
          <a:bodyPr wrap="none" rtlCol="0">
            <a:spAutoFit/>
          </a:bodyPr>
          <a:lstStyle/>
          <a:p>
            <a:r>
              <a:rPr lang="en-US" b="1" dirty="0">
                <a:solidFill>
                  <a:schemeClr val="bg1"/>
                </a:solidFill>
              </a:rPr>
              <a:t>Machine Learning Algorithms</a:t>
            </a:r>
          </a:p>
        </p:txBody>
      </p:sp>
      <p:sp>
        <p:nvSpPr>
          <p:cNvPr id="4" name="TextBox 3">
            <a:extLst>
              <a:ext uri="{FF2B5EF4-FFF2-40B4-BE49-F238E27FC236}">
                <a16:creationId xmlns:a16="http://schemas.microsoft.com/office/drawing/2014/main" id="{D33D58D0-6EC1-4A44-8BB1-97E693B4834F}"/>
              </a:ext>
            </a:extLst>
          </p:cNvPr>
          <p:cNvSpPr txBox="1"/>
          <p:nvPr/>
        </p:nvSpPr>
        <p:spPr>
          <a:xfrm>
            <a:off x="1417739" y="1506200"/>
            <a:ext cx="8682606" cy="3359509"/>
          </a:xfrm>
          <a:prstGeom prst="rect">
            <a:avLst/>
          </a:prstGeom>
          <a:noFill/>
        </p:spPr>
        <p:txBody>
          <a:bodyPr wrap="square">
            <a:spAutoFit/>
          </a:bodyPr>
          <a:lstStyle/>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SVM was used because </a:t>
            </a: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SVM works by mapping data to a high-dimensional feature space so that data points can be categorized, even when the data are not otherwise linearly separable. That way characteristics of new data can be used to predict the group to which a new record should belong.  The SVM model was also run with four different kernels (linear, </a:t>
            </a:r>
            <a:r>
              <a:rPr lang="en-US" sz="12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rbf</a:t>
            </a: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poly, and sigmoid) to determine which provided the most accurate results.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171450" algn="just">
              <a:lnSpc>
                <a:spcPct val="107000"/>
              </a:lnSpc>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Decision Tree was also used </a:t>
            </a:r>
            <a:r>
              <a:rPr lang="en-US" sz="12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because the goal of a decision tree is to create a model that predicts the value of a target variable by learning simple decision rules inferred from the data features.  If a given situation is observable in a model, the explanation for the condition is easily explained by Boolean logic.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171450" algn="just">
              <a:lnSpc>
                <a:spcPct val="107000"/>
              </a:lnSpc>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Ø"/>
            </a:pPr>
            <a:r>
              <a:rPr lang="en-US" sz="12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For each model algorithm the model was trained with a balanced dataset with 56,013 observations (That’s how many Severity = Injury observations there were after processing), and tested with the full unbalanced dataset.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171450" algn="just">
              <a:lnSpc>
                <a:spcPct val="107000"/>
              </a:lnSpc>
              <a:spcBef>
                <a:spcPts val="0"/>
              </a:spcBef>
              <a:spcAft>
                <a:spcPts val="0"/>
              </a:spcAft>
              <a:buFont typeface="Wingdings" panose="05000000000000000000" pitchFamily="2" charset="2"/>
              <a:buChar char="Ø"/>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gn="just">
              <a:lnSpc>
                <a:spcPct val="107000"/>
              </a:lnSpc>
              <a:buFont typeface="Wingdings" panose="05000000000000000000" pitchFamily="2" charset="2"/>
              <a:buChar char="ü"/>
            </a:pPr>
            <a:r>
              <a:rPr lang="en-US" sz="12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Of the full balanced dataset, 20% (22,405 observations) was used for train/test to avoid overtraining the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857250" marR="0" indent="-171450" algn="just">
              <a:lnSpc>
                <a:spcPct val="107000"/>
              </a:lnSpc>
              <a:spcBef>
                <a:spcPts val="0"/>
              </a:spcBef>
              <a:spcAft>
                <a:spcPts val="0"/>
              </a:spcAft>
              <a:buFont typeface="Wingdings" panose="05000000000000000000" pitchFamily="2" charset="2"/>
              <a:buChar char="ü"/>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gn="just">
              <a:lnSpc>
                <a:spcPct val="107000"/>
              </a:lnSpc>
              <a:buFont typeface="Wingdings" panose="05000000000000000000" pitchFamily="2" charset="2"/>
              <a:buChar char="ü"/>
            </a:pPr>
            <a:r>
              <a:rPr lang="en-US" sz="12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Of the train/test dataset 20% (4481 observations) was used for test.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07000"/>
              </a:lnSpc>
              <a:spcBef>
                <a:spcPts val="0"/>
              </a:spcBef>
              <a:spcAft>
                <a:spcPts val="0"/>
              </a:spcAft>
              <a:buFont typeface="Wingdings" panose="05000000000000000000" pitchFamily="2" charset="2"/>
              <a:buChar char="ü"/>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28650" lvl="1" indent="-171450" algn="just">
              <a:lnSpc>
                <a:spcPct val="107000"/>
              </a:lnSpc>
              <a:buFont typeface="Wingdings" panose="05000000000000000000" pitchFamily="2" charset="2"/>
              <a:buChar char="ü"/>
            </a:pPr>
            <a:r>
              <a:rPr lang="en-US" sz="1200"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rPr>
              <a:t>For final model evaluation, the full unbalanced dataset (184,167 observations) was used as the test dataset.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699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55CDE-29FB-4CA5-95C2-B6F9A3FF743C}"/>
              </a:ext>
            </a:extLst>
          </p:cNvPr>
          <p:cNvSpPr txBox="1"/>
          <p:nvPr/>
        </p:nvSpPr>
        <p:spPr>
          <a:xfrm>
            <a:off x="4748169" y="939567"/>
            <a:ext cx="931665" cy="369332"/>
          </a:xfrm>
          <a:prstGeom prst="rect">
            <a:avLst/>
          </a:prstGeom>
          <a:noFill/>
        </p:spPr>
        <p:txBody>
          <a:bodyPr wrap="none" rtlCol="0">
            <a:spAutoFit/>
          </a:bodyPr>
          <a:lstStyle/>
          <a:p>
            <a:r>
              <a:rPr lang="en-US" b="1" dirty="0">
                <a:solidFill>
                  <a:schemeClr val="bg1"/>
                </a:solidFill>
              </a:rPr>
              <a:t>Results</a:t>
            </a:r>
          </a:p>
        </p:txBody>
      </p:sp>
      <p:sp>
        <p:nvSpPr>
          <p:cNvPr id="4" name="TextBox 3">
            <a:extLst>
              <a:ext uri="{FF2B5EF4-FFF2-40B4-BE49-F238E27FC236}">
                <a16:creationId xmlns:a16="http://schemas.microsoft.com/office/drawing/2014/main" id="{ECBAA450-1966-4B49-86DF-B7EA4C07A5DA}"/>
              </a:ext>
            </a:extLst>
          </p:cNvPr>
          <p:cNvSpPr txBox="1"/>
          <p:nvPr/>
        </p:nvSpPr>
        <p:spPr>
          <a:xfrm>
            <a:off x="1207083" y="1568850"/>
            <a:ext cx="12192000" cy="923330"/>
          </a:xfrm>
          <a:prstGeom prst="rect">
            <a:avLst/>
          </a:prstGeom>
          <a:noFill/>
        </p:spPr>
        <p:txBody>
          <a:bodyPr wrap="square">
            <a:spAutoFit/>
          </a:bodyPr>
          <a:lstStyle/>
          <a:p>
            <a:r>
              <a:rPr lang="en-US" sz="1800" dirty="0">
                <a:solidFill>
                  <a:srgbClr val="1F1F1F"/>
                </a:solidFill>
                <a:effectLst/>
                <a:latin typeface="Arial" panose="020B0604020202020204" pitchFamily="34" charset="0"/>
                <a:ea typeface="Times New Roman" panose="02020603050405020304" pitchFamily="18" charset="0"/>
              </a:rPr>
              <a:t>SVM: Most Accurate kernel = </a:t>
            </a:r>
            <a:r>
              <a:rPr lang="en-US" sz="1800" dirty="0" err="1">
                <a:solidFill>
                  <a:srgbClr val="1F1F1F"/>
                </a:solidFill>
                <a:effectLst/>
                <a:latin typeface="Arial" panose="020B0604020202020204" pitchFamily="34" charset="0"/>
                <a:ea typeface="Times New Roman" panose="02020603050405020304" pitchFamily="18" charset="0"/>
              </a:rPr>
              <a:t>rbf</a:t>
            </a:r>
            <a:endParaRPr lang="en-US" sz="1800" dirty="0">
              <a:solidFill>
                <a:srgbClr val="1F1F1F"/>
              </a:solidFill>
              <a:effectLst/>
              <a:latin typeface="Arial" panose="020B0604020202020204" pitchFamily="34" charset="0"/>
              <a:ea typeface="Times New Roman" panose="02020603050405020304" pitchFamily="18" charset="0"/>
            </a:endParaRPr>
          </a:p>
          <a:p>
            <a:endParaRPr lang="en-US" dirty="0">
              <a:solidFill>
                <a:srgbClr val="1F1F1F"/>
              </a:solidFill>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ü"/>
            </a:pPr>
            <a:r>
              <a:rPr lang="en-US" dirty="0">
                <a:solidFill>
                  <a:srgbClr val="1F1F1F"/>
                </a:solidFill>
                <a:latin typeface="Arial" panose="020B0604020202020204" pitchFamily="34" charset="0"/>
                <a:ea typeface="Times New Roman" panose="02020603050405020304" pitchFamily="18" charset="0"/>
              </a:rPr>
              <a:t>Based on combined f1 and Jaccard scores for balanced and full unbalanced data</a:t>
            </a:r>
          </a:p>
        </p:txBody>
      </p:sp>
      <p:graphicFrame>
        <p:nvGraphicFramePr>
          <p:cNvPr id="5" name="Table 5">
            <a:extLst>
              <a:ext uri="{FF2B5EF4-FFF2-40B4-BE49-F238E27FC236}">
                <a16:creationId xmlns:a16="http://schemas.microsoft.com/office/drawing/2014/main" id="{C276EDBD-7D1D-4125-9401-5B505153DD8B}"/>
              </a:ext>
            </a:extLst>
          </p:cNvPr>
          <p:cNvGraphicFramePr>
            <a:graphicFrameLocks noGrp="1"/>
          </p:cNvGraphicFramePr>
          <p:nvPr>
            <p:extLst>
              <p:ext uri="{D42A27DB-BD31-4B8C-83A1-F6EECF244321}">
                <p14:modId xmlns:p14="http://schemas.microsoft.com/office/powerpoint/2010/main" val="1466889524"/>
              </p:ext>
            </p:extLst>
          </p:nvPr>
        </p:nvGraphicFramePr>
        <p:xfrm>
          <a:off x="1209879" y="2741413"/>
          <a:ext cx="8128000" cy="3337560"/>
        </p:xfrm>
        <a:graphic>
          <a:graphicData uri="http://schemas.openxmlformats.org/drawingml/2006/table">
            <a:tbl>
              <a:tblPr firstRow="1" bandRow="1">
                <a:tableStyleId>{5C22544A-7EE6-4342-B048-85BDC9FD1C3A}</a:tableStyleId>
              </a:tblPr>
              <a:tblGrid>
                <a:gridCol w="1172594">
                  <a:extLst>
                    <a:ext uri="{9D8B030D-6E8A-4147-A177-3AD203B41FA5}">
                      <a16:colId xmlns:a16="http://schemas.microsoft.com/office/drawing/2014/main" val="2115093070"/>
                    </a:ext>
                  </a:extLst>
                </a:gridCol>
                <a:gridCol w="2891406">
                  <a:extLst>
                    <a:ext uri="{9D8B030D-6E8A-4147-A177-3AD203B41FA5}">
                      <a16:colId xmlns:a16="http://schemas.microsoft.com/office/drawing/2014/main" val="1182959827"/>
                    </a:ext>
                  </a:extLst>
                </a:gridCol>
                <a:gridCol w="2032000">
                  <a:extLst>
                    <a:ext uri="{9D8B030D-6E8A-4147-A177-3AD203B41FA5}">
                      <a16:colId xmlns:a16="http://schemas.microsoft.com/office/drawing/2014/main" val="3107034460"/>
                    </a:ext>
                  </a:extLst>
                </a:gridCol>
                <a:gridCol w="2032000">
                  <a:extLst>
                    <a:ext uri="{9D8B030D-6E8A-4147-A177-3AD203B41FA5}">
                      <a16:colId xmlns:a16="http://schemas.microsoft.com/office/drawing/2014/main" val="3081935425"/>
                    </a:ext>
                  </a:extLst>
                </a:gridCol>
              </a:tblGrid>
              <a:tr h="370840">
                <a:tc>
                  <a:txBody>
                    <a:bodyPr/>
                    <a:lstStyle/>
                    <a:p>
                      <a:r>
                        <a:rPr lang="en-US" dirty="0"/>
                        <a:t>SVM</a:t>
                      </a:r>
                    </a:p>
                  </a:txBody>
                  <a:tcPr/>
                </a:tc>
                <a:tc>
                  <a:txBody>
                    <a:bodyPr/>
                    <a:lstStyle/>
                    <a:p>
                      <a:r>
                        <a:rPr lang="en-US" dirty="0"/>
                        <a:t>Dataset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F1 Score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Jaccard Score</a:t>
                      </a:r>
                    </a:p>
                  </a:txBody>
                  <a:tcPr/>
                </a:tc>
                <a:extLst>
                  <a:ext uri="{0D108BD9-81ED-4DB2-BD59-A6C34878D82A}">
                    <a16:rowId xmlns:a16="http://schemas.microsoft.com/office/drawing/2014/main" val="484451903"/>
                  </a:ext>
                </a:extLst>
              </a:tr>
              <a:tr h="370840">
                <a:tc>
                  <a:txBody>
                    <a:bodyPr/>
                    <a:lstStyle/>
                    <a:p>
                      <a:r>
                        <a:rPr lang="en-US" dirty="0"/>
                        <a:t>linear</a:t>
                      </a:r>
                    </a:p>
                  </a:txBody>
                  <a:tcPr/>
                </a:tc>
                <a:tc>
                  <a:txBody>
                    <a:bodyPr/>
                    <a:lstStyle/>
                    <a:p>
                      <a:r>
                        <a:rPr lang="en-US" dirty="0"/>
                        <a:t>Balanced Sample</a:t>
                      </a:r>
                    </a:p>
                  </a:txBody>
                  <a:tcPr/>
                </a:tc>
                <a:tc>
                  <a:txBody>
                    <a:bodyPr/>
                    <a:lstStyle/>
                    <a:p>
                      <a:r>
                        <a:rPr lang="en-US" dirty="0"/>
                        <a:t>.638</a:t>
                      </a:r>
                    </a:p>
                  </a:txBody>
                  <a:tcPr/>
                </a:tc>
                <a:tc>
                  <a:txBody>
                    <a:bodyPr/>
                    <a:lstStyle/>
                    <a:p>
                      <a:r>
                        <a:rPr lang="en-US" dirty="0"/>
                        <a:t>.402</a:t>
                      </a:r>
                    </a:p>
                  </a:txBody>
                  <a:tcPr/>
                </a:tc>
                <a:extLst>
                  <a:ext uri="{0D108BD9-81ED-4DB2-BD59-A6C34878D82A}">
                    <a16:rowId xmlns:a16="http://schemas.microsoft.com/office/drawing/2014/main" val="2617039302"/>
                  </a:ext>
                </a:extLst>
              </a:tr>
              <a:tr h="370840">
                <a:tc>
                  <a:txBody>
                    <a:bodyPr/>
                    <a:lstStyle/>
                    <a:p>
                      <a:endParaRPr lang="en-US" dirty="0"/>
                    </a:p>
                  </a:txBody>
                  <a:tcPr/>
                </a:tc>
                <a:tc>
                  <a:txBody>
                    <a:bodyPr/>
                    <a:lstStyle/>
                    <a:p>
                      <a:r>
                        <a:rPr lang="en-US" dirty="0"/>
                        <a:t>Full Unbalanced</a:t>
                      </a:r>
                    </a:p>
                  </a:txBody>
                  <a:tcPr/>
                </a:tc>
                <a:tc>
                  <a:txBody>
                    <a:bodyPr/>
                    <a:lstStyle/>
                    <a:p>
                      <a:r>
                        <a:rPr lang="en-US" dirty="0"/>
                        <a:t>.681</a:t>
                      </a:r>
                    </a:p>
                  </a:txBody>
                  <a:tcPr/>
                </a:tc>
                <a:tc>
                  <a:txBody>
                    <a:bodyPr/>
                    <a:lstStyle/>
                    <a:p>
                      <a:r>
                        <a:rPr lang="en-US" dirty="0"/>
                        <a:t>.304</a:t>
                      </a:r>
                    </a:p>
                  </a:txBody>
                  <a:tcPr/>
                </a:tc>
                <a:extLst>
                  <a:ext uri="{0D108BD9-81ED-4DB2-BD59-A6C34878D82A}">
                    <a16:rowId xmlns:a16="http://schemas.microsoft.com/office/drawing/2014/main" val="1345113649"/>
                  </a:ext>
                </a:extLst>
              </a:tr>
              <a:tr h="370840">
                <a:tc>
                  <a:txBody>
                    <a:bodyPr/>
                    <a:lstStyle/>
                    <a:p>
                      <a:r>
                        <a:rPr lang="en-US" dirty="0" err="1"/>
                        <a:t>rbf</a:t>
                      </a:r>
                      <a:endParaRPr lang="en-US" dirty="0"/>
                    </a:p>
                  </a:txBody>
                  <a:tcPr/>
                </a:tc>
                <a:tc>
                  <a:txBody>
                    <a:bodyPr/>
                    <a:lstStyle/>
                    <a:p>
                      <a:r>
                        <a:rPr lang="en-US" dirty="0"/>
                        <a:t>Balanced Sample</a:t>
                      </a:r>
                    </a:p>
                  </a:txBody>
                  <a:tcPr/>
                </a:tc>
                <a:tc>
                  <a:txBody>
                    <a:bodyPr/>
                    <a:lstStyle/>
                    <a:p>
                      <a:r>
                        <a:rPr lang="en-US" dirty="0"/>
                        <a:t>.688</a:t>
                      </a:r>
                    </a:p>
                  </a:txBody>
                  <a:tcPr/>
                </a:tc>
                <a:tc>
                  <a:txBody>
                    <a:bodyPr/>
                    <a:lstStyle/>
                    <a:p>
                      <a:r>
                        <a:rPr lang="en-US" dirty="0"/>
                        <a:t>.530</a:t>
                      </a:r>
                    </a:p>
                  </a:txBody>
                  <a:tcPr/>
                </a:tc>
                <a:extLst>
                  <a:ext uri="{0D108BD9-81ED-4DB2-BD59-A6C34878D82A}">
                    <a16:rowId xmlns:a16="http://schemas.microsoft.com/office/drawing/2014/main" val="2996708311"/>
                  </a:ext>
                </a:extLst>
              </a:tr>
              <a:tr h="370840">
                <a:tc>
                  <a:txBody>
                    <a:bodyPr/>
                    <a:lstStyle/>
                    <a:p>
                      <a:endParaRPr lang="en-US" dirty="0"/>
                    </a:p>
                  </a:txBody>
                  <a:tcPr/>
                </a:tc>
                <a:tc>
                  <a:txBody>
                    <a:bodyPr/>
                    <a:lstStyle/>
                    <a:p>
                      <a:r>
                        <a:rPr lang="en-US" dirty="0"/>
                        <a:t>Full Unbalanced</a:t>
                      </a:r>
                    </a:p>
                  </a:txBody>
                  <a:tcPr/>
                </a:tc>
                <a:tc>
                  <a:txBody>
                    <a:bodyPr/>
                    <a:lstStyle/>
                    <a:p>
                      <a:r>
                        <a:rPr lang="en-US" dirty="0"/>
                        <a:t>.644</a:t>
                      </a:r>
                    </a:p>
                  </a:txBody>
                  <a:tcPr/>
                </a:tc>
                <a:tc>
                  <a:txBody>
                    <a:bodyPr/>
                    <a:lstStyle/>
                    <a:p>
                      <a:r>
                        <a:rPr lang="en-US" dirty="0"/>
                        <a:t>.362</a:t>
                      </a:r>
                    </a:p>
                  </a:txBody>
                  <a:tcPr/>
                </a:tc>
                <a:extLst>
                  <a:ext uri="{0D108BD9-81ED-4DB2-BD59-A6C34878D82A}">
                    <a16:rowId xmlns:a16="http://schemas.microsoft.com/office/drawing/2014/main" val="321188424"/>
                  </a:ext>
                </a:extLst>
              </a:tr>
              <a:tr h="370840">
                <a:tc>
                  <a:txBody>
                    <a:bodyPr/>
                    <a:lstStyle/>
                    <a:p>
                      <a:r>
                        <a:rPr lang="en-US" dirty="0"/>
                        <a:t>poly</a:t>
                      </a:r>
                    </a:p>
                  </a:txBody>
                  <a:tcPr/>
                </a:tc>
                <a:tc>
                  <a:txBody>
                    <a:bodyPr/>
                    <a:lstStyle/>
                    <a:p>
                      <a:r>
                        <a:rPr lang="en-US" dirty="0"/>
                        <a:t>Balanced Sample</a:t>
                      </a:r>
                    </a:p>
                  </a:txBody>
                  <a:tcPr/>
                </a:tc>
                <a:tc>
                  <a:txBody>
                    <a:bodyPr/>
                    <a:lstStyle/>
                    <a:p>
                      <a:r>
                        <a:rPr lang="en-US" dirty="0"/>
                        <a:t>.624</a:t>
                      </a:r>
                    </a:p>
                  </a:txBody>
                  <a:tcPr/>
                </a:tc>
                <a:tc>
                  <a:txBody>
                    <a:bodyPr/>
                    <a:lstStyle/>
                    <a:p>
                      <a:r>
                        <a:rPr lang="en-US" dirty="0"/>
                        <a:t>.385</a:t>
                      </a:r>
                    </a:p>
                  </a:txBody>
                  <a:tcPr/>
                </a:tc>
                <a:extLst>
                  <a:ext uri="{0D108BD9-81ED-4DB2-BD59-A6C34878D82A}">
                    <a16:rowId xmlns:a16="http://schemas.microsoft.com/office/drawing/2014/main" val="3576532412"/>
                  </a:ext>
                </a:extLst>
              </a:tr>
              <a:tr h="370840">
                <a:tc>
                  <a:txBody>
                    <a:bodyPr/>
                    <a:lstStyle/>
                    <a:p>
                      <a:endParaRPr lang="en-US" dirty="0"/>
                    </a:p>
                  </a:txBody>
                  <a:tcPr/>
                </a:tc>
                <a:tc>
                  <a:txBody>
                    <a:bodyPr/>
                    <a:lstStyle/>
                    <a:p>
                      <a:r>
                        <a:rPr lang="en-US" dirty="0"/>
                        <a:t>Full Unbalanced</a:t>
                      </a:r>
                    </a:p>
                  </a:txBody>
                  <a:tcPr/>
                </a:tc>
                <a:tc>
                  <a:txBody>
                    <a:bodyPr/>
                    <a:lstStyle/>
                    <a:p>
                      <a:r>
                        <a:rPr lang="en-US" dirty="0"/>
                        <a:t>.683</a:t>
                      </a:r>
                    </a:p>
                  </a:txBody>
                  <a:tcPr/>
                </a:tc>
                <a:tc>
                  <a:txBody>
                    <a:bodyPr/>
                    <a:lstStyle/>
                    <a:p>
                      <a:r>
                        <a:rPr lang="en-US" dirty="0"/>
                        <a:t>.309</a:t>
                      </a:r>
                    </a:p>
                  </a:txBody>
                  <a:tcPr/>
                </a:tc>
                <a:extLst>
                  <a:ext uri="{0D108BD9-81ED-4DB2-BD59-A6C34878D82A}">
                    <a16:rowId xmlns:a16="http://schemas.microsoft.com/office/drawing/2014/main" val="3474696611"/>
                  </a:ext>
                </a:extLst>
              </a:tr>
              <a:tr h="370840">
                <a:tc>
                  <a:txBody>
                    <a:bodyPr/>
                    <a:lstStyle/>
                    <a:p>
                      <a:r>
                        <a:rPr lang="en-US" dirty="0"/>
                        <a:t>sigmoid</a:t>
                      </a:r>
                    </a:p>
                  </a:txBody>
                  <a:tcPr/>
                </a:tc>
                <a:tc>
                  <a:txBody>
                    <a:bodyPr/>
                    <a:lstStyle/>
                    <a:p>
                      <a:r>
                        <a:rPr lang="en-US" dirty="0"/>
                        <a:t>Balanced Sample</a:t>
                      </a:r>
                    </a:p>
                  </a:txBody>
                  <a:tcPr/>
                </a:tc>
                <a:tc>
                  <a:txBody>
                    <a:bodyPr/>
                    <a:lstStyle/>
                    <a:p>
                      <a:r>
                        <a:rPr lang="en-US" dirty="0"/>
                        <a:t>.468</a:t>
                      </a:r>
                    </a:p>
                  </a:txBody>
                  <a:tcPr/>
                </a:tc>
                <a:tc>
                  <a:txBody>
                    <a:bodyPr/>
                    <a:lstStyle/>
                    <a:p>
                      <a:r>
                        <a:rPr lang="en-US" dirty="0"/>
                        <a:t>.259</a:t>
                      </a:r>
                    </a:p>
                  </a:txBody>
                  <a:tcPr/>
                </a:tc>
                <a:extLst>
                  <a:ext uri="{0D108BD9-81ED-4DB2-BD59-A6C34878D82A}">
                    <a16:rowId xmlns:a16="http://schemas.microsoft.com/office/drawing/2014/main" val="47344334"/>
                  </a:ext>
                </a:extLst>
              </a:tr>
              <a:tr h="370840">
                <a:tc>
                  <a:txBody>
                    <a:bodyPr/>
                    <a:lstStyle/>
                    <a:p>
                      <a:endParaRPr lang="en-US" dirty="0"/>
                    </a:p>
                  </a:txBody>
                  <a:tcPr/>
                </a:tc>
                <a:tc>
                  <a:txBody>
                    <a:bodyPr/>
                    <a:lstStyle/>
                    <a:p>
                      <a:r>
                        <a:rPr lang="en-US" dirty="0"/>
                        <a:t>Full Unbalanced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.522</a:t>
                      </a:r>
                    </a:p>
                  </a:txBody>
                  <a:tcPr/>
                </a:tc>
                <a:tc>
                  <a:txBody>
                    <a:bodyPr/>
                    <a:lstStyle/>
                    <a:p>
                      <a:r>
                        <a:rPr lang="en-US" dirty="0"/>
                        <a:t>.180</a:t>
                      </a:r>
                    </a:p>
                  </a:txBody>
                  <a:tcPr/>
                </a:tc>
                <a:extLst>
                  <a:ext uri="{0D108BD9-81ED-4DB2-BD59-A6C34878D82A}">
                    <a16:rowId xmlns:a16="http://schemas.microsoft.com/office/drawing/2014/main" val="1332588318"/>
                  </a:ext>
                </a:extLst>
              </a:tr>
            </a:tbl>
          </a:graphicData>
        </a:graphic>
      </p:graphicFrame>
    </p:spTree>
    <p:extLst>
      <p:ext uri="{BB962C8B-B14F-4D97-AF65-F5344CB8AC3E}">
        <p14:creationId xmlns:p14="http://schemas.microsoft.com/office/powerpoint/2010/main" val="42824570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TotalTime>
  <Words>1184</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Pawlak</dc:creator>
  <cp:lastModifiedBy>Daniel Pawlak</cp:lastModifiedBy>
  <cp:revision>10</cp:revision>
  <dcterms:created xsi:type="dcterms:W3CDTF">2020-09-20T19:37:44Z</dcterms:created>
  <dcterms:modified xsi:type="dcterms:W3CDTF">2020-09-20T20:14:20Z</dcterms:modified>
</cp:coreProperties>
</file>