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7" r:id="rId2"/>
    <p:sldId id="258" r:id="rId3"/>
    <p:sldId id="261" r:id="rId4"/>
    <p:sldId id="262" r:id="rId5"/>
    <p:sldId id="263" r:id="rId6"/>
    <p:sldId id="264" r:id="rId7"/>
    <p:sldId id="269" r:id="rId8"/>
    <p:sldId id="268" r:id="rId9"/>
    <p:sldId id="266"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0" autoAdjust="0"/>
  </p:normalViewPr>
  <p:slideViewPr>
    <p:cSldViewPr snapToGrid="0">
      <p:cViewPr varScale="1">
        <p:scale>
          <a:sx n="106" d="100"/>
          <a:sy n="106" d="100"/>
        </p:scale>
        <p:origin x="17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4</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392787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5</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06520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6</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4828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7</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275158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8</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206965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9</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26354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10</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23289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53EB-7EAF-4771-9EAB-32247EF74120}"/>
              </a:ext>
            </a:extLst>
          </p:cNvPr>
          <p:cNvSpPr>
            <a:spLocks noGrp="1"/>
          </p:cNvSpPr>
          <p:nvPr>
            <p:ph type="title"/>
          </p:nvPr>
        </p:nvSpPr>
        <p:spPr>
          <a:xfrm>
            <a:off x="174945" y="234863"/>
            <a:ext cx="8794113" cy="383973"/>
          </a:xfrm>
        </p:spPr>
        <p:txBody>
          <a:bodyPr/>
          <a:lstStyle/>
          <a:p>
            <a:r>
              <a:rPr lang="en-CA" dirty="0"/>
              <a:t>			Big Mountain Resort Project </a:t>
            </a:r>
          </a:p>
        </p:txBody>
      </p:sp>
      <p:pic>
        <p:nvPicPr>
          <p:cNvPr id="1026" name="Picture 2" descr="Big Sky Ski Resort - Resort and ski area overview">
            <a:extLst>
              <a:ext uri="{FF2B5EF4-FFF2-40B4-BE49-F238E27FC236}">
                <a16:creationId xmlns:a16="http://schemas.microsoft.com/office/drawing/2014/main" id="{4A67EED4-35AE-43D7-8EA3-991C7B58F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89" y="852200"/>
            <a:ext cx="8312496" cy="556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98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3" name="Google Shape;23;p1"/>
          <p:cNvSpPr/>
          <p:nvPr/>
        </p:nvSpPr>
        <p:spPr>
          <a:xfrm>
            <a:off x="209411" y="1340375"/>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236450" y="2237006"/>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246675" y="3282396"/>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749141" y="1340375"/>
            <a:ext cx="7689812" cy="326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0" i="0" dirty="0">
                <a:solidFill>
                  <a:srgbClr val="000000"/>
                </a:solidFill>
                <a:effectLst/>
                <a:latin typeface="Helvetica Neue"/>
              </a:rPr>
              <a:t>Big Mountain Resort modelled price is 95.97, actual price is 81.00. </a:t>
            </a:r>
            <a:endParaRPr sz="1070" dirty="0"/>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34604"/>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a:solidFill>
                  <a:srgbClr val="29748D"/>
                </a:solidFill>
                <a:latin typeface="Quattrocento Sans"/>
                <a:ea typeface="Quattrocento Sans"/>
                <a:cs typeface="Quattrocento Sans"/>
                <a:sym typeface="Quattrocento Sans"/>
              </a:rPr>
              <a:t>Summary &amp; Conclusion</a:t>
            </a:r>
            <a:endParaRPr lang="en-US" dirty="0"/>
          </a:p>
        </p:txBody>
      </p:sp>
      <p:sp>
        <p:nvSpPr>
          <p:cNvPr id="3" name="Google Shape;37;p1">
            <a:extLst>
              <a:ext uri="{FF2B5EF4-FFF2-40B4-BE49-F238E27FC236}">
                <a16:creationId xmlns:a16="http://schemas.microsoft.com/office/drawing/2014/main" id="{E91F602A-B92A-415B-B39A-A620359BCE8A}"/>
              </a:ext>
            </a:extLst>
          </p:cNvPr>
          <p:cNvSpPr txBox="1"/>
          <p:nvPr/>
        </p:nvSpPr>
        <p:spPr>
          <a:xfrm>
            <a:off x="761141" y="2184901"/>
            <a:ext cx="7085521" cy="326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0" i="0" dirty="0">
                <a:solidFill>
                  <a:srgbClr val="000000"/>
                </a:solidFill>
                <a:effectLst/>
                <a:latin typeface="Helvetica Neue"/>
              </a:rPr>
              <a:t>The pricing ticket strategy support the increase of the ticket prices based on the Big Mountain Resort features against other resort features data.</a:t>
            </a:r>
            <a:endParaRPr sz="1070" dirty="0"/>
          </a:p>
        </p:txBody>
      </p:sp>
      <p:sp>
        <p:nvSpPr>
          <p:cNvPr id="5" name="Google Shape;37;p1">
            <a:extLst>
              <a:ext uri="{FF2B5EF4-FFF2-40B4-BE49-F238E27FC236}">
                <a16:creationId xmlns:a16="http://schemas.microsoft.com/office/drawing/2014/main" id="{3C1C374A-7926-4FFD-B606-39550A32A8D7}"/>
              </a:ext>
            </a:extLst>
          </p:cNvPr>
          <p:cNvSpPr txBox="1"/>
          <p:nvPr/>
        </p:nvSpPr>
        <p:spPr>
          <a:xfrm>
            <a:off x="759366" y="3218921"/>
            <a:ext cx="7557320" cy="5692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0" i="0" dirty="0">
                <a:solidFill>
                  <a:srgbClr val="000000"/>
                </a:solidFill>
                <a:effectLst/>
                <a:latin typeface="Helvetica Neue"/>
              </a:rPr>
              <a:t>Increasing the vertical drop by 150 feet, and installing an additional chair lift, increases support for ticket price by 1.99. Over the season, this could be expected to amount to 3474638</a:t>
            </a:r>
            <a:endParaRPr sz="1070" dirty="0"/>
          </a:p>
        </p:txBody>
      </p:sp>
      <p:sp>
        <p:nvSpPr>
          <p:cNvPr id="2" name="Google Shape;26;p1">
            <a:extLst>
              <a:ext uri="{FF2B5EF4-FFF2-40B4-BE49-F238E27FC236}">
                <a16:creationId xmlns:a16="http://schemas.microsoft.com/office/drawing/2014/main" id="{046E7869-2192-4449-8C54-44EFEF80DB56}"/>
              </a:ext>
            </a:extLst>
          </p:cNvPr>
          <p:cNvSpPr/>
          <p:nvPr/>
        </p:nvSpPr>
        <p:spPr>
          <a:xfrm>
            <a:off x="246675" y="4434278"/>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4" name="Google Shape;37;p1">
            <a:extLst>
              <a:ext uri="{FF2B5EF4-FFF2-40B4-BE49-F238E27FC236}">
                <a16:creationId xmlns:a16="http://schemas.microsoft.com/office/drawing/2014/main" id="{915CFB79-813C-4AF8-A4B3-A8E4C15981F9}"/>
              </a:ext>
            </a:extLst>
          </p:cNvPr>
          <p:cNvSpPr txBox="1"/>
          <p:nvPr/>
        </p:nvSpPr>
        <p:spPr>
          <a:xfrm>
            <a:off x="771366" y="4382173"/>
            <a:ext cx="7085521" cy="5692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0" i="0" dirty="0">
                <a:solidFill>
                  <a:srgbClr val="000000"/>
                </a:solidFill>
                <a:effectLst/>
                <a:latin typeface="Helvetica Neue"/>
              </a:rPr>
              <a:t>The business should consider closing 5 runs and see how this could improve the operational costs.</a:t>
            </a:r>
            <a:r>
              <a:rPr lang="en-US" sz="1400" b="0" i="0" dirty="0">
                <a:solidFill>
                  <a:srgbClr val="000000"/>
                </a:solidFill>
                <a:effectLst/>
                <a:latin typeface="Helvetica Neue"/>
              </a:rPr>
              <a:t> The business can close 1 run first test, then close 2 test, close 3 test and close 4 and 5 together and test.</a:t>
            </a:r>
            <a:endParaRPr sz="1070" dirty="0"/>
          </a:p>
        </p:txBody>
      </p:sp>
    </p:spTree>
    <p:extLst>
      <p:ext uri="{BB962C8B-B14F-4D97-AF65-F5344CB8AC3E}">
        <p14:creationId xmlns:p14="http://schemas.microsoft.com/office/powerpoint/2010/main" val="387055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403C-820F-4ADF-8579-B4866B9E1AB5}"/>
              </a:ext>
            </a:extLst>
          </p:cNvPr>
          <p:cNvSpPr>
            <a:spLocks noGrp="1"/>
          </p:cNvSpPr>
          <p:nvPr>
            <p:ph type="title"/>
          </p:nvPr>
        </p:nvSpPr>
        <p:spPr/>
        <p:txBody>
          <a:bodyPr/>
          <a:lstStyle/>
          <a:p>
            <a:r>
              <a:rPr lang="en-CA" dirty="0"/>
              <a:t>				    Agenda</a:t>
            </a:r>
          </a:p>
        </p:txBody>
      </p:sp>
      <p:sp>
        <p:nvSpPr>
          <p:cNvPr id="5" name="TextBox 4">
            <a:extLst>
              <a:ext uri="{FF2B5EF4-FFF2-40B4-BE49-F238E27FC236}">
                <a16:creationId xmlns:a16="http://schemas.microsoft.com/office/drawing/2014/main" id="{BBE6392A-0E72-448D-A391-D1E8A2FDA32D}"/>
              </a:ext>
            </a:extLst>
          </p:cNvPr>
          <p:cNvSpPr txBox="1"/>
          <p:nvPr/>
        </p:nvSpPr>
        <p:spPr>
          <a:xfrm>
            <a:off x="581891" y="1025236"/>
            <a:ext cx="8100291" cy="3970318"/>
          </a:xfrm>
          <a:prstGeom prst="rect">
            <a:avLst/>
          </a:prstGeom>
          <a:noFill/>
        </p:spPr>
        <p:txBody>
          <a:bodyPr wrap="square" rtlCol="0">
            <a:spAutoFit/>
          </a:bodyPr>
          <a:lstStyle/>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r>
              <a:rPr lang="en-CA" dirty="0"/>
              <a:t>Problem Identification</a:t>
            </a:r>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r>
              <a:rPr lang="en-CA" dirty="0"/>
              <a:t>Recommendation </a:t>
            </a:r>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r>
              <a:rPr lang="en-CA" dirty="0"/>
              <a:t>Modeling results and Analysis</a:t>
            </a:r>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endParaRPr lang="en-CA" dirty="0"/>
          </a:p>
          <a:p>
            <a:pPr marL="285750" lvl="1" indent="-285750">
              <a:buFont typeface="Wingdings" panose="05000000000000000000" pitchFamily="2" charset="2"/>
              <a:buChar char="Ø"/>
            </a:pPr>
            <a:r>
              <a:rPr lang="en-CA" dirty="0"/>
              <a:t>Summary and conclusion </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96103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3"/>
            <a:ext cx="7746419"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38342"/>
            <a:ext cx="7703554"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Big Mountain Resort, a ski resort located in Montana, offers spectacular views of Glacier National Park and Flathead National Forest, with access to 105 trails. Every year about 350,000 people ski or snowboard at Big Mountain. The Resort has recently installed an additional chair lift to help increase the distribution of visitors across the mountain. This additional chair increases their operating costs by $1,540,000 this season.</a:t>
            </a:r>
            <a:endParaRPr sz="1070" dirty="0"/>
          </a:p>
        </p:txBody>
      </p:sp>
      <p:sp>
        <p:nvSpPr>
          <p:cNvPr id="35" name="Google Shape;35;p1"/>
          <p:cNvSpPr txBox="1"/>
          <p:nvPr/>
        </p:nvSpPr>
        <p:spPr>
          <a:xfrm>
            <a:off x="143107" y="3538875"/>
            <a:ext cx="7703553" cy="11257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Have a better pricing strategy during the season that capitalize on the equipment and resorts’ amenities.</a:t>
            </a:r>
          </a:p>
        </p:txBody>
      </p:sp>
      <p:sp>
        <p:nvSpPr>
          <p:cNvPr id="36" name="Google Shape;36;p1"/>
          <p:cNvSpPr txBox="1"/>
          <p:nvPr/>
        </p:nvSpPr>
        <p:spPr>
          <a:xfrm>
            <a:off x="186842" y="5184805"/>
            <a:ext cx="7659818" cy="751488"/>
          </a:xfrm>
          <a:prstGeom prst="rect">
            <a:avLst/>
          </a:prstGeom>
          <a:noFill/>
          <a:ln>
            <a:noFill/>
          </a:ln>
        </p:spPr>
        <p:txBody>
          <a:bodyPr spcFirstLastPara="1" wrap="square" lIns="91425" tIns="45700" rIns="91425" bIns="45700" anchor="t" anchorCtr="0">
            <a:noAutofit/>
          </a:bodyPr>
          <a:lstStyle/>
          <a:p>
            <a:r>
              <a:rPr lang="en-CA" sz="1070" dirty="0"/>
              <a:t>Pricing strategy on the ticket price, operating costs of the resort and resorts amenities.</a:t>
            </a:r>
          </a:p>
          <a:p>
            <a:endParaRPr sz="1070" dirty="0"/>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a:t>
            </a:r>
            <a:endParaRPr dirty="0"/>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lvl="0">
              <a:buSzPts val="1400"/>
            </a:pPr>
            <a:r>
              <a:rPr lang="en-US" b="1" dirty="0"/>
              <a:t>How to select a better pricing strategy during this season to capitalize on the current equipment and amenities, increasing the ticket price based on other resorts’ amenities ?</a:t>
            </a:r>
            <a:endParaRPr lang="en-US"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1" name="Google Shape;21;p1"/>
          <p:cNvSpPr/>
          <p:nvPr/>
        </p:nvSpPr>
        <p:spPr>
          <a:xfrm>
            <a:off x="184140" y="1391523"/>
            <a:ext cx="7724911" cy="481543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3" name="Google Shape;23;p1"/>
          <p:cNvSpPr/>
          <p:nvPr/>
        </p:nvSpPr>
        <p:spPr>
          <a:xfrm>
            <a:off x="248450" y="1493839"/>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842129" y="1525893"/>
            <a:ext cx="6185682"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248450" y="3082808"/>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842129" y="3114864"/>
            <a:ext cx="6185682"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248450" y="4673397"/>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842129" y="4705453"/>
            <a:ext cx="6185682"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138307" y="1839631"/>
            <a:ext cx="7689812"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The resort has 11 lifts, 2 T-bars, and 1 magic carpet for novice skiers. The longest run is named Hellfire and is 3.3 miles in length. The base elevation is 4,464 ft, and the summit is 6,817 ft with a vertical drop of 2,353 ft. Access to the resort with 105 trails  </a:t>
            </a:r>
          </a:p>
          <a:p>
            <a:r>
              <a:rPr lang="en-US" sz="1070" dirty="0"/>
              <a:t>Every year about 350,000 people ski or snowboard at Big Mountain</a:t>
            </a:r>
          </a:p>
          <a:p>
            <a:r>
              <a:rPr lang="en-US" sz="1070" dirty="0"/>
              <a:t>Limitations to the premium above average approach</a:t>
            </a:r>
            <a:endParaRPr sz="1070" dirty="0"/>
          </a:p>
        </p:txBody>
      </p:sp>
      <p:sp>
        <p:nvSpPr>
          <p:cNvPr id="38" name="Google Shape;38;p1"/>
          <p:cNvSpPr txBox="1"/>
          <p:nvPr/>
        </p:nvSpPr>
        <p:spPr>
          <a:xfrm>
            <a:off x="171003" y="4960886"/>
            <a:ext cx="7689812" cy="1081065"/>
          </a:xfrm>
          <a:prstGeom prst="rect">
            <a:avLst/>
          </a:prstGeom>
          <a:noFill/>
          <a:ln>
            <a:noFill/>
          </a:ln>
        </p:spPr>
        <p:txBody>
          <a:bodyPr spcFirstLastPara="1" wrap="square" lIns="91425" tIns="45700" rIns="91425" bIns="45700" anchor="t" anchorCtr="0">
            <a:noAutofit/>
          </a:bodyPr>
          <a:lstStyle/>
          <a:p>
            <a:r>
              <a:rPr lang="en-US" sz="1070" dirty="0"/>
              <a:t>Single CSV file provided by the database manager</a:t>
            </a:r>
          </a:p>
          <a:p>
            <a:endParaRPr lang="en-US" sz="1070" dirty="0"/>
          </a:p>
          <a:p>
            <a:r>
              <a:rPr lang="en-US" sz="1070" dirty="0"/>
              <a:t>Data snippet </a:t>
            </a:r>
          </a:p>
          <a:p>
            <a:endParaRPr lang="en-US" sz="1070" dirty="0"/>
          </a:p>
          <a:p>
            <a:r>
              <a:rPr lang="en-US" sz="1070" dirty="0"/>
              <a:t>The column descriptions in the metadata</a:t>
            </a:r>
            <a:endParaRPr sz="1070" dirty="0"/>
          </a:p>
        </p:txBody>
      </p:sp>
      <p:sp>
        <p:nvSpPr>
          <p:cNvPr id="39" name="Google Shape;39;p1"/>
          <p:cNvSpPr/>
          <p:nvPr/>
        </p:nvSpPr>
        <p:spPr>
          <a:xfrm>
            <a:off x="2213411" y="6400130"/>
            <a:ext cx="768281"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2608586" y="6389423"/>
            <a:ext cx="768281"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3032394" y="6378716"/>
            <a:ext cx="768281"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3426736" y="6383793"/>
            <a:ext cx="768281"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3825766" y="6378716"/>
            <a:ext cx="768281"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a:solidFill>
                  <a:srgbClr val="29748D"/>
                </a:solidFill>
                <a:latin typeface="Quattrocento Sans"/>
                <a:ea typeface="Quattrocento Sans"/>
                <a:cs typeface="Quattrocento Sans"/>
                <a:sym typeface="Quattrocento Sans"/>
              </a:rPr>
              <a:t>Problem Statement</a:t>
            </a:r>
            <a:endParaRPr lang="en-US" dirty="0"/>
          </a:p>
        </p:txBody>
      </p:sp>
      <p:sp>
        <p:nvSpPr>
          <p:cNvPr id="47" name="Google Shape;47;p1"/>
          <p:cNvSpPr txBox="1"/>
          <p:nvPr/>
        </p:nvSpPr>
        <p:spPr>
          <a:xfrm>
            <a:off x="187201" y="3414434"/>
            <a:ext cx="7689812" cy="1081065"/>
          </a:xfrm>
          <a:prstGeom prst="rect">
            <a:avLst/>
          </a:prstGeom>
          <a:noFill/>
          <a:ln>
            <a:noFill/>
          </a:ln>
        </p:spPr>
        <p:txBody>
          <a:bodyPr spcFirstLastPara="1" wrap="square" lIns="91425" tIns="45700" rIns="91425" bIns="45700" anchor="t" anchorCtr="0">
            <a:noAutofit/>
          </a:bodyPr>
          <a:lstStyle/>
          <a:p>
            <a:r>
              <a:rPr lang="en-US" sz="1070" dirty="0"/>
              <a:t>Director of Operations, Jimmy Blackburn</a:t>
            </a:r>
          </a:p>
          <a:p>
            <a:endParaRPr lang="en-US" sz="1070" dirty="0"/>
          </a:p>
          <a:p>
            <a:r>
              <a:rPr lang="en-US" sz="1070" dirty="0"/>
              <a:t>Alesha Eisen, the Database Manager</a:t>
            </a:r>
          </a:p>
          <a:p>
            <a:endParaRPr lang="en-US" sz="1070" dirty="0"/>
          </a:p>
          <a:p>
            <a:r>
              <a:rPr lang="en-US" sz="1070" dirty="0"/>
              <a:t>Data Science Team</a:t>
            </a:r>
            <a:endParaRPr lang="en-CA" sz="1070" dirty="0"/>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lvl="0">
              <a:buSzPts val="1400"/>
            </a:pPr>
            <a:r>
              <a:rPr lang="en-AU" b="1" dirty="0"/>
              <a:t>How to select a better pricing strategy during this season to capitalize on the current equipment and the new lift addition of </a:t>
            </a:r>
            <a:r>
              <a:rPr lang="en-CA" b="1" dirty="0"/>
              <a:t>$1,540,000, increasing the ticket price based on other resorts ?</a:t>
            </a:r>
            <a:endParaRPr sz="14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9280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3" name="Google Shape;23;p1"/>
          <p:cNvSpPr/>
          <p:nvPr/>
        </p:nvSpPr>
        <p:spPr>
          <a:xfrm>
            <a:off x="219636" y="784598"/>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CA" sz="1400" b="0" i="0" u="none" strike="noStrike" cap="none" dirty="0">
                <a:solidFill>
                  <a:srgbClr val="000000"/>
                </a:solidFill>
                <a:latin typeface="Arial"/>
                <a:ea typeface="Arial"/>
                <a:cs typeface="Arial"/>
                <a:sym typeface="Arial"/>
              </a:rPr>
              <a:t>A</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219636" y="2636396"/>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CA" sz="1400" b="0" i="0" u="none" strike="noStrike" cap="none" dirty="0">
                <a:solidFill>
                  <a:srgbClr val="000000"/>
                </a:solidFill>
                <a:latin typeface="Arial"/>
                <a:ea typeface="Arial"/>
                <a:cs typeface="Arial"/>
                <a:sym typeface="Arial"/>
              </a:rPr>
              <a:t>B</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184140" y="4895850"/>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CA" sz="1400" b="0" i="0" u="none" strike="noStrike" cap="none" dirty="0">
                <a:solidFill>
                  <a:srgbClr val="000000"/>
                </a:solidFill>
                <a:latin typeface="Arial"/>
                <a:ea typeface="Arial"/>
                <a:cs typeface="Arial"/>
                <a:sym typeface="Arial"/>
              </a:rPr>
              <a:t>C</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759366" y="784598"/>
            <a:ext cx="7689812" cy="326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dirty="0"/>
              <a:t>Big Mountain Resort ticket price could be $95.87</a:t>
            </a:r>
            <a:endParaRPr sz="1070" dirty="0"/>
          </a:p>
        </p:txBody>
      </p:sp>
      <p:sp>
        <p:nvSpPr>
          <p:cNvPr id="45" name="Google Shape;45;p1"/>
          <p:cNvSpPr/>
          <p:nvPr/>
        </p:nvSpPr>
        <p:spPr>
          <a:xfrm>
            <a:off x="121750" y="116631"/>
            <a:ext cx="7724912" cy="51380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34604"/>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a:solidFill>
                  <a:srgbClr val="29748D"/>
                </a:solidFill>
                <a:latin typeface="Quattrocento Sans"/>
                <a:ea typeface="Quattrocento Sans"/>
                <a:cs typeface="Quattrocento Sans"/>
                <a:sym typeface="Quattrocento Sans"/>
              </a:rPr>
              <a:t>Recommendation</a:t>
            </a:r>
            <a:endParaRPr lang="en-US" dirty="0"/>
          </a:p>
        </p:txBody>
      </p:sp>
      <p:sp>
        <p:nvSpPr>
          <p:cNvPr id="3" name="Google Shape;37;p1">
            <a:extLst>
              <a:ext uri="{FF2B5EF4-FFF2-40B4-BE49-F238E27FC236}">
                <a16:creationId xmlns:a16="http://schemas.microsoft.com/office/drawing/2014/main" id="{E91F602A-B92A-415B-B39A-A620359BCE8A}"/>
              </a:ext>
            </a:extLst>
          </p:cNvPr>
          <p:cNvSpPr txBox="1"/>
          <p:nvPr/>
        </p:nvSpPr>
        <p:spPr>
          <a:xfrm>
            <a:off x="754844" y="2627534"/>
            <a:ext cx="7085521" cy="326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Increase the vertical drop by 150 feet</a:t>
            </a:r>
            <a:endParaRPr sz="1070" dirty="0"/>
          </a:p>
        </p:txBody>
      </p:sp>
      <p:sp>
        <p:nvSpPr>
          <p:cNvPr id="5" name="Google Shape;37;p1">
            <a:extLst>
              <a:ext uri="{FF2B5EF4-FFF2-40B4-BE49-F238E27FC236}">
                <a16:creationId xmlns:a16="http://schemas.microsoft.com/office/drawing/2014/main" id="{3C1C374A-7926-4FFD-B606-39550A32A8D7}"/>
              </a:ext>
            </a:extLst>
          </p:cNvPr>
          <p:cNvSpPr txBox="1"/>
          <p:nvPr/>
        </p:nvSpPr>
        <p:spPr>
          <a:xfrm>
            <a:off x="759366" y="4913079"/>
            <a:ext cx="3723858" cy="5692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Close 5 runs</a:t>
            </a:r>
            <a:endParaRPr sz="1070" dirty="0"/>
          </a:p>
        </p:txBody>
      </p:sp>
      <p:pic>
        <p:nvPicPr>
          <p:cNvPr id="1026" name="Picture 2">
            <a:extLst>
              <a:ext uri="{FF2B5EF4-FFF2-40B4-BE49-F238E27FC236}">
                <a16:creationId xmlns:a16="http://schemas.microsoft.com/office/drawing/2014/main" id="{95110B38-EC3B-4B46-87B4-F985B0385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309" y="784598"/>
            <a:ext cx="3551218" cy="20901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D73874E-6E17-4D88-B55A-B3F8F9028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68" y="2922539"/>
            <a:ext cx="3617536" cy="19589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0BF85A8-35F5-425D-9C60-E24AA2AD87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206" y="4773340"/>
            <a:ext cx="3916765" cy="209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95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3" name="Google Shape;23;p1"/>
          <p:cNvSpPr/>
          <p:nvPr/>
        </p:nvSpPr>
        <p:spPr>
          <a:xfrm>
            <a:off x="209411" y="1340375"/>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749141" y="1340375"/>
            <a:ext cx="7689812" cy="326091"/>
          </a:xfrm>
          <a:prstGeom prst="rect">
            <a:avLst/>
          </a:prstGeom>
          <a:noFill/>
          <a:ln>
            <a:noFill/>
          </a:ln>
        </p:spPr>
        <p:txBody>
          <a:bodyPr spcFirstLastPara="1" wrap="square" lIns="91425" tIns="45700" rIns="91425" bIns="45700" anchor="t" anchorCtr="0">
            <a:noAutofit/>
          </a:bodyPr>
          <a:lstStyle/>
          <a:p>
            <a:r>
              <a:rPr lang="en-US" b="0" i="0" dirty="0">
                <a:solidFill>
                  <a:srgbClr val="000000"/>
                </a:solidFill>
                <a:effectLst/>
                <a:latin typeface="Helvetica Neue"/>
              </a:rPr>
              <a:t>Key features identified by the model</a:t>
            </a:r>
          </a:p>
          <a:p>
            <a:endParaRPr lang="en-US" b="0" i="0" dirty="0">
              <a:solidFill>
                <a:srgbClr val="000000"/>
              </a:solidFill>
              <a:effectLst/>
              <a:latin typeface="Helvetica Neue"/>
            </a:endParaRPr>
          </a:p>
          <a:p>
            <a:pPr marL="400050" indent="-400050">
              <a:buFont typeface="+mj-lt"/>
              <a:buAutoNum type="romanUcPeriod"/>
            </a:pPr>
            <a:r>
              <a:rPr lang="en-US" dirty="0" err="1">
                <a:latin typeface="Helvetica Neue"/>
              </a:rPr>
              <a:t>vertical_drop</a:t>
            </a:r>
            <a:r>
              <a:rPr lang="en-US" dirty="0">
                <a:latin typeface="Helvetica Neue"/>
              </a:rPr>
              <a:t>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a:latin typeface="Helvetica Neue"/>
              </a:rPr>
              <a:t>Snow </a:t>
            </a:r>
            <a:r>
              <a:rPr lang="en-US" dirty="0" err="1">
                <a:latin typeface="Helvetica Neue"/>
              </a:rPr>
              <a:t>Making_ac</a:t>
            </a:r>
            <a:r>
              <a:rPr lang="en-US" dirty="0">
                <a:latin typeface="Helvetica Neue"/>
              </a:rPr>
              <a:t>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err="1">
                <a:latin typeface="Helvetica Neue"/>
              </a:rPr>
              <a:t>total_chairs</a:t>
            </a:r>
            <a:r>
              <a:rPr lang="en-US" dirty="0">
                <a:latin typeface="Helvetica Neue"/>
              </a:rPr>
              <a:t>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err="1">
                <a:latin typeface="Helvetica Neue"/>
              </a:rPr>
              <a:t>fastQuads</a:t>
            </a:r>
            <a:r>
              <a:rPr lang="en-US" dirty="0">
                <a:latin typeface="Helvetica Neue"/>
              </a:rPr>
              <a:t>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a:latin typeface="Helvetica Neue"/>
              </a:rPr>
              <a:t>Runs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err="1">
                <a:latin typeface="Helvetica Neue"/>
              </a:rPr>
              <a:t>LongestRun_mi</a:t>
            </a:r>
            <a:r>
              <a:rPr lang="en-US" dirty="0">
                <a:latin typeface="Helvetica Neue"/>
              </a:rPr>
              <a:t>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a:latin typeface="Helvetica Neue"/>
              </a:rPr>
              <a:t>trams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err="1">
                <a:latin typeface="Helvetica Neue"/>
              </a:rPr>
              <a:t>SkiableTerrain_ac</a:t>
            </a:r>
            <a:endParaRPr lang="en-US" dirty="0">
              <a:latin typeface="Helvetica Neue"/>
            </a:endParaRPr>
          </a:p>
          <a:p>
            <a:r>
              <a:rPr lang="en-US" dirty="0">
                <a:latin typeface="Helvetica Neue"/>
              </a:rPr>
              <a:t>	</a:t>
            </a:r>
            <a:r>
              <a:rPr lang="en-US" dirty="0"/>
              <a:t> </a:t>
            </a:r>
          </a:p>
        </p:txBody>
      </p:sp>
      <p:sp>
        <p:nvSpPr>
          <p:cNvPr id="45" name="Google Shape;45;p1"/>
          <p:cNvSpPr/>
          <p:nvPr/>
        </p:nvSpPr>
        <p:spPr>
          <a:xfrm>
            <a:off x="121750" y="116631"/>
            <a:ext cx="7724912" cy="450171"/>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34604"/>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a:solidFill>
                  <a:srgbClr val="29748D"/>
                </a:solidFill>
                <a:latin typeface="Quattrocento Sans"/>
                <a:ea typeface="Quattrocento Sans"/>
                <a:cs typeface="Quattrocento Sans"/>
                <a:sym typeface="Quattrocento Sans"/>
              </a:rPr>
              <a:t>Modeling results &amp; Analysis</a:t>
            </a:r>
            <a:endParaRPr lang="en-US" dirty="0"/>
          </a:p>
        </p:txBody>
      </p:sp>
      <p:pic>
        <p:nvPicPr>
          <p:cNvPr id="5123" name="Picture 3">
            <a:extLst>
              <a:ext uri="{FF2B5EF4-FFF2-40B4-BE49-F238E27FC236}">
                <a16:creationId xmlns:a16="http://schemas.microsoft.com/office/drawing/2014/main" id="{9C1E4B71-9C0D-40DD-9280-D67F57C18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417" y="1340375"/>
            <a:ext cx="5862607" cy="495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4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3" name="Google Shape;23;p1"/>
          <p:cNvSpPr/>
          <p:nvPr/>
        </p:nvSpPr>
        <p:spPr>
          <a:xfrm>
            <a:off x="187364" y="709444"/>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727094" y="709444"/>
            <a:ext cx="7689812" cy="326091"/>
          </a:xfrm>
          <a:prstGeom prst="rect">
            <a:avLst/>
          </a:prstGeom>
          <a:noFill/>
          <a:ln>
            <a:noFill/>
          </a:ln>
        </p:spPr>
        <p:txBody>
          <a:bodyPr spcFirstLastPara="1" wrap="square" lIns="91425" tIns="45700" rIns="91425" bIns="45700" anchor="t" anchorCtr="0">
            <a:noAutofit/>
          </a:bodyPr>
          <a:lstStyle/>
          <a:p>
            <a:r>
              <a:rPr lang="en-US" b="0" i="0" dirty="0">
                <a:solidFill>
                  <a:srgbClr val="000000"/>
                </a:solidFill>
                <a:effectLst/>
                <a:latin typeface="Helvetica Neue"/>
              </a:rPr>
              <a:t>Best random forest regressor feature importance</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err="1">
                <a:latin typeface="Helvetica Neue"/>
              </a:rPr>
              <a:t>fastQuads</a:t>
            </a:r>
            <a:endParaRPr lang="en-US" dirty="0">
              <a:latin typeface="Helvetica Neue"/>
            </a:endParaRPr>
          </a:p>
          <a:p>
            <a:pPr marL="400050" indent="-400050">
              <a:buFont typeface="+mj-lt"/>
              <a:buAutoNum type="romanUcPeriod"/>
            </a:pPr>
            <a:endParaRPr lang="en-US" dirty="0">
              <a:latin typeface="Helvetica Neue"/>
            </a:endParaRPr>
          </a:p>
          <a:p>
            <a:pPr marL="400050" indent="-400050">
              <a:buFont typeface="+mj-lt"/>
              <a:buAutoNum type="romanUcPeriod"/>
            </a:pPr>
            <a:r>
              <a:rPr lang="en-US" dirty="0">
                <a:latin typeface="Helvetica Neue"/>
              </a:rPr>
              <a:t>Runs </a:t>
            </a:r>
          </a:p>
          <a:p>
            <a:pPr marL="400050" indent="-400050">
              <a:buFont typeface="+mj-lt"/>
              <a:buAutoNum type="romanUcPeriod"/>
            </a:pPr>
            <a:endParaRPr lang="en-US" dirty="0">
              <a:latin typeface="Helvetica Neue"/>
            </a:endParaRPr>
          </a:p>
          <a:p>
            <a:pPr marL="400050" indent="-400050">
              <a:buFont typeface="+mj-lt"/>
              <a:buAutoNum type="romanUcPeriod"/>
            </a:pPr>
            <a:r>
              <a:rPr lang="en-US" dirty="0">
                <a:latin typeface="Helvetica Neue"/>
              </a:rPr>
              <a:t>Snow </a:t>
            </a:r>
            <a:r>
              <a:rPr lang="en-US" dirty="0" err="1">
                <a:latin typeface="Helvetica Neue"/>
              </a:rPr>
              <a:t>Making_ac</a:t>
            </a:r>
            <a:endParaRPr lang="en-US" dirty="0">
              <a:latin typeface="Helvetica Neue"/>
            </a:endParaRPr>
          </a:p>
          <a:p>
            <a:pPr marL="400050" indent="-400050">
              <a:buFont typeface="+mj-lt"/>
              <a:buAutoNum type="romanUcPeriod"/>
            </a:pPr>
            <a:endParaRPr lang="en-US" dirty="0">
              <a:latin typeface="Helvetica Neue"/>
            </a:endParaRPr>
          </a:p>
          <a:p>
            <a:pPr marL="400050" indent="-400050">
              <a:buFont typeface="+mj-lt"/>
              <a:buAutoNum type="romanUcPeriod"/>
            </a:pPr>
            <a:r>
              <a:rPr lang="en-US" dirty="0" err="1">
                <a:latin typeface="Helvetica Neue"/>
              </a:rPr>
              <a:t>vertical_drop</a:t>
            </a:r>
            <a:r>
              <a:rPr lang="en-US" dirty="0">
                <a:latin typeface="Helvetica Neue"/>
              </a:rPr>
              <a:t> </a:t>
            </a:r>
          </a:p>
        </p:txBody>
      </p:sp>
      <p:sp>
        <p:nvSpPr>
          <p:cNvPr id="45" name="Google Shape;45;p1"/>
          <p:cNvSpPr/>
          <p:nvPr/>
        </p:nvSpPr>
        <p:spPr>
          <a:xfrm>
            <a:off x="121750" y="116631"/>
            <a:ext cx="7724912" cy="430993"/>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34604"/>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a:solidFill>
                  <a:srgbClr val="29748D"/>
                </a:solidFill>
                <a:latin typeface="Quattrocento Sans"/>
                <a:ea typeface="Quattrocento Sans"/>
                <a:cs typeface="Quattrocento Sans"/>
                <a:sym typeface="Quattrocento Sans"/>
              </a:rPr>
              <a:t>Modeling results &amp; Analysis</a:t>
            </a:r>
            <a:endParaRPr lang="en-US" dirty="0"/>
          </a:p>
        </p:txBody>
      </p:sp>
      <p:pic>
        <p:nvPicPr>
          <p:cNvPr id="7170" name="Picture 2">
            <a:extLst>
              <a:ext uri="{FF2B5EF4-FFF2-40B4-BE49-F238E27FC236}">
                <a16:creationId xmlns:a16="http://schemas.microsoft.com/office/drawing/2014/main" id="{28A621AD-3082-4956-8705-F6511B73B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329" y="1436914"/>
            <a:ext cx="6262314" cy="503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1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3" name="Google Shape;23;p1"/>
          <p:cNvSpPr/>
          <p:nvPr/>
        </p:nvSpPr>
        <p:spPr>
          <a:xfrm>
            <a:off x="157101" y="721892"/>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213933" y="2228233"/>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213933" y="3817056"/>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696831" y="687724"/>
            <a:ext cx="2634308" cy="326091"/>
          </a:xfrm>
          <a:prstGeom prst="rect">
            <a:avLst/>
          </a:prstGeom>
          <a:noFill/>
          <a:ln>
            <a:noFill/>
          </a:ln>
        </p:spPr>
        <p:txBody>
          <a:bodyPr spcFirstLastPara="1" wrap="square" lIns="91425" tIns="45700" rIns="91425" bIns="45700" anchor="t" anchorCtr="0">
            <a:noAutofit/>
          </a:bodyPr>
          <a:lstStyle/>
          <a:p>
            <a:r>
              <a:rPr lang="en-US" dirty="0"/>
              <a:t>Big Mountain is doing well for vertical drop</a:t>
            </a:r>
          </a:p>
        </p:txBody>
      </p:sp>
      <p:sp>
        <p:nvSpPr>
          <p:cNvPr id="45" name="Google Shape;45;p1"/>
          <p:cNvSpPr/>
          <p:nvPr/>
        </p:nvSpPr>
        <p:spPr>
          <a:xfrm>
            <a:off x="121750" y="116631"/>
            <a:ext cx="7724912" cy="391631"/>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34604"/>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a:solidFill>
                  <a:srgbClr val="29748D"/>
                </a:solidFill>
                <a:latin typeface="Quattrocento Sans"/>
                <a:ea typeface="Quattrocento Sans"/>
                <a:cs typeface="Quattrocento Sans"/>
                <a:sym typeface="Quattrocento Sans"/>
              </a:rPr>
              <a:t>Modeling results &amp; Analysis</a:t>
            </a:r>
            <a:endParaRPr lang="en-US" dirty="0"/>
          </a:p>
        </p:txBody>
      </p:sp>
      <p:sp>
        <p:nvSpPr>
          <p:cNvPr id="3" name="Google Shape;37;p1">
            <a:extLst>
              <a:ext uri="{FF2B5EF4-FFF2-40B4-BE49-F238E27FC236}">
                <a16:creationId xmlns:a16="http://schemas.microsoft.com/office/drawing/2014/main" id="{E91F602A-B92A-415B-B39A-A620359BCE8A}"/>
              </a:ext>
            </a:extLst>
          </p:cNvPr>
          <p:cNvSpPr txBox="1"/>
          <p:nvPr/>
        </p:nvSpPr>
        <p:spPr>
          <a:xfrm>
            <a:off x="749142" y="2219371"/>
            <a:ext cx="5529738" cy="326091"/>
          </a:xfrm>
          <a:prstGeom prst="rect">
            <a:avLst/>
          </a:prstGeom>
          <a:noFill/>
          <a:ln>
            <a:noFill/>
          </a:ln>
        </p:spPr>
        <p:txBody>
          <a:bodyPr spcFirstLastPara="1" wrap="square" lIns="91425" tIns="45700" rIns="91425" bIns="45700" anchor="t" anchorCtr="0">
            <a:noAutofit/>
          </a:bodyPr>
          <a:lstStyle/>
          <a:p>
            <a:pPr marL="0" lvl="0" indent="0">
              <a:buFont typeface="Arial"/>
              <a:buNone/>
            </a:pPr>
            <a:r>
              <a:rPr lang="en-US" dirty="0"/>
              <a:t>Big Mountain is very high up the league table of snow making area.</a:t>
            </a:r>
            <a:endParaRPr dirty="0"/>
          </a:p>
        </p:txBody>
      </p:sp>
      <p:sp>
        <p:nvSpPr>
          <p:cNvPr id="5" name="Google Shape;37;p1">
            <a:extLst>
              <a:ext uri="{FF2B5EF4-FFF2-40B4-BE49-F238E27FC236}">
                <a16:creationId xmlns:a16="http://schemas.microsoft.com/office/drawing/2014/main" id="{3C1C374A-7926-4FFD-B606-39550A32A8D7}"/>
              </a:ext>
            </a:extLst>
          </p:cNvPr>
          <p:cNvSpPr txBox="1"/>
          <p:nvPr/>
        </p:nvSpPr>
        <p:spPr>
          <a:xfrm>
            <a:off x="735279" y="3788469"/>
            <a:ext cx="3822859" cy="569223"/>
          </a:xfrm>
          <a:prstGeom prst="rect">
            <a:avLst/>
          </a:prstGeom>
          <a:noFill/>
          <a:ln>
            <a:noFill/>
          </a:ln>
        </p:spPr>
        <p:txBody>
          <a:bodyPr spcFirstLastPara="1" wrap="square" lIns="91425" tIns="45700" rIns="91425" bIns="45700" anchor="t" anchorCtr="0">
            <a:noAutofit/>
          </a:bodyPr>
          <a:lstStyle/>
          <a:p>
            <a:r>
              <a:rPr lang="en-US" dirty="0"/>
              <a:t>Big Mountain has amongst the highest number of total chairs, resorts with more appear to be outliers.</a:t>
            </a:r>
            <a:endParaRPr dirty="0"/>
          </a:p>
        </p:txBody>
      </p:sp>
      <p:pic>
        <p:nvPicPr>
          <p:cNvPr id="6146" name="Picture 2">
            <a:extLst>
              <a:ext uri="{FF2B5EF4-FFF2-40B4-BE49-F238E27FC236}">
                <a16:creationId xmlns:a16="http://schemas.microsoft.com/office/drawing/2014/main" id="{D35145F9-79D2-4FDC-B10E-22413D7A0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1139" y="592736"/>
            <a:ext cx="2773644" cy="163786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DB6A505-4EDD-4B81-A954-6BA02D25A0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880" y="1950720"/>
            <a:ext cx="2598620" cy="187276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F92AE58-683B-4612-B400-80BC0CC1D2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3999" y="3672068"/>
            <a:ext cx="2407885" cy="160411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3;p1">
            <a:extLst>
              <a:ext uri="{FF2B5EF4-FFF2-40B4-BE49-F238E27FC236}">
                <a16:creationId xmlns:a16="http://schemas.microsoft.com/office/drawing/2014/main" id="{1FB9670C-2C93-49CF-A75C-B64B6879B676}"/>
              </a:ext>
            </a:extLst>
          </p:cNvPr>
          <p:cNvSpPr/>
          <p:nvPr/>
        </p:nvSpPr>
        <p:spPr>
          <a:xfrm>
            <a:off x="265230" y="5422157"/>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4" name="Google Shape;37;p1">
            <a:extLst>
              <a:ext uri="{FF2B5EF4-FFF2-40B4-BE49-F238E27FC236}">
                <a16:creationId xmlns:a16="http://schemas.microsoft.com/office/drawing/2014/main" id="{BE1FDEDB-6AE5-47D6-BF6F-B5051B8C019E}"/>
              </a:ext>
            </a:extLst>
          </p:cNvPr>
          <p:cNvSpPr txBox="1"/>
          <p:nvPr/>
        </p:nvSpPr>
        <p:spPr>
          <a:xfrm>
            <a:off x="806768" y="5368932"/>
            <a:ext cx="5709469" cy="326091"/>
          </a:xfrm>
          <a:prstGeom prst="rect">
            <a:avLst/>
          </a:prstGeom>
          <a:noFill/>
          <a:ln>
            <a:noFill/>
          </a:ln>
        </p:spPr>
        <p:txBody>
          <a:bodyPr spcFirstLastPara="1" wrap="square" lIns="91425" tIns="45700" rIns="91425" bIns="45700" anchor="t" anchorCtr="0">
            <a:noAutofit/>
          </a:bodyPr>
          <a:lstStyle/>
          <a:p>
            <a:r>
              <a:rPr lang="en-US" dirty="0"/>
              <a:t>Most resorts have no fast quads. Big Mountain has 3, which puts it high up that league table. </a:t>
            </a:r>
          </a:p>
        </p:txBody>
      </p:sp>
      <p:pic>
        <p:nvPicPr>
          <p:cNvPr id="6" name="Picture 2">
            <a:extLst>
              <a:ext uri="{FF2B5EF4-FFF2-40B4-BE49-F238E27FC236}">
                <a16:creationId xmlns:a16="http://schemas.microsoft.com/office/drawing/2014/main" id="{DF481821-07FB-4EA3-9631-CCF2E82393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1884" y="5033554"/>
            <a:ext cx="2555852" cy="175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4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6" name="Google Shape;26;p1"/>
          <p:cNvSpPr/>
          <p:nvPr/>
        </p:nvSpPr>
        <p:spPr>
          <a:xfrm>
            <a:off x="121750" y="790034"/>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123558" y="2470962"/>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43200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34604"/>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a:solidFill>
                  <a:srgbClr val="29748D"/>
                </a:solidFill>
                <a:latin typeface="Quattrocento Sans"/>
                <a:ea typeface="Quattrocento Sans"/>
                <a:cs typeface="Quattrocento Sans"/>
                <a:sym typeface="Quattrocento Sans"/>
              </a:rPr>
              <a:t>Modeling results &amp; Analysis</a:t>
            </a:r>
            <a:endParaRPr lang="en-US" dirty="0"/>
          </a:p>
        </p:txBody>
      </p:sp>
      <p:sp>
        <p:nvSpPr>
          <p:cNvPr id="3" name="Google Shape;37;p1">
            <a:extLst>
              <a:ext uri="{FF2B5EF4-FFF2-40B4-BE49-F238E27FC236}">
                <a16:creationId xmlns:a16="http://schemas.microsoft.com/office/drawing/2014/main" id="{E91F602A-B92A-415B-B39A-A620359BCE8A}"/>
              </a:ext>
            </a:extLst>
          </p:cNvPr>
          <p:cNvSpPr txBox="1"/>
          <p:nvPr/>
        </p:nvSpPr>
        <p:spPr>
          <a:xfrm>
            <a:off x="663289" y="752258"/>
            <a:ext cx="2777830" cy="326091"/>
          </a:xfrm>
          <a:prstGeom prst="rect">
            <a:avLst/>
          </a:prstGeom>
          <a:noFill/>
          <a:ln>
            <a:noFill/>
          </a:ln>
        </p:spPr>
        <p:txBody>
          <a:bodyPr spcFirstLastPara="1" wrap="square" lIns="91425" tIns="45700" rIns="91425" bIns="45700" anchor="t" anchorCtr="0">
            <a:noAutofit/>
          </a:bodyPr>
          <a:lstStyle/>
          <a:p>
            <a:r>
              <a:rPr lang="en-US" dirty="0"/>
              <a:t>Big Mountain compares well for the number of runs.</a:t>
            </a:r>
            <a:endParaRPr dirty="0"/>
          </a:p>
        </p:txBody>
      </p:sp>
      <p:sp>
        <p:nvSpPr>
          <p:cNvPr id="5" name="Google Shape;37;p1">
            <a:extLst>
              <a:ext uri="{FF2B5EF4-FFF2-40B4-BE49-F238E27FC236}">
                <a16:creationId xmlns:a16="http://schemas.microsoft.com/office/drawing/2014/main" id="{3C1C374A-7926-4FFD-B606-39550A32A8D7}"/>
              </a:ext>
            </a:extLst>
          </p:cNvPr>
          <p:cNvSpPr txBox="1"/>
          <p:nvPr/>
        </p:nvSpPr>
        <p:spPr>
          <a:xfrm>
            <a:off x="663289" y="2470962"/>
            <a:ext cx="3621046" cy="569223"/>
          </a:xfrm>
          <a:prstGeom prst="rect">
            <a:avLst/>
          </a:prstGeom>
          <a:noFill/>
          <a:ln>
            <a:noFill/>
          </a:ln>
        </p:spPr>
        <p:txBody>
          <a:bodyPr spcFirstLastPara="1" wrap="square" lIns="91425" tIns="45700" rIns="91425" bIns="45700" anchor="t" anchorCtr="0">
            <a:noAutofit/>
          </a:bodyPr>
          <a:lstStyle/>
          <a:p>
            <a:pPr marL="0" lvl="0" indent="0">
              <a:buFont typeface="Arial"/>
              <a:buNone/>
            </a:pPr>
            <a:r>
              <a:rPr lang="en-US" dirty="0"/>
              <a:t>Big Mountain has one of the longest runs. The longer ones are rare. </a:t>
            </a:r>
            <a:br>
              <a:rPr lang="en-US" dirty="0"/>
            </a:br>
            <a:endParaRPr dirty="0"/>
          </a:p>
        </p:txBody>
      </p:sp>
      <p:pic>
        <p:nvPicPr>
          <p:cNvPr id="3076" name="Picture 4">
            <a:extLst>
              <a:ext uri="{FF2B5EF4-FFF2-40B4-BE49-F238E27FC236}">
                <a16:creationId xmlns:a16="http://schemas.microsoft.com/office/drawing/2014/main" id="{54297059-B3C0-442E-96AC-50F6A2C44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487" y="566613"/>
            <a:ext cx="3324121" cy="17980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99537D6-56FD-4C12-BE6D-FEB2A0046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909" y="2382676"/>
            <a:ext cx="3324121" cy="1561107"/>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3;p1">
            <a:extLst>
              <a:ext uri="{FF2B5EF4-FFF2-40B4-BE49-F238E27FC236}">
                <a16:creationId xmlns:a16="http://schemas.microsoft.com/office/drawing/2014/main" id="{D2100D0D-14DC-4586-ADED-B2605EEEDE34}"/>
              </a:ext>
            </a:extLst>
          </p:cNvPr>
          <p:cNvSpPr/>
          <p:nvPr/>
        </p:nvSpPr>
        <p:spPr>
          <a:xfrm>
            <a:off x="123559" y="4138328"/>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7" name="Google Shape;26;p1">
            <a:extLst>
              <a:ext uri="{FF2B5EF4-FFF2-40B4-BE49-F238E27FC236}">
                <a16:creationId xmlns:a16="http://schemas.microsoft.com/office/drawing/2014/main" id="{F43DC63E-4FC3-42D3-B572-172E0C2BFC40}"/>
              </a:ext>
            </a:extLst>
          </p:cNvPr>
          <p:cNvSpPr/>
          <p:nvPr/>
        </p:nvSpPr>
        <p:spPr>
          <a:xfrm>
            <a:off x="128081" y="5649801"/>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00" b="0" i="0" u="none" strike="noStrike" cap="none" dirty="0">
              <a:solidFill>
                <a:srgbClr val="000000"/>
              </a:solidFill>
              <a:latin typeface="Arial"/>
              <a:ea typeface="Arial"/>
              <a:cs typeface="Arial"/>
              <a:sym typeface="Arial"/>
            </a:endParaRPr>
          </a:p>
        </p:txBody>
      </p:sp>
      <p:sp>
        <p:nvSpPr>
          <p:cNvPr id="8" name="Google Shape;37;p1">
            <a:extLst>
              <a:ext uri="{FF2B5EF4-FFF2-40B4-BE49-F238E27FC236}">
                <a16:creationId xmlns:a16="http://schemas.microsoft.com/office/drawing/2014/main" id="{D1051AB6-4110-4764-8C0B-FCEC96489490}"/>
              </a:ext>
            </a:extLst>
          </p:cNvPr>
          <p:cNvSpPr txBox="1"/>
          <p:nvPr/>
        </p:nvSpPr>
        <p:spPr>
          <a:xfrm>
            <a:off x="663289" y="4138328"/>
            <a:ext cx="3360071" cy="326091"/>
          </a:xfrm>
          <a:prstGeom prst="rect">
            <a:avLst/>
          </a:prstGeom>
          <a:noFill/>
          <a:ln>
            <a:noFill/>
          </a:ln>
        </p:spPr>
        <p:txBody>
          <a:bodyPr spcFirstLastPara="1" wrap="square" lIns="91425" tIns="45700" rIns="91425" bIns="45700" anchor="t" anchorCtr="0">
            <a:noAutofit/>
          </a:bodyPr>
          <a:lstStyle/>
          <a:p>
            <a:r>
              <a:rPr lang="en-US" dirty="0"/>
              <a:t>Most resorts, such as Big Mountain, have no trams.</a:t>
            </a:r>
          </a:p>
        </p:txBody>
      </p:sp>
      <p:sp>
        <p:nvSpPr>
          <p:cNvPr id="9" name="Google Shape;37;p1">
            <a:extLst>
              <a:ext uri="{FF2B5EF4-FFF2-40B4-BE49-F238E27FC236}">
                <a16:creationId xmlns:a16="http://schemas.microsoft.com/office/drawing/2014/main" id="{F76DFB13-2AA7-46DD-A3F5-E7AA68D1EAB2}"/>
              </a:ext>
            </a:extLst>
          </p:cNvPr>
          <p:cNvSpPr txBox="1"/>
          <p:nvPr/>
        </p:nvSpPr>
        <p:spPr>
          <a:xfrm>
            <a:off x="663290" y="5640939"/>
            <a:ext cx="3592198" cy="326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Big Mountain is amongst the resorts with the largest amount of skiable terrain</a:t>
            </a:r>
            <a:r>
              <a:rPr lang="en-US" b="0" i="0" dirty="0">
                <a:solidFill>
                  <a:srgbClr val="000000"/>
                </a:solidFill>
                <a:effectLst/>
                <a:latin typeface="Courier New" panose="02070309020205020404" pitchFamily="49" charset="0"/>
              </a:rPr>
              <a:t>.</a:t>
            </a:r>
            <a:endParaRPr sz="1070" dirty="0"/>
          </a:p>
        </p:txBody>
      </p:sp>
      <p:pic>
        <p:nvPicPr>
          <p:cNvPr id="3080" name="Picture 8">
            <a:extLst>
              <a:ext uri="{FF2B5EF4-FFF2-40B4-BE49-F238E27FC236}">
                <a16:creationId xmlns:a16="http://schemas.microsoft.com/office/drawing/2014/main" id="{19E2B08B-410F-4791-B433-38CAF2015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5487" y="3961756"/>
            <a:ext cx="3295273" cy="15100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660A251-8B87-4229-8C18-9F7E8401EA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8006" y="5489826"/>
            <a:ext cx="3207170" cy="131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323308"/>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665</Words>
  <Application>Microsoft Office PowerPoint</Application>
  <PresentationFormat>On-screen Show (4:3)</PresentationFormat>
  <Paragraphs>121</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Helvetica Neue</vt:lpstr>
      <vt:lpstr>Quattrocento Sans</vt:lpstr>
      <vt:lpstr>Wingdings</vt:lpstr>
      <vt:lpstr>Synergy_CF_YNR002</vt:lpstr>
      <vt:lpstr>   Big Mountain Resort Project </vt:lpstr>
      <vt:lpstr>        Agenda</vt:lpstr>
      <vt:lpstr>Problem Statement</vt:lpstr>
      <vt:lpstr>Problem Statement</vt:lpstr>
      <vt:lpstr>Recommendation</vt:lpstr>
      <vt:lpstr>Modeling results &amp; Analysis</vt:lpstr>
      <vt:lpstr>Modeling results &amp; Analysis</vt:lpstr>
      <vt:lpstr>Modeling results &amp; Analysis</vt:lpstr>
      <vt:lpstr>Modeling results &amp; Analysis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Daniel</cp:lastModifiedBy>
  <cp:revision>26</cp:revision>
  <dcterms:modified xsi:type="dcterms:W3CDTF">2020-10-26T19:29:08Z</dcterms:modified>
</cp:coreProperties>
</file>