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79" r:id="rId4"/>
    <p:sldId id="294" r:id="rId5"/>
    <p:sldId id="280" r:id="rId6"/>
    <p:sldId id="281" r:id="rId7"/>
    <p:sldId id="310" r:id="rId8"/>
    <p:sldId id="293" r:id="rId9"/>
    <p:sldId id="295" r:id="rId10"/>
    <p:sldId id="292" r:id="rId11"/>
    <p:sldId id="298" r:id="rId12"/>
    <p:sldId id="299" r:id="rId13"/>
    <p:sldId id="300" r:id="rId14"/>
    <p:sldId id="301" r:id="rId15"/>
    <p:sldId id="302" r:id="rId16"/>
    <p:sldId id="312" r:id="rId17"/>
    <p:sldId id="313" r:id="rId18"/>
    <p:sldId id="297" r:id="rId19"/>
    <p:sldId id="303" r:id="rId20"/>
    <p:sldId id="304" r:id="rId21"/>
    <p:sldId id="305" r:id="rId22"/>
    <p:sldId id="306" r:id="rId23"/>
    <p:sldId id="307" r:id="rId24"/>
    <p:sldId id="308" r:id="rId25"/>
    <p:sldId id="283" r:id="rId26"/>
    <p:sldId id="314" r:id="rId27"/>
    <p:sldId id="296" r:id="rId28"/>
    <p:sldId id="278" r:id="rId29"/>
    <p:sldId id="269" r:id="rId30"/>
    <p:sldId id="271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01D9269-7200-4F9E-9923-90DA09D11E27}" type="slidenum">
              <a:t>‹Nr.›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4448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F05BEF8-4B12-40F3-B663-CCE33FB5C305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B54EA33-C0E0-46CF-9D08-7BEE4BFE04DB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261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660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758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782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411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540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532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20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052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21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98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22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49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3604A16-1366-41D2-9229-8B8E6C6582E5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23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071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24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48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25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44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26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232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415586-1D9E-41B9-A72E-457EEAF51782}" type="slidenum">
              <a:t>28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1EC759B-773E-4F53-A4C2-AF219D41B78C}" type="slidenum">
              <a:t>29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30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31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95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32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065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33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223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34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4552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35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2067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36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26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37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300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38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936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39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9808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7C9B5AC-E632-456F-8A7B-DE723A96131E}" type="slidenum">
              <a:t>40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9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190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432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493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dirty="0"/>
              <a:t>FTP </a:t>
            </a:r>
            <a:r>
              <a:rPr lang="de-DE" dirty="0" err="1"/>
              <a:t>upload</a:t>
            </a:r>
            <a:r>
              <a:rPr lang="de-DE" dirty="0"/>
              <a:t>: residual </a:t>
            </a:r>
            <a:r>
              <a:rPr lang="de-DE" dirty="0" err="1"/>
              <a:t>bandwidth</a:t>
            </a:r>
            <a:endParaRPr lang="de-DE" dirty="0"/>
          </a:p>
          <a:p>
            <a:r>
              <a:rPr lang="en-US" dirty="0"/>
              <a:t>CCTV and FTP upload independent of number of clients</a:t>
            </a:r>
          </a:p>
        </p:txBody>
      </p:sp>
    </p:spTree>
    <p:extLst>
      <p:ext uri="{BB962C8B-B14F-4D97-AF65-F5344CB8AC3E}">
        <p14:creationId xmlns:p14="http://schemas.microsoft.com/office/powerpoint/2010/main" val="1672293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72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BAB00E-928E-4A2D-8EA4-FE0F80AF5FD7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44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 anchorCtr="1"/>
          <a:lstStyle>
            <a:lvl1pPr algn="ctr">
              <a:defRPr lang="de-DE"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1A6C98-8A24-4982-B291-76392A12770F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70CA04-B564-4A44-9D4C-7F195DD59FF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 txBox="1">
            <a:spLocks noGrp="1"/>
          </p:cNvSpPr>
          <p:nvPr>
            <p:ph type="title" orient="vert"/>
          </p:nvPr>
        </p:nvSpPr>
        <p:spPr>
          <a:xfrm>
            <a:off x="7380286" y="225427"/>
            <a:ext cx="2339977" cy="5040309"/>
          </a:xfrm>
        </p:spPr>
        <p:txBody>
          <a:bodyPr vert="eaVert"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 txBox="1">
            <a:spLocks noGrp="1"/>
          </p:cNvSpPr>
          <p:nvPr>
            <p:ph type="body" orient="vert" idx="1"/>
          </p:nvPr>
        </p:nvSpPr>
        <p:spPr>
          <a:xfrm>
            <a:off x="360365" y="225427"/>
            <a:ext cx="6867528" cy="504030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6E36A2-805D-41C7-8B21-D2A47840A76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5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03B9E-63BC-4930-B0AD-5DEDAB7200C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lang="de-DE" sz="60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3EEB0-6BD7-462A-9410-A7F0B6AA239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6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360365" y="1484308"/>
            <a:ext cx="4603747" cy="37814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5116516" y="1484308"/>
            <a:ext cx="4603747" cy="378142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11CC0F-AE48-4169-9AB3-859D889F992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8" name="Fußzeilenplatzhalt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0E6FB4-3357-4FA4-9258-69C27C49F76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237D4F-CCD1-44F9-825D-DABA00F7762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0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3" name="Fußzeilenplatzhalt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BF4F03-89AE-40EF-85A4-570282C99B9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4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de-DE"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D61C0F-0B29-4F65-AF63-B3271126AD7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de-DE" sz="3200"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/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2675C2-D648-48F5-8B35-F516C41A1DC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 1"/>
          <p:cNvSpPr>
            <a:spLocks noMove="1" noResize="1"/>
          </p:cNvSpPr>
          <p:nvPr/>
        </p:nvSpPr>
        <p:spPr>
          <a:xfrm>
            <a:off x="0" y="5399998"/>
            <a:ext cx="10079998" cy="270004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2C3E50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3" name="Freihandform 2"/>
          <p:cNvSpPr/>
          <p:nvPr/>
        </p:nvSpPr>
        <p:spPr>
          <a:xfrm>
            <a:off x="0" y="0"/>
            <a:ext cx="10079998" cy="121499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2C3E50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platzhalter 3"/>
          <p:cNvSpPr txBox="1">
            <a:spLocks noGrp="1"/>
          </p:cNvSpPr>
          <p:nvPr>
            <p:ph type="title"/>
          </p:nvPr>
        </p:nvSpPr>
        <p:spPr>
          <a:xfrm>
            <a:off x="359999" y="225719"/>
            <a:ext cx="9359999" cy="71891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5" name="Textplatzhalter 4"/>
          <p:cNvSpPr txBox="1">
            <a:spLocks noGrp="1"/>
          </p:cNvSpPr>
          <p:nvPr>
            <p:ph type="body" idx="1"/>
          </p:nvPr>
        </p:nvSpPr>
        <p:spPr>
          <a:xfrm>
            <a:off x="359999" y="1484994"/>
            <a:ext cx="9359999" cy="37800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/>
          <p:cNvSpPr txBox="1">
            <a:spLocks noGrp="1"/>
          </p:cNvSpPr>
          <p:nvPr>
            <p:ph type="dt" sz="half" idx="2"/>
          </p:nvPr>
        </p:nvSpPr>
        <p:spPr>
          <a:xfrm>
            <a:off x="359999" y="5399998"/>
            <a:ext cx="2880003" cy="2700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7" name="Fußzeilenplatzhalter 6"/>
          <p:cNvSpPr txBox="1">
            <a:spLocks noGrp="1"/>
          </p:cNvSpPr>
          <p:nvPr>
            <p:ph type="ftr" sz="quarter" idx="3"/>
          </p:nvPr>
        </p:nvSpPr>
        <p:spPr>
          <a:xfrm>
            <a:off x="3420002" y="5399998"/>
            <a:ext cx="3240002" cy="2700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9270004" y="5170319"/>
            <a:ext cx="539998" cy="404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solidFill>
            <a:srgbClr val="F18423"/>
          </a:solidFill>
          <a:ln cap="flat">
            <a:noFill/>
            <a:prstDash val="solid"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9" name="Foliennummernplatzhalter 8"/>
          <p:cNvSpPr txBox="1">
            <a:spLocks noGrp="1"/>
          </p:cNvSpPr>
          <p:nvPr>
            <p:ph type="sldNum" sz="quarter" idx="4"/>
          </p:nvPr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Source Sans Pro Black" pitchFamily="34"/>
                <a:ea typeface="源ノ角ゴシック Heavy" pitchFamily="2"/>
                <a:cs typeface="Tahoma" pitchFamily="2"/>
              </a:defRPr>
            </a:lvl1pPr>
          </a:lstStyle>
          <a:p>
            <a:pPr lvl="0"/>
            <a:fld id="{F452A1E3-AFEE-4B19-A498-079CECD34929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2700" b="1" i="0" u="none" strike="noStrike" kern="1200" cap="none" spc="0" baseline="0">
          <a:solidFill>
            <a:srgbClr val="FFFFFF"/>
          </a:solidFill>
          <a:uFillTx/>
          <a:latin typeface="Source Sans Pro Black" pitchFamily="34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1055"/>
        </a:spcAft>
        <a:buNone/>
        <a:tabLst/>
        <a:defRPr lang="de-DE" sz="2400" b="1" i="0" u="none" strike="noStrike" kern="1200" cap="none" spc="0" baseline="0">
          <a:solidFill>
            <a:srgbClr val="2C3E50"/>
          </a:solidFill>
          <a:uFillTx/>
          <a:latin typeface="Source Sans Pro Semibold" pitchFamily="34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1"/>
          <p:cNvSpPr/>
          <p:nvPr/>
        </p:nvSpPr>
        <p:spPr>
          <a:xfrm>
            <a:off x="0" y="0"/>
            <a:ext cx="10079998" cy="280800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2C3E50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Titel 2"/>
          <p:cNvSpPr txBox="1">
            <a:spLocks noGrp="1"/>
          </p:cNvSpPr>
          <p:nvPr>
            <p:ph type="title" idx="4294967295"/>
          </p:nvPr>
        </p:nvSpPr>
        <p:spPr>
          <a:xfrm>
            <a:off x="503998" y="631790"/>
            <a:ext cx="9072000" cy="1406877"/>
          </a:xfrm>
        </p:spPr>
        <p:txBody>
          <a:bodyPr/>
          <a:lstStyle/>
          <a:p>
            <a:r>
              <a:rPr lang="en-US" sz="4000" dirty="0"/>
              <a:t>Exam Presentation</a:t>
            </a:r>
            <a:br>
              <a:rPr lang="en-US" sz="4000" dirty="0"/>
            </a:br>
            <a:r>
              <a:rPr lang="en-US" sz="2000" dirty="0"/>
              <a:t>Simulation and Modelling of Communication Networks</a:t>
            </a:r>
            <a:br>
              <a:rPr lang="en-US" sz="2000" dirty="0"/>
            </a:br>
            <a:r>
              <a:rPr lang="de-DE" sz="2000" dirty="0"/>
              <a:t>September 6, 2016</a:t>
            </a:r>
            <a:endParaRPr lang="en-US" sz="2000" dirty="0"/>
          </a:p>
        </p:txBody>
      </p:sp>
      <p:sp>
        <p:nvSpPr>
          <p:cNvPr id="6" name="Untertitel 3"/>
          <p:cNvSpPr txBox="1">
            <a:spLocks noGrp="1"/>
          </p:cNvSpPr>
          <p:nvPr>
            <p:ph type="subTitle" idx="4294967295"/>
          </p:nvPr>
        </p:nvSpPr>
        <p:spPr>
          <a:xfrm>
            <a:off x="503998" y="2973501"/>
            <a:ext cx="9071643" cy="2154436"/>
          </a:xfrm>
        </p:spPr>
        <p:txBody>
          <a:bodyPr>
            <a:spAutoFit/>
          </a:bodyPr>
          <a:lstStyle/>
          <a:p>
            <a:pPr lvl="0" algn="r" hangingPunct="0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Nina Piontek</a:t>
            </a:r>
          </a:p>
          <a:p>
            <a:pPr algn="r" hangingPunct="0">
              <a:lnSpc>
                <a:spcPct val="150000"/>
              </a:lnSpc>
              <a:spcAft>
                <a:spcPts val="1200"/>
              </a:spcAft>
            </a:pPr>
            <a:r>
              <a:rPr lang="en-US" sz="1600" b="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nina.piontek@tu-hamburg.de</a:t>
            </a:r>
          </a:p>
          <a:p>
            <a:pPr lvl="0" algn="r" hangingPunct="0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Daniel Plöger</a:t>
            </a:r>
          </a:p>
          <a:p>
            <a:pPr algn="r" hangingPunct="0">
              <a:lnSpc>
                <a:spcPct val="150000"/>
              </a:lnSpc>
              <a:spcAft>
                <a:spcPts val="1200"/>
              </a:spcAft>
            </a:pPr>
            <a:r>
              <a:rPr lang="en-US" sz="1600" b="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daniel.ploeger@tu-hamburg.de</a:t>
            </a:r>
          </a:p>
          <a:p>
            <a:pPr lvl="0" algn="r" hangingPunct="0">
              <a:lnSpc>
                <a:spcPct val="150000"/>
              </a:lnSpc>
              <a:spcAft>
                <a:spcPts val="0"/>
              </a:spcAft>
            </a:pPr>
            <a:r>
              <a:rPr lang="en-US" sz="16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rPr>
              <a:t>Hamburg University of Technology</a:t>
            </a:r>
          </a:p>
        </p:txBody>
      </p:sp>
      <p:pic>
        <p:nvPicPr>
          <p:cNvPr id="7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70" y="3680316"/>
            <a:ext cx="3058814" cy="98551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Foliennummernplatzhalter 10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</a:t>
            </a:fld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4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0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2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43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0498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817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1"/>
                </a:solidFill>
              </a:rPr>
              <a:t>Simulation </a:t>
            </a:r>
            <a:r>
              <a:rPr lang="de-DE" sz="4000" dirty="0" err="1">
                <a:solidFill>
                  <a:schemeClr val="tx1"/>
                </a:solidFill>
              </a:rPr>
              <a:t>and</a:t>
            </a:r>
            <a:r>
              <a:rPr lang="de-DE" sz="4000" dirty="0">
                <a:solidFill>
                  <a:schemeClr val="tx1"/>
                </a:solidFill>
              </a:rPr>
              <a:t> Evaluation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CCTV </a:t>
            </a:r>
            <a:r>
              <a:rPr lang="de-DE" dirty="0" err="1"/>
              <a:t>turned</a:t>
            </a:r>
            <a:r>
              <a:rPr lang="de-DE" dirty="0"/>
              <a:t> 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22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19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2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CE9A43-2065-45DA-B68C-4145B84AB5A1}" type="slidenum">
              <a:t>2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Contents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</a:pPr>
            <a:r>
              <a:rPr lang="en-US" dirty="0"/>
              <a:t>Network overview</a:t>
            </a:r>
          </a:p>
          <a:p>
            <a:pPr lvl="0">
              <a:buClr>
                <a:srgbClr val="2C3E50"/>
              </a:buClr>
              <a:buSzPct val="45000"/>
            </a:pPr>
            <a:r>
              <a:rPr lang="en-US" dirty="0"/>
              <a:t>Assumptions and modeling</a:t>
            </a:r>
          </a:p>
          <a:p>
            <a:pPr lvl="0">
              <a:buClr>
                <a:srgbClr val="2C3E50"/>
              </a:buClr>
              <a:buSzPct val="45000"/>
            </a:pPr>
            <a:r>
              <a:rPr lang="en-US" dirty="0"/>
              <a:t>Simulation and evaluation</a:t>
            </a:r>
          </a:p>
          <a:p>
            <a:pPr lvl="0">
              <a:buClr>
                <a:srgbClr val="2C3E50"/>
              </a:buClr>
              <a:buSzPct val="45000"/>
            </a:pPr>
            <a:r>
              <a:rPr lang="en-US" dirty="0"/>
              <a:t>Conclusion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</a:t>
            </a:fld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20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22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3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22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28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23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88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24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18" y="1250020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28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344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8120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err="1">
                <a:solidFill>
                  <a:schemeClr val="tx1"/>
                </a:solidFill>
              </a:rPr>
              <a:t>Conclusion</a:t>
            </a:r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848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399015C-D934-4317-85A3-5B9CB1E38062}" type="slidenum">
              <a:t>28</a:t>
            </a:fld>
            <a:endParaRPr lang="en-US" sz="1800" b="1" i="0" u="none" strike="noStrike" kern="1200" cap="none" spc="0" baseline="0" dirty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Conclusion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28</a:t>
            </a:fld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CE1AA3-9802-4E94-8F65-9A371B4D2906}" type="slidenum">
              <a:t>29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Freihandform 1"/>
          <p:cNvSpPr/>
          <p:nvPr/>
        </p:nvSpPr>
        <p:spPr>
          <a:xfrm>
            <a:off x="0" y="0"/>
            <a:ext cx="10079998" cy="280800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FFFFFF"/>
          </a:solidFill>
          <a:ln w="0" cap="flat">
            <a:solidFill>
              <a:srgbClr val="FFFFFF"/>
            </a:solidFill>
            <a:prstDash val="solid"/>
            <a:miter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Untertitel 2"/>
          <p:cNvSpPr txBox="1">
            <a:spLocks noGrp="1"/>
          </p:cNvSpPr>
          <p:nvPr>
            <p:ph type="subTitle" idx="4294967295"/>
          </p:nvPr>
        </p:nvSpPr>
        <p:spPr>
          <a:xfrm>
            <a:off x="359999" y="225719"/>
            <a:ext cx="9359999" cy="3333957"/>
          </a:xfrm>
        </p:spPr>
        <p:txBody>
          <a:bodyPr anchorCtr="1"/>
          <a:lstStyle/>
          <a:p>
            <a:pPr lvl="0" algn="ctr" hangingPunct="0"/>
            <a:endParaRPr lang="en-US" sz="3200" b="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lvl="0" algn="ctr" hangingPunct="0"/>
            <a:endParaRPr lang="en-US" sz="3200" b="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lvl="0" algn="ctr" hangingPunct="0"/>
            <a:r>
              <a:rPr lang="en-US" sz="3200" b="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Thank you for listening!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 dirty="0"/>
              <a:t>September 6, 2016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29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Network Overview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89" y="1324192"/>
            <a:ext cx="4614741" cy="3960000"/>
          </a:xfrm>
          <a:prstGeom prst="rect">
            <a:avLst/>
          </a:prstGeom>
        </p:spPr>
      </p:pic>
      <p:sp>
        <p:nvSpPr>
          <p:cNvPr id="6" name="Textplatzhalter 2"/>
          <p:cNvSpPr txBox="1">
            <a:spLocks/>
          </p:cNvSpPr>
          <p:nvPr/>
        </p:nvSpPr>
        <p:spPr>
          <a:xfrm>
            <a:off x="5039998" y="1484994"/>
            <a:ext cx="4909133" cy="378000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noAutofit/>
          </a:bodyPr>
          <a:lstStyle>
            <a:lvl1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55"/>
              </a:spcAft>
              <a:buNone/>
              <a:tabLst/>
              <a:defRPr lang="de-DE" sz="2400" b="1" i="0" u="none" strike="noStrike" kern="1200" cap="none" spc="0" baseline="0">
                <a:solidFill>
                  <a:srgbClr val="2C3E50"/>
                </a:solidFill>
                <a:uFillTx/>
                <a:latin typeface="Source Sans Pro Semibold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2C3E5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Web browsing (download)</a:t>
            </a:r>
          </a:p>
          <a:p>
            <a:pPr marL="342900" indent="-342900">
              <a:buClr>
                <a:srgbClr val="2C3E5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FTP service for file upload</a:t>
            </a:r>
          </a:p>
          <a:p>
            <a:pPr marL="342900" indent="-342900">
              <a:buClr>
                <a:srgbClr val="2C3E5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Video lecture in both directions</a:t>
            </a:r>
          </a:p>
          <a:p>
            <a:pPr marL="342900" indent="-342900">
              <a:buClr>
                <a:srgbClr val="2C3E5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CCTV camera upload (optional)</a:t>
            </a:r>
          </a:p>
          <a:p>
            <a:pPr marL="342900" indent="-342900">
              <a:buClr>
                <a:srgbClr val="2C3E50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Clr>
                <a:srgbClr val="2C3E5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Quality of service requirements</a:t>
            </a:r>
          </a:p>
          <a:p>
            <a:pPr marL="1028700" lvl="1" indent="-342900">
              <a:buClr>
                <a:srgbClr val="2C3E50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C3E50"/>
                </a:solidFill>
                <a:latin typeface="Source Sans Pro Semibold" pitchFamily="34"/>
              </a:rPr>
              <a:t>Video packet delay smaller than 100 </a:t>
            </a:r>
            <a:r>
              <a:rPr lang="en-US" sz="1800" b="1" dirty="0" err="1">
                <a:solidFill>
                  <a:srgbClr val="2C3E50"/>
                </a:solidFill>
                <a:latin typeface="Source Sans Pro Semibold" pitchFamily="34"/>
              </a:rPr>
              <a:t>ms</a:t>
            </a:r>
            <a:endParaRPr lang="en-US" sz="1800" b="1" dirty="0">
              <a:solidFill>
                <a:srgbClr val="2C3E50"/>
              </a:solidFill>
              <a:latin typeface="Source Sans Pro Semibold" pitchFamily="34"/>
            </a:endParaRPr>
          </a:p>
          <a:p>
            <a:pPr marL="1028700" lvl="1" indent="-342900">
              <a:buClr>
                <a:srgbClr val="2C3E50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C3E50"/>
                </a:solidFill>
                <a:latin typeface="Source Sans Pro Semibold" pitchFamily="34"/>
              </a:rPr>
              <a:t>Exceeding delay plus packet drops less than 5 %</a:t>
            </a:r>
            <a:endParaRPr 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30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ned</a:t>
            </a:r>
            <a:r>
              <a:rPr lang="en-US" dirty="0"/>
              <a:t> Code Snippet (1)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30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91"/>
          <a:stretch/>
        </p:blipFill>
        <p:spPr>
          <a:xfrm>
            <a:off x="359999" y="1281478"/>
            <a:ext cx="8640001" cy="41185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31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ned</a:t>
            </a:r>
            <a:r>
              <a:rPr lang="en-US" dirty="0"/>
              <a:t> Code Snippet (2)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31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1281478"/>
            <a:ext cx="6586081" cy="41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49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32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ned</a:t>
            </a:r>
            <a:r>
              <a:rPr lang="en-US" dirty="0"/>
              <a:t> Code Snippet (3)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32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2749418"/>
            <a:ext cx="7630298" cy="13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45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33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Code Snippet (General + Recording)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33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1337636"/>
            <a:ext cx="5498303" cy="39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4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34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Code Snippet (Recording cont.)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34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1916682"/>
            <a:ext cx="4842759" cy="24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73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35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Code Snippet (WLAN)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35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1212784"/>
            <a:ext cx="8232690" cy="41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5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36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Code Snippet (TCP General + Server)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36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1220210"/>
            <a:ext cx="7226926" cy="415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0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37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Code Snippet (TCP HTTP Client)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37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285373"/>
            <a:ext cx="7878342" cy="21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58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38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Code Snippet (TCP FTP Upload)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38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2291279"/>
            <a:ext cx="8905952" cy="21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36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39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Code Snippet (UDP CCTV + Professors Laptop)</a:t>
            </a:r>
          </a:p>
        </p:txBody>
      </p:sp>
      <p:sp>
        <p:nvSpPr>
          <p:cNvPr id="5" name="Textplatzhalt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39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1736133"/>
            <a:ext cx="6762145" cy="32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9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err="1">
                <a:solidFill>
                  <a:schemeClr val="tx1"/>
                </a:solidFill>
              </a:rPr>
              <a:t>Assumptions</a:t>
            </a:r>
            <a:r>
              <a:rPr lang="de-DE" sz="4000" dirty="0">
                <a:solidFill>
                  <a:schemeClr val="tx1"/>
                </a:solidFill>
              </a:rPr>
              <a:t> </a:t>
            </a:r>
            <a:r>
              <a:rPr lang="de-DE" sz="4000" dirty="0" err="1">
                <a:solidFill>
                  <a:schemeClr val="tx1"/>
                </a:solidFill>
              </a:rPr>
              <a:t>and</a:t>
            </a:r>
            <a:r>
              <a:rPr lang="de-DE" sz="4000" dirty="0">
                <a:solidFill>
                  <a:schemeClr val="tx1"/>
                </a:solidFill>
              </a:rPr>
              <a:t> Modeling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870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3"/>
          <p:cNvSpPr txBox="1"/>
          <p:nvPr/>
        </p:nvSpPr>
        <p:spPr>
          <a:xfrm>
            <a:off x="9179999" y="5103001"/>
            <a:ext cx="719998" cy="5399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1E95B8-A3B0-4190-85F6-219EA98CCF3A}" type="slidenum">
              <a:t>40</a:t>
            </a:fld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Source Sans Pro Black" pitchFamily="34"/>
              <a:ea typeface="源ノ角ゴシック Heavy" pitchFamily="2"/>
              <a:cs typeface="Tahoma" pitchFamily="2"/>
            </a:endParaRPr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Code Snippet (UDP Video Client + Run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40</a:t>
            </a:fld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1790971"/>
            <a:ext cx="5699100" cy="122840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3667060"/>
            <a:ext cx="2740292" cy="111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HTTP Traffic Analysis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54" y="1282839"/>
            <a:ext cx="6107687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8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Behavior Expectations with CCTV Camera Turned OFF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27" y="1333786"/>
            <a:ext cx="461474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6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19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Behavior Expectations with CCTV Camera Turned ON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259" y="1333786"/>
            <a:ext cx="4614740" cy="3960000"/>
          </a:xfrm>
          <a:prstGeom prst="rect">
            <a:avLst/>
          </a:prstGeom>
        </p:spPr>
      </p:pic>
      <p:sp>
        <p:nvSpPr>
          <p:cNvPr id="10" name="Inhaltsplatzhalter 2"/>
          <p:cNvSpPr txBox="1">
            <a:spLocks/>
          </p:cNvSpPr>
          <p:nvPr/>
        </p:nvSpPr>
        <p:spPr>
          <a:xfrm>
            <a:off x="115020" y="1484994"/>
            <a:ext cx="4336210" cy="3780001"/>
          </a:xfrm>
          <a:prstGeom prst="rect">
            <a:avLst/>
          </a:prstGeom>
        </p:spPr>
        <p:txBody>
          <a:bodyPr anchor="ctr"/>
          <a:lstStyle>
            <a:lvl1pPr marL="0" marR="0" lvl="0" indent="0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055"/>
              </a:spcAft>
              <a:buNone/>
              <a:tabLst/>
              <a:defRPr lang="de-DE" sz="2400" b="1" i="0" u="none" strike="noStrike" kern="1200" cap="none" spc="0" baseline="0">
                <a:solidFill>
                  <a:srgbClr val="2C3E50"/>
                </a:solidFill>
                <a:uFillTx/>
                <a:latin typeface="Source Sans Pro Semibold" pitchFamily="34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Point-to-point radio link is the weakest link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Maximum 27 uniformly distributed web browsing clients supported in theory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 less clients in practice (high data peaks instead of uniform distribution)</a:t>
            </a:r>
          </a:p>
        </p:txBody>
      </p:sp>
    </p:spTree>
    <p:extLst>
      <p:ext uri="{BB962C8B-B14F-4D97-AF65-F5344CB8AC3E}">
        <p14:creationId xmlns:p14="http://schemas.microsoft.com/office/powerpoint/2010/main" val="96671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1"/>
                </a:solidFill>
              </a:rPr>
              <a:t>Simulation </a:t>
            </a:r>
            <a:r>
              <a:rPr lang="de-DE" sz="4000" dirty="0" err="1">
                <a:solidFill>
                  <a:schemeClr val="tx1"/>
                </a:solidFill>
              </a:rPr>
              <a:t>and</a:t>
            </a:r>
            <a:r>
              <a:rPr lang="de-DE" sz="4000" dirty="0">
                <a:solidFill>
                  <a:schemeClr val="tx1"/>
                </a:solidFill>
              </a:rPr>
              <a:t> Evaluation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CCTV </a:t>
            </a:r>
            <a:r>
              <a:rPr lang="de-DE" dirty="0" err="1"/>
              <a:t>turned</a:t>
            </a:r>
            <a:r>
              <a:rPr lang="de-DE" dirty="0"/>
              <a:t> off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7"/>
          </p:nvPr>
        </p:nvSpPr>
        <p:spPr/>
        <p:txBody>
          <a:bodyPr/>
          <a:lstStyle/>
          <a:p>
            <a:pPr lvl="0"/>
            <a:r>
              <a:rPr lang="de-DE"/>
              <a:t>September 6, 2016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9BF4F03-89AE-40EF-85A4-570282C99B9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141135"/>
      </p:ext>
    </p:extLst>
  </p:cSld>
  <p:clrMapOvr>
    <a:masterClrMapping/>
  </p:clrMapOvr>
</p:sld>
</file>

<file path=ppt/theme/theme1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Benutzerdefiniert</PresentationFormat>
  <Paragraphs>178</Paragraphs>
  <Slides>40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52" baseType="lpstr">
      <vt:lpstr>Microsoft YaHei</vt:lpstr>
      <vt:lpstr>Arial</vt:lpstr>
      <vt:lpstr>Calibri</vt:lpstr>
      <vt:lpstr>Liberation Sans</vt:lpstr>
      <vt:lpstr>Liberation Serif</vt:lpstr>
      <vt:lpstr>Segoe UI</vt:lpstr>
      <vt:lpstr>Source Sans Pro Black</vt:lpstr>
      <vt:lpstr>Source Sans Pro Semibold</vt:lpstr>
      <vt:lpstr>StarSymbol</vt:lpstr>
      <vt:lpstr>Tahoma</vt:lpstr>
      <vt:lpstr>源ノ角ゴシック Heavy</vt:lpstr>
      <vt:lpstr>midnightblue</vt:lpstr>
      <vt:lpstr>Exam Presentation Simulation and Modelling of Communication Networks September 6, 2016</vt:lpstr>
      <vt:lpstr>Contents</vt:lpstr>
      <vt:lpstr>Network Overview</vt:lpstr>
      <vt:lpstr>Assumptions and Modeling</vt:lpstr>
      <vt:lpstr>HTTP Traffic Analysis</vt:lpstr>
      <vt:lpstr>Behavior Expectations with CCTV Camera Turned OFF</vt:lpstr>
      <vt:lpstr>PowerPoint-Präsentation</vt:lpstr>
      <vt:lpstr>Behavior Expectations with CCTV Camera Turned ON</vt:lpstr>
      <vt:lpstr>Simulation and Evaluation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Simulation and Evaluation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Conclusion</vt:lpstr>
      <vt:lpstr>Conclusion</vt:lpstr>
      <vt:lpstr>PowerPoint-Präsentation</vt:lpstr>
      <vt:lpstr>.ned Code Snippet (1)</vt:lpstr>
      <vt:lpstr>.ned Code Snippet (2)</vt:lpstr>
      <vt:lpstr>.ned Code Snippet (3)</vt:lpstr>
      <vt:lpstr>.ini Code Snippet (General + Recording)</vt:lpstr>
      <vt:lpstr>.ini Code Snippet (Recording cont.)</vt:lpstr>
      <vt:lpstr>.ini Code Snippet (WLAN)</vt:lpstr>
      <vt:lpstr>.ini Code Snippet (TCP General + Server)</vt:lpstr>
      <vt:lpstr>.ini Code Snippet (TCP HTTP Client)</vt:lpstr>
      <vt:lpstr>.ini Code Snippet (TCP FTP Upload)</vt:lpstr>
      <vt:lpstr>.ini Code Snippet (UDP CCTV + Professors Laptop)</vt:lpstr>
      <vt:lpstr>.ini Code Snippet (UDP Video Client + Run Config)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Network Exam Presentation</dc:title>
  <dc:creator>Daniel</dc:creator>
  <cp:lastModifiedBy>Daniel</cp:lastModifiedBy>
  <cp:revision>101</cp:revision>
  <dcterms:created xsi:type="dcterms:W3CDTF">2015-12-21T17:42:48Z</dcterms:created>
  <dcterms:modified xsi:type="dcterms:W3CDTF">2016-09-03T12:29:08Z</dcterms:modified>
</cp:coreProperties>
</file>