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0" r:id="rId18"/>
    <p:sldId id="261" r:id="rId19"/>
    <p:sldId id="259" r:id="rId20"/>
    <p:sldId id="257" r:id="rId21"/>
    <p:sldId id="25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78984"/>
  </p:normalViewPr>
  <p:slideViewPr>
    <p:cSldViewPr snapToGrid="0" snapToObjects="1">
      <p:cViewPr>
        <p:scale>
          <a:sx n="104" d="100"/>
          <a:sy n="104" d="100"/>
        </p:scale>
        <p:origin x="1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EECDC-0817-EC4A-9E9D-257ACFB6D309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F0A4C-EF4E-1940-A574-F907B393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MMI training, in general there are </a:t>
            </a:r>
            <a:r>
              <a:rPr lang="en-US" dirty="0" smtClean="0">
                <a:solidFill>
                  <a:srgbClr val="C00000"/>
                </a:solidFill>
              </a:rPr>
              <a:t>two forward-backward algorithms</a:t>
            </a:r>
            <a:r>
              <a:rPr lang="en-US" dirty="0" smtClean="0"/>
              <a:t>, and we subtract the occupation counts (</a:t>
            </a:r>
            <a:r>
              <a:rPr lang="en-US" dirty="0" err="1" smtClean="0"/>
              <a:t>num</a:t>
            </a:r>
            <a:r>
              <a:rPr lang="en-US" dirty="0" smtClean="0"/>
              <a:t>-den)</a:t>
            </a:r>
          </a:p>
          <a:p>
            <a:pPr lvl="1"/>
            <a:r>
              <a:rPr lang="en-US" dirty="0" smtClean="0"/>
              <a:t>Numerator == correct transcript</a:t>
            </a:r>
          </a:p>
          <a:p>
            <a:pPr lvl="1"/>
            <a:r>
              <a:rPr lang="en-US" dirty="0" smtClean="0"/>
              <a:t>Denominator == all possible transcripts</a:t>
            </a:r>
          </a:p>
          <a:p>
            <a:r>
              <a:rPr lang="en-US" dirty="0" smtClean="0"/>
              <a:t>We'd normally do this on whole utterances (MMI can't be frame by frame).</a:t>
            </a:r>
          </a:p>
          <a:p>
            <a:r>
              <a:rPr lang="en-US" dirty="0" smtClean="0"/>
              <a:t>Full forward backward or even search over denominator is slow -&gt; must be on GPU.</a:t>
            </a:r>
          </a:p>
          <a:p>
            <a:r>
              <a:rPr lang="en-US" dirty="0" smtClean="0"/>
              <a:t>On GPU, beam search is hard</a:t>
            </a:r>
          </a:p>
          <a:p>
            <a:pPr lvl="1"/>
            <a:r>
              <a:rPr lang="en-US" dirty="0" smtClean="0"/>
              <a:t>Lose a lot of efficiency if different cores are taking different code paths or accessing different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F0A4C-EF4E-1940-A574-F907B3931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1-second chunks </a:t>
            </a:r>
          </a:p>
          <a:p>
            <a:pPr marL="457200" lvl="1" indent="0">
              <a:buNone/>
            </a:pPr>
            <a:r>
              <a:rPr lang="en-US" dirty="0" smtClean="0"/>
              <a:t>(not highly sensitive to the exact length)</a:t>
            </a:r>
          </a:p>
          <a:p>
            <a:r>
              <a:rPr lang="en-US" dirty="0" smtClean="0"/>
              <a:t>Sometimes there are slight overlaps or gaps where we break up utterances this way.</a:t>
            </a:r>
          </a:p>
          <a:p>
            <a:r>
              <a:rPr lang="en-US" dirty="0" smtClean="0"/>
              <a:t>We append successive utterances in data preparation, so all utterances are at least 1 second.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Difficulty</a:t>
            </a:r>
            <a:r>
              <a:rPr lang="en-US" dirty="0" smtClean="0"/>
              <a:t>: how do we break up the transcripts?</a:t>
            </a:r>
          </a:p>
          <a:p>
            <a:pPr lvl="1"/>
            <a:r>
              <a:rPr lang="en-US" dirty="0" smtClean="0"/>
              <a:t>1-second chunks may not coincide with word boundaries.</a:t>
            </a:r>
          </a:p>
          <a:p>
            <a:pPr lvl="1"/>
            <a:r>
              <a:rPr lang="en-US" dirty="0" smtClean="0"/>
              <a:t>... see next slide for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F0A4C-EF4E-1940-A574-F907B3931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has a paper on CTC where FSTs are used to constrain the labels to a certain window around where the baseline system puts them.</a:t>
            </a:r>
          </a:p>
          <a:p>
            <a:r>
              <a:rPr lang="en-US" dirty="0" smtClean="0"/>
              <a:t>We use the same idea here.</a:t>
            </a:r>
          </a:p>
          <a:p>
            <a:r>
              <a:rPr lang="en-US" dirty="0" smtClean="0"/>
              <a:t>We generate a lattice for the *numerator*, encoding alternative pronunciations of the transcript of the original utterance.</a:t>
            </a:r>
          </a:p>
          <a:p>
            <a:r>
              <a:rPr lang="en-US" dirty="0" smtClean="0"/>
              <a:t>The lattice is turned into an FST that constrains at what time the phones can appear, to +-0.05 seconds from their positions in the lattice.</a:t>
            </a:r>
          </a:p>
          <a:p>
            <a:r>
              <a:rPr lang="en-US" dirty="0" smtClean="0"/>
              <a:t>Process this into an FST whose labels are pdfs (neural-net outputs).</a:t>
            </a:r>
          </a:p>
          <a:p>
            <a:r>
              <a:rPr lang="en-US" dirty="0" smtClean="0"/>
              <a:t>Extract fixed-size chunks from this FST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F0A4C-EF4E-1940-A574-F907B3931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1st frame of the phone has a different label</a:t>
            </a:r>
          </a:p>
          <a:p>
            <a:pPr lvl="1"/>
            <a:r>
              <a:rPr lang="en-US" dirty="0" smtClean="0"/>
              <a:t>Can generate "a", "ab", "</a:t>
            </a:r>
            <a:r>
              <a:rPr lang="en-US" dirty="0" err="1" smtClean="0"/>
              <a:t>abb</a:t>
            </a:r>
            <a:r>
              <a:rPr lang="en-US" dirty="0" smtClean="0"/>
              <a:t>", ...</a:t>
            </a:r>
          </a:p>
          <a:p>
            <a:pPr lvl="1"/>
            <a:r>
              <a:rPr lang="en-US" dirty="0" smtClean="0"/>
              <a:t>You can think of the second symbol "b" as "the blank for this context-dep. phone". – </a:t>
            </a:r>
          </a:p>
          <a:p>
            <a:pPr lvl="1"/>
            <a:r>
              <a:rPr lang="en-US" i="1" dirty="0" smtClean="0"/>
              <a:t>Note:</a:t>
            </a:r>
            <a:r>
              <a:rPr lang="en-US" dirty="0" smtClean="0"/>
              <a:t> we also tried this with the normal 3-state topology and 10ms frame shift - We could not get it to work well (but might not have tried that hard).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F0A4C-EF4E-1940-A574-F907B3931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denominator graph is like a decoding graph FST (HCLG).</a:t>
            </a:r>
          </a:p>
          <a:p>
            <a:r>
              <a:rPr lang="en-US" dirty="0" smtClean="0"/>
              <a:t>Actually we use a phone-level language model and no lexicon, so it's like HCP, where P is the phone LM.</a:t>
            </a:r>
          </a:p>
          <a:p>
            <a:r>
              <a:rPr lang="en-US" dirty="0" smtClean="0"/>
              <a:t>We construct P to minimize the size of HCP.</a:t>
            </a:r>
          </a:p>
          <a:p>
            <a:r>
              <a:rPr lang="en-US" dirty="0" smtClean="0"/>
              <a:t>It's a 4-gram, but with no </a:t>
            </a:r>
            <a:r>
              <a:rPr lang="en-US" dirty="0" err="1" smtClean="0"/>
              <a:t>backoff</a:t>
            </a:r>
            <a:r>
              <a:rPr lang="en-US" dirty="0" smtClean="0"/>
              <a:t> lower than 3-gram (so that </a:t>
            </a:r>
            <a:r>
              <a:rPr lang="en-US" dirty="0" err="1" smtClean="0"/>
              <a:t>triphones</a:t>
            </a:r>
            <a:r>
              <a:rPr lang="en-US" dirty="0" smtClean="0"/>
              <a:t> not seen in training cannot be generated).</a:t>
            </a:r>
          </a:p>
          <a:p>
            <a:r>
              <a:rPr lang="en-US" dirty="0" smtClean="0"/>
              <a:t>The number of states in is limited by completely removing low-count 4-gram states (backing off the counts to 3-gram).</a:t>
            </a:r>
          </a:p>
          <a:p>
            <a:r>
              <a:rPr lang="en-US" dirty="0" smtClean="0"/>
              <a:t>We use a different-than-normal graph construction recipe, to minimize the size of the final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F0A4C-EF4E-1940-A574-F907B39313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technique is very vulnerable to over-training.</a:t>
            </a:r>
          </a:p>
          <a:p>
            <a:r>
              <a:rPr lang="en-US" dirty="0" smtClean="0"/>
              <a:t>We combat this with various regularization methods:</a:t>
            </a:r>
          </a:p>
          <a:p>
            <a:pPr lvl="1"/>
            <a:r>
              <a:rPr lang="en-US" dirty="0" smtClean="0"/>
              <a:t>L2 regularization on the network *output*</a:t>
            </a:r>
          </a:p>
          <a:p>
            <a:pPr lvl="2"/>
            <a:r>
              <a:rPr lang="en-US" dirty="0" smtClean="0"/>
              <a:t>Note: the outputs are in log space, they are like pseudo-likelihoods.</a:t>
            </a:r>
          </a:p>
          <a:p>
            <a:pPr lvl="1"/>
            <a:r>
              <a:rPr lang="en-US" dirty="0" smtClean="0"/>
              <a:t>Add a separate cross-entropy layer that's trained but is then thrown away (that shares the hidden layers).</a:t>
            </a:r>
          </a:p>
          <a:p>
            <a:pPr lvl="1"/>
            <a:r>
              <a:rPr lang="en-US" dirty="0" smtClean="0"/>
              <a:t>"Leaky HMM".</a:t>
            </a:r>
          </a:p>
          <a:p>
            <a:pPr lvl="2"/>
            <a:r>
              <a:rPr lang="en-US" dirty="0" smtClean="0"/>
              <a:t>This refers to modifying the denominator-graph so that it is "stopped and restarted" with a small probability (e.g. 0.1) on each frame [like forgetting the context].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gains from these regularization methods are somewhat additive; we use all three (and also use smaller-than-normal models).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F0A4C-EF4E-1940-A574-F907B3931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>
                <a:solidFill>
                  <a:srgbClr val="333333"/>
                </a:solidFill>
                <a:latin typeface="Consolas" charset="0"/>
              </a:rPr>
              <a:t>New TED-LIUM </a:t>
            </a:r>
            <a:r>
              <a:rPr lang="nb-NO" dirty="0" err="1" smtClean="0">
                <a:solidFill>
                  <a:srgbClr val="333333"/>
                </a:solidFill>
                <a:latin typeface="Consolas" charset="0"/>
              </a:rPr>
              <a:t>recipe</a:t>
            </a:r>
            <a:r>
              <a:rPr lang="nb-NO" dirty="0" smtClean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nb-NO" dirty="0" err="1" smtClean="0">
                <a:solidFill>
                  <a:srgbClr val="333333"/>
                </a:solidFill>
                <a:latin typeface="Consolas" charset="0"/>
              </a:rPr>
              <a:t>using</a:t>
            </a:r>
            <a:r>
              <a:rPr lang="nb-NO" dirty="0" smtClean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nb-NO" dirty="0" err="1" smtClean="0">
                <a:solidFill>
                  <a:srgbClr val="333333"/>
                </a:solidFill>
                <a:latin typeface="Consolas" charset="0"/>
              </a:rPr>
              <a:t>release</a:t>
            </a:r>
            <a:r>
              <a:rPr lang="nb-NO" dirty="0" smtClean="0">
                <a:solidFill>
                  <a:srgbClr val="333333"/>
                </a:solidFill>
                <a:latin typeface="Consolas" charset="0"/>
              </a:rPr>
              <a:t> 2 data CE -&gt; 10.8 to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9.3</a:t>
            </a:r>
            <a:r>
              <a:rPr lang="en-US" baseline="0" dirty="0" smtClean="0">
                <a:solidFill>
                  <a:schemeClr val="tx1"/>
                </a:solidFill>
                <a:latin typeface="+mn-lt"/>
              </a:rPr>
              <a:t> (no </a:t>
            </a:r>
            <a:r>
              <a:rPr lang="en-US" baseline="0" dirty="0" err="1" smtClean="0">
                <a:solidFill>
                  <a:schemeClr val="tx1"/>
                </a:solidFill>
                <a:latin typeface="+mn-lt"/>
              </a:rPr>
              <a:t>sMBR</a:t>
            </a:r>
            <a:r>
              <a:rPr lang="en-US" baseline="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F0A4C-EF4E-1940-A574-F907B39313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8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4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1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BE1A-29E5-0340-A5E7-93FB4079806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73D3-43F5-F541-8B98-77AD98E1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Purely sequence-trained neural networks for ASR based on lattice-free MMI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9289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Dan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Povey,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Vijay Peddinti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Daniel Galvez,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Pegah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Ghahremani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Vimal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Manohar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Xingyu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Na,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Yiming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Wang, Sanjeev Khudanpur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22394"/>
            <a:ext cx="2974959" cy="1235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11" y="5924377"/>
            <a:ext cx="2617977" cy="631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524" y="5686140"/>
            <a:ext cx="1019683" cy="11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Denominator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Denominator </a:t>
            </a:r>
            <a:r>
              <a:rPr lang="en-US" dirty="0"/>
              <a:t>graph is like a decoding graph FST (HCLG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Phone-level </a:t>
            </a:r>
            <a:r>
              <a:rPr lang="en-US" dirty="0"/>
              <a:t>language model and no </a:t>
            </a:r>
            <a:r>
              <a:rPr lang="en-US" dirty="0" smtClean="0"/>
              <a:t>lexicon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it's like HCP, where P is the phone </a:t>
            </a:r>
            <a:r>
              <a:rPr lang="en-US" dirty="0" smtClean="0"/>
              <a:t>LM.</a:t>
            </a:r>
          </a:p>
          <a:p>
            <a:r>
              <a:rPr lang="en-US" dirty="0" smtClean="0"/>
              <a:t>We </a:t>
            </a:r>
            <a:r>
              <a:rPr lang="en-US" dirty="0"/>
              <a:t>construct P to minimize the size of </a:t>
            </a:r>
            <a:r>
              <a:rPr lang="en-US" dirty="0" smtClean="0"/>
              <a:t>HCP.</a:t>
            </a:r>
          </a:p>
          <a:p>
            <a:r>
              <a:rPr lang="en-US" dirty="0" smtClean="0"/>
              <a:t>It's </a:t>
            </a:r>
            <a:r>
              <a:rPr lang="en-US" dirty="0"/>
              <a:t>a 4-gram, but with no </a:t>
            </a:r>
            <a:r>
              <a:rPr lang="en-US" dirty="0" err="1"/>
              <a:t>backoff</a:t>
            </a:r>
            <a:r>
              <a:rPr lang="en-US" dirty="0"/>
              <a:t> lower than 3-gram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so that </a:t>
            </a:r>
            <a:r>
              <a:rPr lang="en-US" dirty="0" err="1"/>
              <a:t>triphones</a:t>
            </a:r>
            <a:r>
              <a:rPr lang="en-US" dirty="0"/>
              <a:t> not seen in training cannot be generated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</a:t>
            </a:r>
            <a:r>
              <a:rPr lang="en-US" dirty="0"/>
              <a:t>number of states </a:t>
            </a:r>
            <a:r>
              <a:rPr lang="en-US" dirty="0" smtClean="0"/>
              <a:t>is </a:t>
            </a:r>
            <a:r>
              <a:rPr lang="en-US" dirty="0"/>
              <a:t>limited by completely removing low-count 4-gram </a:t>
            </a:r>
            <a:r>
              <a:rPr lang="en-US" dirty="0" smtClean="0"/>
              <a:t>states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(backing off the counts to 3-gram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We </a:t>
            </a:r>
            <a:r>
              <a:rPr lang="en-US" dirty="0"/>
              <a:t>minimize the size of the final </a:t>
            </a:r>
            <a:r>
              <a:rPr lang="en-US" dirty="0" smtClean="0"/>
              <a:t>graph</a:t>
            </a:r>
          </a:p>
          <a:p>
            <a:pPr marL="457200" lvl="1" indent="0">
              <a:buNone/>
            </a:pPr>
            <a:r>
              <a:rPr lang="en-US" dirty="0"/>
              <a:t>a different-than-normal graph construction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Regularization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</a:t>
            </a:r>
            <a:r>
              <a:rPr lang="en-US" dirty="0"/>
              <a:t>vulnerable to </a:t>
            </a:r>
            <a:r>
              <a:rPr lang="en-US" dirty="0" smtClean="0"/>
              <a:t>over-training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regularization </a:t>
            </a:r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L2 </a:t>
            </a:r>
            <a:r>
              <a:rPr lang="en-US" dirty="0"/>
              <a:t>regularization on the network </a:t>
            </a:r>
            <a:r>
              <a:rPr lang="en-US" i="1" dirty="0" smtClean="0"/>
              <a:t>output*</a:t>
            </a:r>
            <a:endParaRPr lang="en-US" i="1" dirty="0" smtClean="0"/>
          </a:p>
          <a:p>
            <a:pPr lvl="1"/>
            <a:r>
              <a:rPr lang="en-US" dirty="0" smtClean="0"/>
              <a:t>Cross-entropy regularization</a:t>
            </a:r>
          </a:p>
          <a:p>
            <a:pPr lvl="2"/>
            <a:r>
              <a:rPr lang="en-US" dirty="0" smtClean="0"/>
              <a:t>Add </a:t>
            </a:r>
            <a:r>
              <a:rPr lang="en-US" dirty="0"/>
              <a:t>a separate cross-entropy layer that's trained but is then thrown away (that shares the hidden layers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Leaky HMM</a:t>
            </a:r>
            <a:r>
              <a:rPr lang="en-US" dirty="0" smtClean="0"/>
              <a:t>".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refers to modifying the denominator-graph so that it is "stopped and restarted" with a small probability (e.g. 0.1) on each frame [like forgetting the context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gains from these regularization methods are somewhat additive; we use all three (and also use smaller-than-normal models).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435468"/>
            <a:ext cx="102478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 the </a:t>
            </a:r>
            <a:r>
              <a:rPr lang="en-US" sz="1400" dirty="0"/>
              <a:t>outputs are in log space, they are like pseudo-likelihoods.</a:t>
            </a:r>
          </a:p>
        </p:txBody>
      </p:sp>
    </p:spTree>
    <p:extLst>
      <p:ext uri="{BB962C8B-B14F-4D97-AF65-F5344CB8AC3E}">
        <p14:creationId xmlns:p14="http://schemas.microsoft.com/office/powerpoint/2010/main" val="15329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Frame shift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our neural nets, the input frame shift is 10ms and the output frame shift is </a:t>
            </a:r>
            <a:r>
              <a:rPr lang="en-US" dirty="0" smtClean="0"/>
              <a:t>30ms.</a:t>
            </a:r>
          </a:p>
          <a:p>
            <a:r>
              <a:rPr lang="en-US" dirty="0" smtClean="0"/>
              <a:t>This </a:t>
            </a:r>
            <a:r>
              <a:rPr lang="en-US" dirty="0"/>
              <a:t>is not quite equivalent to splicing the input, because the early TDNN and LSTM layers use frame offsets and recurrence delays that are not multiples of </a:t>
            </a:r>
            <a:r>
              <a:rPr lang="en-US" dirty="0" smtClean="0"/>
              <a:t>30ms.</a:t>
            </a:r>
          </a:p>
          <a:p>
            <a:r>
              <a:rPr lang="en-US" dirty="0" smtClean="0"/>
              <a:t>We </a:t>
            </a:r>
            <a:r>
              <a:rPr lang="en-US" dirty="0"/>
              <a:t>try to keep all such frame offsets in later layers of the network as multiples of 3 so that those layers only need to be evaluated every 3 </a:t>
            </a:r>
            <a:r>
              <a:rPr lang="en-US" dirty="0" smtClean="0"/>
              <a:t>frames.</a:t>
            </a:r>
          </a:p>
          <a:p>
            <a:r>
              <a:rPr lang="en-US" dirty="0" smtClean="0"/>
              <a:t>The </a:t>
            </a:r>
            <a:r>
              <a:rPr lang="en-US" dirty="0"/>
              <a:t>neural network is obviously about 3 times faster to evaluate than for regular models (perhaps more, since model is smaller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 </a:t>
            </a:r>
            <a:r>
              <a:rPr lang="en-US" dirty="0"/>
              <a:t>training, on each epoch we cycle through 3 differently-shifted versions of the training data (shifted by -1, 0, 1 input frame).</a:t>
            </a:r>
          </a:p>
        </p:txBody>
      </p:sp>
    </p:spTree>
    <p:extLst>
      <p:ext uri="{BB962C8B-B14F-4D97-AF65-F5344CB8AC3E}">
        <p14:creationId xmlns:p14="http://schemas.microsoft.com/office/powerpoint/2010/main" val="323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Speed etc.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parts of the computation that are specific to LF-MMI </a:t>
            </a:r>
            <a:r>
              <a:rPr lang="en-US" dirty="0"/>
              <a:t>take less than 20% of the training time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e.g. denominator forward-backward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rest is just forward-backward on the neural net.</a:t>
            </a:r>
          </a:p>
          <a:p>
            <a:r>
              <a:rPr lang="en-US" dirty="0" smtClean="0"/>
              <a:t>LF-MMI </a:t>
            </a:r>
            <a:r>
              <a:rPr lang="en-US" dirty="0"/>
              <a:t>training is substantially faster than conventional cross-entropy </a:t>
            </a: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due to smaller neural network and faster evaluation due to frame </a:t>
            </a:r>
            <a:r>
              <a:rPr lang="en-US" dirty="0" smtClean="0"/>
              <a:t>subsampling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actually see the data slightly more times (slightly fewer epochs, but we duplicate the data 3-fold on each epoch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Decoding </a:t>
            </a:r>
            <a:r>
              <a:rPr lang="en-US" dirty="0"/>
              <a:t>with LF-MMI models is about 2 to 3 times faster than conventional models.</a:t>
            </a:r>
          </a:p>
        </p:txBody>
      </p:sp>
    </p:spTree>
    <p:extLst>
      <p:ext uri="{BB962C8B-B14F-4D97-AF65-F5344CB8AC3E}">
        <p14:creationId xmlns:p14="http://schemas.microsoft.com/office/powerpoint/2010/main" val="837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Transcript Quality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initially found that this method did not work on AMI and </a:t>
            </a:r>
            <a:r>
              <a:rPr lang="en-US" dirty="0" smtClean="0"/>
              <a:t>TED-LIUM</a:t>
            </a:r>
          </a:p>
          <a:p>
            <a:pPr marL="457200" lvl="1" indent="0">
              <a:buNone/>
            </a:pPr>
            <a:r>
              <a:rPr lang="en-US" dirty="0" smtClean="0"/>
              <a:t>Due </a:t>
            </a:r>
            <a:r>
              <a:rPr lang="en-US" dirty="0"/>
              <a:t>to lower transcript quality (vs Switchboard, </a:t>
            </a:r>
            <a:r>
              <a:rPr lang="en-US" dirty="0" err="1" smtClean="0"/>
              <a:t>Librispeech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results shown in this paper for AMI are after a "</a:t>
            </a:r>
            <a:r>
              <a:rPr lang="en-US" dirty="0" smtClean="0"/>
              <a:t>fix”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filtered out utterances that, after decoding with a biased LM, the lattice oracle path was still far from the </a:t>
            </a:r>
            <a:r>
              <a:rPr lang="en-US" dirty="0" smtClean="0"/>
              <a:t>transcript.</a:t>
            </a:r>
          </a:p>
          <a:p>
            <a:r>
              <a:rPr lang="en-US" dirty="0" smtClean="0"/>
              <a:t>Since </a:t>
            </a:r>
            <a:r>
              <a:rPr lang="en-US" dirty="0"/>
              <a:t>publishing this paper, we've come up with a more fine-grained data cleaning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Bad </a:t>
            </a:r>
            <a:r>
              <a:rPr lang="en-US" dirty="0"/>
              <a:t>parts of utterances are thrown away, and good parts </a:t>
            </a:r>
            <a:r>
              <a:rPr lang="en-US" dirty="0" smtClean="0"/>
              <a:t>kept.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completely separate process from LF-MMI </a:t>
            </a: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... </a:t>
            </a:r>
            <a:r>
              <a:rPr lang="en-US" dirty="0"/>
              <a:t>but LF-MMI is particularly sensitive to its </a:t>
            </a:r>
            <a:r>
              <a:rPr lang="en-US" dirty="0" smtClean="0"/>
              <a:t>effect</a:t>
            </a:r>
          </a:p>
          <a:p>
            <a:r>
              <a:rPr lang="en-US" dirty="0" smtClean="0"/>
              <a:t>We </a:t>
            </a:r>
            <a:r>
              <a:rPr lang="en-US" dirty="0"/>
              <a:t>now have LF-MMI "working" on TED-LIUM (done with release 2), after this data cleanup.</a:t>
            </a:r>
          </a:p>
        </p:txBody>
      </p:sp>
    </p:spTree>
    <p:extLst>
      <p:ext uri="{BB962C8B-B14F-4D97-AF65-F5344CB8AC3E}">
        <p14:creationId xmlns:p14="http://schemas.microsoft.com/office/powerpoint/2010/main" val="12685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Left bi-phone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the results shown in this paper are with </a:t>
            </a:r>
            <a:r>
              <a:rPr lang="en-US" dirty="0" err="1" smtClean="0"/>
              <a:t>triphone</a:t>
            </a:r>
            <a:r>
              <a:rPr lang="en-US" dirty="0" smtClean="0"/>
              <a:t> </a:t>
            </a:r>
            <a:r>
              <a:rPr lang="en-US" dirty="0" smtClean="0"/>
              <a:t>models.</a:t>
            </a:r>
          </a:p>
          <a:p>
            <a:r>
              <a:rPr lang="en-US" dirty="0" smtClean="0"/>
              <a:t>Typically </a:t>
            </a:r>
            <a:r>
              <a:rPr lang="en-US" dirty="0"/>
              <a:t>the number of leaves is about 10% to 20% fewer than the conventional DNN system (we found this worked the best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Since </a:t>
            </a:r>
            <a:r>
              <a:rPr lang="en-US" dirty="0"/>
              <a:t>the paper was published, we've found that left </a:t>
            </a:r>
            <a:r>
              <a:rPr lang="en-US" dirty="0" err="1"/>
              <a:t>biphone</a:t>
            </a:r>
            <a:r>
              <a:rPr lang="en-US" dirty="0"/>
              <a:t> works *slightly* better with this type of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It's </a:t>
            </a:r>
            <a:r>
              <a:rPr lang="en-US" dirty="0"/>
              <a:t>also faster, of course.</a:t>
            </a:r>
          </a:p>
        </p:txBody>
      </p:sp>
    </p:spTree>
    <p:extLst>
      <p:ext uri="{BB962C8B-B14F-4D97-AF65-F5344CB8AC3E}">
        <p14:creationId xmlns:p14="http://schemas.microsoft.com/office/powerpoint/2010/main" val="18730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Results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Comparison of regularization functions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78286"/>
              </p:ext>
            </p:extLst>
          </p:nvPr>
        </p:nvGraphicFramePr>
        <p:xfrm>
          <a:off x="2312973" y="1690688"/>
          <a:ext cx="7566053" cy="4267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607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77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3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7094">
                  <a:extLst>
                    <a:ext uri="{9D8B030D-6E8A-4147-A177-3AD203B41FA5}">
                      <a16:colId xmlns="" xmlns:a16="http://schemas.microsoft.com/office/drawing/2014/main" val="15320834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Regularization Function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WER (%)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Cross-entropy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Output l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norm</a:t>
                      </a:r>
                      <a:endParaRPr lang="en-US" sz="20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Leaky HMM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SWBD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16.8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11.1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15.9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10.5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15.9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10.4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16.4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10.9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15.7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10.3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15.7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10.3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15.8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10.4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15.6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10.4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12973" y="6365661"/>
            <a:ext cx="613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SWBD-300 </a:t>
            </a:r>
            <a:r>
              <a:rPr lang="en-US" dirty="0" err="1" smtClean="0"/>
              <a:t>Hr</a:t>
            </a:r>
            <a:r>
              <a:rPr lang="en-US" dirty="0" smtClean="0"/>
              <a:t> task : TDNN acoustic models : HUB ‘00 </a:t>
            </a:r>
            <a:r>
              <a:rPr lang="en-US" dirty="0" err="1" smtClean="0"/>
              <a:t>eval</a:t>
            </a:r>
            <a:r>
              <a:rPr lang="en-US" dirty="0" smtClean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Comparison of LF-MMI and CE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8887"/>
              </p:ext>
            </p:extLst>
          </p:nvPr>
        </p:nvGraphicFramePr>
        <p:xfrm>
          <a:off x="2394078" y="1798458"/>
          <a:ext cx="7931866" cy="3169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223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4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0991">
                  <a:extLst>
                    <a:ext uri="{9D8B030D-6E8A-4147-A177-3AD203B41FA5}">
                      <a16:colId xmlns="" xmlns:a16="http://schemas.microsoft.com/office/drawing/2014/main" val="1532083435"/>
                    </a:ext>
                  </a:extLst>
                </a:gridCol>
                <a:gridCol w="10421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Objective Function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Model (Size)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WER(%)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SWBD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TDNN-A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(16.6 M)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12.5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18.2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CE→sMBR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TDNN-A (16.6 M)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11.4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16.9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LF-MMI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TDNN-A (9.8 M)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10.7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TDNN-B (9.9 M)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10.4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15.6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TDNN-C (11.2 M)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15.5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LF-MMI →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sMBR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TDNN-C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(11.2 M)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15.1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1620" y="6400800"/>
            <a:ext cx="66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SWBD-300 </a:t>
            </a:r>
            <a:r>
              <a:rPr lang="en-US" dirty="0" err="1" smtClean="0"/>
              <a:t>Hr</a:t>
            </a:r>
            <a:r>
              <a:rPr lang="en-US" dirty="0" smtClean="0"/>
              <a:t> task : TDNN acoustic models : HUB ‘00 </a:t>
            </a:r>
            <a:r>
              <a:rPr lang="en-US" dirty="0" err="1" smtClean="0"/>
              <a:t>eval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94078" y="3383417"/>
            <a:ext cx="8229600" cy="1139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6344" y="4532451"/>
            <a:ext cx="8229600" cy="543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71068"/>
              </p:ext>
            </p:extLst>
          </p:nvPr>
        </p:nvGraphicFramePr>
        <p:xfrm>
          <a:off x="2677891" y="1641103"/>
          <a:ext cx="7825352" cy="3657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795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3319"/>
                <a:gridCol w="1583165"/>
                <a:gridCol w="1009281">
                  <a:extLst>
                    <a:ext uri="{9D8B030D-6E8A-4147-A177-3AD203B41FA5}">
                      <a16:colId xmlns="" xmlns:a16="http://schemas.microsoft.com/office/drawing/2014/main" val="768650361"/>
                    </a:ext>
                  </a:extLst>
                </a:gridCol>
              </a:tblGrid>
              <a:tr h="29890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Objective Function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WER (%)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9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SWBD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476462"/>
                  </a:ext>
                </a:extLst>
              </a:tr>
              <a:tr h="3030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TDNN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CE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18.2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060">
                <a:tc vMerge="1">
                  <a:txBody>
                    <a:bodyPr/>
                    <a:lstStyle/>
                    <a:p>
                      <a:pPr algn="ctr"/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LF-MMI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0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en-US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CE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16.5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908">
                <a:tc vMerge="1">
                  <a:txBody>
                    <a:bodyPr/>
                    <a:lstStyle/>
                    <a:p>
                      <a:pPr algn="ctr"/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</a:rPr>
                        <a:t>LF-MMI</a:t>
                      </a:r>
                      <a:endParaRPr lang="en-US" sz="24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90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BLSTM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14.9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289516293"/>
                  </a:ext>
                </a:extLst>
              </a:tr>
              <a:tr h="29890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LF-MMI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14.5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973049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LF-MMI with different DNNs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10560567" y="2829980"/>
            <a:ext cx="191386" cy="4455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86386" y="28406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553242" y="3705649"/>
            <a:ext cx="469790" cy="445534"/>
            <a:chOff x="10560567" y="3585260"/>
            <a:chExt cx="469790" cy="445534"/>
          </a:xfrm>
        </p:grpSpPr>
        <p:sp>
          <p:nvSpPr>
            <p:cNvPr id="9" name="Right Brace 8"/>
            <p:cNvSpPr/>
            <p:nvPr/>
          </p:nvSpPr>
          <p:spPr>
            <a:xfrm>
              <a:off x="10560567" y="3585260"/>
              <a:ext cx="191386" cy="44553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28671" y="36233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560567" y="4581318"/>
            <a:ext cx="498358" cy="445534"/>
            <a:chOff x="10560567" y="4284759"/>
            <a:chExt cx="498358" cy="445534"/>
          </a:xfrm>
        </p:grpSpPr>
        <p:sp>
          <p:nvSpPr>
            <p:cNvPr id="10" name="Right Brace 9"/>
            <p:cNvSpPr/>
            <p:nvPr/>
          </p:nvSpPr>
          <p:spPr>
            <a:xfrm>
              <a:off x="10560567" y="4284759"/>
              <a:ext cx="191386" cy="44553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7239" y="4284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44358" y="5728749"/>
            <a:ext cx="1892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SWBD-300 </a:t>
            </a:r>
            <a:r>
              <a:rPr lang="en-US" dirty="0" err="1" smtClean="0"/>
              <a:t>Hr</a:t>
            </a:r>
            <a:r>
              <a:rPr lang="en-US" dirty="0" smtClean="0"/>
              <a:t> task</a:t>
            </a:r>
          </a:p>
          <a:p>
            <a:r>
              <a:rPr lang="en-US" dirty="0" smtClean="0"/>
              <a:t>HUB ‘00 </a:t>
            </a:r>
            <a:r>
              <a:rPr lang="en-US" dirty="0" err="1" smtClean="0"/>
              <a:t>eval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5770" y="3463185"/>
            <a:ext cx="8678030" cy="911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75770" y="4375278"/>
            <a:ext cx="8544165" cy="1121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 should you care about this 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gives </a:t>
            </a:r>
            <a:r>
              <a:rPr lang="en-US" dirty="0">
                <a:solidFill>
                  <a:schemeClr val="accent6"/>
                </a:solidFill>
              </a:rPr>
              <a:t>better WERs</a:t>
            </a:r>
            <a:r>
              <a:rPr lang="en-US" dirty="0"/>
              <a:t> than the conventional way of training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It's </a:t>
            </a:r>
            <a:r>
              <a:rPr lang="en-US" dirty="0"/>
              <a:t>a lot </a:t>
            </a:r>
            <a:r>
              <a:rPr lang="en-US" dirty="0">
                <a:solidFill>
                  <a:schemeClr val="accent6"/>
                </a:solidFill>
              </a:rPr>
              <a:t>faster to </a:t>
            </a:r>
            <a:r>
              <a:rPr lang="en-US" dirty="0" smtClean="0">
                <a:solidFill>
                  <a:schemeClr val="accent6"/>
                </a:solidFill>
              </a:rPr>
              <a:t>train</a:t>
            </a:r>
          </a:p>
          <a:p>
            <a:r>
              <a:rPr lang="en-US" dirty="0" smtClean="0"/>
              <a:t>It's </a:t>
            </a:r>
            <a:r>
              <a:rPr lang="en-US" dirty="0"/>
              <a:t>a lot </a:t>
            </a:r>
            <a:r>
              <a:rPr lang="en-US" dirty="0">
                <a:solidFill>
                  <a:schemeClr val="accent6"/>
                </a:solidFill>
              </a:rPr>
              <a:t>faster to decode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We're </a:t>
            </a:r>
            <a:r>
              <a:rPr lang="en-US" dirty="0"/>
              <a:t>modifying most of the recipes in Kaldi to use </a:t>
            </a:r>
            <a:r>
              <a:rPr lang="en-US" dirty="0" smtClean="0"/>
              <a:t>this.</a:t>
            </a:r>
          </a:p>
          <a:p>
            <a:pPr marL="457200" lvl="1" indent="0">
              <a:buNone/>
            </a:pPr>
            <a:r>
              <a:rPr lang="en-US" dirty="0" smtClean="0"/>
              <a:t>Doesn't </a:t>
            </a:r>
            <a:r>
              <a:rPr lang="en-US" dirty="0"/>
              <a:t>always give WER improvements on small data (e.g. &lt; 50 hours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LF-MMI in various LVCSR tasks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525321"/>
              </p:ext>
            </p:extLst>
          </p:nvPr>
        </p:nvGraphicFramePr>
        <p:xfrm>
          <a:off x="1497027" y="2311388"/>
          <a:ext cx="9006437" cy="2595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94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68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7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3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7094">
                  <a:extLst>
                    <a:ext uri="{9D8B030D-6E8A-4147-A177-3AD203B41FA5}">
                      <a16:colId xmlns="" xmlns:a16="http://schemas.microsoft.com/office/drawing/2014/main" val="1532083435"/>
                    </a:ext>
                  </a:extLst>
                </a:gridCol>
                <a:gridCol w="14403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 ASR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Set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 →sMBR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LF-MMI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AMI-IHM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 hrs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25.1%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23.8%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22.4%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AMI-SDM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 hrs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50.9%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48.9%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46.1%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TED-LIUM*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118 hrs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12.1%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11.3%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11.2%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Switchboard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 hrs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18.2%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16.9%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15.5%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LibriSpeech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960 hrs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4.97%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4.56%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4.28%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Fisher + Switchboard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2100 hrs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15.4%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14.5%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13.3%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7027" y="5110911"/>
            <a:ext cx="391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TDNN acoustic models</a:t>
            </a:r>
          </a:p>
          <a:p>
            <a:r>
              <a:rPr lang="en-US" dirty="0" smtClean="0"/>
              <a:t>Similar architecture across LVCSR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of lattice-free MMI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5726"/>
              </p:ext>
            </p:extLst>
          </p:nvPr>
        </p:nvGraphicFramePr>
        <p:xfrm>
          <a:off x="838200" y="1690688"/>
          <a:ext cx="8102600" cy="402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329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4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33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8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8275">
                  <a:extLst>
                    <a:ext uri="{9D8B030D-6E8A-4147-A177-3AD203B41FA5}">
                      <a16:colId xmlns="" xmlns:a16="http://schemas.microsoft.com/office/drawing/2014/main" val="3556927755"/>
                    </a:ext>
                  </a:extLst>
                </a:gridCol>
                <a:gridCol w="923521">
                  <a:extLst>
                    <a:ext uri="{9D8B030D-6E8A-4147-A177-3AD203B41FA5}">
                      <a16:colId xmlns="" xmlns:a16="http://schemas.microsoft.com/office/drawing/2014/main" val="1532083435"/>
                    </a:ext>
                  </a:extLst>
                </a:gridCol>
                <a:gridCol w="847675">
                  <a:extLst>
                    <a:ext uri="{9D8B030D-6E8A-4147-A177-3AD203B41FA5}">
                      <a16:colId xmlns="" xmlns:a16="http://schemas.microsoft.com/office/drawing/2014/main" val="768650361"/>
                    </a:ext>
                  </a:extLst>
                </a:gridCol>
              </a:tblGrid>
              <a:tr h="35283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AM dataset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LM dataset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Hub5 2000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RT03S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SWB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CHM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FSH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SWB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476462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Mohd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et al 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10.6%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13.2%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18.9%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Mohd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et al 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F+S+O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9.9%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12.3%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Mohd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et al 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F+S+O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F+S+O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9.2%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11.5%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Saon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et al 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F+S+C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F+S+O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8.0*%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14.1%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TDNN + LF-MMI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10.2%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20.5%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14.2%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23.5%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289516293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TDNN + LF-MMI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→ sMBR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10.0%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20.1%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13.8%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730491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BLSTM + LF-MMI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→ sMBR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9.6%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19.3%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13.2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20.8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0532407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TDNN + LF-MMI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9.2%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17.3%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9.8%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14.8%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BLSTM + LF-MMI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F+S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8.8%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15.3%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9.8%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19657" y="2883483"/>
            <a:ext cx="3172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: Fisher corpus (1800 </a:t>
            </a:r>
            <a:r>
              <a:rPr lang="en-US" dirty="0" err="1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</a:t>
            </a:r>
            <a:r>
              <a:rPr lang="en-US" dirty="0"/>
              <a:t>: Switchboard Corpus (300 </a:t>
            </a:r>
            <a:r>
              <a:rPr lang="en-US" dirty="0" err="1"/>
              <a:t>hrs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C: </a:t>
            </a:r>
            <a:r>
              <a:rPr lang="en-US" dirty="0" err="1"/>
              <a:t>Callhome</a:t>
            </a:r>
            <a:r>
              <a:rPr lang="en-US" dirty="0"/>
              <a:t> corpus (14 </a:t>
            </a:r>
            <a:r>
              <a:rPr lang="en-US" dirty="0" err="1"/>
              <a:t>hrs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</a:t>
            </a:r>
            <a:r>
              <a:rPr lang="en-US" dirty="0"/>
              <a:t>: Other corpora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" y="6259790"/>
            <a:ext cx="11856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A.R.Mohamed</a:t>
            </a:r>
            <a:r>
              <a:rPr lang="en-US" sz="1200" dirty="0"/>
              <a:t>, </a:t>
            </a:r>
            <a:r>
              <a:rPr lang="en-US" sz="1200" dirty="0" err="1"/>
              <a:t>F.Seide</a:t>
            </a:r>
            <a:r>
              <a:rPr lang="en-US" sz="1200" dirty="0"/>
              <a:t>, </a:t>
            </a:r>
            <a:r>
              <a:rPr lang="en-US" sz="1200" dirty="0" err="1"/>
              <a:t>D.Yu</a:t>
            </a:r>
            <a:r>
              <a:rPr lang="en-US" sz="1200" dirty="0"/>
              <a:t>, </a:t>
            </a:r>
            <a:r>
              <a:rPr lang="en-US" sz="1200" dirty="0" err="1"/>
              <a:t>J.Droppo</a:t>
            </a:r>
            <a:r>
              <a:rPr lang="en-US" sz="1200" dirty="0"/>
              <a:t>, </a:t>
            </a:r>
            <a:r>
              <a:rPr lang="en-US" sz="1200" dirty="0" err="1"/>
              <a:t>A.Stolcke</a:t>
            </a:r>
            <a:r>
              <a:rPr lang="en-US" sz="1200" dirty="0"/>
              <a:t>, </a:t>
            </a:r>
            <a:r>
              <a:rPr lang="en-US" sz="1200" dirty="0" err="1"/>
              <a:t>G.Zweig</a:t>
            </a:r>
            <a:r>
              <a:rPr lang="en-US" sz="1200" dirty="0"/>
              <a:t> and G. Penn, “Deep bi-directional recurrent networks over spectral windows,” in Proceedings of ASRU. ASRU, 2015. </a:t>
            </a:r>
          </a:p>
          <a:p>
            <a:r>
              <a:rPr lang="en-US" sz="1200" dirty="0"/>
              <a:t>[2] G. </a:t>
            </a:r>
            <a:r>
              <a:rPr lang="en-US" sz="1200" dirty="0" err="1"/>
              <a:t>Saon</a:t>
            </a:r>
            <a:r>
              <a:rPr lang="en-US" sz="1200" dirty="0"/>
              <a:t>, H.K. J. </a:t>
            </a:r>
            <a:r>
              <a:rPr lang="en-US" sz="1200" dirty="0" err="1"/>
              <a:t>Kuo</a:t>
            </a:r>
            <a:r>
              <a:rPr lang="en-US" sz="1200" dirty="0"/>
              <a:t>, S. Rennie, and M. </a:t>
            </a:r>
            <a:r>
              <a:rPr lang="en-US" sz="1200" dirty="0" err="1"/>
              <a:t>Picheny</a:t>
            </a:r>
            <a:r>
              <a:rPr lang="en-US" sz="1200" dirty="0"/>
              <a:t>, “The IBM 2015 English Conversational Telephone Speech Recognition System,” 2015. Available: http://arxiv.org/abs/ </a:t>
            </a:r>
            <a:r>
              <a:rPr lang="en-US" sz="1200" dirty="0" smtClean="0"/>
              <a:t>1505.05899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*Better </a:t>
            </a:r>
            <a:r>
              <a:rPr lang="en-US" sz="1200" dirty="0"/>
              <a:t>results reported in </a:t>
            </a:r>
            <a:r>
              <a:rPr lang="en-US" sz="1200" dirty="0" err="1"/>
              <a:t>Saon</a:t>
            </a:r>
            <a:r>
              <a:rPr lang="en-US" sz="1200" dirty="0"/>
              <a:t> et. al., “</a:t>
            </a:r>
            <a:r>
              <a:rPr lang="en-US" sz="1200" i="1" dirty="0"/>
              <a:t>The IBM 2016 English Conversational Telephone Speech Recognition System</a:t>
            </a:r>
            <a:r>
              <a:rPr lang="en-US" sz="1200" dirty="0"/>
              <a:t>”, this conf.</a:t>
            </a:r>
          </a:p>
          <a:p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154561" y="1507523"/>
            <a:ext cx="1902165" cy="4584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Conclusion &amp; Future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Applied ideas from recent CTC efforts to MMI</a:t>
            </a:r>
          </a:p>
          <a:p>
            <a:pPr lvl="1"/>
            <a:r>
              <a:rPr lang="en-US" dirty="0" smtClean="0"/>
              <a:t>Reduced output rate and tolerance in numerator</a:t>
            </a:r>
          </a:p>
          <a:p>
            <a:r>
              <a:rPr lang="en-US" dirty="0" smtClean="0"/>
              <a:t>Using denominator-lattice-free MMI &amp; reduced frame rate</a:t>
            </a:r>
          </a:p>
          <a:p>
            <a:pPr lvl="1"/>
            <a:r>
              <a:rPr lang="en-US" dirty="0" smtClean="0"/>
              <a:t>Up to 5x reduction in total training time </a:t>
            </a:r>
          </a:p>
          <a:p>
            <a:pPr lvl="2"/>
            <a:r>
              <a:rPr lang="en-US" dirty="0" smtClean="0"/>
              <a:t>no CE pre-training, no denominator lattice generation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8% </a:t>
            </a:r>
            <a:r>
              <a:rPr lang="en-US" dirty="0" smtClean="0"/>
              <a:t>rel. imp. over </a:t>
            </a:r>
            <a:r>
              <a:rPr lang="en-US" dirty="0" err="1" smtClean="0"/>
              <a:t>CE+sMBR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11.5%</a:t>
            </a:r>
            <a:r>
              <a:rPr lang="en-US" dirty="0" smtClean="0"/>
              <a:t> rel. imp. over CE</a:t>
            </a:r>
          </a:p>
          <a:p>
            <a:r>
              <a:rPr lang="en-US" dirty="0" smtClean="0"/>
              <a:t>Consistent gains across several datasets (80 - 2100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Investigating better </a:t>
            </a:r>
            <a:r>
              <a:rPr lang="en-US" i="1" dirty="0" smtClean="0"/>
              <a:t>data cleanup </a:t>
            </a:r>
            <a:r>
              <a:rPr lang="en-US" dirty="0" smtClean="0"/>
              <a:t>strategies</a:t>
            </a:r>
          </a:p>
          <a:p>
            <a:r>
              <a:rPr lang="en-US" dirty="0" smtClean="0"/>
              <a:t>Examining difference in gains across feed-forward and recurrent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Connection with CTC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actually came out from some (unpublished) work on CTC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a simplification of an extension of an extension of CTC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Not </a:t>
            </a:r>
            <a:r>
              <a:rPr lang="en-US" dirty="0"/>
              <a:t>really going into that work in the paper or talk. Basically I didn't see any gains with any variety of CTC (many others find this too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Commonalities </a:t>
            </a:r>
            <a:r>
              <a:rPr lang="en-US" dirty="0"/>
              <a:t>with </a:t>
            </a:r>
            <a:r>
              <a:rPr lang="en-US" dirty="0" smtClean="0"/>
              <a:t>CTC:</a:t>
            </a:r>
          </a:p>
          <a:p>
            <a:pPr lvl="1"/>
            <a:r>
              <a:rPr lang="en-US" dirty="0" smtClean="0"/>
              <a:t>Objective </a:t>
            </a:r>
            <a:r>
              <a:rPr lang="en-US" dirty="0"/>
              <a:t>function is posterior of the correct transcript of the </a:t>
            </a:r>
            <a:r>
              <a:rPr lang="en-US" dirty="0" smtClean="0"/>
              <a:t>utterance</a:t>
            </a:r>
            <a:endParaRPr lang="en-US" dirty="0"/>
          </a:p>
          <a:p>
            <a:pPr lvl="1"/>
            <a:r>
              <a:rPr lang="en-US" dirty="0" smtClean="0"/>
              <a:t>30ms </a:t>
            </a:r>
            <a:r>
              <a:rPr lang="en-US" dirty="0"/>
              <a:t>frame shift at the output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(</a:t>
            </a:r>
            <a:r>
              <a:rPr lang="en-US" dirty="0"/>
              <a:t>see at this conf., "</a:t>
            </a:r>
            <a:r>
              <a:rPr lang="en-US" i="1" dirty="0"/>
              <a:t>Lower Frame Rate NN AMs</a:t>
            </a:r>
            <a:r>
              <a:rPr lang="en-US" dirty="0"/>
              <a:t>", </a:t>
            </a:r>
            <a:r>
              <a:rPr lang="en-US" dirty="0" err="1"/>
              <a:t>Pundak</a:t>
            </a:r>
            <a:r>
              <a:rPr lang="en-US" dirty="0"/>
              <a:t> &amp; </a:t>
            </a:r>
            <a:r>
              <a:rPr lang="en-US" dirty="0" err="1"/>
              <a:t>Sainath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is it 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</a:t>
            </a:r>
            <a:r>
              <a:rPr lang="en-US" dirty="0"/>
              <a:t>MMI, captain, but not as we know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Normally </a:t>
            </a:r>
            <a:r>
              <a:rPr lang="en-US" dirty="0"/>
              <a:t>we'd do frame-by-frame training followed by </a:t>
            </a:r>
            <a:r>
              <a:rPr lang="en-US" dirty="0" smtClean="0"/>
              <a:t>MMI.</a:t>
            </a:r>
          </a:p>
          <a:p>
            <a:r>
              <a:rPr lang="en-US" dirty="0" smtClean="0"/>
              <a:t>We </a:t>
            </a:r>
            <a:r>
              <a:rPr lang="en-US" dirty="0"/>
              <a:t>train the neural net from a </a:t>
            </a:r>
            <a:r>
              <a:rPr lang="en-US" dirty="0">
                <a:solidFill>
                  <a:schemeClr val="accent6"/>
                </a:solidFill>
              </a:rPr>
              <a:t>random </a:t>
            </a:r>
            <a:r>
              <a:rPr lang="en-US" dirty="0" smtClean="0">
                <a:solidFill>
                  <a:schemeClr val="accent6"/>
                </a:solidFill>
              </a:rPr>
              <a:t>start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frame </a:t>
            </a:r>
            <a:r>
              <a:rPr lang="en-US" dirty="0" smtClean="0"/>
              <a:t>shift [at the neural net output] is </a:t>
            </a:r>
            <a:r>
              <a:rPr lang="en-US" dirty="0">
                <a:solidFill>
                  <a:schemeClr val="accent6"/>
                </a:solidFill>
              </a:rPr>
              <a:t>30ms</a:t>
            </a:r>
            <a:r>
              <a:rPr lang="en-US" dirty="0"/>
              <a:t>, not 10ms.</a:t>
            </a:r>
          </a:p>
        </p:txBody>
      </p:sp>
    </p:spTree>
    <p:extLst>
      <p:ext uri="{BB962C8B-B14F-4D97-AF65-F5344CB8AC3E}">
        <p14:creationId xmlns:p14="http://schemas.microsoft.com/office/powerpoint/2010/main" val="9216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is training MMI from scratch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MMI training, in general there are </a:t>
            </a:r>
            <a:r>
              <a:rPr lang="en-US" dirty="0">
                <a:solidFill>
                  <a:srgbClr val="C00000"/>
                </a:solidFill>
              </a:rPr>
              <a:t>two forward-backward algorithms</a:t>
            </a:r>
            <a:r>
              <a:rPr lang="en-US" dirty="0"/>
              <a:t>, and we subtract the occupation counts (</a:t>
            </a:r>
            <a:r>
              <a:rPr lang="en-US" dirty="0" err="1" smtClean="0"/>
              <a:t>num</a:t>
            </a:r>
            <a:r>
              <a:rPr lang="en-US" dirty="0" smtClean="0"/>
              <a:t>-den)</a:t>
            </a:r>
          </a:p>
          <a:p>
            <a:pPr lvl="1"/>
            <a:r>
              <a:rPr lang="en-US" dirty="0" smtClean="0"/>
              <a:t>Numerator </a:t>
            </a:r>
            <a:r>
              <a:rPr lang="en-US" dirty="0"/>
              <a:t>== correct </a:t>
            </a:r>
            <a:r>
              <a:rPr lang="en-US" dirty="0" smtClean="0"/>
              <a:t>transcript</a:t>
            </a:r>
          </a:p>
          <a:p>
            <a:pPr lvl="1"/>
            <a:r>
              <a:rPr lang="en-US" dirty="0" smtClean="0"/>
              <a:t>Denominator </a:t>
            </a:r>
            <a:r>
              <a:rPr lang="en-US" dirty="0"/>
              <a:t>== all possible </a:t>
            </a:r>
            <a:r>
              <a:rPr lang="en-US" dirty="0" smtClean="0"/>
              <a:t>transcripts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Full </a:t>
            </a:r>
            <a:r>
              <a:rPr lang="en-US" dirty="0">
                <a:solidFill>
                  <a:srgbClr val="C00000"/>
                </a:solidFill>
              </a:rPr>
              <a:t>forward backward </a:t>
            </a:r>
            <a:r>
              <a:rPr lang="en-US" dirty="0"/>
              <a:t>or even search over denominator is slow -&gt; must be on GPU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GPU, beam search is </a:t>
            </a:r>
            <a:r>
              <a:rPr lang="en-US" dirty="0" smtClean="0"/>
              <a:t>hard</a:t>
            </a:r>
          </a:p>
          <a:p>
            <a:pPr lvl="1"/>
            <a:r>
              <a:rPr lang="en-US" dirty="0" smtClean="0"/>
              <a:t>Lose </a:t>
            </a:r>
            <a:r>
              <a:rPr lang="en-US" dirty="0"/>
              <a:t>a lot of efficiency if different cores are taking different code paths or accessing different data</a:t>
            </a:r>
          </a:p>
        </p:txBody>
      </p:sp>
    </p:spTree>
    <p:extLst>
      <p:ext uri="{BB962C8B-B14F-4D97-AF65-F5344CB8AC3E}">
        <p14:creationId xmlns:p14="http://schemas.microsoft.com/office/powerpoint/2010/main" val="10254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How do we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Full </a:t>
            </a:r>
            <a:r>
              <a:rPr lang="en-US" dirty="0"/>
              <a:t>forward backward of denominator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on GPU, custom kernels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Break </a:t>
            </a:r>
            <a:r>
              <a:rPr lang="en-US" dirty="0"/>
              <a:t>up utterances into fixed-size </a:t>
            </a:r>
            <a:r>
              <a:rPr lang="en-US" dirty="0" smtClean="0"/>
              <a:t>chunks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(one-second chunks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Keep </a:t>
            </a:r>
            <a:r>
              <a:rPr lang="en-US" dirty="0"/>
              <a:t>the denominator graph small </a:t>
            </a:r>
            <a:r>
              <a:rPr lang="en-US" dirty="0" smtClean="0"/>
              <a:t>enough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so we can keep the forward </a:t>
            </a:r>
            <a:r>
              <a:rPr lang="en-US" dirty="0" smtClean="0"/>
              <a:t>(𝛼) scores </a:t>
            </a:r>
            <a:r>
              <a:rPr lang="en-US" dirty="0"/>
              <a:t>on the GPU for a </a:t>
            </a:r>
            <a:r>
              <a:rPr lang="en-US" dirty="0" err="1"/>
              <a:t>minibatch</a:t>
            </a:r>
            <a:r>
              <a:rPr lang="en-US" dirty="0"/>
              <a:t> of utterances (e.g. 128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 next slides, will explore the consequences of these decisions.</a:t>
            </a:r>
          </a:p>
        </p:txBody>
      </p:sp>
    </p:spTree>
    <p:extLst>
      <p:ext uri="{BB962C8B-B14F-4D97-AF65-F5344CB8AC3E}">
        <p14:creationId xmlns:p14="http://schemas.microsoft.com/office/powerpoint/2010/main" val="16143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Fixed chunk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1-second chunks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not highly sensitive to the exact length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Slight </a:t>
            </a:r>
            <a:r>
              <a:rPr lang="en-US" dirty="0"/>
              <a:t>overlaps or gaps where we break up utterances this </a:t>
            </a:r>
            <a:r>
              <a:rPr lang="en-US" dirty="0" smtClean="0"/>
              <a:t>way</a:t>
            </a:r>
            <a:endParaRPr lang="en-US" dirty="0" smtClean="0"/>
          </a:p>
          <a:p>
            <a:r>
              <a:rPr lang="en-US" dirty="0" smtClean="0"/>
              <a:t>Append </a:t>
            </a:r>
            <a:r>
              <a:rPr lang="en-US" dirty="0"/>
              <a:t>successive utterances in data </a:t>
            </a:r>
            <a:r>
              <a:rPr lang="en-US" dirty="0" smtClean="0"/>
              <a:t>preparation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so all utterances are at least 1 </a:t>
            </a:r>
            <a:r>
              <a:rPr lang="en-US" dirty="0" smtClean="0"/>
              <a:t>second.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Difficulty</a:t>
            </a:r>
            <a:r>
              <a:rPr lang="en-US" dirty="0"/>
              <a:t>: how do we break up the </a:t>
            </a:r>
            <a:r>
              <a:rPr lang="en-US" dirty="0" smtClean="0"/>
              <a:t>transcripts?</a:t>
            </a:r>
          </a:p>
          <a:p>
            <a:pPr lvl="1"/>
            <a:r>
              <a:rPr lang="en-US" dirty="0" smtClean="0"/>
              <a:t>1-second </a:t>
            </a:r>
            <a:r>
              <a:rPr lang="en-US" dirty="0"/>
              <a:t>chunks may not coincide with word boundaries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... </a:t>
            </a:r>
            <a:r>
              <a:rPr lang="en-US" dirty="0"/>
              <a:t>see next slide for solution.</a:t>
            </a:r>
          </a:p>
        </p:txBody>
      </p:sp>
    </p:spTree>
    <p:extLst>
      <p:ext uri="{BB962C8B-B14F-4D97-AF65-F5344CB8AC3E}">
        <p14:creationId xmlns:p14="http://schemas.microsoft.com/office/powerpoint/2010/main" val="7553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Numerator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/>
              <a:t>a lattice for the </a:t>
            </a:r>
            <a:r>
              <a:rPr lang="en-US" i="1" dirty="0" smtClean="0"/>
              <a:t>numerator</a:t>
            </a:r>
            <a:r>
              <a:rPr lang="en-US" dirty="0" smtClean="0"/>
              <a:t>, </a:t>
            </a:r>
            <a:r>
              <a:rPr lang="en-US" dirty="0"/>
              <a:t>encoding alternative pronunciations of the transcript of the original </a:t>
            </a:r>
            <a:r>
              <a:rPr lang="en-US" dirty="0" smtClean="0"/>
              <a:t>utterance.</a:t>
            </a:r>
          </a:p>
          <a:p>
            <a:r>
              <a:rPr lang="en-US" dirty="0" smtClean="0"/>
              <a:t>The </a:t>
            </a:r>
            <a:r>
              <a:rPr lang="en-US" dirty="0"/>
              <a:t>lattice is turned into an FST that constrains at what time the phones can appear, to +-0.05 seconds from their positions in the </a:t>
            </a:r>
            <a:r>
              <a:rPr lang="en-US" dirty="0" smtClean="0"/>
              <a:t>lattice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this into an FST whose labels are pdfs (neural-net outputs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Extract </a:t>
            </a:r>
            <a:r>
              <a:rPr lang="en-US" dirty="0"/>
              <a:t>fixed-size chunks from this FST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599" y="5494192"/>
            <a:ext cx="10972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In [1], FSTs </a:t>
            </a:r>
            <a:r>
              <a:rPr lang="en-US" dirty="0"/>
              <a:t>are used to constrain the labels to a certain window around where the baseline system puts them</a:t>
            </a:r>
            <a:r>
              <a:rPr lang="en-US" dirty="0" smtClean="0"/>
              <a:t>. We used the same idea here.</a:t>
            </a:r>
            <a:endParaRPr lang="en-US" dirty="0"/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[1] : 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. Senior, H.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Sak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F. de Chaumont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Quitry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T. N.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Sainath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and K. Rao, “Acoustic Modelling with CD-CTC-SMBR LSTM RNNS,” in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ASRU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2015. </a:t>
            </a:r>
            <a:endParaRPr lang="en-US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 topology and frame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use a topology that can be traversed in </a:t>
            </a:r>
            <a:r>
              <a:rPr lang="en-US" dirty="0">
                <a:solidFill>
                  <a:schemeClr val="accent6"/>
                </a:solidFill>
              </a:rPr>
              <a:t>1 state</a:t>
            </a:r>
            <a:r>
              <a:rPr lang="en-US" dirty="0"/>
              <a:t>, and a </a:t>
            </a:r>
            <a:r>
              <a:rPr lang="en-US" dirty="0">
                <a:solidFill>
                  <a:schemeClr val="accent6"/>
                </a:solidFill>
              </a:rPr>
              <a:t>30ms frame </a:t>
            </a:r>
            <a:r>
              <a:rPr lang="en-US" dirty="0" smtClean="0">
                <a:solidFill>
                  <a:schemeClr val="accent6"/>
                </a:solidFill>
              </a:rPr>
              <a:t>shift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did find that the 30ms frame shift was optimal for the 1-state </a:t>
            </a:r>
            <a:r>
              <a:rPr lang="en-US" dirty="0" smtClean="0"/>
              <a:t>topology.</a:t>
            </a:r>
          </a:p>
          <a:p>
            <a:r>
              <a:rPr lang="en-US" dirty="0" smtClean="0"/>
              <a:t>We </a:t>
            </a:r>
            <a:r>
              <a:rPr lang="en-US" dirty="0"/>
              <a:t>experimented with different topologies that can be traversed in 1 </a:t>
            </a:r>
            <a:r>
              <a:rPr lang="en-US" dirty="0" smtClean="0"/>
              <a:t>state</a:t>
            </a:r>
            <a:r>
              <a:rPr lang="en-US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Chosen topology,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 Can </a:t>
            </a:r>
            <a:r>
              <a:rPr lang="en-US" dirty="0"/>
              <a:t>generate "a", "ab", "</a:t>
            </a:r>
            <a:r>
              <a:rPr lang="en-US" dirty="0" err="1"/>
              <a:t>abb</a:t>
            </a:r>
            <a:r>
              <a:rPr lang="en-US" dirty="0"/>
              <a:t>", 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463860" y="3904634"/>
            <a:ext cx="2324431" cy="1844065"/>
            <a:chOff x="6463860" y="3904634"/>
            <a:chExt cx="2324431" cy="1844065"/>
          </a:xfrm>
        </p:grpSpPr>
        <p:sp>
          <p:nvSpPr>
            <p:cNvPr id="4" name="TextBox 3"/>
            <p:cNvSpPr txBox="1"/>
            <p:nvPr/>
          </p:nvSpPr>
          <p:spPr>
            <a:xfrm>
              <a:off x="6847063" y="464059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  <a:endParaRPr lang="en-US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28676" y="463713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63860" y="4428628"/>
              <a:ext cx="349857" cy="35780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451147" y="4428628"/>
              <a:ext cx="349857" cy="357808"/>
            </a:xfrm>
            <a:prstGeom prst="ellipse">
              <a:avLst/>
            </a:prstGeom>
            <a:solidFill>
              <a:schemeClr val="accent6"/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438434" y="4428628"/>
              <a:ext cx="349857" cy="35780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813717" y="4607532"/>
              <a:ext cx="637430" cy="0"/>
            </a:xfrm>
            <a:prstGeom prst="straightConnector1">
              <a:avLst/>
            </a:prstGeom>
            <a:ln w="34925">
              <a:solidFill>
                <a:schemeClr val="accent6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801004" y="4607532"/>
              <a:ext cx="637430" cy="0"/>
            </a:xfrm>
            <a:prstGeom prst="straightConnector1">
              <a:avLst/>
            </a:prstGeom>
            <a:ln w="34925">
              <a:solidFill>
                <a:schemeClr val="accent6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/>
            <p:nvPr/>
          </p:nvCxnSpPr>
          <p:spPr>
            <a:xfrm rot="16200000" flipH="1" flipV="1">
              <a:off x="7449160" y="4430615"/>
              <a:ext cx="178904" cy="174929"/>
            </a:xfrm>
            <a:prstGeom prst="curvedConnector4">
              <a:avLst>
                <a:gd name="adj1" fmla="val -127778"/>
                <a:gd name="adj2" fmla="val 230682"/>
              </a:avLst>
            </a:prstGeom>
            <a:ln w="34925">
              <a:solidFill>
                <a:schemeClr val="accent6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83487" y="390463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  <a:endParaRPr lang="en-US" baseline="-25000" dirty="0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5400000" flipH="1" flipV="1">
              <a:off x="7538029" y="3834796"/>
              <a:ext cx="52400" cy="1850880"/>
            </a:xfrm>
            <a:prstGeom prst="curvedConnector3">
              <a:avLst>
                <a:gd name="adj1" fmla="val -1232540"/>
              </a:avLst>
            </a:prstGeom>
            <a:ln w="34925">
              <a:solidFill>
                <a:schemeClr val="accent6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324592" y="53793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3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2327</Words>
  <Application>Microsoft Macintosh PowerPoint</Application>
  <PresentationFormat>Widescreen</PresentationFormat>
  <Paragraphs>410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Consolas</vt:lpstr>
      <vt:lpstr>Arial</vt:lpstr>
      <vt:lpstr>Office Theme</vt:lpstr>
      <vt:lpstr>Purely sequence-trained neural networks for ASR based on lattice-free MMI</vt:lpstr>
      <vt:lpstr>Why should you care about this ?</vt:lpstr>
      <vt:lpstr>Connection with CTC</vt:lpstr>
      <vt:lpstr>What is it ?</vt:lpstr>
      <vt:lpstr>Why is training MMI from scratch hard?</vt:lpstr>
      <vt:lpstr>How do we do it?</vt:lpstr>
      <vt:lpstr>Fixed chunk sizes</vt:lpstr>
      <vt:lpstr>Numerator representation</vt:lpstr>
      <vt:lpstr>Model topology and frame rate</vt:lpstr>
      <vt:lpstr>Denominator graph</vt:lpstr>
      <vt:lpstr>Regularization</vt:lpstr>
      <vt:lpstr>Frame shift issues</vt:lpstr>
      <vt:lpstr>Speed etc.</vt:lpstr>
      <vt:lpstr>Transcript Quality</vt:lpstr>
      <vt:lpstr>Left bi-phone</vt:lpstr>
      <vt:lpstr>Results</vt:lpstr>
      <vt:lpstr>Comparison of regularization functions</vt:lpstr>
      <vt:lpstr>Comparison of LF-MMI and CE</vt:lpstr>
      <vt:lpstr>LF-MMI with different DNNs</vt:lpstr>
      <vt:lpstr>LF-MMI in various LVCSR tasks</vt:lpstr>
      <vt:lpstr>Performance of lattice-free MMI</vt:lpstr>
      <vt:lpstr>Conclusion &amp;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sequence-trained neural networks for ASR based on lattice-free MMI</dc:title>
  <dc:creator>vijay peddinti</dc:creator>
  <cp:lastModifiedBy>vijay peddinti</cp:lastModifiedBy>
  <cp:revision>253</cp:revision>
  <dcterms:created xsi:type="dcterms:W3CDTF">2016-09-09T21:53:56Z</dcterms:created>
  <dcterms:modified xsi:type="dcterms:W3CDTF">2016-09-11T20:48:20Z</dcterms:modified>
</cp:coreProperties>
</file>