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4"/>
  </p:notesMasterIdLst>
  <p:sldIdLst>
    <p:sldId id="256" r:id="rId2"/>
    <p:sldId id="257" r:id="rId3"/>
    <p:sldId id="264" r:id="rId4"/>
    <p:sldId id="260" r:id="rId5"/>
    <p:sldId id="290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6" r:id="rId17"/>
    <p:sldId id="275" r:id="rId18"/>
    <p:sldId id="279" r:id="rId19"/>
    <p:sldId id="278" r:id="rId20"/>
    <p:sldId id="277" r:id="rId21"/>
    <p:sldId id="280" r:id="rId22"/>
    <p:sldId id="283" r:id="rId23"/>
    <p:sldId id="282" r:id="rId24"/>
    <p:sldId id="284" r:id="rId25"/>
    <p:sldId id="281" r:id="rId26"/>
    <p:sldId id="285" r:id="rId27"/>
    <p:sldId id="286" r:id="rId28"/>
    <p:sldId id="287" r:id="rId29"/>
    <p:sldId id="288" r:id="rId30"/>
    <p:sldId id="289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0"/>
    <p:restoredTop sz="94527"/>
  </p:normalViewPr>
  <p:slideViewPr>
    <p:cSldViewPr snapToGrid="0" snapToObjects="1">
      <p:cViewPr varScale="1">
        <p:scale>
          <a:sx n="110" d="100"/>
          <a:sy n="110" d="100"/>
        </p:scale>
        <p:origin x="8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B1160-1AC6-B943-9C81-4F928E2EBBA2}" type="datetimeFigureOut">
              <a:t>9/10/19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FAC6C-0767-A141-A8E5-16B1DF563B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9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9/10/19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framework for formalizing tensor computations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8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943331"/>
          </a:xfrm>
        </p:spPr>
        <p:txBody>
          <a:bodyPr/>
          <a:lstStyle/>
          <a:p>
            <a:r>
              <a:rPr lang="en-US"/>
              <a:t>reversed axes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61275"/>
            <a:ext cx="10058400" cy="4618494"/>
          </a:xfrm>
        </p:spPr>
        <p:txBody>
          <a:bodyPr>
            <a:normAutofit/>
          </a:bodyPr>
          <a:lstStyle/>
          <a:p>
            <a:r>
              <a:rPr lang="en-US" dirty="0"/>
              <a:t>In frameworks like </a:t>
            </a:r>
            <a:r>
              <a:rPr lang="en-US" dirty="0" err="1"/>
              <a:t>PyTorch</a:t>
            </a:r>
            <a:r>
              <a:rPr lang="en-US" dirty="0"/>
              <a:t>, `broadcasting’ pads to the left with ones where num-axes differ</a:t>
            </a:r>
          </a:p>
          <a:p>
            <a:r>
              <a:rPr lang="en-US" dirty="0"/>
              <a:t>For instance, a basic operation on Tensors of dims [3,4] and [4] would be interpreted the same as an operation on dims [3,4] and [1,4].</a:t>
            </a:r>
          </a:p>
          <a:p>
            <a:r>
              <a:rPr lang="en-US" dirty="0"/>
              <a:t>This turns out to be extremely inconvenient to implement, as axis-indexes constantly shift.</a:t>
            </a:r>
          </a:p>
          <a:p>
            <a:r>
              <a:rPr lang="en-US" dirty="0"/>
              <a:t>Here, we swap everything around: broadcasting pads to the right with ones.  Call our swapped numbering the ‘internal numbering’.</a:t>
            </a:r>
          </a:p>
          <a:p>
            <a:r>
              <a:rPr lang="en-US" dirty="0"/>
              <a:t>We intend to allocate with a “Fortran-style” layout (first stride equals 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 dirty="0">
                <a:latin typeface="Gill Sans MT" panose="020B0502020104020203" pitchFamily="34" charset="77"/>
                <a:ea typeface="Al Bayan Plain" charset="-78"/>
                <a:cs typeface="Al Bayan Plain" charset="-78"/>
              </a:rPr>
              <a:t>, in the internal numbering</a:t>
            </a:r>
            <a:r>
              <a:rPr lang="en-US" dirty="0">
                <a:latin typeface="Gill Sans MT" panose="020B0502020104020203" pitchFamily="34" charset="77"/>
              </a:rPr>
              <a:t>)</a:t>
            </a:r>
          </a:p>
          <a:p>
            <a:r>
              <a:rPr lang="en-US" dirty="0"/>
              <a:t>To preserve the semantics that people are familiar with, we can use an outer layer / API that converts to the familiar layout (reversing axes).  So the actual interface behavior would be the same as </a:t>
            </a:r>
            <a:r>
              <a:rPr lang="en-US" dirty="0" err="1"/>
              <a:t>PyTorch</a:t>
            </a:r>
            <a:r>
              <a:rPr lang="en-US" dirty="0"/>
              <a:t>, etc.</a:t>
            </a:r>
          </a:p>
          <a:p>
            <a:r>
              <a:rPr lang="en-US" dirty="0"/>
              <a:t>Note: for most purposes the </a:t>
            </a:r>
            <a:r>
              <a:rPr lang="en-US" dirty="0" err="1"/>
              <a:t>num_axes</a:t>
            </a:r>
            <a:r>
              <a:rPr lang="en-US" dirty="0"/>
              <a:t> is redundant (could view all patterns as having </a:t>
            </a:r>
            <a:r>
              <a:rPr lang="en-US" b="1" dirty="0"/>
              <a:t>M</a:t>
            </a:r>
            <a:r>
              <a:rPr lang="en-US" dirty="0"/>
              <a:t> axes)</a:t>
            </a:r>
          </a:p>
          <a:p>
            <a:pPr lvl="1"/>
            <a:r>
              <a:rPr lang="en-US" dirty="0" err="1"/>
              <a:t>num_axes</a:t>
            </a:r>
            <a:r>
              <a:rPr lang="en-US" dirty="0"/>
              <a:t> only matters for the compatibility layer which preserves the semantics of </a:t>
            </a:r>
            <a:r>
              <a:rPr lang="en-US" dirty="0" err="1"/>
              <a:t>PyTorch</a:t>
            </a:r>
            <a:r>
              <a:rPr lang="en-US" dirty="0"/>
              <a:t> and similar.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3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819345"/>
          </a:xfrm>
        </p:spPr>
        <p:txBody>
          <a:bodyPr/>
          <a:lstStyle/>
          <a:p>
            <a:r>
              <a:rPr lang="en-US"/>
              <a:t>Valid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297"/>
            <a:ext cx="10058400" cy="4587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DEFINITION</a:t>
            </a:r>
            <a:r>
              <a:rPr lang="en-US" dirty="0"/>
              <a:t>.  </a:t>
            </a:r>
          </a:p>
          <a:p>
            <a:pPr marL="0" indent="0">
              <a:buNone/>
            </a:pPr>
            <a:r>
              <a:rPr lang="en-US" dirty="0"/>
              <a:t>A valid Pattern is a pattern </a:t>
            </a:r>
            <a:r>
              <a:rPr lang="en-US" b="1" dirty="0"/>
              <a:t>p</a:t>
            </a:r>
            <a:r>
              <a:rPr lang="en-US" dirty="0"/>
              <a:t> that satisfies the following 7 properties: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Must have </a:t>
            </a:r>
            <a:r>
              <a:rPr lang="en-US" b="1" dirty="0"/>
              <a:t>0 &lt;= </a:t>
            </a:r>
            <a:r>
              <a:rPr lang="en-US" b="1" dirty="0" err="1"/>
              <a:t>p.num_axes</a:t>
            </a:r>
            <a:r>
              <a:rPr lang="en-US" b="1" dirty="0"/>
              <a:t> &lt;= M</a:t>
            </a:r>
            <a:r>
              <a:rPr lang="en-US" dirty="0"/>
              <a:t>, where </a:t>
            </a:r>
            <a:r>
              <a:rPr lang="en-US" b="1" dirty="0"/>
              <a:t>M</a:t>
            </a:r>
            <a:r>
              <a:rPr lang="en-US" dirty="0"/>
              <a:t> is the maximum num-axes (e.g. </a:t>
            </a:r>
            <a:r>
              <a:rPr lang="en-US" b="1" dirty="0"/>
              <a:t>M=6</a:t>
            </a:r>
            <a:r>
              <a:rPr lang="en-US" dirty="0"/>
              <a:t>).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Must have </a:t>
            </a:r>
            <a:r>
              <a:rPr lang="en-US" b="1" dirty="0" err="1"/>
              <a:t>p.dims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&gt; 0 </a:t>
            </a:r>
            <a:r>
              <a:rPr lang="en-US" dirty="0"/>
              <a:t>for all </a:t>
            </a:r>
            <a:r>
              <a:rPr lang="en-US" b="1" dirty="0"/>
              <a:t>0 &lt;= </a:t>
            </a:r>
            <a:r>
              <a:rPr lang="en-US" b="1" dirty="0" err="1"/>
              <a:t>i</a:t>
            </a:r>
            <a:r>
              <a:rPr lang="en-US" b="1" dirty="0"/>
              <a:t> &lt; M</a:t>
            </a:r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all axes </a:t>
            </a:r>
            <a:r>
              <a:rPr lang="en-US" b="1" dirty="0" err="1"/>
              <a:t>i</a:t>
            </a:r>
            <a:r>
              <a:rPr lang="en-US" dirty="0"/>
              <a:t> with </a:t>
            </a:r>
            <a:r>
              <a:rPr lang="en-US" b="1" dirty="0" err="1"/>
              <a:t>num_axes</a:t>
            </a:r>
            <a:r>
              <a:rPr lang="en-US" b="1" dirty="0"/>
              <a:t> &lt;= </a:t>
            </a:r>
            <a:r>
              <a:rPr lang="en-US" b="1" dirty="0" err="1"/>
              <a:t>i</a:t>
            </a:r>
            <a:r>
              <a:rPr lang="en-US" b="1" dirty="0"/>
              <a:t> &lt; M,  </a:t>
            </a:r>
            <a:r>
              <a:rPr lang="en-US" dirty="0"/>
              <a:t>we have </a:t>
            </a:r>
            <a:r>
              <a:rPr lang="en-US" b="1" dirty="0" err="1"/>
              <a:t>p.dims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= </a:t>
            </a:r>
            <a:r>
              <a:rPr lang="en-US" b="1" dirty="0">
                <a:latin typeface="Al Bayan" charset="-78"/>
                <a:ea typeface="Al Bayan" charset="-78"/>
                <a:cs typeface="Al Bayan" charset="-78"/>
              </a:rPr>
              <a:t>1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p.strides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= 0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No memory-index reachable through the pattern may be negative, i.e.:                                             </a:t>
            </a:r>
            <a:r>
              <a:rPr lang="en-US" b="1" dirty="0"/>
              <a:t> </a:t>
            </a:r>
            <a:r>
              <a:rPr lang="en-US" b="1" dirty="0" err="1"/>
              <a:t>p.offset</a:t>
            </a:r>
            <a:r>
              <a:rPr lang="en-US" b="1" dirty="0"/>
              <a:t> + sum(0 &lt;= </a:t>
            </a:r>
            <a:r>
              <a:rPr lang="en-US" b="1" dirty="0" err="1"/>
              <a:t>i</a:t>
            </a:r>
            <a:r>
              <a:rPr lang="en-US" b="1" dirty="0"/>
              <a:t> &lt; </a:t>
            </a:r>
            <a:r>
              <a:rPr lang="en-US" b="1" dirty="0" err="1"/>
              <a:t>p.num_axes</a:t>
            </a:r>
            <a:r>
              <a:rPr lang="en-US" b="1" dirty="0"/>
              <a:t>): min(0, (</a:t>
            </a:r>
            <a:r>
              <a:rPr lang="en-US" b="1" dirty="0" err="1"/>
              <a:t>p.dims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]-</a:t>
            </a:r>
            <a:r>
              <a:rPr lang="en-US" b="1" dirty="0">
                <a:latin typeface="Al Bayan" charset="-78"/>
                <a:ea typeface="Al Bayan" charset="-78"/>
                <a:cs typeface="Al Bayan" charset="-78"/>
              </a:rPr>
              <a:t>1</a:t>
            </a:r>
            <a:r>
              <a:rPr lang="en-US" b="1" dirty="0"/>
              <a:t>)*</a:t>
            </a:r>
            <a:r>
              <a:rPr lang="en-US" b="1" dirty="0" err="1"/>
              <a:t>p.strides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])  &gt;= 0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all axes </a:t>
            </a:r>
            <a:r>
              <a:rPr lang="en-US" b="1" dirty="0" err="1"/>
              <a:t>i</a:t>
            </a:r>
            <a:r>
              <a:rPr lang="en-US" dirty="0"/>
              <a:t> with </a:t>
            </a:r>
            <a:r>
              <a:rPr lang="en-US" b="1" dirty="0" err="1"/>
              <a:t>p.dims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!= </a:t>
            </a:r>
            <a:r>
              <a:rPr lang="en-US" b="1" dirty="0">
                <a:latin typeface="Al Bayan" charset="-78"/>
                <a:ea typeface="Al Bayan" charset="-78"/>
                <a:cs typeface="Al Bayan" charset="-78"/>
              </a:rPr>
              <a:t>1</a:t>
            </a:r>
            <a:r>
              <a:rPr lang="en-US" dirty="0"/>
              <a:t>, we have </a:t>
            </a:r>
            <a:r>
              <a:rPr lang="en-US" b="1" dirty="0" err="1"/>
              <a:t>p.strides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!= 0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The “axis-dominance” property.  This property is satisfied if after sorting the axes by </a:t>
            </a:r>
            <a:r>
              <a:rPr lang="en-US" b="1" dirty="0"/>
              <a:t>abs(stride)</a:t>
            </a:r>
            <a:r>
              <a:rPr lang="en-US" dirty="0"/>
              <a:t>, for </a:t>
            </a:r>
            <a:r>
              <a:rPr lang="en-US" b="1" dirty="0"/>
              <a:t>0 &lt;= </a:t>
            </a:r>
            <a:r>
              <a:rPr lang="en-US" b="1" dirty="0" err="1"/>
              <a:t>i</a:t>
            </a:r>
            <a:r>
              <a:rPr lang="en-US" b="1" dirty="0"/>
              <a:t> &lt; </a:t>
            </a:r>
            <a:r>
              <a:rPr lang="en-US" b="1" dirty="0" err="1"/>
              <a:t>p.num_axes</a:t>
            </a:r>
            <a:r>
              <a:rPr lang="en-US" b="1" dirty="0"/>
              <a:t> </a:t>
            </a:r>
            <a:r>
              <a:rPr lang="en-US" dirty="0"/>
              <a:t>we would have </a:t>
            </a:r>
            <a:r>
              <a:rPr lang="en-US" b="1" dirty="0" err="1"/>
              <a:t>p.dims</a:t>
            </a:r>
            <a:r>
              <a:rPr lang="en-US" b="1" dirty="0"/>
              <a:t>[r] * abs(</a:t>
            </a:r>
            <a:r>
              <a:rPr lang="en-US" b="1" dirty="0" err="1"/>
              <a:t>p.strides</a:t>
            </a:r>
            <a:r>
              <a:rPr lang="en-US" b="1" dirty="0"/>
              <a:t>[r]) &lt;= abs(</a:t>
            </a:r>
            <a:r>
              <a:rPr lang="en-US" b="1" dirty="0" err="1"/>
              <a:t>p.strides</a:t>
            </a:r>
            <a:r>
              <a:rPr lang="en-US" b="1" dirty="0"/>
              <a:t>[r+</a:t>
            </a:r>
            <a:r>
              <a:rPr lang="en-US" b="1" dirty="0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 b="1" dirty="0"/>
              <a:t>])</a:t>
            </a:r>
            <a:r>
              <a:rPr lang="en-US" dirty="0"/>
              <a:t>. 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all axes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with </a:t>
            </a:r>
            <a:r>
              <a:rPr lang="en-US" b="1" dirty="0" err="1"/>
              <a:t>p.dims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= </a:t>
            </a:r>
            <a:r>
              <a:rPr lang="en-US" b="1" dirty="0">
                <a:latin typeface="Al Bayan" charset="-78"/>
                <a:ea typeface="Al Bayan" charset="-78"/>
                <a:cs typeface="Al Bayan" charset="-78"/>
              </a:rPr>
              <a:t>1</a:t>
            </a:r>
            <a:r>
              <a:rPr lang="en-US" dirty="0"/>
              <a:t>, we have </a:t>
            </a:r>
            <a:r>
              <a:rPr lang="en-US" b="1" dirty="0" err="1"/>
              <a:t>p.strides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= 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95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819345"/>
          </a:xfrm>
        </p:spPr>
        <p:txBody>
          <a:bodyPr/>
          <a:lstStyle/>
          <a:p>
            <a:r>
              <a:rPr lang="en-US" dirty="0"/>
              <a:t>indexing a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297"/>
            <a:ext cx="10058400" cy="4587499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LcPeriod"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Index-tuple</a:t>
            </a:r>
            <a:r>
              <a:rPr lang="en-US" dirty="0"/>
              <a:t>:  a tuple of nonnegative integer indexes to be used to index a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index a Pattern </a:t>
            </a:r>
            <a:r>
              <a:rPr lang="en-US" b="1" dirty="0"/>
              <a:t>p</a:t>
            </a:r>
            <a:r>
              <a:rPr lang="en-US" dirty="0"/>
              <a:t> by an index-tuple </a:t>
            </a:r>
            <a:r>
              <a:rPr lang="en-US" b="1" dirty="0" err="1"/>
              <a:t>i</a:t>
            </a:r>
            <a:r>
              <a:rPr lang="en-US" dirty="0"/>
              <a:t> and get an integer memory-index </a:t>
            </a:r>
            <a:r>
              <a:rPr lang="en-US" b="1" dirty="0"/>
              <a:t>m</a:t>
            </a:r>
            <a:r>
              <a:rPr lang="en-US" dirty="0"/>
              <a:t>, with the notation: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m = p[</a:t>
            </a:r>
            <a:r>
              <a:rPr lang="en-US" b="1" dirty="0" err="1"/>
              <a:t>i</a:t>
            </a:r>
            <a:r>
              <a:rPr lang="en-US" b="1" dirty="0"/>
              <a:t>]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dirty="0"/>
              <a:t>Suppose </a:t>
            </a:r>
            <a:r>
              <a:rPr lang="en-US" b="1" dirty="0" err="1"/>
              <a:t>i</a:t>
            </a:r>
            <a:r>
              <a:rPr lang="en-US" dirty="0"/>
              <a:t> has elements </a:t>
            </a:r>
            <a:r>
              <a:rPr lang="en-US" b="1" dirty="0" err="1"/>
              <a:t>i</a:t>
            </a:r>
            <a:r>
              <a:rPr lang="en-US" b="1" dirty="0"/>
              <a:t>[0], </a:t>
            </a:r>
            <a:r>
              <a:rPr lang="en-US" b="1" dirty="0" err="1"/>
              <a:t>i</a:t>
            </a:r>
            <a:r>
              <a:rPr lang="en-US" b="1" dirty="0"/>
              <a:t>[</a:t>
            </a:r>
            <a:r>
              <a:rPr lang="en-US" b="1" dirty="0">
                <a:latin typeface="Al Bayan" charset="-78"/>
                <a:ea typeface="Al Bayan" charset="-78"/>
                <a:cs typeface="Al Bayan" charset="-78"/>
              </a:rPr>
              <a:t>1</a:t>
            </a:r>
            <a:r>
              <a:rPr lang="en-US" b="1" dirty="0"/>
              <a:t>], .. </a:t>
            </a:r>
            <a:r>
              <a:rPr lang="en-US" b="1" dirty="0" err="1"/>
              <a:t>i</a:t>
            </a:r>
            <a:r>
              <a:rPr lang="en-US" b="1" dirty="0"/>
              <a:t>[size(</a:t>
            </a:r>
            <a:r>
              <a:rPr lang="en-US" b="1" dirty="0" err="1"/>
              <a:t>i</a:t>
            </a:r>
            <a:r>
              <a:rPr lang="en-US" b="1" dirty="0"/>
              <a:t>) - </a:t>
            </a:r>
            <a:r>
              <a:rPr lang="en-US" b="1" dirty="0">
                <a:latin typeface="Al Bayan" charset="-78"/>
                <a:ea typeface="Al Bayan" charset="-78"/>
                <a:cs typeface="Al Bayan" charset="-78"/>
              </a:rPr>
              <a:t>1</a:t>
            </a:r>
            <a:r>
              <a:rPr lang="en-US" b="1" dirty="0"/>
              <a:t>].  </a:t>
            </a:r>
          </a:p>
          <a:p>
            <a:pPr marL="0" indent="0">
              <a:buNone/>
            </a:pPr>
            <a:r>
              <a:rPr lang="en-US" b="1" dirty="0"/>
              <a:t> p[</a:t>
            </a:r>
            <a:r>
              <a:rPr lang="en-US" b="1" dirty="0" err="1"/>
              <a:t>i</a:t>
            </a:r>
            <a:r>
              <a:rPr lang="en-US" b="1" dirty="0"/>
              <a:t>] </a:t>
            </a:r>
            <a:r>
              <a:rPr lang="en-US" dirty="0"/>
              <a:t>is defined if </a:t>
            </a:r>
          </a:p>
          <a:p>
            <a:r>
              <a:rPr lang="en-US" b="1" dirty="0" err="1"/>
              <a:t>p.num_axes</a:t>
            </a:r>
            <a:r>
              <a:rPr lang="en-US" b="1" dirty="0"/>
              <a:t> &lt;= size(</a:t>
            </a:r>
            <a:r>
              <a:rPr lang="en-US" b="1" dirty="0" err="1"/>
              <a:t>i</a:t>
            </a:r>
            <a:r>
              <a:rPr lang="en-US" b="1" dirty="0"/>
              <a:t>) &lt;= M</a:t>
            </a:r>
          </a:p>
          <a:p>
            <a:r>
              <a:rPr lang="en-US" dirty="0"/>
              <a:t>for </a:t>
            </a:r>
            <a:r>
              <a:rPr lang="en-US" b="1" dirty="0"/>
              <a:t>k</a:t>
            </a:r>
            <a:r>
              <a:rPr lang="en-US" dirty="0"/>
              <a:t> in </a:t>
            </a:r>
            <a:r>
              <a:rPr lang="en-US" b="1" dirty="0"/>
              <a:t>[0 .. size(</a:t>
            </a:r>
            <a:r>
              <a:rPr lang="en-US" b="1" dirty="0" err="1"/>
              <a:t>i</a:t>
            </a:r>
            <a:r>
              <a:rPr lang="en-US" b="1" dirty="0"/>
              <a:t>)-</a:t>
            </a:r>
            <a:r>
              <a:rPr lang="en-US" b="1" dirty="0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 b="1" dirty="0"/>
              <a:t>]</a:t>
            </a:r>
            <a:r>
              <a:rPr lang="en-US" dirty="0"/>
              <a:t>, either </a:t>
            </a:r>
            <a:r>
              <a:rPr lang="en-US" b="1" dirty="0" err="1"/>
              <a:t>p.dims</a:t>
            </a:r>
            <a:r>
              <a:rPr lang="en-US" b="1" dirty="0"/>
              <a:t>[k] = </a:t>
            </a:r>
            <a:r>
              <a:rPr lang="en-US" b="1" dirty="0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0 &lt;= </a:t>
            </a:r>
            <a:r>
              <a:rPr lang="en-US" b="1" dirty="0" err="1"/>
              <a:t>i</a:t>
            </a:r>
            <a:r>
              <a:rPr lang="en-US" b="1" dirty="0"/>
              <a:t>[k] &lt; </a:t>
            </a:r>
            <a:r>
              <a:rPr lang="en-US" b="1" dirty="0" err="1"/>
              <a:t>p.dims</a:t>
            </a:r>
            <a:r>
              <a:rPr lang="en-US" b="1" dirty="0"/>
              <a:t>[k]</a:t>
            </a:r>
            <a:endParaRPr lang="en-US" sz="2900" dirty="0"/>
          </a:p>
          <a:p>
            <a:pPr marL="0" indent="0">
              <a:buNone/>
            </a:pPr>
            <a:r>
              <a:rPr lang="en-US" dirty="0"/>
              <a:t>Its value, if defined, is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 p[</a:t>
            </a:r>
            <a:r>
              <a:rPr lang="en-US" b="1" dirty="0" err="1"/>
              <a:t>i</a:t>
            </a:r>
            <a:r>
              <a:rPr lang="en-US" b="1" dirty="0"/>
              <a:t>] = </a:t>
            </a:r>
            <a:r>
              <a:rPr lang="en-US" b="1" dirty="0" err="1"/>
              <a:t>p.offset</a:t>
            </a:r>
            <a:r>
              <a:rPr lang="en-US" b="1" dirty="0"/>
              <a:t> + sum(0 &lt;= k &lt; </a:t>
            </a:r>
            <a:r>
              <a:rPr lang="en-US" b="1" dirty="0" err="1"/>
              <a:t>p.num_axes</a:t>
            </a:r>
            <a:r>
              <a:rPr lang="en-US" b="1" dirty="0"/>
              <a:t>): </a:t>
            </a:r>
            <a:r>
              <a:rPr lang="en-US" b="1" dirty="0" err="1"/>
              <a:t>p.strides</a:t>
            </a:r>
            <a:r>
              <a:rPr lang="en-US" b="1" dirty="0"/>
              <a:t>[k] * </a:t>
            </a:r>
            <a:r>
              <a:rPr lang="en-US" b="1" dirty="0" err="1"/>
              <a:t>i</a:t>
            </a:r>
            <a:r>
              <a:rPr lang="en-US" b="1" dirty="0"/>
              <a:t>[k]</a:t>
            </a:r>
          </a:p>
        </p:txBody>
      </p:sp>
    </p:spTree>
    <p:extLst>
      <p:ext uri="{BB962C8B-B14F-4D97-AF65-F5344CB8AC3E}">
        <p14:creationId xmlns:p14="http://schemas.microsoft.com/office/powerpoint/2010/main" val="97272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819345"/>
          </a:xfrm>
        </p:spPr>
        <p:txBody>
          <a:bodyPr/>
          <a:lstStyle/>
          <a:p>
            <a:r>
              <a:rPr lang="en-US"/>
              <a:t>index-tuple-set of a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297"/>
            <a:ext cx="10058400" cy="4587499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LcPeriod"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Index-tuple-set: </a:t>
            </a:r>
            <a:r>
              <a:rPr lang="en-US" dirty="0"/>
              <a:t>a set of tuples, representing a set of memory indexes</a:t>
            </a:r>
          </a:p>
          <a:p>
            <a:pPr marL="0" indent="0">
              <a:buNone/>
            </a:pPr>
            <a:r>
              <a:rPr lang="en-US" i="1" dirty="0"/>
              <a:t>Index-tuple-set</a:t>
            </a:r>
            <a:r>
              <a:rPr lang="en-US" dirty="0"/>
              <a:t> </a:t>
            </a:r>
            <a:r>
              <a:rPr lang="en-US" b="1" dirty="0">
                <a:latin typeface="+mj-lt"/>
                <a:ea typeface="Al Bayan" charset="-78"/>
                <a:cs typeface="Al Bayan" charset="-78"/>
              </a:rPr>
              <a:t>I</a:t>
            </a:r>
            <a:r>
              <a:rPr lang="en-US" b="1" dirty="0"/>
              <a:t>(p)</a:t>
            </a:r>
            <a:r>
              <a:rPr lang="en-US" dirty="0"/>
              <a:t> of a pattern </a:t>
            </a:r>
            <a:r>
              <a:rPr lang="en-US" b="1" dirty="0"/>
              <a:t>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The set of </a:t>
            </a:r>
            <a:r>
              <a:rPr lang="en-US" b="1" dirty="0"/>
              <a:t>n</a:t>
            </a:r>
            <a:r>
              <a:rPr lang="en-US" dirty="0"/>
              <a:t>-tuples where </a:t>
            </a:r>
            <a:r>
              <a:rPr lang="en-US" b="1" dirty="0"/>
              <a:t>n = </a:t>
            </a:r>
            <a:r>
              <a:rPr lang="en-US" b="1" dirty="0" err="1"/>
              <a:t>p.num_axes</a:t>
            </a:r>
            <a:r>
              <a:rPr lang="en-US" dirty="0"/>
              <a:t>, containing the Cartesian product </a:t>
            </a:r>
          </a:p>
          <a:p>
            <a:pPr marL="0" indent="0">
              <a:buNone/>
            </a:pPr>
            <a:r>
              <a:rPr lang="en-US" b="1" dirty="0"/>
              <a:t>     [0 .. </a:t>
            </a:r>
            <a:r>
              <a:rPr lang="en-US" b="1" dirty="0" err="1"/>
              <a:t>p.dims</a:t>
            </a:r>
            <a:r>
              <a:rPr lang="en-US" b="1" dirty="0"/>
              <a:t>[0] - </a:t>
            </a:r>
            <a:r>
              <a:rPr lang="en-US" b="1" dirty="0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 b="1" dirty="0"/>
              <a:t>]  x  [0 .. </a:t>
            </a:r>
            <a:r>
              <a:rPr lang="en-US" b="1" dirty="0" err="1"/>
              <a:t>p.dims</a:t>
            </a:r>
            <a:r>
              <a:rPr lang="en-US" b="1" dirty="0"/>
              <a:t>[</a:t>
            </a:r>
            <a:r>
              <a:rPr lang="en-US" b="1" dirty="0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 b="1" dirty="0"/>
              <a:t>] - </a:t>
            </a:r>
            <a:r>
              <a:rPr lang="en-US" b="1" dirty="0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 b="1" dirty="0"/>
              <a:t>]  x  ... [0 .. </a:t>
            </a:r>
            <a:r>
              <a:rPr lang="en-US" b="1" dirty="0" err="1"/>
              <a:t>p.dims</a:t>
            </a:r>
            <a:r>
              <a:rPr lang="en-US" b="1" dirty="0"/>
              <a:t>[n-</a:t>
            </a:r>
            <a:r>
              <a:rPr lang="en-US" b="1" dirty="0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 b="1" dirty="0"/>
              <a:t>] - </a:t>
            </a:r>
            <a:r>
              <a:rPr lang="en-US" b="1" dirty="0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 b="1" dirty="0"/>
              <a:t>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index-tuple-set of a pattern is in general smaller than the set of all tuples </a:t>
            </a:r>
            <a:r>
              <a:rPr lang="en-US" b="1" dirty="0" err="1"/>
              <a:t>i</a:t>
            </a:r>
            <a:r>
              <a:rPr lang="en-US" dirty="0"/>
              <a:t> for which </a:t>
            </a:r>
            <a:r>
              <a:rPr lang="en-US" b="1" dirty="0"/>
              <a:t>p[</a:t>
            </a:r>
            <a:r>
              <a:rPr lang="en-US" b="1" dirty="0" err="1"/>
              <a:t>i</a:t>
            </a:r>
            <a:r>
              <a:rPr lang="en-US" b="1" dirty="0"/>
              <a:t>]</a:t>
            </a:r>
            <a:r>
              <a:rPr lang="en-US" dirty="0"/>
              <a:t> is defined, because </a:t>
            </a:r>
            <a:r>
              <a:rPr lang="en-US" b="1" dirty="0"/>
              <a:t>p[</a:t>
            </a:r>
            <a:r>
              <a:rPr lang="en-US" b="1" dirty="0" err="1"/>
              <a:t>i</a:t>
            </a:r>
            <a:r>
              <a:rPr lang="en-US" b="1" dirty="0"/>
              <a:t>] </a:t>
            </a:r>
            <a:r>
              <a:rPr lang="en-US" dirty="0"/>
              <a:t>is defined even if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has nonzero values on axes where </a:t>
            </a:r>
            <a:r>
              <a:rPr lang="en-US" b="1" dirty="0" err="1"/>
              <a:t>p.dims</a:t>
            </a:r>
            <a:r>
              <a:rPr lang="en-US" b="1" dirty="0"/>
              <a:t>[k] = </a:t>
            </a:r>
            <a:r>
              <a:rPr lang="en-US" b="1" dirty="0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 dirty="0"/>
              <a:t>; and </a:t>
            </a:r>
            <a:r>
              <a:rPr lang="en-US" b="1" dirty="0"/>
              <a:t>size(</a:t>
            </a:r>
            <a:r>
              <a:rPr lang="en-US" b="1" dirty="0" err="1"/>
              <a:t>i</a:t>
            </a:r>
            <a:r>
              <a:rPr lang="en-US" b="1" dirty="0"/>
              <a:t>)</a:t>
            </a:r>
            <a:r>
              <a:rPr lang="en-US" dirty="0"/>
              <a:t> may exceed </a:t>
            </a:r>
            <a:r>
              <a:rPr lang="en-US" b="1" dirty="0" err="1"/>
              <a:t>p.num_axes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488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819345"/>
          </a:xfrm>
        </p:spPr>
        <p:txBody>
          <a:bodyPr/>
          <a:lstStyle/>
          <a:p>
            <a:r>
              <a:rPr lang="en-US"/>
              <a:t>memory-index-set of a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297"/>
            <a:ext cx="10058400" cy="4587499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LcPeriod"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Memory-index-set: </a:t>
            </a:r>
            <a:r>
              <a:rPr lang="en-US" dirty="0"/>
              <a:t>a set of nonnegative integers, representing a set of memory indexes</a:t>
            </a:r>
          </a:p>
          <a:p>
            <a:pPr marL="0" indent="0">
              <a:buNone/>
            </a:pPr>
            <a:r>
              <a:rPr lang="en-US" dirty="0"/>
              <a:t>   Reminder: a memory-index </a:t>
            </a:r>
            <a:r>
              <a:rPr lang="en-US" b="1" dirty="0"/>
              <a:t>m</a:t>
            </a:r>
            <a:r>
              <a:rPr lang="en-US" dirty="0"/>
              <a:t> is used to index a data-pointer, as in </a:t>
            </a:r>
            <a:r>
              <a:rPr lang="en-US" b="1" dirty="0"/>
              <a:t>data[m]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Memory-index-set of a pattern: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The memory-index-set </a:t>
            </a:r>
            <a:r>
              <a:rPr lang="en-US" b="1" dirty="0"/>
              <a:t>M(p)</a:t>
            </a:r>
            <a:r>
              <a:rPr lang="en-US" dirty="0"/>
              <a:t> of a pattern </a:t>
            </a:r>
            <a:r>
              <a:rPr lang="en-US" b="1" dirty="0"/>
              <a:t>p </a:t>
            </a:r>
            <a:r>
              <a:rPr lang="en-US" dirty="0"/>
              <a:t>is the set </a:t>
            </a:r>
            <a:r>
              <a:rPr lang="en-US" b="1" dirty="0"/>
              <a:t>{ p[</a:t>
            </a:r>
            <a:r>
              <a:rPr lang="en-US" b="1" dirty="0" err="1"/>
              <a:t>i</a:t>
            </a:r>
            <a:r>
              <a:rPr lang="en-US" b="1" dirty="0"/>
              <a:t>]: </a:t>
            </a:r>
            <a:r>
              <a:rPr lang="en-US" b="1" dirty="0" err="1"/>
              <a:t>i</a:t>
            </a:r>
            <a:r>
              <a:rPr lang="en-US" b="1" dirty="0"/>
              <a:t> ∈ I(p) } </a:t>
            </a:r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dirty="0"/>
              <a:t>I.e. it’s what you get if you index </a:t>
            </a:r>
            <a:r>
              <a:rPr lang="en-US" b="1" dirty="0"/>
              <a:t>p </a:t>
            </a:r>
            <a:r>
              <a:rPr lang="en-US" dirty="0"/>
              <a:t>with all elements of its index-tuple-set.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1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819345"/>
          </a:xfrm>
        </p:spPr>
        <p:txBody>
          <a:bodyPr/>
          <a:lstStyle/>
          <a:p>
            <a:r>
              <a:rPr lang="en-US" dirty="0"/>
              <a:t>uniqueness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297"/>
            <a:ext cx="10058400" cy="4587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DEFINITION</a:t>
            </a:r>
          </a:p>
          <a:p>
            <a:pPr marL="0" indent="0">
              <a:buNone/>
            </a:pPr>
            <a:r>
              <a:rPr lang="en-US"/>
              <a:t>A pattern </a:t>
            </a:r>
            <a:r>
              <a:rPr lang="en-US" b="1"/>
              <a:t>p</a:t>
            </a:r>
            <a:r>
              <a:rPr lang="en-US"/>
              <a:t> satisfies the uniqueness property if </a:t>
            </a:r>
            <a:r>
              <a:rPr lang="en-US" b="1"/>
              <a:t>|M(p)| = |I(p)|</a:t>
            </a:r>
            <a:r>
              <a:rPr lang="en-US"/>
              <a:t>, i.e. if the sizes of its memory-index-set and of its index-tuple-set are the same.</a:t>
            </a:r>
          </a:p>
          <a:p>
            <a:pPr marL="0" indent="0">
              <a:buNone/>
            </a:pPr>
            <a:r>
              <a:rPr lang="en-US"/>
              <a:t>This is equivalent to saying that there are no two index-tuples in its index-tuple-set that map to the same memory-index.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Any pattern which is valid automatically satisfies the uniqueness property, because property vi (the axis-dominance property) implies the uniqueness property.  The proof is quite straightforward.</a:t>
            </a:r>
            <a:endParaRPr lang="en-US" i="1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2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819345"/>
          </a:xfrm>
        </p:spPr>
        <p:txBody>
          <a:bodyPr/>
          <a:lstStyle/>
          <a:p>
            <a:r>
              <a:rPr lang="en-US"/>
              <a:t>broadcastability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297"/>
            <a:ext cx="10058400" cy="4587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DEFINITION</a:t>
            </a:r>
          </a:p>
          <a:p>
            <a:pPr marL="0" indent="0">
              <a:buNone/>
            </a:pPr>
            <a:r>
              <a:rPr lang="en-US" dirty="0"/>
              <a:t>Patterns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are </a:t>
            </a:r>
            <a:r>
              <a:rPr lang="en-US" dirty="0" err="1"/>
              <a:t>broadcastable</a:t>
            </a:r>
            <a:r>
              <a:rPr lang="en-US" dirty="0"/>
              <a:t> if for </a:t>
            </a:r>
            <a:r>
              <a:rPr lang="en-US" b="1" dirty="0"/>
              <a:t>0 &lt;= </a:t>
            </a:r>
            <a:r>
              <a:rPr lang="en-US" b="1" dirty="0" err="1"/>
              <a:t>i</a:t>
            </a:r>
            <a:r>
              <a:rPr lang="en-US" b="1" dirty="0"/>
              <a:t> &lt; M</a:t>
            </a:r>
            <a:r>
              <a:rPr lang="en-US" dirty="0"/>
              <a:t>, either </a:t>
            </a:r>
            <a:r>
              <a:rPr lang="en-US" b="1" dirty="0" err="1"/>
              <a:t>p.dims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= </a:t>
            </a:r>
            <a:r>
              <a:rPr lang="en-US" b="1" dirty="0" err="1"/>
              <a:t>q.dims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 err="1"/>
              <a:t>p.dims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= </a:t>
            </a:r>
            <a:r>
              <a:rPr lang="en-US" b="1" dirty="0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 dirty="0"/>
              <a:t>, or </a:t>
            </a:r>
            <a:r>
              <a:rPr lang="en-US" b="1" dirty="0" err="1"/>
              <a:t>q.dims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= </a:t>
            </a:r>
            <a:r>
              <a:rPr lang="en-US" b="1" dirty="0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I.e. they are </a:t>
            </a:r>
            <a:r>
              <a:rPr lang="en-US" dirty="0" err="1"/>
              <a:t>broadcastable</a:t>
            </a:r>
            <a:r>
              <a:rPr lang="en-US" dirty="0"/>
              <a:t> if all their dims are either the same, or one of them is 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1.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for patterns with different </a:t>
            </a:r>
            <a:r>
              <a:rPr lang="en-US" dirty="0" err="1"/>
              <a:t>num_axes</a:t>
            </a:r>
            <a:r>
              <a:rPr lang="en-US" dirty="0"/>
              <a:t> this is the opposite way around to the notion of broadcastability in </a:t>
            </a:r>
            <a:r>
              <a:rPr lang="en-US" dirty="0" err="1"/>
              <a:t>PyTorch</a:t>
            </a:r>
            <a:r>
              <a:rPr lang="en-US" dirty="0"/>
              <a:t>.  I.e. we pad with dim=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1 </a:t>
            </a:r>
            <a:r>
              <a:rPr lang="en-US" dirty="0"/>
              <a:t>on the right, not the left.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9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819345"/>
          </a:xfrm>
        </p:spPr>
        <p:txBody>
          <a:bodyPr/>
          <a:lstStyle/>
          <a:p>
            <a:r>
              <a:rPr lang="en-US"/>
              <a:t>pattern-tuples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297"/>
            <a:ext cx="10058400" cy="45874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DEFINITION</a:t>
            </a:r>
          </a:p>
          <a:p>
            <a:pPr marL="0" indent="0">
              <a:buNone/>
            </a:pPr>
            <a:r>
              <a:rPr lang="en-US" dirty="0"/>
              <a:t>A pattern-tuple is a nonempty tuple of patterns where all pairs of elements of the tuple are </a:t>
            </a:r>
            <a:r>
              <a:rPr lang="en-US" dirty="0" err="1"/>
              <a:t>broadcastable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E.g.  </a:t>
            </a:r>
            <a:r>
              <a:rPr lang="en-US" b="1" dirty="0"/>
              <a:t>T = (p, q, r)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DEFINITION</a:t>
            </a:r>
          </a:p>
          <a:p>
            <a:pPr marL="0" indent="0">
              <a:buNone/>
            </a:pPr>
            <a:r>
              <a:rPr lang="en-US" dirty="0"/>
              <a:t>The index-tuple-set </a:t>
            </a:r>
            <a:r>
              <a:rPr lang="en-US" b="1" dirty="0"/>
              <a:t>I(T)</a:t>
            </a:r>
            <a:r>
              <a:rPr lang="en-US" dirty="0"/>
              <a:t> of a pattern-tuple </a:t>
            </a:r>
            <a:r>
              <a:rPr lang="en-US" b="1" dirty="0"/>
              <a:t>T</a:t>
            </a:r>
            <a:r>
              <a:rPr lang="en-US" dirty="0"/>
              <a:t> is the same as the index-tuple-set of a pattern whose </a:t>
            </a:r>
            <a:r>
              <a:rPr lang="en-US" dirty="0" err="1"/>
              <a:t>num_axes</a:t>
            </a:r>
            <a:r>
              <a:rPr lang="en-US" dirty="0"/>
              <a:t> is the greatest of the </a:t>
            </a:r>
            <a:r>
              <a:rPr lang="en-US" dirty="0" err="1"/>
              <a:t>num_axes</a:t>
            </a:r>
            <a:r>
              <a:rPr lang="en-US" dirty="0"/>
              <a:t> of the elements of the tuple, and whose dimensions are the maximums of the corresponding dimensions of the elements of the tuple.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DEFINITION</a:t>
            </a:r>
          </a:p>
          <a:p>
            <a:pPr marL="0" indent="0">
              <a:buNone/>
            </a:pPr>
            <a:r>
              <a:rPr lang="en-US" dirty="0"/>
              <a:t>The memory-index-tuple-set </a:t>
            </a:r>
            <a:r>
              <a:rPr lang="en-US" b="1" dirty="0"/>
              <a:t>M(T) </a:t>
            </a:r>
            <a:r>
              <a:rPr lang="en-US" dirty="0"/>
              <a:t>of a pattern-tuple </a:t>
            </a:r>
            <a:r>
              <a:rPr lang="en-US" b="1" dirty="0"/>
              <a:t>T</a:t>
            </a:r>
            <a:r>
              <a:rPr lang="en-US" dirty="0"/>
              <a:t> is the set of tuples of memory-indexes formed by indexing the elements of the pattern-tuple with the indexes in its index-tuple-set.  E.g. if </a:t>
            </a:r>
            <a:r>
              <a:rPr lang="en-US" b="1" dirty="0"/>
              <a:t>T = (p, q)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then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M(T) = { (p[</a:t>
            </a:r>
            <a:r>
              <a:rPr lang="en-US" b="1" dirty="0" err="1"/>
              <a:t>i</a:t>
            </a:r>
            <a:r>
              <a:rPr lang="en-US" b="1" dirty="0"/>
              <a:t>], q[</a:t>
            </a:r>
            <a:r>
              <a:rPr lang="en-US" b="1" dirty="0" err="1"/>
              <a:t>i</a:t>
            </a:r>
            <a:r>
              <a:rPr lang="en-US" b="1" dirty="0"/>
              <a:t>]) for </a:t>
            </a:r>
            <a:r>
              <a:rPr lang="en-US" b="1" dirty="0" err="1"/>
              <a:t>i</a:t>
            </a:r>
            <a:r>
              <a:rPr lang="en-US" b="1" dirty="0"/>
              <a:t> in I(T)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1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819345"/>
          </a:xfrm>
        </p:spPr>
        <p:txBody>
          <a:bodyPr/>
          <a:lstStyle/>
          <a:p>
            <a:r>
              <a:rPr lang="en-US" dirty="0"/>
              <a:t>Shape of a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297"/>
            <a:ext cx="10058400" cy="4587499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LcPeriod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The shape of a pattern </a:t>
            </a:r>
            <a:r>
              <a:rPr lang="en-US" b="1" dirty="0"/>
              <a:t>p</a:t>
            </a:r>
            <a:r>
              <a:rPr lang="en-US" dirty="0"/>
              <a:t> is the tuple </a:t>
            </a:r>
            <a:r>
              <a:rPr lang="en-US" b="1" dirty="0"/>
              <a:t>(</a:t>
            </a:r>
            <a:r>
              <a:rPr lang="en-US" b="1" dirty="0" err="1"/>
              <a:t>p.dims</a:t>
            </a:r>
            <a:r>
              <a:rPr lang="en-US" b="1" dirty="0"/>
              <a:t>[0], </a:t>
            </a:r>
            <a:r>
              <a:rPr lang="en-US" b="1" dirty="0" err="1"/>
              <a:t>p.dims</a:t>
            </a:r>
            <a:r>
              <a:rPr lang="en-US" b="1" dirty="0"/>
              <a:t>[</a:t>
            </a:r>
            <a:r>
              <a:rPr lang="en-US" b="1" dirty="0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 b="1" dirty="0"/>
              <a:t>],... ,</a:t>
            </a:r>
            <a:r>
              <a:rPr lang="en-US" b="1" dirty="0" err="1"/>
              <a:t>p.dims</a:t>
            </a:r>
            <a:r>
              <a:rPr lang="en-US" b="1" dirty="0"/>
              <a:t>[</a:t>
            </a:r>
            <a:r>
              <a:rPr lang="en-US" b="1" dirty="0" err="1"/>
              <a:t>p.num_axes</a:t>
            </a:r>
            <a:r>
              <a:rPr lang="en-US" b="1" dirty="0"/>
              <a:t>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>
                <a:latin typeface="Al Bayan" charset="-78"/>
                <a:ea typeface="Al Bayan" charset="-78"/>
                <a:cs typeface="Al Bayan" charset="-78"/>
              </a:rPr>
              <a:t>1</a:t>
            </a:r>
            <a:r>
              <a:rPr lang="en-US" b="1" dirty="0"/>
              <a:t>])</a:t>
            </a:r>
          </a:p>
          <a:p>
            <a:pPr>
              <a:buFont typeface="Arial" charset="0"/>
              <a:buChar char="•"/>
            </a:pPr>
            <a:r>
              <a:rPr lang="en-US" dirty="0"/>
              <a:t>The shape of a pattern-tuple, say, </a:t>
            </a:r>
            <a:r>
              <a:rPr lang="en-US" b="1" dirty="0"/>
              <a:t>(</a:t>
            </a:r>
            <a:r>
              <a:rPr lang="en-US" b="1" dirty="0" err="1"/>
              <a:t>p,q</a:t>
            </a:r>
            <a:r>
              <a:rPr lang="en-US" b="1" dirty="0"/>
              <a:t>), </a:t>
            </a:r>
            <a:r>
              <a:rPr lang="en-US" dirty="0"/>
              <a:t>is the tuple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(max(</a:t>
            </a:r>
            <a:r>
              <a:rPr lang="en-US" b="1" dirty="0" err="1"/>
              <a:t>p.dims</a:t>
            </a:r>
            <a:r>
              <a:rPr lang="en-US" b="1" dirty="0"/>
              <a:t>[0], </a:t>
            </a:r>
            <a:r>
              <a:rPr lang="en-US" b="1" dirty="0" err="1"/>
              <a:t>q.dims</a:t>
            </a:r>
            <a:r>
              <a:rPr lang="en-US" b="1" dirty="0"/>
              <a:t>[0]), ... , max(</a:t>
            </a:r>
            <a:r>
              <a:rPr lang="en-US" b="1" dirty="0" err="1"/>
              <a:t>p.dims</a:t>
            </a:r>
            <a:r>
              <a:rPr lang="en-US" b="1" dirty="0"/>
              <a:t>[n-</a:t>
            </a:r>
            <a:r>
              <a:rPr lang="en-US" b="1" dirty="0">
                <a:latin typeface="Al Bayan" charset="-78"/>
                <a:ea typeface="Al Bayan" charset="-78"/>
                <a:cs typeface="Al Bayan" charset="-78"/>
              </a:rPr>
              <a:t>1</a:t>
            </a:r>
            <a:r>
              <a:rPr lang="en-US" b="1" dirty="0"/>
              <a:t>], </a:t>
            </a:r>
            <a:r>
              <a:rPr lang="en-US" b="1" dirty="0" err="1"/>
              <a:t>q.dims</a:t>
            </a:r>
            <a:r>
              <a:rPr lang="en-US" b="1" dirty="0"/>
              <a:t>[n-</a:t>
            </a:r>
            <a:r>
              <a:rPr lang="en-US" b="1" dirty="0">
                <a:latin typeface="Al Bayan" charset="-78"/>
                <a:ea typeface="Al Bayan" charset="-78"/>
                <a:cs typeface="Al Bayan" charset="-78"/>
              </a:rPr>
              <a:t>1</a:t>
            </a:r>
            <a:r>
              <a:rPr lang="en-US" b="1" dirty="0"/>
              <a:t>]))</a:t>
            </a:r>
            <a:r>
              <a:rPr lang="en-US" dirty="0"/>
              <a:t> where </a:t>
            </a:r>
            <a:r>
              <a:rPr lang="en-US" b="1" dirty="0"/>
              <a:t>n </a:t>
            </a:r>
            <a:r>
              <a:rPr lang="en-US" dirty="0"/>
              <a:t>is the maximum of the </a:t>
            </a:r>
            <a:r>
              <a:rPr lang="en-US" dirty="0" err="1"/>
              <a:t>num_axes</a:t>
            </a:r>
            <a:r>
              <a:rPr lang="en-US" dirty="0"/>
              <a:t> of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27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819345"/>
          </a:xfrm>
        </p:spPr>
        <p:txBody>
          <a:bodyPr/>
          <a:lstStyle/>
          <a:p>
            <a:r>
              <a:rPr lang="en-US"/>
              <a:t>tensors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297"/>
            <a:ext cx="10058400" cy="4850971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A simplified version of a tensor 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where </a:t>
            </a:r>
            <a:r>
              <a:rPr lang="en-US" b="1" dirty="0"/>
              <a:t>data </a:t>
            </a:r>
            <a:r>
              <a:rPr lang="en-US" dirty="0"/>
              <a:t>would have been allocated by </a:t>
            </a:r>
            <a:r>
              <a:rPr lang="en-US" b="1" dirty="0"/>
              <a:t>malloc() / new</a:t>
            </a:r>
            <a:r>
              <a:rPr lang="en-US" dirty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/>
              <a:t>We may form sub-tensors, so multiple tensor might share the same data pointer</a:t>
            </a:r>
          </a:p>
          <a:p>
            <a:pPr>
              <a:buFont typeface="Arial" charset="0"/>
              <a:buChar char="•"/>
            </a:pPr>
            <a:r>
              <a:rPr lang="en-US" dirty="0"/>
              <a:t>Notation-wise, we let tensors behave the same way as patterns.  If </a:t>
            </a:r>
            <a:r>
              <a:rPr lang="en-US" b="1" dirty="0"/>
              <a:t>a</a:t>
            </a:r>
            <a:r>
              <a:rPr lang="en-US" dirty="0"/>
              <a:t> is a tensor and </a:t>
            </a:r>
            <a:r>
              <a:rPr lang="en-US" b="1" dirty="0" err="1"/>
              <a:t>i</a:t>
            </a:r>
            <a:r>
              <a:rPr lang="en-US" dirty="0"/>
              <a:t> is an index-tuple, then </a:t>
            </a:r>
            <a:r>
              <a:rPr lang="en-US" b="1" dirty="0"/>
              <a:t>a[</a:t>
            </a:r>
            <a:r>
              <a:rPr lang="en-US" b="1" dirty="0" err="1"/>
              <a:t>i</a:t>
            </a:r>
            <a:r>
              <a:rPr lang="en-US" b="1" dirty="0"/>
              <a:t>]</a:t>
            </a:r>
            <a:r>
              <a:rPr lang="en-US" dirty="0"/>
              <a:t> is shorthand for </a:t>
            </a:r>
            <a:r>
              <a:rPr lang="en-US" b="1" dirty="0" err="1"/>
              <a:t>a.data</a:t>
            </a:r>
            <a:r>
              <a:rPr lang="en-US" b="1" dirty="0"/>
              <a:t>[</a:t>
            </a:r>
            <a:r>
              <a:rPr lang="en-US" b="1" dirty="0" err="1"/>
              <a:t>a.pattern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]]</a:t>
            </a:r>
            <a:r>
              <a:rPr lang="en-US" dirty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/>
              <a:t>When we use Tensors in contexts in which a pattern would be expected, such as forming a pattern-tuple, we let it be understood that we refer to those tensors’ patterns.</a:t>
            </a:r>
          </a:p>
          <a:p>
            <a:pPr>
              <a:buFont typeface="Arial" charset="0"/>
              <a:buChar char="•"/>
            </a:pPr>
            <a:r>
              <a:rPr lang="en-US" dirty="0"/>
              <a:t>For example, we can talk about the memory-index-set of a tensor, meaning that of its pattern.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2277" y="2554202"/>
            <a:ext cx="3090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/>
              <a:t>struct Tensor {</a:t>
            </a:r>
          </a:p>
          <a:p>
            <a:r>
              <a:rPr lang="is-IS" b="1"/>
              <a:t>  Pattern pattern;</a:t>
            </a:r>
          </a:p>
          <a:p>
            <a:r>
              <a:rPr lang="is-IS" b="1"/>
              <a:t>  float *data;</a:t>
            </a:r>
          </a:p>
          <a:p>
            <a:r>
              <a:rPr lang="en-US" b="1"/>
              <a:t>};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0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1107441"/>
          </a:xfrm>
        </p:spPr>
        <p:txBody>
          <a:bodyPr/>
          <a:lstStyle/>
          <a:p>
            <a:r>
              <a:rPr lang="en-US" dirty="0"/>
              <a:t>Background: matrix strides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36800"/>
            <a:ext cx="10058400" cy="3733800"/>
          </a:xfrm>
        </p:spPr>
        <p:txBody>
          <a:bodyPr/>
          <a:lstStyle/>
          <a:p>
            <a:r>
              <a:rPr lang="en-US"/>
              <a:t>A matrix stride may be familiar from libraries like CBLAS</a:t>
            </a:r>
          </a:p>
          <a:p>
            <a:r>
              <a:rPr lang="en-US"/>
              <a:t>In CBLAS matrices, each row is contiguous in memory, but the n’th row and the n+</a:t>
            </a:r>
            <a:r>
              <a:rPr lang="en-US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/>
              <a:t>’th row might not “touch”</a:t>
            </a:r>
          </a:p>
          <a:p>
            <a:r>
              <a:rPr lang="en-US"/>
              <a:t>The stride is the distance in memory elements between successive rows.</a:t>
            </a:r>
          </a:p>
          <a:p>
            <a:pPr lvl="1"/>
            <a:r>
              <a:rPr lang="en-US"/>
              <a:t>CBLAS requires it to be &gt;= the number of columns.  </a:t>
            </a:r>
          </a:p>
          <a:p>
            <a:r>
              <a:rPr lang="en-US"/>
              <a:t>The concept of stride makes it easier to operate on sub-parts of a matrix.</a:t>
            </a:r>
          </a:p>
          <a:p>
            <a:r>
              <a:rPr lang="en-US"/>
              <a:t>Vectors in BLAS may have strides too, in many contexts; this is the distance between successive elements of the vector.  (Normally</a:t>
            </a:r>
            <a:r>
              <a:rPr lang="en-US">
                <a:latin typeface="Al Bayan Plain" charset="-78"/>
                <a:ea typeface="Al Bayan Plain" charset="-78"/>
                <a:cs typeface="Al Bayan Plain" charset="-78"/>
              </a:rPr>
              <a:t> 1</a:t>
            </a:r>
            <a:r>
              <a:rPr lang="en-US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32668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819345"/>
          </a:xfrm>
        </p:spPr>
        <p:txBody>
          <a:bodyPr/>
          <a:lstStyle/>
          <a:p>
            <a:r>
              <a:rPr lang="en-US"/>
              <a:t>tensor operation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297"/>
            <a:ext cx="10058400" cy="45874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b="1" dirty="0"/>
              <a:t>a, b </a:t>
            </a:r>
            <a:r>
              <a:rPr lang="en-US" dirty="0"/>
              <a:t>and </a:t>
            </a:r>
            <a:r>
              <a:rPr lang="en-US" b="1" dirty="0"/>
              <a:t>c</a:t>
            </a:r>
            <a:r>
              <a:rPr lang="en-US" dirty="0"/>
              <a:t> represent tensors with known, valid patterns that are all </a:t>
            </a:r>
            <a:r>
              <a:rPr lang="en-US" dirty="0" err="1"/>
              <a:t>broadcastable</a:t>
            </a:r>
            <a:r>
              <a:rPr lang="en-US" dirty="0"/>
              <a:t> </a:t>
            </a:r>
            <a:r>
              <a:rPr lang="en-US" dirty="0" err="1"/>
              <a:t>w.r.t.</a:t>
            </a:r>
            <a:r>
              <a:rPr lang="en-US" dirty="0"/>
              <a:t> each other</a:t>
            </a:r>
          </a:p>
          <a:p>
            <a:pPr marL="0" indent="0">
              <a:buNone/>
            </a:pPr>
            <a:r>
              <a:rPr lang="en-US" dirty="0"/>
              <a:t>We define  </a:t>
            </a:r>
            <a:r>
              <a:rPr lang="en-US" b="1" dirty="0"/>
              <a:t>a += b </a:t>
            </a:r>
            <a:r>
              <a:rPr lang="en-US" dirty="0"/>
              <a:t>to mean:</a:t>
            </a:r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in the index-tuple-set of the pattern-tuple </a:t>
            </a:r>
            <a:r>
              <a:rPr lang="en-US" b="1" dirty="0"/>
              <a:t>(a, b)</a:t>
            </a:r>
            <a:r>
              <a:rPr lang="en-US" dirty="0"/>
              <a:t>, do: </a:t>
            </a:r>
            <a:r>
              <a:rPr lang="en-US" b="1" dirty="0"/>
              <a:t>a[</a:t>
            </a:r>
            <a:r>
              <a:rPr lang="en-US" b="1" dirty="0" err="1"/>
              <a:t>i</a:t>
            </a:r>
            <a:r>
              <a:rPr lang="en-US" b="1" dirty="0"/>
              <a:t>] += b[</a:t>
            </a:r>
            <a:r>
              <a:rPr lang="en-US" b="1" dirty="0" err="1"/>
              <a:t>i</a:t>
            </a:r>
            <a:r>
              <a:rPr lang="en-US" b="1" dirty="0"/>
              <a:t>]</a:t>
            </a:r>
          </a:p>
          <a:p>
            <a:pPr marL="0" indent="0">
              <a:buNone/>
            </a:pPr>
            <a:r>
              <a:rPr lang="en-US" dirty="0"/>
              <a:t>The above encompasses broadcasting and summation.  </a:t>
            </a:r>
          </a:p>
          <a:p>
            <a:pPr marL="0" indent="0">
              <a:buNone/>
            </a:pPr>
            <a:r>
              <a:rPr lang="en-US" dirty="0"/>
              <a:t>We define “</a:t>
            </a:r>
            <a:r>
              <a:rPr lang="en-US" b="1" dirty="0"/>
              <a:t>a = b</a:t>
            </a:r>
            <a:r>
              <a:rPr lang="en-US" dirty="0"/>
              <a:t>” to mean “zero </a:t>
            </a:r>
            <a:r>
              <a:rPr lang="en-US" b="1" dirty="0"/>
              <a:t>a</a:t>
            </a:r>
            <a:r>
              <a:rPr lang="en-US" dirty="0"/>
              <a:t>, then do: </a:t>
            </a:r>
            <a:r>
              <a:rPr lang="en-US" b="1" dirty="0"/>
              <a:t>a += b</a:t>
            </a:r>
            <a:r>
              <a:rPr lang="en-US" dirty="0"/>
              <a:t>”</a:t>
            </a:r>
            <a:r>
              <a:rPr lang="en-US" b="1" dirty="0"/>
              <a:t>.  </a:t>
            </a:r>
            <a:r>
              <a:rPr lang="en-US" dirty="0"/>
              <a:t>Again, this encompasses broadcasting and summation.  </a:t>
            </a:r>
          </a:p>
          <a:p>
            <a:pPr marL="0" indent="0">
              <a:buNone/>
            </a:pPr>
            <a:r>
              <a:rPr lang="en-US" dirty="0"/>
              <a:t>We define  ”</a:t>
            </a:r>
            <a:r>
              <a:rPr lang="en-US" b="1" dirty="0"/>
              <a:t>a += b c</a:t>
            </a:r>
            <a:r>
              <a:rPr lang="en-US" dirty="0"/>
              <a:t>” to mean:</a:t>
            </a:r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in the index-tuple-set of the pattern-tuple </a:t>
            </a:r>
            <a:r>
              <a:rPr lang="en-US" b="1" dirty="0"/>
              <a:t>(a, b, c)</a:t>
            </a:r>
            <a:r>
              <a:rPr lang="en-US" dirty="0"/>
              <a:t>, do: </a:t>
            </a:r>
            <a:r>
              <a:rPr lang="en-US" b="1" dirty="0"/>
              <a:t>a[</a:t>
            </a:r>
            <a:r>
              <a:rPr lang="en-US" b="1" dirty="0" err="1"/>
              <a:t>i</a:t>
            </a:r>
            <a:r>
              <a:rPr lang="en-US" b="1" dirty="0"/>
              <a:t>] += b[</a:t>
            </a:r>
            <a:r>
              <a:rPr lang="en-US" b="1" dirty="0" err="1"/>
              <a:t>i</a:t>
            </a:r>
            <a:r>
              <a:rPr lang="en-US" b="1" dirty="0"/>
              <a:t>] * c[</a:t>
            </a:r>
            <a:r>
              <a:rPr lang="en-US" b="1" dirty="0" err="1"/>
              <a:t>i</a:t>
            </a:r>
            <a:r>
              <a:rPr lang="en-US" b="1" dirty="0"/>
              <a:t>]</a:t>
            </a:r>
          </a:p>
          <a:p>
            <a:pPr marL="0" indent="0">
              <a:buNone/>
            </a:pPr>
            <a:r>
              <a:rPr lang="en-US" dirty="0"/>
              <a:t>Note:  the above definition assigns a meaning to the whole expression </a:t>
            </a:r>
            <a:r>
              <a:rPr lang="en-US" b="1" dirty="0"/>
              <a:t>“a += b c” </a:t>
            </a:r>
            <a:r>
              <a:rPr lang="en-US" dirty="0"/>
              <a:t>without assigning a meaning directly to the product  </a:t>
            </a:r>
            <a:r>
              <a:rPr lang="en-US" b="1" dirty="0"/>
              <a:t>b c.  </a:t>
            </a:r>
          </a:p>
          <a:p>
            <a:pPr marL="0" indent="0">
              <a:buNone/>
            </a:pPr>
            <a:r>
              <a:rPr lang="en-US" dirty="0"/>
              <a:t>It is equivalent to an expression-based interpretation where we let the product </a:t>
            </a:r>
            <a:r>
              <a:rPr lang="en-US" b="1" dirty="0"/>
              <a:t>b c </a:t>
            </a:r>
            <a:r>
              <a:rPr lang="en-US" dirty="0"/>
              <a:t>be the result of creating a tensor </a:t>
            </a:r>
            <a:r>
              <a:rPr lang="en-US" b="1" dirty="0"/>
              <a:t>d </a:t>
            </a:r>
            <a:r>
              <a:rPr lang="en-US" dirty="0"/>
              <a:t>whose shape is the same as the shape of the pattern-tuple </a:t>
            </a:r>
            <a:r>
              <a:rPr lang="en-US" b="1" dirty="0"/>
              <a:t>(</a:t>
            </a:r>
            <a:r>
              <a:rPr lang="en-US" b="1" dirty="0" err="1"/>
              <a:t>b,c</a:t>
            </a:r>
            <a:r>
              <a:rPr lang="en-US" b="1" dirty="0"/>
              <a:t>)</a:t>
            </a:r>
            <a:r>
              <a:rPr lang="en-US" dirty="0"/>
              <a:t>, and executing </a:t>
            </a:r>
            <a:r>
              <a:rPr lang="en-US" b="1" dirty="0"/>
              <a:t>d += be</a:t>
            </a:r>
            <a:r>
              <a:rPr lang="en-US" dirty="0"/>
              <a:t>; we could then execute </a:t>
            </a:r>
            <a:r>
              <a:rPr lang="en-US" b="1" dirty="0"/>
              <a:t>a += d</a:t>
            </a:r>
            <a:r>
              <a:rPr lang="en-US" dirty="0"/>
              <a:t>.  But the effect is the same.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1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819345"/>
          </a:xfrm>
        </p:spPr>
        <p:txBody>
          <a:bodyPr/>
          <a:lstStyle/>
          <a:p>
            <a:r>
              <a:rPr lang="en-US"/>
              <a:t>defining tensor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297"/>
            <a:ext cx="10058400" cy="4587499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/>
              <a:t>Our approach is first define tensors’ patterns, and then do operations on them, set their values, etc.</a:t>
            </a:r>
          </a:p>
          <a:p>
            <a:pPr>
              <a:buFont typeface="Arial" charset="0"/>
              <a:buChar char="•"/>
            </a:pPr>
            <a:r>
              <a:rPr lang="en-US"/>
              <a:t>This is a slightly different model than an expression-based model where a statement like  </a:t>
            </a:r>
            <a:r>
              <a:rPr lang="en-US" b="1"/>
              <a:t>a = b c </a:t>
            </a:r>
            <a:r>
              <a:rPr lang="en-US"/>
              <a:t>creates </a:t>
            </a:r>
            <a:r>
              <a:rPr lang="en-US" b="1"/>
              <a:t>a</a:t>
            </a:r>
            <a:r>
              <a:rPr lang="en-US"/>
              <a:t>, defining its dimension.</a:t>
            </a:r>
          </a:p>
          <a:p>
            <a:pPr>
              <a:buFont typeface="Arial" charset="0"/>
              <a:buChar char="•"/>
            </a:pPr>
            <a:r>
              <a:rPr lang="en-US"/>
              <a:t>The separation of these two things is mostly intended for internal implementation (inside the framework); it does not necessarily dictate user-interface decisions</a:t>
            </a:r>
          </a:p>
          <a:p>
            <a:pPr>
              <a:buFont typeface="Arial" charset="0"/>
              <a:buChar char="•"/>
            </a:pPr>
            <a:r>
              <a:rPr lang="en-US"/>
              <a:t>Our model and a more expression-based model could easily coexist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62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819345"/>
          </a:xfrm>
        </p:spPr>
        <p:txBody>
          <a:bodyPr/>
          <a:lstStyle/>
          <a:p>
            <a:r>
              <a:rPr lang="en-US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297"/>
            <a:ext cx="10058400" cy="4587499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Consider the expression:  </a:t>
            </a:r>
            <a:r>
              <a:rPr lang="en-US" b="1" dirty="0"/>
              <a:t>a += </a:t>
            </a:r>
            <a:r>
              <a:rPr lang="en-US" b="1" dirty="0" err="1"/>
              <a:t>matmul</a:t>
            </a:r>
            <a:r>
              <a:rPr lang="en-US" b="1" dirty="0"/>
              <a:t>(b, c)</a:t>
            </a:r>
            <a:r>
              <a:rPr lang="en-US" dirty="0"/>
              <a:t>, and assume </a:t>
            </a:r>
            <a:r>
              <a:rPr lang="en-US" b="1" dirty="0"/>
              <a:t>a, b </a:t>
            </a:r>
            <a:r>
              <a:rPr lang="en-US" dirty="0"/>
              <a:t>and </a:t>
            </a:r>
            <a:r>
              <a:rPr lang="en-US" b="1" dirty="0"/>
              <a:t>c</a:t>
            </a:r>
            <a:r>
              <a:rPr lang="en-US" dirty="0"/>
              <a:t> have the appropriate sizes.</a:t>
            </a:r>
          </a:p>
          <a:p>
            <a:pPr>
              <a:buFont typeface="Arial" charset="0"/>
              <a:buChar char="•"/>
            </a:pPr>
            <a:r>
              <a:rPr lang="en-US" dirty="0"/>
              <a:t>Assume all the tensor dimensions are reversed </a:t>
            </a:r>
            <a:r>
              <a:rPr lang="en-US" dirty="0" err="1"/>
              <a:t>w.r.t.</a:t>
            </a:r>
            <a:r>
              <a:rPr lang="en-US" dirty="0"/>
              <a:t> what the user sees, so the column axis is axis 0, not the last axis.</a:t>
            </a:r>
          </a:p>
          <a:p>
            <a:pPr>
              <a:buFont typeface="Arial" charset="0"/>
              <a:buChar char="•"/>
            </a:pPr>
            <a:r>
              <a:rPr lang="en-US" dirty="0"/>
              <a:t>The above can be written as:   </a:t>
            </a:r>
            <a:r>
              <a:rPr lang="en-US" b="1" dirty="0" err="1"/>
              <a:t>a.unsqueeze</a:t>
            </a:r>
            <a:r>
              <a:rPr lang="en-US" b="1" dirty="0"/>
              <a:t>(</a:t>
            </a:r>
            <a:r>
              <a:rPr lang="en-US" b="1" dirty="0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 b="1" dirty="0"/>
              <a:t>) += </a:t>
            </a:r>
            <a:r>
              <a:rPr lang="en-US" b="1" dirty="0" err="1"/>
              <a:t>b.unsqueeze</a:t>
            </a:r>
            <a:r>
              <a:rPr lang="en-US" b="1" dirty="0"/>
              <a:t>(0) * </a:t>
            </a:r>
            <a:r>
              <a:rPr lang="en-US" b="1" dirty="0" err="1"/>
              <a:t>c.unsqueeze</a:t>
            </a:r>
            <a:r>
              <a:rPr lang="en-US" b="1" dirty="0"/>
              <a:t>(2)</a:t>
            </a:r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dirty="0"/>
              <a:t>... where </a:t>
            </a:r>
            <a:r>
              <a:rPr lang="en-US" b="1" dirty="0" err="1"/>
              <a:t>a.unsqueeze</a:t>
            </a:r>
            <a:r>
              <a:rPr lang="en-US" b="1" dirty="0"/>
              <a:t>(k)</a:t>
            </a:r>
            <a:r>
              <a:rPr lang="en-US" dirty="0"/>
              <a:t> returns a tensor sharing the same underlying data as </a:t>
            </a:r>
            <a:r>
              <a:rPr lang="en-US" b="1" dirty="0"/>
              <a:t>a</a:t>
            </a:r>
            <a:r>
              <a:rPr lang="en-US" dirty="0"/>
              <a:t>, and with the same pattern except we insert a trivial axis at position </a:t>
            </a:r>
            <a:r>
              <a:rPr lang="en-US" b="1" dirty="0"/>
              <a:t>k</a:t>
            </a:r>
            <a:r>
              <a:rPr lang="en-US" dirty="0"/>
              <a:t>.   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9BAFB5"/>
              </a:buClr>
              <a:buFont typeface="Arial" charset="0"/>
              <a:buChar char="•"/>
            </a:pPr>
            <a:r>
              <a:rPr 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We define a trivial axis as an axis with dim=1, stride=</a:t>
            </a:r>
            <a:r>
              <a:rPr lang="en-US" dirty="0">
                <a:solidFill>
                  <a:srgbClr val="000000">
                    <a:lumMod val="85000"/>
                    <a:lumOff val="15000"/>
                  </a:srgbClr>
                </a:solidFill>
                <a:cs typeface="Al Bayan Plain" charset="-78"/>
              </a:rPr>
              <a:t>0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.’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50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819345"/>
          </a:xfrm>
        </p:spPr>
        <p:txBody>
          <a:bodyPr/>
          <a:lstStyle/>
          <a:p>
            <a:r>
              <a:rPr lang="en-US"/>
              <a:t>reducing pattern-tuples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297"/>
            <a:ext cx="10058400" cy="4587499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In the implementation of an expression like </a:t>
            </a:r>
            <a:r>
              <a:rPr lang="en-US" b="1" dirty="0"/>
              <a:t>a += b c</a:t>
            </a:r>
            <a:r>
              <a:rPr lang="en-US" dirty="0"/>
              <a:t>, we want to view it in the simplest way possible</a:t>
            </a:r>
          </a:p>
          <a:p>
            <a:pPr>
              <a:buFont typeface="Arial" charset="0"/>
              <a:buChar char="•"/>
            </a:pPr>
            <a:r>
              <a:rPr lang="en-US" dirty="0"/>
              <a:t>For example, suppose a, b and c are all matrices of the same size (and this is elementwise multiplication)</a:t>
            </a:r>
          </a:p>
          <a:p>
            <a:pPr>
              <a:buFont typeface="Arial" charset="0"/>
              <a:buChar char="•"/>
            </a:pPr>
            <a:r>
              <a:rPr lang="en-US" dirty="0"/>
              <a:t>If a, b and c have the same layout and are contiguous in memory, we could do the above as a vector operation.</a:t>
            </a:r>
          </a:p>
          <a:p>
            <a:pPr>
              <a:buFont typeface="Arial" charset="0"/>
              <a:buChar char="•"/>
            </a:pPr>
            <a:r>
              <a:rPr lang="en-US" dirty="0"/>
              <a:t>Reduction to the simplest possible form may lead to more efficient implementation.</a:t>
            </a:r>
          </a:p>
          <a:p>
            <a:pPr>
              <a:buFont typeface="Arial" charset="0"/>
              <a:buChar char="•"/>
            </a:pPr>
            <a:r>
              <a:rPr lang="en-US" dirty="0"/>
              <a:t>Define two pattern-tuples as </a:t>
            </a:r>
            <a:r>
              <a:rPr lang="en-US" i="1" dirty="0"/>
              <a:t>equivalent</a:t>
            </a:r>
            <a:r>
              <a:rPr lang="en-US" dirty="0"/>
              <a:t> if they have the same memory-index-tuple-set</a:t>
            </a:r>
          </a:p>
          <a:p>
            <a:pPr>
              <a:buFont typeface="Arial" charset="0"/>
              <a:buChar char="•"/>
            </a:pPr>
            <a:r>
              <a:rPr lang="en-US" dirty="0"/>
              <a:t>Reduction is the process of removing and combining axes while maintaining equivalence</a:t>
            </a:r>
          </a:p>
          <a:p>
            <a:pPr>
              <a:buFont typeface="Arial" charset="0"/>
              <a:buChar char="•"/>
            </a:pPr>
            <a:r>
              <a:rPr lang="en-US" dirty="0"/>
              <a:t>Algorithm is fairly simple: keep looking for trivial axes to remove and pairs of axes that can be combined for all elements of the tuple, until there is no more change</a:t>
            </a:r>
          </a:p>
          <a:p>
            <a:pPr>
              <a:buFont typeface="Arial" charset="0"/>
              <a:buChar char="•"/>
            </a:pPr>
            <a:r>
              <a:rPr lang="en-US" dirty="0"/>
              <a:t>Applied to a pattern-tuple with a single element, it produces a pattern with a reduced form</a:t>
            </a:r>
          </a:p>
          <a:p>
            <a:pPr>
              <a:buFont typeface="Arial" charset="0"/>
              <a:buChar char="•"/>
            </a:pPr>
            <a:r>
              <a:rPr lang="en-US" dirty="0"/>
              <a:t>For single patterns, we can further convert this to canonical form by converting strides from negative to positive if needed (shifting the offset), and sorting axes by abs(stride).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9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819345"/>
          </a:xfrm>
        </p:spPr>
        <p:txBody>
          <a:bodyPr/>
          <a:lstStyle/>
          <a:p>
            <a:r>
              <a:rPr lang="en-US"/>
              <a:t>choosing algorithms for linear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297"/>
            <a:ext cx="10058400" cy="4587499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Linear operations can in general be expressed as things like </a:t>
            </a:r>
            <a:r>
              <a:rPr lang="en-US" b="1" dirty="0"/>
              <a:t>a += b </a:t>
            </a:r>
            <a:r>
              <a:rPr lang="en-US" dirty="0"/>
              <a:t>or </a:t>
            </a:r>
            <a:r>
              <a:rPr lang="en-US" b="1" dirty="0"/>
              <a:t>a += b c</a:t>
            </a:r>
            <a:r>
              <a:rPr lang="en-US" dirty="0"/>
              <a:t>, possibly after suitable reshaping</a:t>
            </a:r>
          </a:p>
          <a:p>
            <a:pPr>
              <a:buFont typeface="Arial" charset="0"/>
              <a:buChar char="•"/>
            </a:pPr>
            <a:r>
              <a:rPr lang="en-US" dirty="0"/>
              <a:t>To ensure we are using the most appropriate algorithm, we can route these all through a function that chooses the right BLAS/CUBLAS operation(s) based on a code describing the shapes in the tuple</a:t>
            </a:r>
          </a:p>
          <a:p>
            <a:pPr>
              <a:buFont typeface="Arial" charset="0"/>
              <a:buChar char="•"/>
            </a:pPr>
            <a:r>
              <a:rPr lang="en-US" dirty="0"/>
              <a:t>The code encodes things like: is the dim on this axis equal to 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 dirty="0"/>
              <a:t>?   Is the stride on this axis equal to 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47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819345"/>
          </a:xfrm>
        </p:spPr>
        <p:txBody>
          <a:bodyPr/>
          <a:lstStyle/>
          <a:p>
            <a:r>
              <a:rPr lang="en-US"/>
              <a:t>computing tensor intersection (intro)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297"/>
            <a:ext cx="10058400" cy="4587499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Up to now we’ve introduced the key aspects of our notation and framework</a:t>
            </a:r>
          </a:p>
          <a:p>
            <a:pPr>
              <a:buFont typeface="Arial" charset="0"/>
              <a:buChar char="•"/>
            </a:pPr>
            <a:r>
              <a:rPr lang="en-US" dirty="0"/>
              <a:t>It hasn’t accomplished much except make fairly standard tensor semantics more precise and explicit.</a:t>
            </a:r>
          </a:p>
          <a:p>
            <a:pPr>
              <a:buFont typeface="Arial" charset="0"/>
              <a:buChar char="•"/>
            </a:pPr>
            <a:r>
              <a:rPr lang="en-US" dirty="0"/>
              <a:t>We now show how to use it to compute pattern intersection (in terms of memory locations / memory-index-set).</a:t>
            </a:r>
          </a:p>
          <a:p>
            <a:pPr>
              <a:buFont typeface="Arial" charset="0"/>
              <a:buChar char="•"/>
            </a:pPr>
            <a:r>
              <a:rPr lang="en-US" dirty="0"/>
              <a:t>Useful in debugging (e.g. checking for invalidation of quantities needed in backprop)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Version tracking, like </a:t>
            </a:r>
            <a:r>
              <a:rPr lang="en-US" dirty="0" err="1"/>
              <a:t>PyTorch</a:t>
            </a:r>
            <a:r>
              <a:rPr lang="en-US" dirty="0"/>
              <a:t> does, is not very ideal as it doesn’t have finer granularity than the originally allocated memory region</a:t>
            </a:r>
          </a:p>
          <a:p>
            <a:pPr>
              <a:buFont typeface="Arial" charset="0"/>
              <a:buChar char="•"/>
            </a:pPr>
            <a:r>
              <a:rPr lang="en-US" dirty="0"/>
              <a:t>The intersection between 2 patterns will be computed as a possibly-empty set of patterns (all of whose memory-index-sets are disjoint)</a:t>
            </a:r>
          </a:p>
          <a:p>
            <a:pPr>
              <a:buFont typeface="Arial" charset="0"/>
              <a:buChar char="•"/>
            </a:pPr>
            <a:r>
              <a:rPr lang="en-US" dirty="0"/>
              <a:t>The algorithm is not completely general but applies to all the cases we expect to encounter when people are doing “normal” things with tensors.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51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819345"/>
          </a:xfrm>
        </p:spPr>
        <p:txBody>
          <a:bodyPr/>
          <a:lstStyle/>
          <a:p>
            <a:r>
              <a:rPr lang="en-US"/>
              <a:t>additional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297"/>
            <a:ext cx="10058400" cy="4587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come in useful in the intersection algorithm</a:t>
            </a:r>
          </a:p>
          <a:p>
            <a:pPr>
              <a:buFont typeface="Arial" charset="0"/>
              <a:buChar char="•"/>
            </a:pPr>
            <a:r>
              <a:rPr lang="en-US" dirty="0"/>
              <a:t>A pattern is valid-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 dirty="0"/>
              <a:t> (valid minus one)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 if it</a:t>
            </a:r>
            <a:r>
              <a:rPr lang="en-US" dirty="0">
                <a:latin typeface="+mj-lt"/>
                <a:ea typeface="Al Bayan Plain" charset="-78"/>
                <a:cs typeface="Al Bayan Plain" charset="-78"/>
              </a:rPr>
              <a:t> </a:t>
            </a:r>
            <a:r>
              <a:rPr lang="en-US" dirty="0">
                <a:ea typeface="Al Bayan Plain" charset="-78"/>
                <a:cs typeface="Al Bayan Plain" charset="-78"/>
              </a:rPr>
              <a:t>satisfies all but the last property of a valid pattern 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ea typeface="Al Bayan Plain" charset="-78"/>
                <a:cs typeface="Al Bayan Plain" charset="-78"/>
              </a:rPr>
              <a:t>The last property is that axes with dim = 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1 </a:t>
            </a:r>
            <a:r>
              <a:rPr lang="en-US" dirty="0">
                <a:ea typeface="Al Bayan Plain" charset="-78"/>
                <a:cs typeface="Al Bayan Plain" charset="-78"/>
              </a:rPr>
              <a:t>must have stride 0</a:t>
            </a:r>
          </a:p>
          <a:p>
            <a:pPr>
              <a:buFont typeface="Arial" charset="0"/>
              <a:buChar char="•"/>
            </a:pPr>
            <a:r>
              <a:rPr lang="en-US" dirty="0">
                <a:ea typeface="Al Bayan Plain" charset="-78"/>
                <a:cs typeface="Al Bayan Plain" charset="-78"/>
              </a:rPr>
              <a:t>A pattern is valid-2 (valid minus two) if it satisfies all but the last two properties of the valid pattern, and also has the uniqueness property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ea typeface="Al Bayan Plain" charset="-78"/>
                <a:cs typeface="Al Bayan Plain" charset="-78"/>
              </a:rPr>
              <a:t>The last but one property is the axis dominance property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ea typeface="Al Bayan Plain" charset="-78"/>
                <a:cs typeface="Al Bayan Plain" charset="-78"/>
              </a:rPr>
              <a:t>The uniqueness property is weaker than the axis dominance property</a:t>
            </a:r>
          </a:p>
          <a:p>
            <a:pPr>
              <a:buFont typeface="Arial" charset="0"/>
              <a:buChar char="•"/>
            </a:pPr>
            <a:endParaRPr lang="en-US" dirty="0">
              <a:ea typeface="Al Bayan Plain" charset="-78"/>
              <a:cs typeface="Al Bayan Plain" charset="-78"/>
            </a:endParaRPr>
          </a:p>
          <a:p>
            <a:pPr>
              <a:buFont typeface="Arial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54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819345"/>
          </a:xfrm>
        </p:spPr>
        <p:txBody>
          <a:bodyPr/>
          <a:lstStyle/>
          <a:p>
            <a:r>
              <a:rPr lang="en-US"/>
              <a:t>intersection algorithm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297"/>
            <a:ext cx="10058400" cy="4587499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The intersection problem is: given patterns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q,</a:t>
            </a:r>
            <a:r>
              <a:rPr lang="en-US" dirty="0"/>
              <a:t> compute a list of disjoint patterns, the union of whose memory-index-sets is the intersection of those of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/>
              <a:t>First convert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 </a:t>
            </a:r>
            <a:r>
              <a:rPr lang="en-US" dirty="0"/>
              <a:t>to canonical form (reduce, make sure axes positive, sort axes by stride).</a:t>
            </a:r>
          </a:p>
          <a:p>
            <a:pPr>
              <a:buFont typeface="Arial" charset="0"/>
              <a:buChar char="•"/>
            </a:pPr>
            <a:r>
              <a:rPr lang="en-US" dirty="0"/>
              <a:t>Next convert the patterns to have common strides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This conversion produces lists of valid-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 dirty="0"/>
              <a:t> patterns, possibly more than one for each of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q, </a:t>
            </a:r>
            <a:r>
              <a:rPr lang="en-US" dirty="0"/>
              <a:t>so: </a:t>
            </a:r>
            <a:r>
              <a:rPr lang="en-US" b="1" dirty="0"/>
              <a:t>(p1,p2,..), (q1,q2,..)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ea typeface="Al Bayan Plain" charset="-78"/>
                <a:cs typeface="Al Bayan Plain" charset="-78"/>
              </a:rPr>
              <a:t>Will provide more details below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ea typeface="Al Bayan Plain" charset="-78"/>
                <a:cs typeface="Al Bayan Plain" charset="-78"/>
              </a:rPr>
              <a:t>Note: this conversion is not possible for all pairs of input patterns</a:t>
            </a:r>
          </a:p>
          <a:p>
            <a:pPr>
              <a:buFont typeface="Arial" charset="0"/>
              <a:buChar char="•"/>
            </a:pPr>
            <a:r>
              <a:rPr lang="en-US" dirty="0">
                <a:ea typeface="Al Bayan Plain" charset="-78"/>
                <a:cs typeface="Al Bayan Plain" charset="-78"/>
              </a:rPr>
              <a:t>For each pair of patterns </a:t>
            </a:r>
            <a:r>
              <a:rPr lang="en-US" b="1" dirty="0">
                <a:ea typeface="Al Bayan Plain" charset="-78"/>
                <a:cs typeface="Al Bayan Plain" charset="-78"/>
              </a:rPr>
              <a:t>(</a:t>
            </a:r>
            <a:r>
              <a:rPr lang="en-US" b="1" dirty="0" err="1">
                <a:ea typeface="Al Bayan Plain" charset="-78"/>
                <a:cs typeface="Al Bayan Plain" charset="-78"/>
              </a:rPr>
              <a:t>pn,qm</a:t>
            </a:r>
            <a:r>
              <a:rPr lang="en-US" b="1" dirty="0">
                <a:ea typeface="Al Bayan Plain" charset="-78"/>
                <a:cs typeface="Al Bayan Plain" charset="-78"/>
              </a:rPr>
              <a:t>)</a:t>
            </a:r>
            <a:r>
              <a:rPr lang="en-US" dirty="0">
                <a:ea typeface="Al Bayan Plain" charset="-78"/>
                <a:cs typeface="Al Bayan Plain" charset="-78"/>
              </a:rPr>
              <a:t>, compute the intersection as a possibly-empty list of valid patterns; the output is all these lists appended together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04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819345"/>
          </a:xfrm>
        </p:spPr>
        <p:txBody>
          <a:bodyPr/>
          <a:lstStyle/>
          <a:p>
            <a:r>
              <a:rPr lang="en-US"/>
              <a:t>conversion to common strides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297"/>
            <a:ext cx="10058400" cy="4587499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Assume we have already converted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to canonical form so all strides are positive</a:t>
            </a:r>
          </a:p>
          <a:p>
            <a:pPr>
              <a:buFont typeface="Arial" charset="0"/>
              <a:buChar char="•"/>
            </a:pPr>
            <a:r>
              <a:rPr lang="en-US" dirty="0"/>
              <a:t>Get a list of all strides present in </a:t>
            </a:r>
            <a:r>
              <a:rPr lang="en-US" b="1" dirty="0"/>
              <a:t>p</a:t>
            </a:r>
            <a:r>
              <a:rPr lang="en-US" dirty="0"/>
              <a:t> or </a:t>
            </a:r>
            <a:r>
              <a:rPr lang="en-US" b="1" dirty="0"/>
              <a:t>q</a:t>
            </a:r>
            <a:r>
              <a:rPr lang="en-US" dirty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/>
              <a:t>Convert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 </a:t>
            </a:r>
            <a:r>
              <a:rPr lang="en-US" dirty="0"/>
              <a:t>to valid-2 patterns with a common list of strides, by inserting axes with dim=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 dirty="0"/>
              <a:t> with whichever strides were missing in </a:t>
            </a:r>
            <a:r>
              <a:rPr lang="en-US" b="1" dirty="0"/>
              <a:t>p</a:t>
            </a:r>
            <a:r>
              <a:rPr lang="en-US" dirty="0"/>
              <a:t> or </a:t>
            </a:r>
            <a:r>
              <a:rPr lang="en-US" b="1" dirty="0"/>
              <a:t>q</a:t>
            </a:r>
            <a:r>
              <a:rPr lang="en-US" dirty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/>
              <a:t>We then convert those valid-2 patterns into lists of valid-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 dirty="0"/>
              <a:t> patterns.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Algorithm is iterative: ensure axis-dominance property holds for (axes 0,1); then for axes (0,1,2); and so on.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Example: suppose strides=(1,10), dims=(30,1).  Can convert to dims=(10,3).  If the dims were (31,1) we would have to split the pattern into two to cover the leftover part.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This algorithm may fail for some inputs.  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It will always succeed if, when sorted, each stride divides the next (the exact requirement is weaker than this, but more complicated).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39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819345"/>
          </a:xfrm>
        </p:spPr>
        <p:txBody>
          <a:bodyPr/>
          <a:lstStyle/>
          <a:p>
            <a:r>
              <a:rPr lang="en-US"/>
              <a:t>intersection given common strides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297"/>
            <a:ext cx="10058400" cy="4587499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Consider the problem of computing the intersection between two valid-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1</a:t>
            </a:r>
            <a:r>
              <a:rPr lang="en-US" dirty="0"/>
              <a:t> patterns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with common strides and with </a:t>
            </a:r>
            <a:r>
              <a:rPr lang="en-US" b="1" dirty="0"/>
              <a:t>n </a:t>
            </a:r>
            <a:r>
              <a:rPr lang="en-US" dirty="0"/>
              <a:t>axes.</a:t>
            </a:r>
          </a:p>
          <a:p>
            <a:pPr>
              <a:buFont typeface="Arial" charset="0"/>
              <a:buChar char="•"/>
            </a:pPr>
            <a:r>
              <a:rPr lang="en-US" dirty="0"/>
              <a:t>Core part of the algorithm is to compute “list of offsets”.</a:t>
            </a:r>
          </a:p>
          <a:p>
            <a:pPr>
              <a:buFont typeface="Arial" charset="0"/>
              <a:buChar char="•"/>
            </a:pPr>
            <a:r>
              <a:rPr lang="en-US" dirty="0"/>
              <a:t>An offset </a:t>
            </a:r>
            <a:r>
              <a:rPr lang="en-US" b="1" dirty="0"/>
              <a:t>o</a:t>
            </a:r>
            <a:r>
              <a:rPr lang="en-US" dirty="0"/>
              <a:t> is an </a:t>
            </a:r>
            <a:r>
              <a:rPr lang="en-US" b="1" dirty="0"/>
              <a:t>n</a:t>
            </a:r>
            <a:r>
              <a:rPr lang="en-US" dirty="0"/>
              <a:t>-tuple such that there exists an index-tuple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(also an </a:t>
            </a:r>
            <a:r>
              <a:rPr lang="en-US" b="1" dirty="0"/>
              <a:t>n</a:t>
            </a:r>
            <a:r>
              <a:rPr lang="en-US" dirty="0"/>
              <a:t>-tuple) with </a:t>
            </a:r>
            <a:r>
              <a:rPr lang="en-US" b="1" dirty="0"/>
              <a:t>p[</a:t>
            </a:r>
            <a:r>
              <a:rPr lang="en-US" b="1" dirty="0" err="1"/>
              <a:t>i+o</a:t>
            </a:r>
            <a:r>
              <a:rPr lang="en-US" b="1" dirty="0"/>
              <a:t>] = q[</a:t>
            </a:r>
            <a:r>
              <a:rPr lang="en-US" b="1" dirty="0" err="1"/>
              <a:t>i</a:t>
            </a:r>
            <a:r>
              <a:rPr lang="en-US" b="1" dirty="0"/>
              <a:t>]</a:t>
            </a:r>
            <a:r>
              <a:rPr lang="en-US" dirty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/>
              <a:t>There could be more than one such offset</a:t>
            </a:r>
          </a:p>
          <a:p>
            <a:pPr>
              <a:buFont typeface="Arial" charset="0"/>
              <a:buChar char="•"/>
            </a:pPr>
            <a:r>
              <a:rPr lang="en-US" dirty="0"/>
              <a:t>Each offset will correspond to one part of the intersection</a:t>
            </a:r>
          </a:p>
          <a:p>
            <a:pPr>
              <a:buFont typeface="Arial" charset="0"/>
              <a:buChar char="•"/>
            </a:pPr>
            <a:r>
              <a:rPr lang="en-US" dirty="0"/>
              <a:t>Algorithm for finding all the possible offsets is recursive, starting from the highest-numbered axis (i.e. the one with largest stride)</a:t>
            </a:r>
          </a:p>
          <a:p>
            <a:pPr>
              <a:buFont typeface="Arial" charset="0"/>
              <a:buChar char="•"/>
            </a:pPr>
            <a:r>
              <a:rPr lang="en-US" dirty="0"/>
              <a:t>At each point in the recursion we branch by up to 2</a:t>
            </a:r>
          </a:p>
          <a:p>
            <a:pPr>
              <a:buFont typeface="Arial" charset="0"/>
              <a:buChar char="•"/>
            </a:pPr>
            <a:r>
              <a:rPr lang="en-US" dirty="0"/>
              <a:t>Given an offset, computing the piece of the intersection is quite straightforward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8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1066801"/>
          </a:xfrm>
        </p:spPr>
        <p:txBody>
          <a:bodyPr/>
          <a:lstStyle/>
          <a:p>
            <a:r>
              <a:rPr lang="en-US"/>
              <a:t>tensor strides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26640"/>
            <a:ext cx="10058400" cy="3967480"/>
          </a:xfrm>
        </p:spPr>
        <p:txBody>
          <a:bodyPr>
            <a:normAutofit/>
          </a:bodyPr>
          <a:lstStyle/>
          <a:p>
            <a:r>
              <a:rPr lang="en-US"/>
              <a:t>In frameworks like NumPy, PyTorch, Tensorflow, tensors have strides in the internal implementation</a:t>
            </a:r>
          </a:p>
          <a:p>
            <a:r>
              <a:rPr lang="en-US"/>
              <a:t>In most frameworks, a freshly allocated array of dim=[2,7,3] would have strides=[21,3,1].  </a:t>
            </a:r>
          </a:p>
          <a:p>
            <a:pPr lvl="1"/>
            <a:r>
              <a:rPr lang="en-US"/>
              <a:t>This is “C-style” array, where first indexes have higher stride</a:t>
            </a:r>
          </a:p>
          <a:p>
            <a:pPr lvl="1"/>
            <a:r>
              <a:rPr lang="en-US"/>
              <a:t>The other way round, strides=[1,2,14], is “Fortran-style” array.  (E.g.  ArrayFire uses this)</a:t>
            </a:r>
          </a:p>
          <a:p>
            <a:r>
              <a:rPr lang="en-US"/>
              <a:t>Memory offset from data pointer is calculated as sum of (index times stride)</a:t>
            </a:r>
          </a:p>
          <a:p>
            <a:r>
              <a:rPr lang="en-US"/>
              <a:t>Operations like transposing a matrix, taking a submatrix, may be implemented by manipulating dims and strides rather than by allocating a new matrix</a:t>
            </a:r>
          </a:p>
        </p:txBody>
      </p:sp>
    </p:spTree>
    <p:extLst>
      <p:ext uri="{BB962C8B-B14F-4D97-AF65-F5344CB8AC3E}">
        <p14:creationId xmlns:p14="http://schemas.microsoft.com/office/powerpoint/2010/main" val="1566535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819345"/>
          </a:xfrm>
        </p:spPr>
        <p:txBody>
          <a:bodyPr>
            <a:normAutofit/>
          </a:bodyPr>
          <a:lstStyle/>
          <a:p>
            <a:r>
              <a:rPr lang="en-US" dirty="0"/>
              <a:t>Clarifying documentation for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44297"/>
                <a:ext cx="10058400" cy="4587499"/>
              </a:xfrm>
            </p:spPr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/>
                  <a:t>The documentation for convolution in </a:t>
                </a:r>
                <a:r>
                  <a:rPr lang="en-US" dirty="0" err="1"/>
                  <a:t>PyTorch</a:t>
                </a:r>
                <a:r>
                  <a:rPr lang="en-US" dirty="0"/>
                  <a:t> is not very precise, especially when it comes to stride and dilation.   This framework makes it possible to precisely define what it does.  (e.g.  consider </a:t>
                </a:r>
                <a:r>
                  <a:rPr lang="en-US" dirty="0" err="1"/>
                  <a:t>PyTorch’s</a:t>
                </a:r>
                <a:r>
                  <a:rPr lang="en-US" dirty="0"/>
                  <a:t> torch.nn.functional.conv2d).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We’ll define conv2d(</a:t>
                </a:r>
                <a:r>
                  <a:rPr lang="en-US" b="1" dirty="0"/>
                  <a:t>s, w</a:t>
                </a:r>
                <a:r>
                  <a:rPr lang="en-US" dirty="0"/>
                  <a:t>)   where </a:t>
                </a:r>
                <a:r>
                  <a:rPr lang="en-US" b="1" dirty="0"/>
                  <a:t>s</a:t>
                </a:r>
                <a:r>
                  <a:rPr lang="en-US" dirty="0"/>
                  <a:t> and </a:t>
                </a:r>
                <a:r>
                  <a:rPr lang="en-US" b="1" dirty="0"/>
                  <a:t>w</a:t>
                </a:r>
                <a:r>
                  <a:rPr lang="en-US" dirty="0"/>
                  <a:t> are tensors with 4 axes.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Let </a:t>
                </a:r>
                <a:r>
                  <a:rPr lang="en-US" b="1" dirty="0"/>
                  <a:t>s</a:t>
                </a:r>
                <a:r>
                  <a:rPr lang="en-US" dirty="0"/>
                  <a:t>, representing the input activations, be of shape (N,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in</a:t>
                </a:r>
                <a:r>
                  <a:rPr lang="en-US" dirty="0"/>
                  <a:t>, </a:t>
                </a:r>
                <a:r>
                  <a:rPr lang="en-US" dirty="0" err="1"/>
                  <a:t>H</a:t>
                </a:r>
                <a:r>
                  <a:rPr lang="en-US" baseline="-25000" dirty="0" err="1"/>
                  <a:t>in</a:t>
                </a:r>
                <a:r>
                  <a:rPr lang="en-US" dirty="0"/>
                  <a:t>, W</a:t>
                </a:r>
                <a:r>
                  <a:rPr lang="en-US" baseline="-25000" dirty="0"/>
                  <a:t>in</a:t>
                </a:r>
                <a:r>
                  <a:rPr lang="en-US" dirty="0"/>
                  <a:t>),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Let </a:t>
                </a:r>
                <a:r>
                  <a:rPr lang="en-US" b="1" dirty="0"/>
                  <a:t>w</a:t>
                </a:r>
                <a:r>
                  <a:rPr lang="en-US" dirty="0"/>
                  <a:t>, representing the weights, be of shape (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out</a:t>
                </a:r>
                <a:r>
                  <a:rPr lang="en-US" dirty="0"/>
                  <a:t>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in</a:t>
                </a:r>
                <a:r>
                  <a:rPr lang="en-US" dirty="0"/>
                  <a:t>, H,  W); notice, only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in</a:t>
                </a:r>
                <a:r>
                  <a:rPr lang="en-US" dirty="0"/>
                  <a:t> is shared with </a:t>
                </a:r>
                <a:r>
                  <a:rPr lang="en-US" b="1" dirty="0"/>
                  <a:t>s</a:t>
                </a:r>
                <a:r>
                  <a:rPr lang="en-US" dirty="0"/>
                  <a:t>.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Let </a:t>
                </a:r>
                <a:r>
                  <a:rPr lang="en-US" b="1" dirty="0"/>
                  <a:t>t </a:t>
                </a:r>
                <a:r>
                  <a:rPr lang="en-US" dirty="0"/>
                  <a:t>= </a:t>
                </a:r>
                <a:r>
                  <a:rPr lang="en-US" dirty="0" err="1"/>
                  <a:t>unsqueeze</a:t>
                </a:r>
                <a:r>
                  <a:rPr lang="en-US" dirty="0"/>
                  <a:t>(</a:t>
                </a:r>
                <a:r>
                  <a:rPr lang="en-US" b="1" dirty="0"/>
                  <a:t>s</a:t>
                </a:r>
                <a:r>
                  <a:rPr lang="en-US" dirty="0"/>
                  <a:t>, </a:t>
                </a:r>
                <a:r>
                  <a:rPr lang="en-US" dirty="0">
                    <a:latin typeface="Al Bayan Plain" charset="-78"/>
                    <a:ea typeface="Al Bayan Plain" charset="-78"/>
                    <a:cs typeface="Al Bayan Plain" charset="-78"/>
                  </a:rPr>
                  <a:t>1</a:t>
                </a:r>
                <a:r>
                  <a:rPr lang="en-US" dirty="0"/>
                  <a:t>), of shape (N, </a:t>
                </a:r>
                <a:r>
                  <a:rPr lang="en-US" dirty="0">
                    <a:latin typeface="Al Bayan Plain" charset="-78"/>
                    <a:ea typeface="Al Bayan Plain" charset="-78"/>
                    <a:cs typeface="Al Bayan Plain" charset="-78"/>
                  </a:rPr>
                  <a:t>1,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in</a:t>
                </a:r>
                <a:r>
                  <a:rPr lang="en-US" dirty="0"/>
                  <a:t>, </a:t>
                </a:r>
                <a:r>
                  <a:rPr lang="en-US" dirty="0" err="1"/>
                  <a:t>H</a:t>
                </a:r>
                <a:r>
                  <a:rPr lang="en-US" baseline="-25000" dirty="0" err="1"/>
                  <a:t>in</a:t>
                </a:r>
                <a:r>
                  <a:rPr lang="en-US" dirty="0"/>
                  <a:t>, W</a:t>
                </a:r>
                <a:r>
                  <a:rPr lang="en-US" baseline="-25000" dirty="0"/>
                  <a:t>in</a:t>
                </a:r>
                <a:r>
                  <a:rPr lang="en-US" dirty="0"/>
                  <a:t>)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Let </a:t>
                </a:r>
                <a:r>
                  <a:rPr lang="en-US" b="1" dirty="0"/>
                  <a:t>x</a:t>
                </a:r>
                <a:r>
                  <a:rPr lang="en-US" dirty="0"/>
                  <a:t> = </a:t>
                </a:r>
                <a:r>
                  <a:rPr lang="en-US" dirty="0" err="1"/>
                  <a:t>unsqueeze</a:t>
                </a:r>
                <a:r>
                  <a:rPr lang="en-US" dirty="0"/>
                  <a:t>(</a:t>
                </a:r>
                <a:r>
                  <a:rPr lang="en-US" b="1" dirty="0"/>
                  <a:t>w</a:t>
                </a:r>
                <a:r>
                  <a:rPr lang="en-US" dirty="0"/>
                  <a:t>, 0), of shape (</a:t>
                </a:r>
                <a:r>
                  <a:rPr lang="en-US" dirty="0">
                    <a:latin typeface="Al Bayan Plain" charset="-78"/>
                    <a:ea typeface="Al Bayan Plain" charset="-78"/>
                    <a:cs typeface="Al Bayan Plain" charset="-78"/>
                  </a:rPr>
                  <a:t>1,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out</a:t>
                </a:r>
                <a:r>
                  <a:rPr lang="en-US" dirty="0"/>
                  <a:t>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in</a:t>
                </a:r>
                <a:r>
                  <a:rPr lang="en-US" dirty="0"/>
                  <a:t>, H,  W)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Define the elements of the output tensor </a:t>
                </a:r>
                <a:r>
                  <a:rPr lang="en-US" b="1" dirty="0"/>
                  <a:t>q</a:t>
                </a:r>
                <a:r>
                  <a:rPr lang="en-US" dirty="0"/>
                  <a:t> as:</a:t>
                </a:r>
              </a:p>
              <a:p>
                <a:pPr marL="0" indent="0">
                  <a:buNone/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dirty="0"/>
              </a:p>
              <a:p>
                <a:pPr lvl="0">
                  <a:buClr>
                    <a:srgbClr val="9BAFB5"/>
                  </a:buClr>
                  <a:buFont typeface="Arial" charset="0"/>
                  <a:buChar char="•"/>
                </a:pPr>
                <a:r>
                  <a:rPr lang="en-US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Note: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 is not defined when that summation contains undefined quantities.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charset="0"/>
                  <a:buChar char="•"/>
                </a:pPr>
                <a:endParaRPr lang="en-US" b="1" dirty="0"/>
              </a:p>
              <a:p>
                <a:pPr>
                  <a:buFont typeface="Arial" charset="0"/>
                  <a:buChar char="•"/>
                </a:pPr>
                <a:endParaRPr lang="en-US" dirty="0"/>
              </a:p>
              <a:p>
                <a:pPr lvl="1">
                  <a:buFont typeface="Arial" charset="0"/>
                  <a:buChar char="•"/>
                </a:pPr>
                <a:endParaRPr lang="en-US" dirty="0"/>
              </a:p>
              <a:p>
                <a:pPr>
                  <a:buFont typeface="Arial" charset="0"/>
                  <a:buChar char="•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44297"/>
                <a:ext cx="10058400" cy="4587499"/>
              </a:xfrm>
              <a:blipFill>
                <a:blip r:embed="rId2"/>
                <a:stretch>
                  <a:fillRect l="-379" t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516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819345"/>
          </a:xfrm>
        </p:spPr>
        <p:txBody>
          <a:bodyPr>
            <a:normAutofit/>
          </a:bodyPr>
          <a:lstStyle/>
          <a:p>
            <a:r>
              <a:rPr lang="en-US" dirty="0"/>
              <a:t>Clarifying documentation for convolution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44297"/>
                <a:ext cx="10058400" cy="4587499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9BAFB5"/>
                  </a:buClr>
                  <a:buFont typeface="Arial" charset="0"/>
                  <a:buChar char="•"/>
                </a:pPr>
                <a:r>
                  <a:rPr lang="en-US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The set of indexes a such that q[a] is defined will either be empty, or will be index-tuple-set of a tensor </a:t>
                </a:r>
                <a:r>
                  <a:rPr lang="en-US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q </a:t>
                </a:r>
                <a:r>
                  <a:rPr lang="en-US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with a particular shape.   (The implementation will choose the strides for its convenience, guaranteeing only that </a:t>
                </a:r>
                <a:r>
                  <a:rPr lang="en-US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q</a:t>
                </a:r>
                <a:r>
                  <a:rPr lang="en-US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 is valid).</a:t>
                </a:r>
              </a:p>
              <a:p>
                <a:pPr lvl="0">
                  <a:buClr>
                    <a:srgbClr val="9BAFB5"/>
                  </a:buClr>
                  <a:buFont typeface="Arial" charset="0"/>
                  <a:buChar char="•"/>
                </a:pPr>
                <a:r>
                  <a:rPr lang="en-US" b="0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The output of the convolution operation will </a:t>
                </a:r>
                <a:r>
                  <a:rPr lang="en-US" b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be squeeze</a:t>
                </a:r>
                <a:r>
                  <a:rPr lang="en-US" b="0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(</a:t>
                </a:r>
                <a:r>
                  <a:rPr lang="en-US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q</a:t>
                </a:r>
                <a:r>
                  <a:rPr lang="en-US" b="0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, 2) (to remove the middle dimension which will be </a:t>
                </a:r>
                <a:r>
                  <a:rPr lang="en-US" dirty="0">
                    <a:latin typeface="Al Bayan Plain" charset="-78"/>
                    <a:ea typeface="Al Bayan Plain" charset="-78"/>
                    <a:cs typeface="Al Bayan Plain" charset="-78"/>
                  </a:rPr>
                  <a:t>1</a:t>
                </a:r>
                <a:r>
                  <a:rPr lang="en-US" b="0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.). </a:t>
                </a:r>
              </a:p>
              <a:p>
                <a:pPr marL="0" lvl="0" indent="0">
                  <a:buClr>
                    <a:srgbClr val="9BAFB5"/>
                  </a:buClr>
                  <a:buNone/>
                </a:pPr>
                <a:r>
                  <a:rPr lang="en-US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We can also incorporate the notions of tensor stride and dilation:</a:t>
                </a:r>
              </a:p>
              <a:p>
                <a:pPr>
                  <a:buClr>
                    <a:srgbClr val="9BAFB5"/>
                  </a:buClr>
                  <a:buFont typeface="Arial" charset="0"/>
                  <a:buChar char="•"/>
                </a:pPr>
                <a:r>
                  <a:rPr lang="en-US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Let the stride S and the dilation D both be 2-tuples of positive integers, interpreted as index-tuples.</a:t>
                </a:r>
              </a:p>
              <a:p>
                <a:pPr>
                  <a:buClr>
                    <a:srgbClr val="9BAFB5"/>
                  </a:buClr>
                  <a:buFont typeface="Arial" charset="0"/>
                  <a:buChar char="•"/>
                </a:pPr>
                <a:r>
                  <a:rPr lang="en-US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Define the product of two index-tuples as the elementwise product after extending the shorter one with </a:t>
                </a:r>
                <a:r>
                  <a:rPr lang="en-US" dirty="0">
                    <a:latin typeface="Al Bayan Plain" charset="-78"/>
                    <a:ea typeface="Al Bayan Plain" charset="-78"/>
                    <a:cs typeface="Al Bayan Plain" charset="-78"/>
                  </a:rPr>
                  <a:t>1’s</a:t>
                </a:r>
                <a:r>
                  <a:rPr lang="en-US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Al Bayan Plain" charset="-78"/>
                    <a:ea typeface="Al Bayan Plain" charset="-78"/>
                    <a:cs typeface="Al Bayan Plain" charset="-78"/>
                  </a:rPr>
                  <a:t> </a:t>
                </a:r>
                <a:r>
                  <a:rPr lang="en-US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to make them the same length. (We add the ones at the start if we are using the public indexing like we are here; or at the end if using the private indexing.)</a:t>
                </a:r>
              </a:p>
              <a:p>
                <a:pPr>
                  <a:buClr>
                    <a:srgbClr val="9BAFB5"/>
                  </a:buClr>
                  <a:buFont typeface="Arial" charset="0"/>
                  <a:buChar char="•"/>
                </a:pPr>
                <a:r>
                  <a:rPr lang="en-US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The </a:t>
                </a:r>
                <a:r>
                  <a:rPr lang="en-US" dirty="0" err="1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strided+dilated</a:t>
                </a:r>
                <a:r>
                  <a:rPr lang="en-US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 convolution is obtained by modifying our equation to:</a:t>
                </a:r>
              </a:p>
              <a:p>
                <a:pPr marL="0" indent="0">
                  <a:buClr>
                    <a:srgbClr val="9BAFB5"/>
                  </a:buClr>
                  <a:buNone/>
                </a:pPr>
                <a:r>
                  <a:rPr lang="en-US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dirty="0">
                  <a:solidFill>
                    <a:srgbClr val="000000">
                      <a:lumMod val="85000"/>
                      <a:lumOff val="15000"/>
                    </a:srgbClr>
                  </a:solidFill>
                </a:endParaRPr>
              </a:p>
              <a:p>
                <a:pPr>
                  <a:buClr>
                    <a:srgbClr val="9BAFB5"/>
                  </a:buClr>
                  <a:buFont typeface="Arial" charset="0"/>
                  <a:buChar char="•"/>
                </a:pPr>
                <a:endParaRPr lang="en-US" dirty="0">
                  <a:solidFill>
                    <a:srgbClr val="000000">
                      <a:lumMod val="85000"/>
                      <a:lumOff val="15000"/>
                    </a:srgbClr>
                  </a:solidFill>
                </a:endParaRPr>
              </a:p>
              <a:p>
                <a:pPr lvl="1">
                  <a:buClr>
                    <a:srgbClr val="9BAFB5"/>
                  </a:buClr>
                  <a:buFont typeface="Arial" charset="0"/>
                  <a:buChar char="•"/>
                </a:pPr>
                <a:endParaRPr lang="en-US" b="0" dirty="0">
                  <a:solidFill>
                    <a:srgbClr val="000000">
                      <a:lumMod val="85000"/>
                      <a:lumOff val="15000"/>
                    </a:srgbClr>
                  </a:solidFill>
                </a:endParaRPr>
              </a:p>
              <a:p>
                <a:pPr lvl="0">
                  <a:buClr>
                    <a:srgbClr val="9BAFB5"/>
                  </a:buClr>
                  <a:buFont typeface="Arial" charset="0"/>
                  <a:buChar char="•"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charset="0"/>
                  <a:buChar char="•"/>
                </a:pPr>
                <a:endParaRPr lang="en-US" b="1" dirty="0"/>
              </a:p>
              <a:p>
                <a:pPr>
                  <a:buFont typeface="Arial" charset="0"/>
                  <a:buChar char="•"/>
                </a:pPr>
                <a:endParaRPr lang="en-US" dirty="0"/>
              </a:p>
              <a:p>
                <a:pPr lvl="1">
                  <a:buFont typeface="Arial" charset="0"/>
                  <a:buChar char="•"/>
                </a:pPr>
                <a:endParaRPr lang="en-US" dirty="0"/>
              </a:p>
              <a:p>
                <a:pPr>
                  <a:buFont typeface="Arial" charset="0"/>
                  <a:buChar char="•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44297"/>
                <a:ext cx="10058400" cy="4587499"/>
              </a:xfrm>
              <a:blipFill>
                <a:blip r:embed="rId2"/>
                <a:stretch>
                  <a:fillRect l="-505" t="-276" b="-4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435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81934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297"/>
            <a:ext cx="10058400" cy="4587499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I believe tensor frameworks are widely-enough used that they deserve properly-defined semantics</a:t>
            </a:r>
          </a:p>
          <a:p>
            <a:pPr>
              <a:buFont typeface="Arial" charset="0"/>
              <a:buChar char="•"/>
            </a:pPr>
            <a:r>
              <a:rPr lang="en-US" dirty="0"/>
              <a:t>I think this framework is a reasonable attempt to define those semantics in a precise way.</a:t>
            </a:r>
          </a:p>
          <a:p>
            <a:pPr>
              <a:buFont typeface="Arial" charset="0"/>
              <a:buChar char="•"/>
            </a:pPr>
            <a:r>
              <a:rPr lang="en-US" dirty="0"/>
              <a:t>The tensor-intersection example shows that some issues relating to tensor patterns are complex enough that a well-defined mathematical language is essential if you want to get it right.</a:t>
            </a:r>
          </a:p>
          <a:p>
            <a:pPr>
              <a:buFont typeface="Arial" charset="0"/>
              <a:buChar char="•"/>
            </a:pPr>
            <a:r>
              <a:rPr lang="en-US" dirty="0"/>
              <a:t>The convolution example shows how this framework makes it possible to precisely describe complex operations.</a:t>
            </a:r>
          </a:p>
          <a:p>
            <a:pPr>
              <a:buFont typeface="Arial" charset="0"/>
              <a:buChar char="•"/>
            </a:pPr>
            <a:r>
              <a:rPr lang="en-US" dirty="0"/>
              <a:t>Advantages if we built a tensor framework on top of this: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More explicit documentation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Easier to write test code (since intended behavior would be clearly defined)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Software should be more robust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Avoid unnecessary copies, should improve efficiency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8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1066801"/>
          </a:xfrm>
        </p:spPr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26640"/>
            <a:ext cx="10058400" cy="3967480"/>
          </a:xfrm>
        </p:spPr>
        <p:txBody>
          <a:bodyPr/>
          <a:lstStyle/>
          <a:p>
            <a:r>
              <a:rPr lang="en-US"/>
              <a:t>Documentation for frameworks like NumPy, PyTorch, and TensorFlow tends to be vague, especially when touching on tensor strides.</a:t>
            </a:r>
          </a:p>
          <a:p>
            <a:r>
              <a:rPr lang="en-US"/>
              <a:t>Most </a:t>
            </a:r>
            <a:r>
              <a:rPr lang="en-US" i="1"/>
              <a:t>but not all </a:t>
            </a:r>
            <a:r>
              <a:rPr lang="en-US"/>
              <a:t>operations on tensors treat the tensor as an abstract n-dimensional array, not requiring knowledge of the strides</a:t>
            </a:r>
          </a:p>
          <a:p>
            <a:r>
              <a:rPr lang="en-US"/>
              <a:t>Some operations (e.g. view()) and some things you might want to do (e.g. C++ extensions) require knowledge of the layout in memory</a:t>
            </a:r>
          </a:p>
          <a:p>
            <a:r>
              <a:rPr lang="en-US"/>
              <a:t>Documentation rarely makes clear which combinations of strides are allowed for which purpose</a:t>
            </a:r>
          </a:p>
          <a:p>
            <a:pPr lvl="1"/>
            <a:r>
              <a:rPr lang="en-US"/>
              <a:t>For example: where are negative strides allowed? </a:t>
            </a:r>
          </a:p>
          <a:p>
            <a:pPr lvl="1"/>
            <a:r>
              <a:rPr lang="en-US"/>
              <a:t>May strides be zero?</a:t>
            </a:r>
          </a:p>
          <a:p>
            <a:pPr lvl="1"/>
            <a:r>
              <a:rPr lang="en-US"/>
              <a:t>Under what circumstances would it be OK for successive rows of a matrix to “overlap”?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9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1066801"/>
          </a:xfrm>
        </p:spPr>
        <p:txBody>
          <a:bodyPr/>
          <a:lstStyle/>
          <a:p>
            <a:r>
              <a:rPr lang="en-US" dirty="0"/>
              <a:t>UNNECESSARY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26640"/>
            <a:ext cx="10058400" cy="3967480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PyTorch</a:t>
            </a:r>
            <a:r>
              <a:rPr lang="en-US" dirty="0"/>
              <a:t>, many operations have requirements on the stride.  </a:t>
            </a:r>
          </a:p>
          <a:p>
            <a:r>
              <a:rPr lang="en-US" dirty="0"/>
              <a:t>These operations usually just check whether the tensor is “contiguous” (meaning: it has C-style strides with no gaps between the elements), and if not, copy to a contiguous array.</a:t>
            </a:r>
          </a:p>
          <a:p>
            <a:r>
              <a:rPr lang="en-US" dirty="0"/>
              <a:t>This is wasteful because sometimes the array had the required properties even though it was not contiguous </a:t>
            </a:r>
          </a:p>
          <a:p>
            <a:pPr lvl="1"/>
            <a:r>
              <a:rPr lang="en-US" dirty="0"/>
              <a:t>I.e. it would be nice to have finer-trained distinctions than just “contiguous” vs. “not contiguous”</a:t>
            </a:r>
          </a:p>
          <a:p>
            <a:r>
              <a:rPr lang="en-US" dirty="0"/>
              <a:t>Certain operations (principally view()) require knowledge of the layout in memory</a:t>
            </a:r>
          </a:p>
          <a:p>
            <a:pPr lvl="1"/>
            <a:r>
              <a:rPr lang="en-US" dirty="0"/>
              <a:t>It’s not immediately obvious how to define the semantics of view() without reference to the memory layout</a:t>
            </a:r>
          </a:p>
          <a:p>
            <a:pPr lvl="1"/>
            <a:r>
              <a:rPr lang="en-US" dirty="0"/>
              <a:t>This can make it hard to define appropriate preconditions that interfaces must satisfy</a:t>
            </a:r>
          </a:p>
          <a:p>
            <a:pPr lvl="1"/>
            <a:r>
              <a:rPr lang="en-US" dirty="0"/>
              <a:t>Would usually just be “must be contiguous”, but there are many cases where a less-strict condition would be enough.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4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1026161"/>
          </a:xfrm>
        </p:spPr>
        <p:txBody>
          <a:bodyPr/>
          <a:lstStyle/>
          <a:p>
            <a:r>
              <a:rPr lang="en-US"/>
              <a:t>Is this OK?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74240"/>
            <a:ext cx="10058400" cy="4119880"/>
          </a:xfrm>
        </p:spPr>
        <p:txBody>
          <a:bodyPr/>
          <a:lstStyle/>
          <a:p>
            <a:r>
              <a:rPr lang="en-US"/>
              <a:t>Old-school programmers like myself are accustomed to documentation:</a:t>
            </a:r>
          </a:p>
          <a:p>
            <a:pPr lvl="1"/>
            <a:r>
              <a:rPr lang="en-US"/>
              <a:t>What requirements does a function have on its inputs?  </a:t>
            </a:r>
          </a:p>
          <a:p>
            <a:pPr lvl="1"/>
            <a:r>
              <a:rPr lang="en-US"/>
              <a:t>What exactly is its behavior?</a:t>
            </a:r>
          </a:p>
          <a:p>
            <a:r>
              <a:rPr lang="en-US"/>
              <a:t>Precise documentation rarely seems to be a priority in Python programs.</a:t>
            </a:r>
          </a:p>
          <a:p>
            <a:r>
              <a:rPr lang="en-US"/>
              <a:t>Part of the issue may be that there is no language to compactly describe properties of Tensors relating to their strides.</a:t>
            </a:r>
          </a:p>
          <a:p>
            <a:r>
              <a:rPr lang="en-US"/>
              <a:t>Without such a language, it’s hard to do any complex reasoning about such things.</a:t>
            </a:r>
          </a:p>
        </p:txBody>
      </p:sp>
    </p:spTree>
    <p:extLst>
      <p:ext uri="{BB962C8B-B14F-4D97-AF65-F5344CB8AC3E}">
        <p14:creationId xmlns:p14="http://schemas.microsoft.com/office/powerpoint/2010/main" val="118027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965201"/>
          </a:xfrm>
        </p:spPr>
        <p:txBody>
          <a:bodyPr/>
          <a:lstStyle/>
          <a:p>
            <a:r>
              <a:rPr lang="en-US"/>
              <a:t>tensor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74240"/>
            <a:ext cx="10058400" cy="4119880"/>
          </a:xfrm>
        </p:spPr>
        <p:txBody>
          <a:bodyPr/>
          <a:lstStyle/>
          <a:p>
            <a:r>
              <a:rPr lang="en-US"/>
              <a:t>In this talk, I will describe a particular formulation of a “tensor pattern” and show how it can be used to solve an example problem (finding the intersection in memory between two tensors)</a:t>
            </a:r>
          </a:p>
          <a:p>
            <a:r>
              <a:rPr lang="en-US"/>
              <a:t>Will develop a language for reasoning about these patterns</a:t>
            </a:r>
          </a:p>
          <a:p>
            <a:r>
              <a:rPr lang="en-US"/>
              <a:t>What this IS:</a:t>
            </a:r>
          </a:p>
          <a:p>
            <a:pPr lvl="1"/>
            <a:r>
              <a:rPr lang="en-US"/>
              <a:t>A framework for reasoning about memory layouts of tensors and describing the meaning of individual operations (multiplication, addition etc.)</a:t>
            </a:r>
          </a:p>
          <a:p>
            <a:r>
              <a:rPr lang="en-US"/>
              <a:t>What this IS NOT:</a:t>
            </a:r>
          </a:p>
          <a:p>
            <a:pPr lvl="1"/>
            <a:r>
              <a:rPr lang="en-US"/>
              <a:t>The only way to formulate this kind of thing</a:t>
            </a:r>
          </a:p>
          <a:p>
            <a:pPr lvl="1"/>
            <a:r>
              <a:rPr lang="en-US"/>
              <a:t>A framework for defining the </a:t>
            </a:r>
            <a:r>
              <a:rPr lang="en-US" i="1"/>
              <a:t>meaning</a:t>
            </a:r>
            <a:r>
              <a:rPr lang="en-US"/>
              <a:t> of tensor expressions (e.g. giving names to the axes; distinguishing ‘upper’ and ’lower’ indexes, as in physics/math).  That’s a separate, orthognal issue.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79"/>
            <a:ext cx="10058400" cy="996673"/>
          </a:xfrm>
        </p:spPr>
        <p:txBody>
          <a:bodyPr/>
          <a:lstStyle/>
          <a:p>
            <a:r>
              <a:rPr lang="en-US"/>
              <a:t>a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35200"/>
            <a:ext cx="10058400" cy="4058920"/>
          </a:xfrm>
        </p:spPr>
        <p:txBody>
          <a:bodyPr>
            <a:normAutofit/>
          </a:bodyPr>
          <a:lstStyle/>
          <a:p>
            <a:r>
              <a:rPr lang="en-US"/>
              <a:t>These definitions will stay quite close to the C++ implementation (rather than making it more mathematical-looking at the expense of ease of understanding).</a:t>
            </a:r>
          </a:p>
          <a:p>
            <a:r>
              <a:rPr lang="en-US"/>
              <a:t>We define the maximum possible number of axes in advance, as M.  (E.g. M = 6). </a:t>
            </a:r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32551" y="3656866"/>
            <a:ext cx="3090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/>
              <a:t>struct Pattern {</a:t>
            </a:r>
          </a:p>
          <a:p>
            <a:r>
              <a:rPr lang="is-IS"/>
              <a:t>  int num_axes;</a:t>
            </a:r>
          </a:p>
          <a:p>
            <a:r>
              <a:rPr lang="is-IS"/>
              <a:t>  int dims[M];</a:t>
            </a:r>
          </a:p>
          <a:p>
            <a:r>
              <a:rPr lang="is-IS"/>
              <a:t>  int strides[M];</a:t>
            </a:r>
          </a:p>
          <a:p>
            <a:r>
              <a:rPr lang="is-IS"/>
              <a:t>  int offset; </a:t>
            </a:r>
          </a:p>
          <a:p>
            <a:r>
              <a:rPr lang="en-US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368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480"/>
            <a:ext cx="10058400" cy="865840"/>
          </a:xfrm>
        </p:spPr>
        <p:txBody>
          <a:bodyPr/>
          <a:lstStyle/>
          <a:p>
            <a:r>
              <a:rPr lang="en-US"/>
              <a:t>basic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99281"/>
            <a:ext cx="10058400" cy="42948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pattern maps from a tuple of indexes to a single positive index into a memory region.</a:t>
            </a:r>
          </a:p>
          <a:p>
            <a:r>
              <a:rPr lang="en-US" dirty="0"/>
              <a:t>E.g. suppose we have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Pattern p;  </a:t>
            </a: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int indexes[N]; </a:t>
            </a:r>
            <a:r>
              <a:rPr lang="en-US" dirty="0"/>
              <a:t>with </a:t>
            </a:r>
            <a:r>
              <a:rPr lang="en-US" b="1" dirty="0" err="1"/>
              <a:t>p.num_axes</a:t>
            </a:r>
            <a:r>
              <a:rPr lang="en-US" b="1" dirty="0"/>
              <a:t> &lt;= N &lt;= M</a:t>
            </a:r>
            <a:r>
              <a:rPr lang="en-US" dirty="0"/>
              <a:t>, and</a:t>
            </a:r>
          </a:p>
          <a:p>
            <a:pPr marL="0" indent="0">
              <a:buNone/>
            </a:pPr>
            <a:r>
              <a:rPr lang="en-US" b="1" dirty="0"/>
              <a:t>     float* data </a:t>
            </a:r>
            <a:r>
              <a:rPr lang="en-US" dirty="0"/>
              <a:t>(would have been allocated by </a:t>
            </a:r>
            <a:r>
              <a:rPr lang="en-US" b="1" dirty="0"/>
              <a:t>malloc() </a:t>
            </a:r>
            <a:r>
              <a:rPr lang="en-US" dirty="0"/>
              <a:t>or</a:t>
            </a:r>
            <a:r>
              <a:rPr lang="en-US" b="1" dirty="0"/>
              <a:t> new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Indexing would be done by accessing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/>
              <a:t>data[m]</a:t>
            </a:r>
          </a:p>
          <a:p>
            <a:pPr marL="0" indent="0">
              <a:buNone/>
            </a:pPr>
            <a:r>
              <a:rPr lang="en-US" dirty="0"/>
              <a:t>    where</a:t>
            </a:r>
          </a:p>
          <a:p>
            <a:pPr marL="0" indent="0">
              <a:buNone/>
            </a:pPr>
            <a:r>
              <a:rPr lang="en-US" b="1" dirty="0"/>
              <a:t>       m = </a:t>
            </a:r>
            <a:r>
              <a:rPr lang="en-US" b="1" dirty="0" err="1"/>
              <a:t>p.offset</a:t>
            </a:r>
            <a:r>
              <a:rPr lang="en-US" b="1" dirty="0"/>
              <a:t> + sum(0&lt;= </a:t>
            </a:r>
            <a:r>
              <a:rPr lang="en-US" b="1" dirty="0" err="1"/>
              <a:t>i</a:t>
            </a:r>
            <a:r>
              <a:rPr lang="en-US" b="1" dirty="0"/>
              <a:t> &lt; N):  </a:t>
            </a:r>
            <a:r>
              <a:rPr lang="en-US" b="1" dirty="0" err="1"/>
              <a:t>p.strides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* indexes[</a:t>
            </a:r>
            <a:r>
              <a:rPr lang="en-US" b="1" dirty="0" err="1"/>
              <a:t>i</a:t>
            </a:r>
            <a:r>
              <a:rPr lang="en-US" b="1" dirty="0"/>
              <a:t>]]</a:t>
            </a:r>
          </a:p>
          <a:p>
            <a:r>
              <a:rPr lang="en-US" dirty="0"/>
              <a:t>Note on terminology: we call the index </a:t>
            </a:r>
            <a:r>
              <a:rPr lang="en-US" b="1" dirty="0"/>
              <a:t>m</a:t>
            </a:r>
            <a:r>
              <a:rPr lang="en-US" dirty="0"/>
              <a:t> into the data pointer a </a:t>
            </a:r>
            <a:r>
              <a:rPr lang="en-US" i="1" dirty="0"/>
              <a:t>memory-index.</a:t>
            </a:r>
          </a:p>
          <a:p>
            <a:r>
              <a:rPr lang="en-US" dirty="0"/>
              <a:t>So far it’s pretty standard, e.g. quite similar to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r>
              <a:rPr lang="en-US" dirty="0"/>
              <a:t>We could include the offset in the data pointer, but there are various situations where it’s useful to separate the offset.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39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10740</TotalTime>
  <Words>4135</Words>
  <Application>Microsoft Macintosh PowerPoint</Application>
  <PresentationFormat>Widescreen</PresentationFormat>
  <Paragraphs>348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Al Bayan</vt:lpstr>
      <vt:lpstr>Al Bayan Plain</vt:lpstr>
      <vt:lpstr>Arial</vt:lpstr>
      <vt:lpstr>Calibri</vt:lpstr>
      <vt:lpstr>Cambria Math</vt:lpstr>
      <vt:lpstr>Gill Sans MT</vt:lpstr>
      <vt:lpstr>Mangal</vt:lpstr>
      <vt:lpstr>Parcel</vt:lpstr>
      <vt:lpstr>a framework for formalizing tensor computations</vt:lpstr>
      <vt:lpstr>Background: matrix strides</vt:lpstr>
      <vt:lpstr>tensor strides</vt:lpstr>
      <vt:lpstr>the problem</vt:lpstr>
      <vt:lpstr>UNNECESSARY COPIEs</vt:lpstr>
      <vt:lpstr>Is this OK?</vt:lpstr>
      <vt:lpstr>tensor patterns</vt:lpstr>
      <vt:lpstr>a pattern</vt:lpstr>
      <vt:lpstr>basic interpretation</vt:lpstr>
      <vt:lpstr>reversed axes</vt:lpstr>
      <vt:lpstr>Valid patterns</vt:lpstr>
      <vt:lpstr>indexing a pattern</vt:lpstr>
      <vt:lpstr>index-tuple-set of a pattern</vt:lpstr>
      <vt:lpstr>memory-index-set of a pattern</vt:lpstr>
      <vt:lpstr>uniqueness property</vt:lpstr>
      <vt:lpstr>broadcastability</vt:lpstr>
      <vt:lpstr>pattern-tuples</vt:lpstr>
      <vt:lpstr>Shape of a pattern</vt:lpstr>
      <vt:lpstr>tensors</vt:lpstr>
      <vt:lpstr>tensor operation semantics</vt:lpstr>
      <vt:lpstr>defining tensor dimensions</vt:lpstr>
      <vt:lpstr>matrix multiplication</vt:lpstr>
      <vt:lpstr>reducing pattern-tuples</vt:lpstr>
      <vt:lpstr>choosing algorithms for linear operations</vt:lpstr>
      <vt:lpstr>computing tensor intersection (intro)</vt:lpstr>
      <vt:lpstr>additional definitions</vt:lpstr>
      <vt:lpstr>intersection algorithm overview</vt:lpstr>
      <vt:lpstr>conversion to common strides</vt:lpstr>
      <vt:lpstr>intersection given common strides</vt:lpstr>
      <vt:lpstr>Clarifying documentation for convolution</vt:lpstr>
      <vt:lpstr>Clarifying documentation for convolution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</dc:title>
  <dc:creator>Daniel Povey</dc:creator>
  <cp:lastModifiedBy>Microsoft Office User</cp:lastModifiedBy>
  <cp:revision>63</cp:revision>
  <cp:lastPrinted>2019-06-26T00:54:38Z</cp:lastPrinted>
  <dcterms:created xsi:type="dcterms:W3CDTF">2019-06-23T16:14:24Z</dcterms:created>
  <dcterms:modified xsi:type="dcterms:W3CDTF">2019-09-10T13:06:40Z</dcterms:modified>
</cp:coreProperties>
</file>