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7/15/2020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635" y="399246"/>
            <a:ext cx="11357534" cy="1751526"/>
          </a:xfrm>
        </p:spPr>
        <p:txBody>
          <a:bodyPr>
            <a:noAutofit/>
          </a:bodyPr>
          <a:lstStyle/>
          <a:p>
            <a:pPr algn="ctr">
              <a:lnSpc>
                <a:spcPct val="150000"/>
              </a:lnSpc>
            </a:pPr>
            <a:r>
              <a:rPr lang="en-US" sz="2800" b="1" dirty="0">
                <a:solidFill>
                  <a:schemeClr val="bg1"/>
                </a:solidFill>
                <a:latin typeface="Times New Roman" panose="02020603050405020304" pitchFamily="18" charset="0"/>
                <a:cs typeface="Times New Roman" panose="02020603050405020304" pitchFamily="18" charset="0"/>
              </a:rPr>
              <a:t>Sentiment Analysis of COVID-19 Tweets – Visualization Dashboard</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6635" y="2009105"/>
            <a:ext cx="4468970" cy="4649272"/>
          </a:xfrm>
        </p:spPr>
        <p:txBody>
          <a:bodyPr>
            <a:noAutofit/>
          </a:bodyPr>
          <a:lstStyle/>
          <a:p>
            <a:r>
              <a:rPr lang="en-US" sz="1800" b="1" dirty="0" smtClean="0">
                <a:solidFill>
                  <a:schemeClr val="bg1"/>
                </a:solidFill>
                <a:latin typeface="Times New Roman" panose="02020603050405020304" pitchFamily="18" charset="0"/>
                <a:cs typeface="Times New Roman" panose="02020603050405020304" pitchFamily="18" charset="0"/>
              </a:rPr>
              <a:t>Submitted By:</a:t>
            </a:r>
          </a:p>
          <a:p>
            <a:r>
              <a:rPr lang="en-US" sz="1400" b="1" dirty="0" smtClean="0">
                <a:solidFill>
                  <a:schemeClr val="bg1"/>
                </a:solidFill>
                <a:latin typeface="Times New Roman" panose="02020603050405020304" pitchFamily="18" charset="0"/>
                <a:cs typeface="Times New Roman" panose="02020603050405020304" pitchFamily="18" charset="0"/>
              </a:rPr>
              <a:t>Application ID: </a:t>
            </a:r>
            <a:r>
              <a:rPr lang="en-IN" sz="1400" b="1" dirty="0" smtClean="0">
                <a:solidFill>
                  <a:schemeClr val="bg1"/>
                </a:solidFill>
                <a:latin typeface="Times New Roman" panose="02020603050405020304" pitchFamily="18" charset="0"/>
                <a:cs typeface="Times New Roman" panose="02020603050405020304" pitchFamily="18" charset="0"/>
              </a:rPr>
              <a:t>SPS_CH_APL_20200005849</a:t>
            </a:r>
          </a:p>
          <a:p>
            <a:r>
              <a:rPr lang="en-US" sz="1400" b="1" dirty="0" smtClean="0">
                <a:solidFill>
                  <a:schemeClr val="bg1"/>
                </a:solidFill>
                <a:latin typeface="Times New Roman" panose="02020603050405020304" pitchFamily="18" charset="0"/>
                <a:cs typeface="Times New Roman" panose="02020603050405020304" pitchFamily="18" charset="0"/>
              </a:rPr>
              <a:t>Team Name: Zerobugz</a:t>
            </a:r>
            <a:endParaRPr lang="en-IN" sz="1400" b="1" dirty="0">
              <a:solidFill>
                <a:schemeClr val="bg1"/>
              </a:solidFill>
              <a:latin typeface="Times New Roman" panose="02020603050405020304" pitchFamily="18" charset="0"/>
              <a:cs typeface="Times New Roman" panose="02020603050405020304" pitchFamily="18" charset="0"/>
            </a:endParaRPr>
          </a:p>
          <a:p>
            <a:r>
              <a:rPr lang="en-IN" sz="1400" b="1" dirty="0">
                <a:solidFill>
                  <a:schemeClr val="bg1"/>
                </a:solidFill>
                <a:latin typeface="Times New Roman" panose="02020603050405020304" pitchFamily="18" charset="0"/>
                <a:cs typeface="Times New Roman" panose="02020603050405020304" pitchFamily="18" charset="0"/>
              </a:rPr>
              <a:t>Name: </a:t>
            </a:r>
            <a:r>
              <a:rPr lang="en-IN" sz="1400" b="1" dirty="0" smtClean="0">
                <a:solidFill>
                  <a:schemeClr val="bg1"/>
                </a:solidFill>
                <a:latin typeface="Times New Roman" panose="02020603050405020304" pitchFamily="18" charset="0"/>
                <a:cs typeface="Times New Roman" panose="02020603050405020304" pitchFamily="18" charset="0"/>
              </a:rPr>
              <a:t>Manasa</a:t>
            </a:r>
            <a:endParaRPr lang="en-IN" sz="1400" b="1" dirty="0">
              <a:solidFill>
                <a:schemeClr val="bg1"/>
              </a:solidFill>
              <a:latin typeface="Times New Roman" panose="02020603050405020304" pitchFamily="18" charset="0"/>
              <a:cs typeface="Times New Roman" panose="02020603050405020304" pitchFamily="18" charset="0"/>
            </a:endParaRPr>
          </a:p>
          <a:p>
            <a:r>
              <a:rPr lang="en-IN" sz="1400" b="1" dirty="0">
                <a:solidFill>
                  <a:schemeClr val="bg1"/>
                </a:solidFill>
                <a:latin typeface="Times New Roman" panose="02020603050405020304" pitchFamily="18" charset="0"/>
                <a:cs typeface="Times New Roman" panose="02020603050405020304" pitchFamily="18" charset="0"/>
              </a:rPr>
              <a:t>SBID: </a:t>
            </a:r>
            <a:r>
              <a:rPr lang="en-IN" sz="1400" b="1" dirty="0" smtClean="0">
                <a:solidFill>
                  <a:schemeClr val="bg1"/>
                </a:solidFill>
                <a:latin typeface="Times New Roman" panose="02020603050405020304" pitchFamily="18" charset="0"/>
                <a:cs typeface="Times New Roman" panose="02020603050405020304" pitchFamily="18" charset="0"/>
              </a:rPr>
              <a:t>SB20200047593</a:t>
            </a:r>
            <a:endParaRPr lang="en-IN" sz="1400" b="1" dirty="0">
              <a:solidFill>
                <a:schemeClr val="bg1"/>
              </a:solidFill>
              <a:latin typeface="Times New Roman" panose="02020603050405020304" pitchFamily="18" charset="0"/>
              <a:cs typeface="Times New Roman" panose="02020603050405020304" pitchFamily="18" charset="0"/>
            </a:endParaRPr>
          </a:p>
          <a:p>
            <a:r>
              <a:rPr lang="en-IN" sz="1400" b="1" dirty="0">
                <a:solidFill>
                  <a:schemeClr val="bg1"/>
                </a:solidFill>
                <a:latin typeface="Times New Roman" panose="02020603050405020304" pitchFamily="18" charset="0"/>
                <a:cs typeface="Times New Roman" panose="02020603050405020304" pitchFamily="18" charset="0"/>
              </a:rPr>
              <a:t>Email: </a:t>
            </a:r>
            <a:r>
              <a:rPr lang="en-IN" sz="1400" b="1" dirty="0" smtClean="0">
                <a:solidFill>
                  <a:schemeClr val="bg1"/>
                </a:solidFill>
                <a:latin typeface="Times New Roman" panose="02020603050405020304" pitchFamily="18" charset="0"/>
                <a:cs typeface="Times New Roman" panose="02020603050405020304" pitchFamily="18" charset="0"/>
              </a:rPr>
              <a:t>manasa7919@gmail.com</a:t>
            </a:r>
          </a:p>
          <a:p>
            <a:endParaRPr lang="en-IN" sz="1400" b="1" dirty="0">
              <a:solidFill>
                <a:schemeClr val="bg1"/>
              </a:solidFill>
              <a:latin typeface="Times New Roman" panose="02020603050405020304" pitchFamily="18" charset="0"/>
              <a:cs typeface="Times New Roman" panose="02020603050405020304" pitchFamily="18" charset="0"/>
            </a:endParaRPr>
          </a:p>
          <a:p>
            <a:r>
              <a:rPr lang="en-IN" sz="1400" b="1" dirty="0">
                <a:solidFill>
                  <a:schemeClr val="bg1"/>
                </a:solidFill>
                <a:latin typeface="Times New Roman" panose="02020603050405020304" pitchFamily="18" charset="0"/>
                <a:cs typeface="Times New Roman" panose="02020603050405020304" pitchFamily="18" charset="0"/>
              </a:rPr>
              <a:t>Name: Narendra</a:t>
            </a:r>
          </a:p>
          <a:p>
            <a:r>
              <a:rPr lang="en-IN" sz="1400" b="1" dirty="0">
                <a:solidFill>
                  <a:schemeClr val="bg1"/>
                </a:solidFill>
                <a:latin typeface="Times New Roman" panose="02020603050405020304" pitchFamily="18" charset="0"/>
                <a:cs typeface="Times New Roman" panose="02020603050405020304" pitchFamily="18" charset="0"/>
              </a:rPr>
              <a:t>SBID: SB20200068820</a:t>
            </a:r>
          </a:p>
          <a:p>
            <a:r>
              <a:rPr lang="en-IN" sz="1400" b="1" dirty="0" smtClean="0">
                <a:solidFill>
                  <a:schemeClr val="bg1"/>
                </a:solidFill>
                <a:latin typeface="Times New Roman" panose="02020603050405020304" pitchFamily="18" charset="0"/>
                <a:cs typeface="Times New Roman" panose="02020603050405020304" pitchFamily="18" charset="0"/>
              </a:rPr>
              <a:t>Email</a:t>
            </a:r>
            <a:r>
              <a:rPr lang="en-IN" sz="1400" b="1" dirty="0">
                <a:solidFill>
                  <a:schemeClr val="bg1"/>
                </a:solidFill>
                <a:latin typeface="Times New Roman" panose="02020603050405020304" pitchFamily="18" charset="0"/>
                <a:cs typeface="Times New Roman" panose="02020603050405020304" pitchFamily="18" charset="0"/>
              </a:rPr>
              <a:t>: </a:t>
            </a:r>
            <a:r>
              <a:rPr lang="en-IN" sz="1400" b="1" dirty="0" smtClean="0">
                <a:solidFill>
                  <a:schemeClr val="bg1"/>
                </a:solidFill>
                <a:latin typeface="Times New Roman" panose="02020603050405020304" pitchFamily="18" charset="0"/>
                <a:cs typeface="Times New Roman" panose="02020603050405020304" pitchFamily="18" charset="0"/>
              </a:rPr>
              <a:t>narendranairy19@gmail.com  </a:t>
            </a:r>
          </a:p>
          <a:p>
            <a:endParaRPr lang="en-IN" sz="1400" b="1" dirty="0" smtClean="0">
              <a:solidFill>
                <a:schemeClr val="bg1"/>
              </a:solidFill>
              <a:latin typeface="Times New Roman" panose="02020603050405020304" pitchFamily="18" charset="0"/>
              <a:cs typeface="Times New Roman" panose="02020603050405020304" pitchFamily="18" charset="0"/>
            </a:endParaRPr>
          </a:p>
          <a:p>
            <a:r>
              <a:rPr lang="en-IN" sz="1400" b="1" dirty="0">
                <a:solidFill>
                  <a:schemeClr val="bg1"/>
                </a:solidFill>
                <a:latin typeface="Times New Roman" panose="02020603050405020304" pitchFamily="18" charset="0"/>
                <a:cs typeface="Times New Roman" panose="02020603050405020304" pitchFamily="18" charset="0"/>
              </a:rPr>
              <a:t>Name: Nikhil V</a:t>
            </a:r>
          </a:p>
          <a:p>
            <a:r>
              <a:rPr lang="en-IN" sz="1400" b="1" dirty="0">
                <a:solidFill>
                  <a:schemeClr val="bg1"/>
                </a:solidFill>
                <a:latin typeface="Times New Roman" panose="02020603050405020304" pitchFamily="18" charset="0"/>
                <a:cs typeface="Times New Roman" panose="02020603050405020304" pitchFamily="18" charset="0"/>
              </a:rPr>
              <a:t>SBID: SB20200047588</a:t>
            </a:r>
          </a:p>
          <a:p>
            <a:r>
              <a:rPr lang="en-IN" sz="1400" b="1" dirty="0">
                <a:solidFill>
                  <a:schemeClr val="bg1"/>
                </a:solidFill>
                <a:latin typeface="Times New Roman" panose="02020603050405020304" pitchFamily="18" charset="0"/>
                <a:cs typeface="Times New Roman" panose="02020603050405020304" pitchFamily="18" charset="0"/>
              </a:rPr>
              <a:t>Email: </a:t>
            </a:r>
            <a:r>
              <a:rPr lang="en-IN" sz="1400" b="1" dirty="0" smtClean="0">
                <a:solidFill>
                  <a:schemeClr val="bg1"/>
                </a:solidFill>
                <a:latin typeface="Times New Roman" panose="02020603050405020304" pitchFamily="18" charset="0"/>
                <a:cs typeface="Times New Roman" panose="02020603050405020304" pitchFamily="18" charset="0"/>
              </a:rPr>
              <a:t>nikhilshettigar269@gmail.com</a:t>
            </a:r>
          </a:p>
          <a:p>
            <a:endParaRPr lang="en-IN" sz="1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48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92" y="241360"/>
            <a:ext cx="8534400" cy="853346"/>
          </a:xfrm>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About the Project</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7394" y="914400"/>
            <a:ext cx="10430257" cy="5511682"/>
          </a:xfrm>
        </p:spPr>
        <p:txBody>
          <a:bodyPr/>
          <a:lstStyle/>
          <a:p>
            <a:pPr marL="0" indent="0">
              <a:buNone/>
            </a:pPr>
            <a:r>
              <a:rPr lang="en-US" b="1" dirty="0" smtClean="0">
                <a:solidFill>
                  <a:schemeClr val="bg1"/>
                </a:solidFill>
                <a:latin typeface="Times New Roman" panose="02020603050405020304" pitchFamily="18" charset="0"/>
                <a:cs typeface="Times New Roman" panose="02020603050405020304" pitchFamily="18" charset="0"/>
              </a:rPr>
              <a:t>Problem Statement:</a:t>
            </a:r>
            <a:endParaRPr lang="en-IN" b="1"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b="1" dirty="0">
                <a:solidFill>
                  <a:schemeClr val="bg1"/>
                </a:solidFill>
                <a:latin typeface="Times New Roman" panose="02020603050405020304" pitchFamily="18" charset="0"/>
                <a:cs typeface="Times New Roman" panose="02020603050405020304" pitchFamily="18" charset="0"/>
              </a:rPr>
              <a:t>Sentiment Analysis of COVID-19 Tweets – Visualization </a:t>
            </a:r>
            <a:r>
              <a:rPr lang="en-US" sz="1800" b="1" dirty="0" smtClean="0">
                <a:solidFill>
                  <a:schemeClr val="bg1"/>
                </a:solidFill>
                <a:latin typeface="Times New Roman" panose="02020603050405020304" pitchFamily="18" charset="0"/>
                <a:cs typeface="Times New Roman" panose="02020603050405020304" pitchFamily="18" charset="0"/>
              </a:rPr>
              <a:t>Dashboard</a:t>
            </a:r>
          </a:p>
          <a:p>
            <a:pPr marL="0" indent="0">
              <a:buNone/>
            </a:pPr>
            <a:r>
              <a:rPr lang="en-US" sz="1800" dirty="0">
                <a:solidFill>
                  <a:schemeClr val="bg1"/>
                </a:solidFill>
                <a:latin typeface="Times New Roman" panose="02020603050405020304" pitchFamily="18" charset="0"/>
                <a:cs typeface="Times New Roman" panose="02020603050405020304" pitchFamily="18" charset="0"/>
              </a:rPr>
              <a:t>The sentiment analysis of Indians after the extension of lockdown announcements to be analyzed with the relevant #tags on twitter and build a predictive analytics model to understand the behavior of people if the lockdown is further extended.</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Also develop a dashboard with visualization of people reaction to the </a:t>
            </a:r>
            <a:r>
              <a:rPr lang="en-US" sz="1800" dirty="0" smtClean="0">
                <a:solidFill>
                  <a:schemeClr val="bg1"/>
                </a:solidFill>
                <a:latin typeface="Times New Roman" panose="02020603050405020304" pitchFamily="18" charset="0"/>
                <a:cs typeface="Times New Roman" panose="02020603050405020304" pitchFamily="18" charset="0"/>
              </a:rPr>
              <a:t>government </a:t>
            </a:r>
            <a:r>
              <a:rPr lang="en-US" sz="1800" dirty="0">
                <a:solidFill>
                  <a:schemeClr val="bg1"/>
                </a:solidFill>
                <a:latin typeface="Times New Roman" panose="02020603050405020304" pitchFamily="18" charset="0"/>
                <a:cs typeface="Times New Roman" panose="02020603050405020304" pitchFamily="18" charset="0"/>
              </a:rPr>
              <a:t>announcements on lockdown </a:t>
            </a:r>
            <a:r>
              <a:rPr lang="en-US" sz="1800" dirty="0" smtClean="0">
                <a:solidFill>
                  <a:schemeClr val="bg1"/>
                </a:solidFill>
                <a:latin typeface="Times New Roman" panose="02020603050405020304" pitchFamily="18" charset="0"/>
                <a:cs typeface="Times New Roman" panose="02020603050405020304" pitchFamily="18" charset="0"/>
              </a:rPr>
              <a:t>extension.</a:t>
            </a:r>
          </a:p>
          <a:p>
            <a:pPr marL="0" indent="0">
              <a:buNone/>
            </a:pPr>
            <a:r>
              <a:rPr lang="en-US" b="1" dirty="0" smtClean="0">
                <a:solidFill>
                  <a:schemeClr val="bg1"/>
                </a:solidFill>
                <a:latin typeface="Times New Roman" panose="02020603050405020304" pitchFamily="18" charset="0"/>
                <a:cs typeface="Times New Roman" panose="02020603050405020304" pitchFamily="18" charset="0"/>
              </a:rPr>
              <a:t>Proposed Solution:</a:t>
            </a: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We have </a:t>
            </a:r>
            <a:r>
              <a:rPr lang="en-US" sz="1800" dirty="0" smtClean="0">
                <a:solidFill>
                  <a:schemeClr val="bg1"/>
                </a:solidFill>
                <a:latin typeface="Times New Roman" panose="02020603050405020304" pitchFamily="18" charset="0"/>
                <a:cs typeface="Times New Roman" panose="02020603050405020304" pitchFamily="18" charset="0"/>
              </a:rPr>
              <a:t>taken Geo-tagged dataset from IEEE </a:t>
            </a:r>
            <a:r>
              <a:rPr lang="en-US" sz="1800" dirty="0" err="1" smtClean="0">
                <a:solidFill>
                  <a:schemeClr val="bg1"/>
                </a:solidFill>
                <a:latin typeface="Times New Roman" panose="02020603050405020304" pitchFamily="18" charset="0"/>
                <a:cs typeface="Times New Roman" panose="02020603050405020304" pitchFamily="18" charset="0"/>
              </a:rPr>
              <a:t>dataport</a:t>
            </a:r>
            <a:r>
              <a:rPr lang="en-US" sz="1800" dirty="0" smtClean="0">
                <a:solidFill>
                  <a:schemeClr val="bg1"/>
                </a:solidFill>
                <a:latin typeface="Times New Roman" panose="02020603050405020304" pitchFamily="18" charset="0"/>
                <a:cs typeface="Times New Roman" panose="02020603050405020304" pitchFamily="18" charset="0"/>
              </a:rPr>
              <a:t> and extracted tweets using a tool called hydrator and extracted all tweets with location India then calculated the number of positive, negative and neutral sentiments to find past sentiments of people regarding this pandemic and later built LSTM model to predict how people migh</a:t>
            </a:r>
            <a:r>
              <a:rPr lang="en-US" sz="1800" dirty="0" smtClean="0">
                <a:solidFill>
                  <a:schemeClr val="bg1"/>
                </a:solidFill>
                <a:latin typeface="Times New Roman" panose="02020603050405020304" pitchFamily="18" charset="0"/>
                <a:cs typeface="Times New Roman" panose="02020603050405020304" pitchFamily="18" charset="0"/>
              </a:rPr>
              <a:t>t react if government decides to extend the lockdown. LSTM stands for Long Short Term Memory which predicts each value by considering specified number of past values. We have also displayed the tweets with their sentiments in the User interface. User Interface is built using both React and Node red frame work</a:t>
            </a:r>
            <a:endParaRPr lang="en-US" sz="18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48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4527"/>
            <a:ext cx="8534400" cy="662545"/>
          </a:xfrm>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Steps Undertaken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1017072"/>
            <a:ext cx="11022684" cy="5383728"/>
          </a:xfrm>
        </p:spPr>
        <p:txBody>
          <a:bodyPr>
            <a:normAutofit/>
          </a:bodyPr>
          <a:lstStyle/>
          <a:p>
            <a:r>
              <a:rPr lang="en-US" sz="1800" dirty="0" smtClean="0">
                <a:solidFill>
                  <a:schemeClr val="bg1"/>
                </a:solidFill>
                <a:latin typeface="Times New Roman" panose="02020603050405020304" pitchFamily="18" charset="0"/>
                <a:cs typeface="Times New Roman" panose="02020603050405020304" pitchFamily="18" charset="0"/>
              </a:rPr>
              <a:t>Data collection</a:t>
            </a:r>
            <a:endParaRPr lang="en-IN" sz="1800" dirty="0" smtClean="0">
              <a:solidFill>
                <a:schemeClr val="bg1"/>
              </a:solidFill>
              <a:latin typeface="Times New Roman" panose="02020603050405020304" pitchFamily="18" charset="0"/>
              <a:cs typeface="Times New Roman" panose="02020603050405020304" pitchFamily="18" charset="0"/>
            </a:endParaRPr>
          </a:p>
          <a:p>
            <a:r>
              <a:rPr lang="en-US" sz="1800" dirty="0" smtClean="0">
                <a:solidFill>
                  <a:schemeClr val="bg1"/>
                </a:solidFill>
                <a:latin typeface="Times New Roman" panose="02020603050405020304" pitchFamily="18" charset="0"/>
                <a:cs typeface="Times New Roman" panose="02020603050405020304" pitchFamily="18" charset="0"/>
              </a:rPr>
              <a:t>Extract tweets using the hydrator using tweet ID</a:t>
            </a:r>
          </a:p>
          <a:p>
            <a:r>
              <a:rPr lang="en-US" sz="1800" dirty="0" smtClean="0">
                <a:solidFill>
                  <a:schemeClr val="bg1"/>
                </a:solidFill>
                <a:latin typeface="Times New Roman" panose="02020603050405020304" pitchFamily="18" charset="0"/>
                <a:cs typeface="Times New Roman" panose="02020603050405020304" pitchFamily="18" charset="0"/>
              </a:rPr>
              <a:t>Cleaned the data</a:t>
            </a:r>
          </a:p>
          <a:p>
            <a:r>
              <a:rPr lang="en-US" sz="1800" dirty="0" smtClean="0">
                <a:solidFill>
                  <a:schemeClr val="bg1"/>
                </a:solidFill>
                <a:latin typeface="Times New Roman" panose="02020603050405020304" pitchFamily="18" charset="0"/>
                <a:cs typeface="Times New Roman" panose="02020603050405020304" pitchFamily="18" charset="0"/>
              </a:rPr>
              <a:t>Predicted number of positive negative and neutral sentiments</a:t>
            </a:r>
          </a:p>
          <a:p>
            <a:r>
              <a:rPr lang="en-US" sz="1800" dirty="0" smtClean="0">
                <a:solidFill>
                  <a:schemeClr val="bg1"/>
                </a:solidFill>
                <a:latin typeface="Times New Roman" panose="02020603050405020304" pitchFamily="18" charset="0"/>
                <a:cs typeface="Times New Roman" panose="02020603050405020304" pitchFamily="18" charset="0"/>
              </a:rPr>
              <a:t>Represented the values using Pie chart in Node red and Using React framework</a:t>
            </a:r>
          </a:p>
          <a:p>
            <a:r>
              <a:rPr lang="en-US" sz="1800" dirty="0" smtClean="0">
                <a:solidFill>
                  <a:schemeClr val="bg1"/>
                </a:solidFill>
                <a:latin typeface="Times New Roman" panose="02020603050405020304" pitchFamily="18" charset="0"/>
                <a:cs typeface="Times New Roman" panose="02020603050405020304" pitchFamily="18" charset="0"/>
              </a:rPr>
              <a:t>Calculated average value of sentiments of each day </a:t>
            </a:r>
          </a:p>
          <a:p>
            <a:r>
              <a:rPr lang="en-US" sz="1800" dirty="0" smtClean="0">
                <a:solidFill>
                  <a:schemeClr val="bg1"/>
                </a:solidFill>
                <a:latin typeface="Times New Roman" panose="02020603050405020304" pitchFamily="18" charset="0"/>
                <a:cs typeface="Times New Roman" panose="02020603050405020304" pitchFamily="18" charset="0"/>
              </a:rPr>
              <a:t>Built LSTM model which predicts how the sentiments vary in future</a:t>
            </a:r>
          </a:p>
          <a:p>
            <a:r>
              <a:rPr lang="en-US" sz="1800" dirty="0" smtClean="0">
                <a:solidFill>
                  <a:schemeClr val="bg1"/>
                </a:solidFill>
                <a:latin typeface="Times New Roman" panose="02020603050405020304" pitchFamily="18" charset="0"/>
                <a:cs typeface="Times New Roman" panose="02020603050405020304" pitchFamily="18" charset="0"/>
              </a:rPr>
              <a:t>Plotted the predicted values with respect to  dates </a:t>
            </a:r>
            <a:r>
              <a:rPr lang="en-US" sz="1800" dirty="0">
                <a:solidFill>
                  <a:schemeClr val="bg1"/>
                </a:solidFill>
                <a:latin typeface="Times New Roman" panose="02020603050405020304" pitchFamily="18" charset="0"/>
                <a:cs typeface="Times New Roman" panose="02020603050405020304" pitchFamily="18" charset="0"/>
              </a:rPr>
              <a:t>in Node red and Using React </a:t>
            </a:r>
            <a:r>
              <a:rPr lang="en-US" sz="1800" dirty="0" smtClean="0">
                <a:solidFill>
                  <a:schemeClr val="bg1"/>
                </a:solidFill>
                <a:latin typeface="Times New Roman" panose="02020603050405020304" pitchFamily="18" charset="0"/>
                <a:cs typeface="Times New Roman" panose="02020603050405020304" pitchFamily="18" charset="0"/>
              </a:rPr>
              <a:t>framework</a:t>
            </a:r>
          </a:p>
          <a:p>
            <a:r>
              <a:rPr lang="en-US" sz="1800" dirty="0" smtClean="0">
                <a:solidFill>
                  <a:schemeClr val="bg1"/>
                </a:solidFill>
                <a:latin typeface="Times New Roman" panose="02020603050405020304" pitchFamily="18" charset="0"/>
                <a:cs typeface="Times New Roman" panose="02020603050405020304" pitchFamily="18" charset="0"/>
              </a:rPr>
              <a:t>Uploaded the tweets and their sentiments in DB2 and displayed it using Node red</a:t>
            </a:r>
          </a:p>
          <a:p>
            <a:r>
              <a:rPr lang="en-US" sz="1800" dirty="0" smtClean="0">
                <a:solidFill>
                  <a:schemeClr val="bg1"/>
                </a:solidFill>
                <a:latin typeface="Times New Roman" panose="02020603050405020304" pitchFamily="18" charset="0"/>
                <a:cs typeface="Times New Roman" panose="02020603050405020304" pitchFamily="18" charset="0"/>
              </a:rPr>
              <a:t>Drawn a conclusion from the graph</a:t>
            </a:r>
          </a:p>
        </p:txBody>
      </p:sp>
    </p:spTree>
    <p:extLst>
      <p:ext uri="{BB962C8B-B14F-4D97-AF65-F5344CB8AC3E}">
        <p14:creationId xmlns:p14="http://schemas.microsoft.com/office/powerpoint/2010/main" val="1359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74223"/>
            <a:ext cx="6553715" cy="1023154"/>
          </a:xfrm>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Working with LSTM model</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1197377"/>
            <a:ext cx="10816622" cy="5087513"/>
          </a:xfrm>
        </p:spPr>
        <p:txBody>
          <a:bodyPr>
            <a:normAutofit/>
          </a:bodyPr>
          <a:lstStyle/>
          <a:p>
            <a:r>
              <a:rPr lang="en-US" sz="1800" dirty="0" smtClean="0">
                <a:solidFill>
                  <a:schemeClr val="bg1"/>
                </a:solidFill>
                <a:latin typeface="Times New Roman" panose="02020603050405020304" pitchFamily="18" charset="0"/>
                <a:cs typeface="Times New Roman" panose="02020603050405020304" pitchFamily="18" charset="0"/>
              </a:rPr>
              <a:t>Extracted the dataset and filled the null values</a:t>
            </a:r>
          </a:p>
          <a:p>
            <a:r>
              <a:rPr lang="en-US" sz="1800" dirty="0" smtClean="0">
                <a:solidFill>
                  <a:schemeClr val="bg1"/>
                </a:solidFill>
                <a:latin typeface="Times New Roman" panose="02020603050405020304" pitchFamily="18" charset="0"/>
                <a:cs typeface="Times New Roman" panose="02020603050405020304" pitchFamily="18" charset="0"/>
              </a:rPr>
              <a:t>Created a copy of the data</a:t>
            </a:r>
          </a:p>
          <a:p>
            <a:r>
              <a:rPr lang="en-US" sz="1800" dirty="0" smtClean="0">
                <a:solidFill>
                  <a:schemeClr val="bg1"/>
                </a:solidFill>
                <a:latin typeface="Times New Roman" panose="02020603050405020304" pitchFamily="18" charset="0"/>
                <a:cs typeface="Times New Roman" panose="02020603050405020304" pitchFamily="18" charset="0"/>
              </a:rPr>
              <a:t>Spitted the data for training and testing</a:t>
            </a:r>
          </a:p>
          <a:p>
            <a:r>
              <a:rPr lang="en-US" sz="1800" dirty="0" smtClean="0">
                <a:solidFill>
                  <a:schemeClr val="bg1"/>
                </a:solidFill>
                <a:latin typeface="Times New Roman" panose="02020603050405020304" pitchFamily="18" charset="0"/>
                <a:cs typeface="Times New Roman" panose="02020603050405020304" pitchFamily="18" charset="0"/>
              </a:rPr>
              <a:t>Applied feature transform </a:t>
            </a:r>
          </a:p>
          <a:p>
            <a:r>
              <a:rPr lang="en-US" sz="1800" dirty="0" smtClean="0">
                <a:solidFill>
                  <a:schemeClr val="bg1"/>
                </a:solidFill>
                <a:latin typeface="Times New Roman" panose="02020603050405020304" pitchFamily="18" charset="0"/>
                <a:cs typeface="Times New Roman" panose="02020603050405020304" pitchFamily="18" charset="0"/>
              </a:rPr>
              <a:t>Formed each </a:t>
            </a:r>
            <a:r>
              <a:rPr lang="en-US" sz="1800" dirty="0" err="1">
                <a:solidFill>
                  <a:schemeClr val="bg1"/>
                </a:solidFill>
                <a:latin typeface="Times New Roman" panose="02020603050405020304" pitchFamily="18" charset="0"/>
                <a:cs typeface="Times New Roman" panose="02020603050405020304" pitchFamily="18" charset="0"/>
              </a:rPr>
              <a:t>X</a:t>
            </a:r>
            <a:r>
              <a:rPr lang="en-US" sz="1800" dirty="0" err="1" smtClean="0">
                <a:solidFill>
                  <a:schemeClr val="bg1"/>
                </a:solidFill>
                <a:latin typeface="Times New Roman" panose="02020603050405020304" pitchFamily="18" charset="0"/>
                <a:cs typeface="Times New Roman" panose="02020603050405020304" pitchFamily="18" charset="0"/>
              </a:rPr>
              <a:t>train</a:t>
            </a:r>
            <a:r>
              <a:rPr lang="en-US" sz="1800" dirty="0" smtClean="0">
                <a:solidFill>
                  <a:schemeClr val="bg1"/>
                </a:solidFill>
                <a:latin typeface="Times New Roman" panose="02020603050405020304" pitchFamily="18" charset="0"/>
                <a:cs typeface="Times New Roman" panose="02020603050405020304" pitchFamily="18" charset="0"/>
              </a:rPr>
              <a:t> and </a:t>
            </a:r>
            <a:r>
              <a:rPr lang="en-US" sz="1800" dirty="0" err="1">
                <a:solidFill>
                  <a:schemeClr val="bg1"/>
                </a:solidFill>
                <a:latin typeface="Times New Roman" panose="02020603050405020304" pitchFamily="18" charset="0"/>
                <a:cs typeface="Times New Roman" panose="02020603050405020304" pitchFamily="18" charset="0"/>
              </a:rPr>
              <a:t>Y</a:t>
            </a:r>
            <a:r>
              <a:rPr lang="en-US" sz="1800" dirty="0" err="1" smtClean="0">
                <a:solidFill>
                  <a:schemeClr val="bg1"/>
                </a:solidFill>
                <a:latin typeface="Times New Roman" panose="02020603050405020304" pitchFamily="18" charset="0"/>
                <a:cs typeface="Times New Roman" panose="02020603050405020304" pitchFamily="18" charset="0"/>
              </a:rPr>
              <a:t>train</a:t>
            </a:r>
            <a:r>
              <a:rPr lang="en-US" sz="1800" dirty="0" smtClean="0">
                <a:solidFill>
                  <a:schemeClr val="bg1"/>
                </a:solidFill>
                <a:latin typeface="Times New Roman" panose="02020603050405020304" pitchFamily="18" charset="0"/>
                <a:cs typeface="Times New Roman" panose="02020603050405020304" pitchFamily="18" charset="0"/>
              </a:rPr>
              <a:t> values based on pass 12 days </a:t>
            </a:r>
          </a:p>
          <a:p>
            <a:r>
              <a:rPr lang="en-US" sz="1800" dirty="0" smtClean="0">
                <a:solidFill>
                  <a:schemeClr val="bg1"/>
                </a:solidFill>
                <a:latin typeface="Times New Roman" panose="02020603050405020304" pitchFamily="18" charset="0"/>
                <a:cs typeface="Times New Roman" panose="02020603050405020304" pitchFamily="18" charset="0"/>
              </a:rPr>
              <a:t>Trained the model</a:t>
            </a:r>
          </a:p>
          <a:p>
            <a:r>
              <a:rPr lang="en-US" sz="1800" dirty="0" smtClean="0">
                <a:solidFill>
                  <a:schemeClr val="bg1"/>
                </a:solidFill>
                <a:latin typeface="Times New Roman" panose="02020603050405020304" pitchFamily="18" charset="0"/>
                <a:cs typeface="Times New Roman" panose="02020603050405020304" pitchFamily="18" charset="0"/>
              </a:rPr>
              <a:t>Formed </a:t>
            </a:r>
            <a:r>
              <a:rPr lang="en-US" sz="1800" dirty="0" err="1" smtClean="0">
                <a:solidFill>
                  <a:schemeClr val="bg1"/>
                </a:solidFill>
                <a:latin typeface="Times New Roman" panose="02020603050405020304" pitchFamily="18" charset="0"/>
                <a:cs typeface="Times New Roman" panose="02020603050405020304" pitchFamily="18" charset="0"/>
              </a:rPr>
              <a:t>Xtest</a:t>
            </a:r>
            <a:r>
              <a:rPr lang="en-US" sz="1800" dirty="0" smtClean="0">
                <a:solidFill>
                  <a:schemeClr val="bg1"/>
                </a:solidFill>
                <a:latin typeface="Times New Roman" panose="02020603050405020304" pitchFamily="18" charset="0"/>
                <a:cs typeface="Times New Roman" panose="02020603050405020304" pitchFamily="18" charset="0"/>
              </a:rPr>
              <a:t> </a:t>
            </a:r>
          </a:p>
          <a:p>
            <a:r>
              <a:rPr lang="en-US" sz="1800" dirty="0" smtClean="0">
                <a:solidFill>
                  <a:schemeClr val="bg1"/>
                </a:solidFill>
                <a:latin typeface="Times New Roman" panose="02020603050405020304" pitchFamily="18" charset="0"/>
                <a:cs typeface="Times New Roman" panose="02020603050405020304" pitchFamily="18" charset="0"/>
              </a:rPr>
              <a:t>Predicted the values for future dates</a:t>
            </a:r>
          </a:p>
          <a:p>
            <a:r>
              <a:rPr lang="en-US" sz="1800" dirty="0" smtClean="0">
                <a:solidFill>
                  <a:schemeClr val="bg1"/>
                </a:solidFill>
                <a:latin typeface="Times New Roman" panose="02020603050405020304" pitchFamily="18" charset="0"/>
                <a:cs typeface="Times New Roman" panose="02020603050405020304" pitchFamily="18" charset="0"/>
              </a:rPr>
              <a:t>Plotted using line chart</a:t>
            </a: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86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2" y="250183"/>
            <a:ext cx="8381485" cy="548307"/>
          </a:xfrm>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Result</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19912" t="31264" r="4517" b="8167"/>
          <a:stretch/>
        </p:blipFill>
        <p:spPr>
          <a:xfrm>
            <a:off x="643942" y="1236372"/>
            <a:ext cx="10914911" cy="4662152"/>
          </a:xfrm>
          <a:prstGeom prst="rect">
            <a:avLst/>
          </a:prstGeom>
        </p:spPr>
      </p:pic>
    </p:spTree>
    <p:extLst>
      <p:ext uri="{BB962C8B-B14F-4D97-AF65-F5344CB8AC3E}">
        <p14:creationId xmlns:p14="http://schemas.microsoft.com/office/powerpoint/2010/main" val="311752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39" y="353214"/>
            <a:ext cx="8291333" cy="445276"/>
          </a:xfrm>
        </p:spPr>
        <p:txBody>
          <a:bodyPr>
            <a:normAutofit fontScale="90000"/>
          </a:bodyPr>
          <a:lstStyle/>
          <a:p>
            <a:r>
              <a:rPr lang="en-US" sz="2400" b="1" dirty="0">
                <a:solidFill>
                  <a:schemeClr val="bg1"/>
                </a:solidFill>
                <a:latin typeface="Times New Roman" panose="02020603050405020304" pitchFamily="18" charset="0"/>
                <a:cs typeface="Times New Roman" panose="02020603050405020304" pitchFamily="18" charset="0"/>
              </a:rPr>
              <a:t>Result</a:t>
            </a:r>
            <a:r>
              <a:rPr lang="en-IN" sz="2400" b="1" dirty="0">
                <a:solidFill>
                  <a:schemeClr val="bg1"/>
                </a:solidFill>
                <a:latin typeface="Times New Roman" panose="02020603050405020304" pitchFamily="18" charset="0"/>
                <a:cs typeface="Times New Roman" panose="02020603050405020304" pitchFamily="18" charset="0"/>
              </a:rPr>
              <a:t/>
            </a:r>
            <a:br>
              <a:rPr lang="en-IN" sz="2400" b="1" dirty="0">
                <a:solidFill>
                  <a:schemeClr val="bg1"/>
                </a:solidFill>
                <a:latin typeface="Times New Roman" panose="02020603050405020304" pitchFamily="18" charset="0"/>
                <a:cs typeface="Times New Roman" panose="02020603050405020304" pitchFamily="18" charset="0"/>
              </a:rPr>
            </a:br>
            <a:endParaRPr lang="en-IN" sz="2400" dirty="0">
              <a:solidFill>
                <a:schemeClr val="bg1"/>
              </a:solidFill>
            </a:endParaRPr>
          </a:p>
        </p:txBody>
      </p:sp>
      <p:pic>
        <p:nvPicPr>
          <p:cNvPr id="4" name="Content Placeholder 3"/>
          <p:cNvPicPr>
            <a:picLocks noGrp="1" noChangeAspect="1"/>
          </p:cNvPicPr>
          <p:nvPr>
            <p:ph idx="1"/>
          </p:nvPr>
        </p:nvPicPr>
        <p:blipFill rotWithShape="1">
          <a:blip r:embed="rId2"/>
          <a:srcRect l="7191" t="25562" r="2046" b="7099"/>
          <a:stretch/>
        </p:blipFill>
        <p:spPr>
          <a:xfrm>
            <a:off x="1017432" y="691762"/>
            <a:ext cx="9916732" cy="2940081"/>
          </a:xfrm>
          <a:prstGeom prst="rect">
            <a:avLst/>
          </a:prstGeom>
        </p:spPr>
      </p:pic>
      <p:sp>
        <p:nvSpPr>
          <p:cNvPr id="5" name="TextBox 4"/>
          <p:cNvSpPr txBox="1"/>
          <p:nvPr/>
        </p:nvSpPr>
        <p:spPr>
          <a:xfrm>
            <a:off x="193183" y="3790087"/>
            <a:ext cx="11835684" cy="2585323"/>
          </a:xfrm>
          <a:prstGeom prst="rect">
            <a:avLst/>
          </a:prstGeom>
          <a:noFill/>
        </p:spPr>
        <p:txBody>
          <a:bodyPr wrap="square" rtlCol="0">
            <a:spAutoFit/>
          </a:bodyPr>
          <a:lstStyle/>
          <a:p>
            <a:pPr algn="just"/>
            <a:r>
              <a:rPr lang="en-US" dirty="0" smtClean="0">
                <a:solidFill>
                  <a:schemeClr val="bg1"/>
                </a:solidFill>
                <a:latin typeface="Times New Roman" panose="02020603050405020304" pitchFamily="18" charset="0"/>
                <a:cs typeface="Times New Roman" panose="02020603050405020304" pitchFamily="18" charset="0"/>
              </a:rPr>
              <a:t>Orange line indicates the tested data and green indicates the future prediction about lockdown </a:t>
            </a:r>
            <a:r>
              <a:rPr lang="en-US" dirty="0">
                <a:solidFill>
                  <a:schemeClr val="bg1"/>
                </a:solidFill>
                <a:latin typeface="Times New Roman" panose="02020603050405020304" pitchFamily="18" charset="0"/>
                <a:cs typeface="Times New Roman" panose="02020603050405020304" pitchFamily="18" charset="0"/>
              </a:rPr>
              <a:t>extension. </a:t>
            </a:r>
            <a:r>
              <a:rPr lang="en-US" dirty="0" smtClean="0">
                <a:solidFill>
                  <a:schemeClr val="bg1"/>
                </a:solidFill>
                <a:latin typeface="Times New Roman" panose="02020603050405020304" pitchFamily="18" charset="0"/>
                <a:cs typeface="Times New Roman" panose="02020603050405020304" pitchFamily="18" charset="0"/>
              </a:rPr>
              <a:t>From </a:t>
            </a:r>
            <a:r>
              <a:rPr lang="en-US" dirty="0">
                <a:solidFill>
                  <a:schemeClr val="bg1"/>
                </a:solidFill>
                <a:latin typeface="Times New Roman" panose="02020603050405020304" pitchFamily="18" charset="0"/>
                <a:cs typeface="Times New Roman" panose="02020603050405020304" pitchFamily="18" charset="0"/>
              </a:rPr>
              <a:t>the pie chart it is observable that Positive Sentiments &gt; Neutral Sentiments &gt; Negative Sentiments and in the graph maximum of average sentiment values are between 50 and 175(0.05-0.175) and also the future predicted values are within the same range.</a:t>
            </a:r>
          </a:p>
          <a:p>
            <a:pPr algn="just"/>
            <a:r>
              <a:rPr lang="en-US" dirty="0">
                <a:solidFill>
                  <a:schemeClr val="bg1"/>
                </a:solidFill>
                <a:latin typeface="Times New Roman" panose="02020603050405020304" pitchFamily="18" charset="0"/>
                <a:cs typeface="Times New Roman" panose="02020603050405020304" pitchFamily="18" charset="0"/>
              </a:rPr>
              <a:t>This gives a conclusion that if government decides to extend the lockdown there will be more positive sentiments and neutral sentiments due to the uncontrolled increase of number of patients effected due to corona, people think of protecting themselves so support the lockdown.</a:t>
            </a:r>
          </a:p>
          <a:p>
            <a:pPr algn="just"/>
            <a:r>
              <a:rPr lang="en-US" dirty="0">
                <a:solidFill>
                  <a:schemeClr val="bg1"/>
                </a:solidFill>
                <a:latin typeface="Times New Roman" panose="02020603050405020304" pitchFamily="18" charset="0"/>
                <a:cs typeface="Times New Roman" panose="02020603050405020304" pitchFamily="18" charset="0"/>
              </a:rPr>
              <a:t>There might be some number of negative sentiments also with regards to increase in number of deaths and unemployment and lack of money due to no work indicating such situations.</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78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9" y="1241857"/>
            <a:ext cx="8098150" cy="445276"/>
          </a:xfrm>
        </p:spPr>
        <p:txBody>
          <a:bodyPr>
            <a:normAutofit fontScale="90000"/>
          </a:bodyPr>
          <a:lstStyle/>
          <a:p>
            <a:r>
              <a:rPr lang="en-US" sz="2400" b="1" dirty="0" smtClean="0">
                <a:solidFill>
                  <a:schemeClr val="bg1"/>
                </a:solidFill>
              </a:rPr>
              <a:t>Conclusion</a:t>
            </a:r>
            <a:endParaRPr lang="en-IN" sz="2400" b="1" dirty="0">
              <a:solidFill>
                <a:schemeClr val="bg1"/>
              </a:solidFill>
            </a:endParaRPr>
          </a:p>
        </p:txBody>
      </p:sp>
      <p:sp>
        <p:nvSpPr>
          <p:cNvPr id="3" name="Content Placeholder 2"/>
          <p:cNvSpPr>
            <a:spLocks noGrp="1"/>
          </p:cNvSpPr>
          <p:nvPr>
            <p:ph idx="1"/>
          </p:nvPr>
        </p:nvSpPr>
        <p:spPr>
          <a:xfrm>
            <a:off x="579549" y="1687133"/>
            <a:ext cx="11128977" cy="2498500"/>
          </a:xfrm>
        </p:spPr>
        <p:txBody>
          <a:bodyPr/>
          <a:lstStyle/>
          <a:p>
            <a:pPr marL="0" indent="0" algn="just">
              <a:buNone/>
            </a:pPr>
            <a:r>
              <a:rPr lang="en-US" dirty="0">
                <a:solidFill>
                  <a:schemeClr val="bg1"/>
                </a:solidFill>
                <a:latin typeface="Times New Roman" panose="02020603050405020304" pitchFamily="18" charset="0"/>
                <a:cs typeface="Times New Roman" panose="02020603050405020304" pitchFamily="18" charset="0"/>
              </a:rPr>
              <a:t>There is possibility that this model might not be accurate but the past responses of people towards corona and lockdown shows that they will support the extension of lockdown</a:t>
            </a:r>
            <a:r>
              <a:rPr lang="en-US" dirty="0" smtClean="0">
                <a:solidFill>
                  <a:schemeClr val="bg1"/>
                </a:solidFill>
                <a:latin typeface="Times New Roman" panose="02020603050405020304" pitchFamily="18" charset="0"/>
                <a:cs typeface="Times New Roman" panose="02020603050405020304" pitchFamily="18" charset="0"/>
              </a:rPr>
              <a:t>. The result from this model can be improved may be with different algorithms and also using more data. This project can be improved and made efficient in two ways, we can add a form which takes input from the user and predicts the sentiments and built a real time model which continuously takes inputs from twitter and plot and predict in real time.</a:t>
            </a:r>
            <a:endParaRPr lang="en-US" dirty="0">
              <a:solidFill>
                <a:schemeClr val="bg1"/>
              </a:solidFill>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854924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131</TotalTime>
  <Words>479</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Gothic</vt:lpstr>
      <vt:lpstr>Times New Roman</vt:lpstr>
      <vt:lpstr>Wingdings 3</vt:lpstr>
      <vt:lpstr>Slice</vt:lpstr>
      <vt:lpstr>Sentiment Analysis of COVID-19 Tweets – Visualization Dashboard</vt:lpstr>
      <vt:lpstr>About the Project</vt:lpstr>
      <vt:lpstr>Steps Undertaken</vt:lpstr>
      <vt:lpstr>Working with LSTM model</vt:lpstr>
      <vt:lpstr>Result</vt:lpstr>
      <vt:lpstr>Result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COVID-19 Tweets – Visualization Dashboard</dc:title>
  <dc:creator>Nikhil</dc:creator>
  <cp:lastModifiedBy>Nikhil</cp:lastModifiedBy>
  <cp:revision>15</cp:revision>
  <dcterms:created xsi:type="dcterms:W3CDTF">2020-07-14T09:27:25Z</dcterms:created>
  <dcterms:modified xsi:type="dcterms:W3CDTF">2020-07-15T13:55:54Z</dcterms:modified>
</cp:coreProperties>
</file>