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shviewer.nhtsa.dot.gov/CrashAP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ashviewer.nhtsa.dot.gov/CrashAPI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31" y="951053"/>
            <a:ext cx="8825658" cy="1190897"/>
          </a:xfrm>
        </p:spPr>
        <p:txBody>
          <a:bodyPr/>
          <a:lstStyle/>
          <a:p>
            <a:r>
              <a:rPr lang="en-US" sz="9600" dirty="0"/>
              <a:t>Car Accidents</a:t>
            </a:r>
            <a:endParaRPr lang="he-IL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115" y="2643781"/>
            <a:ext cx="8825658" cy="861420"/>
          </a:xfrm>
        </p:spPr>
        <p:txBody>
          <a:bodyPr/>
          <a:lstStyle/>
          <a:p>
            <a:r>
              <a:rPr lang="en-US" dirty="0"/>
              <a:t>Lior turgeman 304941412</a:t>
            </a:r>
          </a:p>
          <a:p>
            <a:r>
              <a:rPr lang="en-US" dirty="0"/>
              <a:t>Dan avERIN 204358394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004">
            <a:off x="5871870" y="2904960"/>
            <a:ext cx="5468451" cy="29638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28" y="4299856"/>
            <a:ext cx="3066506" cy="2044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1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996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9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055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806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8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03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86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0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6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the amount of car accidents to the weather conditions occurred at the time of the accident?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the weather and the type of accidents happened (In intersection, what type of Objects were harmful in the collision…)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it possible To predict which accidents will happened according to the road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car accidents and the time/day/night conditions?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Are there states in which more car accidents are likely to occur?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939712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/>
              <a:t>Project Overview and Research Question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3652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E"/>
              </a:rPr>
              <a:t>We chose to use information from NHTSA(National Highway Traffic Safety Administration) - </a:t>
            </a:r>
            <a:r>
              <a:rPr lang="en-US" dirty="0"/>
              <a:t>agency of the U.S. federal government, part of the Department of Transportation.</a:t>
            </a:r>
          </a:p>
          <a:p>
            <a:r>
              <a:rPr lang="en-US" dirty="0">
                <a:latin typeface="AriE"/>
              </a:rPr>
              <a:t>	</a:t>
            </a:r>
            <a:r>
              <a:rPr lang="en-US" dirty="0">
                <a:latin typeface="AriE"/>
                <a:hlinkClick r:id="rId2"/>
              </a:rPr>
              <a:t>https://crashviewer.nhtsa.dot.gov/CrashAPI</a:t>
            </a:r>
            <a:endParaRPr lang="en-US" dirty="0">
              <a:latin typeface="AriE"/>
            </a:endParaRPr>
          </a:p>
          <a:p>
            <a:endParaRPr lang="en-US" dirty="0">
              <a:latin typeface="Ari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E"/>
              </a:rPr>
              <a:t>We used the API to retrieve CSV data files from years 2010 up to 2019.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477246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/>
              <a:t>API &amp; Sources</a:t>
            </a:r>
            <a:endParaRPr lang="he-IL" sz="5400" b="1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74080" y="6983"/>
            <a:ext cx="3570515" cy="1447570"/>
          </a:xfrm>
        </p:spPr>
        <p:txBody>
          <a:bodyPr/>
          <a:lstStyle/>
          <a:p>
            <a:pPr algn="r"/>
            <a:r>
              <a:rPr lang="he-IL" sz="1800" dirty="0"/>
              <a:t>מקורות מידע</a:t>
            </a:r>
            <a:br>
              <a:rPr lang="he-IL" sz="1800" dirty="0"/>
            </a:br>
            <a:r>
              <a:rPr lang="en-US" sz="1800" dirty="0"/>
              <a:t>API</a:t>
            </a:r>
            <a:br>
              <a:rPr lang="en-US" sz="1800" dirty="0"/>
            </a:br>
            <a:r>
              <a:rPr lang="he-IL" sz="1800" dirty="0"/>
              <a:t>הרכשה אם עשינו+</a:t>
            </a:r>
            <a:br>
              <a:rPr lang="he-IL" sz="1800" dirty="0"/>
            </a:br>
            <a:r>
              <a:rPr lang="he-IL" sz="1800" dirty="0"/>
              <a:t>לינקים\</a:t>
            </a:r>
          </a:p>
        </p:txBody>
      </p:sp>
    </p:spTree>
    <p:extLst>
      <p:ext uri="{BB962C8B-B14F-4D97-AF65-F5344CB8AC3E}">
        <p14:creationId xmlns:p14="http://schemas.microsoft.com/office/powerpoint/2010/main" val="66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8359" y="1744317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E"/>
              </a:rPr>
              <a:t>- In our project we used data from the years 2010 up to 2019.</a:t>
            </a:r>
          </a:p>
          <a:p>
            <a:r>
              <a:rPr lang="en-US" dirty="0">
                <a:latin typeface="AriE"/>
              </a:rPr>
              <a:t>- Each year had close to 35,000 records, eventually we got around 290,000 records as result of 10 years of car accidents data from the USA.</a:t>
            </a:r>
          </a:p>
          <a:p>
            <a:r>
              <a:rPr lang="en-US" dirty="0">
                <a:latin typeface="AriE"/>
              </a:rPr>
              <a:t>- We emitted irrelevant data from the original csv files, combined all data to one file which will be used to research the question we presented.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359" y="539785"/>
            <a:ext cx="976902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/>
              <a:t>Data Handling and Cleaning</a:t>
            </a:r>
            <a:endParaRPr lang="he-IL" sz="5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87" y="3636355"/>
            <a:ext cx="5670777" cy="2220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3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8F71F704-828A-44E9-90AF-992932E7DA99}"/>
              </a:ext>
            </a:extLst>
          </p:cNvPr>
          <p:cNvSpPr txBox="1"/>
          <p:nvPr/>
        </p:nvSpPr>
        <p:spPr>
          <a:xfrm>
            <a:off x="538359" y="539785"/>
            <a:ext cx="147348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/>
              <a:t>API </a:t>
            </a:r>
            <a:endParaRPr lang="he-IL" sz="5400" b="1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61E7A1-CAC8-480F-A3D5-F9781A7163B1}"/>
              </a:ext>
            </a:extLst>
          </p:cNvPr>
          <p:cNvSpPr/>
          <p:nvPr/>
        </p:nvSpPr>
        <p:spPr>
          <a:xfrm>
            <a:off x="538359" y="1744317"/>
            <a:ext cx="111398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The API we got from </a:t>
            </a:r>
            <a:r>
              <a:rPr lang="en-US" dirty="0">
                <a:latin typeface="AriE"/>
                <a:hlinkClick r:id="rId2"/>
              </a:rPr>
              <a:t>https://crashviewer.nhtsa.dot.gov/CrashAPI</a:t>
            </a:r>
            <a:r>
              <a:rPr lang="en-US" dirty="0">
                <a:latin typeface="AriE"/>
              </a:rPr>
              <a:t> we got a lot of information.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There is a lot of API options, and we chose to Get FARS Data By Year with the richest variety of information.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The data pulled using the following API requests: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https://</a:t>
            </a:r>
            <a:r>
              <a:rPr lang="en-US" dirty="0" smtClean="0">
                <a:latin typeface="AriE"/>
              </a:rPr>
              <a:t>crashviewer.nhtsa.dot.gov/CrashAPI/FARSData/GetFARSData?dataset=Accident&amp;caseYear=</a:t>
            </a:r>
            <a:r>
              <a:rPr lang="en-US" dirty="0" smtClean="0">
                <a:solidFill>
                  <a:srgbClr val="FF0000"/>
                </a:solidFill>
                <a:latin typeface="AriE"/>
              </a:rPr>
              <a:t>X</a:t>
            </a:r>
            <a:r>
              <a:rPr lang="en-US" dirty="0" smtClean="0">
                <a:latin typeface="AriE"/>
              </a:rPr>
              <a:t>&amp;format=csv</a:t>
            </a:r>
          </a:p>
          <a:p>
            <a:r>
              <a:rPr lang="en-US" dirty="0" smtClean="0">
                <a:solidFill>
                  <a:srgbClr val="FF0000"/>
                </a:solidFill>
                <a:latin typeface="AriE"/>
              </a:rPr>
              <a:t>	X</a:t>
            </a:r>
            <a:r>
              <a:rPr lang="en-US" dirty="0" smtClean="0">
                <a:latin typeface="AriE"/>
              </a:rPr>
              <a:t> – represents every year from 2010 up to 2019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We combined and created new big CSV File with all the data that contains</a:t>
            </a:r>
          </a:p>
          <a:p>
            <a:r>
              <a:rPr lang="en-US" dirty="0" smtClean="0">
                <a:latin typeface="AriE"/>
              </a:rPr>
              <a:t>323,480 rows of data.</a:t>
            </a:r>
            <a:endParaRPr lang="en-US" dirty="0">
              <a:latin typeface="AriE"/>
            </a:endParaRPr>
          </a:p>
          <a:p>
            <a:r>
              <a:rPr lang="en-US" dirty="0">
                <a:latin typeface="AriE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79" y="3468324"/>
            <a:ext cx="24193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8F71F704-828A-44E9-90AF-992932E7DA99}"/>
              </a:ext>
            </a:extLst>
          </p:cNvPr>
          <p:cNvSpPr txBox="1"/>
          <p:nvPr/>
        </p:nvSpPr>
        <p:spPr>
          <a:xfrm>
            <a:off x="538359" y="539785"/>
            <a:ext cx="173637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EDA </a:t>
            </a:r>
            <a:endParaRPr lang="he-IL" sz="5400" b="1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61E7A1-CAC8-480F-A3D5-F9781A7163B1}"/>
              </a:ext>
            </a:extLst>
          </p:cNvPr>
          <p:cNvSpPr/>
          <p:nvPr/>
        </p:nvSpPr>
        <p:spPr>
          <a:xfrm>
            <a:off x="538359" y="1602586"/>
            <a:ext cx="11174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 While we check our Data we cleared not Relevant Data to our research questions</a:t>
            </a:r>
            <a:r>
              <a:rPr lang="en-US" dirty="0" smtClean="0">
                <a:latin typeface="Ari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FARS provides PDF File with information regarding each column, under the filename:</a:t>
            </a:r>
          </a:p>
          <a:p>
            <a:r>
              <a:rPr lang="en-US" dirty="0">
                <a:latin typeface="AriE"/>
              </a:rPr>
              <a:t> </a:t>
            </a:r>
            <a:r>
              <a:rPr lang="en-US" dirty="0" smtClean="0">
                <a:latin typeface="AriE"/>
              </a:rPr>
              <a:t>   “Fatality </a:t>
            </a:r>
            <a:r>
              <a:rPr lang="en-US" dirty="0">
                <a:latin typeface="AriE"/>
              </a:rPr>
              <a:t>Analysis Reporting System (FARS) Analytical User’s </a:t>
            </a:r>
            <a:r>
              <a:rPr lang="en-US" dirty="0" smtClean="0">
                <a:latin typeface="AriE"/>
              </a:rPr>
              <a:t>Manual,</a:t>
            </a:r>
          </a:p>
          <a:p>
            <a:r>
              <a:rPr lang="en-US" dirty="0">
                <a:latin typeface="AriE"/>
              </a:rPr>
              <a:t> </a:t>
            </a:r>
            <a:r>
              <a:rPr lang="en-US" dirty="0" smtClean="0">
                <a:latin typeface="AriE"/>
              </a:rPr>
              <a:t>   1975-2019.PDF”</a:t>
            </a:r>
          </a:p>
          <a:p>
            <a:pPr lvl="1"/>
            <a:r>
              <a:rPr lang="en-US" dirty="0" smtClean="0">
                <a:latin typeface="AriE"/>
              </a:rPr>
              <a:t>The file is attached in the project under csv_files folder.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We defined a List with all irrelevant columns to be removed from The CSV data files, According to the PDF file.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78" y="3773382"/>
            <a:ext cx="3082832" cy="24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75" y="432486"/>
            <a:ext cx="8825658" cy="929723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</a:t>
            </a:r>
            <a:endParaRPr lang="he-IL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A1E12B-616C-4968-B706-FB5C8FDF7D77}"/>
              </a:ext>
            </a:extLst>
          </p:cNvPr>
          <p:cNvSpPr/>
          <p:nvPr/>
        </p:nvSpPr>
        <p:spPr>
          <a:xfrm>
            <a:off x="526082" y="1571323"/>
            <a:ext cx="7808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Almost any column appears twice, First column as Text, Second time as Nominal number.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For getting more reliable data we cleared from every column Unknown Values.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Columns with irrelevant data for our research question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For example: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E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37" y="1599843"/>
            <a:ext cx="3105150" cy="440173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3866"/>
              </p:ext>
            </p:extLst>
          </p:nvPr>
        </p:nvGraphicFramePr>
        <p:xfrm>
          <a:off x="328024" y="4807781"/>
          <a:ext cx="8128000" cy="1193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17669">
                  <a:extLst>
                    <a:ext uri="{9D8B030D-6E8A-4147-A177-3AD203B41FA5}">
                      <a16:colId xmlns:a16="http://schemas.microsoft.com/office/drawing/2014/main" val="579851342"/>
                    </a:ext>
                  </a:extLst>
                </a:gridCol>
                <a:gridCol w="5010331">
                  <a:extLst>
                    <a:ext uri="{9D8B030D-6E8A-4147-A177-3AD203B41FA5}">
                      <a16:colId xmlns:a16="http://schemas.microsoft.com/office/drawing/2014/main" val="424358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Reason</a:t>
                      </a:r>
                      <a:r>
                        <a:rPr lang="en-US" sz="1400" baseline="0" dirty="0" smtClean="0"/>
                        <a:t> omitted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PDF</a:t>
                      </a:r>
                      <a:r>
                        <a:rPr lang="en-US" sz="1400" baseline="0" dirty="0" smtClean="0"/>
                        <a:t> Column explanation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45662"/>
                  </a:ext>
                </a:extLst>
              </a:tr>
              <a:tr h="17715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File consecutive number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Our research question does not refers</a:t>
                      </a:r>
                      <a:r>
                        <a:rPr lang="en-US" sz="1200" baseline="0" dirty="0" smtClean="0"/>
                        <a:t> to forms.</a:t>
                      </a:r>
                      <a:endParaRPr lang="he-IL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6695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04" y="5253053"/>
            <a:ext cx="4798240" cy="21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8" y="5620192"/>
            <a:ext cx="4842050" cy="2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585" y="2323241"/>
            <a:ext cx="8825658" cy="3329581"/>
          </a:xfrm>
        </p:spPr>
        <p:txBody>
          <a:bodyPr/>
          <a:lstStyle/>
          <a:p>
            <a:r>
              <a:rPr lang="he-IL" dirty="0"/>
              <a:t>מסקנות לאחר ניקוי המידע</a:t>
            </a:r>
            <a:br>
              <a:rPr lang="he-IL" dirty="0"/>
            </a:br>
            <a:r>
              <a:rPr lang="he-IL" dirty="0"/>
              <a:t>הוצאה של גרפים </a:t>
            </a:r>
            <a:r>
              <a:rPr lang="en-US" dirty="0"/>
              <a:t>– </a:t>
            </a:r>
            <a:br>
              <a:rPr lang="en-US" dirty="0"/>
            </a:br>
            <a:r>
              <a:rPr lang="he-IL" dirty="0"/>
              <a:t>מסקנות 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0875" y="432486"/>
            <a:ext cx="8825658" cy="92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36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70875" y="432486"/>
            <a:ext cx="8825658" cy="92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</a:t>
            </a:r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739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418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AriE</vt:lpstr>
      <vt:lpstr>Century Gothic</vt:lpstr>
      <vt:lpstr>Times New Roman</vt:lpstr>
      <vt:lpstr>Wingdings 3</vt:lpstr>
      <vt:lpstr>Ion</vt:lpstr>
      <vt:lpstr>Car Accidents</vt:lpstr>
      <vt:lpstr>PowerPoint Presentation</vt:lpstr>
      <vt:lpstr>מקורות מידע API הרכשה אם עשינו+ לינקים\</vt:lpstr>
      <vt:lpstr>PowerPoint Presentation</vt:lpstr>
      <vt:lpstr>PowerPoint Presentation</vt:lpstr>
      <vt:lpstr>PowerPoint Presentation</vt:lpstr>
      <vt:lpstr>EDA</vt:lpstr>
      <vt:lpstr>מסקנות לאחר ניקוי המידע הוצאה של גרפים –  מסקנות  </vt:lpstr>
      <vt:lpstr>PowerPoint Presentation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Project</dc:title>
  <dc:creator>dan</dc:creator>
  <cp:lastModifiedBy>dan</cp:lastModifiedBy>
  <cp:revision>30</cp:revision>
  <dcterms:created xsi:type="dcterms:W3CDTF">2021-05-20T16:11:52Z</dcterms:created>
  <dcterms:modified xsi:type="dcterms:W3CDTF">2021-06-23T15:12:18Z</dcterms:modified>
</cp:coreProperties>
</file>