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9" r:id="rId10"/>
    <p:sldId id="264" r:id="rId11"/>
    <p:sldId id="265" r:id="rId12"/>
    <p:sldId id="271" r:id="rId13"/>
    <p:sldId id="272" r:id="rId14"/>
    <p:sldId id="273" r:id="rId15"/>
    <p:sldId id="266" r:id="rId16"/>
    <p:sldId id="270" r:id="rId17"/>
    <p:sldId id="267" r:id="rId18"/>
    <p:sldId id="274" r:id="rId19"/>
    <p:sldId id="276"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91" d="100"/>
          <a:sy n="9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1C41-CC73-4876-93CB-FBF64EBA82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9B9B31-539E-4BB8-897A-A459E82E13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DF6ABA-2C0E-4250-B82B-6A5A0D984B29}"/>
              </a:ext>
            </a:extLst>
          </p:cNvPr>
          <p:cNvSpPr>
            <a:spLocks noGrp="1"/>
          </p:cNvSpPr>
          <p:nvPr>
            <p:ph type="dt" sz="half" idx="10"/>
          </p:nvPr>
        </p:nvSpPr>
        <p:spPr/>
        <p:txBody>
          <a:bodyPr/>
          <a:lstStyle/>
          <a:p>
            <a:fld id="{55D6BDFB-8624-446F-96EE-35C71CF88C32}" type="datetimeFigureOut">
              <a:rPr lang="en-US" smtClean="0"/>
              <a:t>6/3/2019</a:t>
            </a:fld>
            <a:endParaRPr lang="en-US"/>
          </a:p>
        </p:txBody>
      </p:sp>
      <p:sp>
        <p:nvSpPr>
          <p:cNvPr id="5" name="Footer Placeholder 4">
            <a:extLst>
              <a:ext uri="{FF2B5EF4-FFF2-40B4-BE49-F238E27FC236}">
                <a16:creationId xmlns:a16="http://schemas.microsoft.com/office/drawing/2014/main" id="{9D8C6317-0627-4F03-AD26-DD0B77BC8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B64B5-7FA2-47BB-BB0E-7732C4C76059}"/>
              </a:ext>
            </a:extLst>
          </p:cNvPr>
          <p:cNvSpPr>
            <a:spLocks noGrp="1"/>
          </p:cNvSpPr>
          <p:nvPr>
            <p:ph type="sldNum" sz="quarter" idx="12"/>
          </p:nvPr>
        </p:nvSpPr>
        <p:spPr/>
        <p:txBody>
          <a:bodyPr/>
          <a:lstStyle/>
          <a:p>
            <a:fld id="{6887D721-69FD-449A-9E58-173547043224}" type="slidenum">
              <a:rPr lang="en-US" smtClean="0"/>
              <a:t>‹#›</a:t>
            </a:fld>
            <a:endParaRPr lang="en-US"/>
          </a:p>
        </p:txBody>
      </p:sp>
    </p:spTree>
    <p:extLst>
      <p:ext uri="{BB962C8B-B14F-4D97-AF65-F5344CB8AC3E}">
        <p14:creationId xmlns:p14="http://schemas.microsoft.com/office/powerpoint/2010/main" val="3930455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4270-7DCA-43A9-A208-6DD450497B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443969-43DC-4C8A-9493-0333D3FC51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E7B00D-14E1-470C-9F10-6584CF67946B}"/>
              </a:ext>
            </a:extLst>
          </p:cNvPr>
          <p:cNvSpPr>
            <a:spLocks noGrp="1"/>
          </p:cNvSpPr>
          <p:nvPr>
            <p:ph type="dt" sz="half" idx="10"/>
          </p:nvPr>
        </p:nvSpPr>
        <p:spPr/>
        <p:txBody>
          <a:bodyPr/>
          <a:lstStyle/>
          <a:p>
            <a:fld id="{55D6BDFB-8624-446F-96EE-35C71CF88C32}" type="datetimeFigureOut">
              <a:rPr lang="en-US" smtClean="0"/>
              <a:t>6/3/2019</a:t>
            </a:fld>
            <a:endParaRPr lang="en-US"/>
          </a:p>
        </p:txBody>
      </p:sp>
      <p:sp>
        <p:nvSpPr>
          <p:cNvPr id="5" name="Footer Placeholder 4">
            <a:extLst>
              <a:ext uri="{FF2B5EF4-FFF2-40B4-BE49-F238E27FC236}">
                <a16:creationId xmlns:a16="http://schemas.microsoft.com/office/drawing/2014/main" id="{C92E5964-4348-4AB1-AE25-938279A87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18A42-75A3-442A-B6EE-5C76434D4C82}"/>
              </a:ext>
            </a:extLst>
          </p:cNvPr>
          <p:cNvSpPr>
            <a:spLocks noGrp="1"/>
          </p:cNvSpPr>
          <p:nvPr>
            <p:ph type="sldNum" sz="quarter" idx="12"/>
          </p:nvPr>
        </p:nvSpPr>
        <p:spPr/>
        <p:txBody>
          <a:bodyPr/>
          <a:lstStyle/>
          <a:p>
            <a:fld id="{6887D721-69FD-449A-9E58-173547043224}" type="slidenum">
              <a:rPr lang="en-US" smtClean="0"/>
              <a:t>‹#›</a:t>
            </a:fld>
            <a:endParaRPr lang="en-US"/>
          </a:p>
        </p:txBody>
      </p:sp>
    </p:spTree>
    <p:extLst>
      <p:ext uri="{BB962C8B-B14F-4D97-AF65-F5344CB8AC3E}">
        <p14:creationId xmlns:p14="http://schemas.microsoft.com/office/powerpoint/2010/main" val="52492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072EC4-9719-4094-A369-505D89B8A0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0F3411-E037-48CF-A812-5C00614FE87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E12BAF-5FCF-41C5-8C4D-6D39A7F2DCFB}"/>
              </a:ext>
            </a:extLst>
          </p:cNvPr>
          <p:cNvSpPr>
            <a:spLocks noGrp="1"/>
          </p:cNvSpPr>
          <p:nvPr>
            <p:ph type="dt" sz="half" idx="10"/>
          </p:nvPr>
        </p:nvSpPr>
        <p:spPr/>
        <p:txBody>
          <a:bodyPr/>
          <a:lstStyle/>
          <a:p>
            <a:fld id="{55D6BDFB-8624-446F-96EE-35C71CF88C32}" type="datetimeFigureOut">
              <a:rPr lang="en-US" smtClean="0"/>
              <a:t>6/3/2019</a:t>
            </a:fld>
            <a:endParaRPr lang="en-US"/>
          </a:p>
        </p:txBody>
      </p:sp>
      <p:sp>
        <p:nvSpPr>
          <p:cNvPr id="5" name="Footer Placeholder 4">
            <a:extLst>
              <a:ext uri="{FF2B5EF4-FFF2-40B4-BE49-F238E27FC236}">
                <a16:creationId xmlns:a16="http://schemas.microsoft.com/office/drawing/2014/main" id="{C331C9BF-5191-45F4-BC28-ADF1DEDD2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C4720C-A0A8-45BA-A41C-9F8C61C0DEA6}"/>
              </a:ext>
            </a:extLst>
          </p:cNvPr>
          <p:cNvSpPr>
            <a:spLocks noGrp="1"/>
          </p:cNvSpPr>
          <p:nvPr>
            <p:ph type="sldNum" sz="quarter" idx="12"/>
          </p:nvPr>
        </p:nvSpPr>
        <p:spPr/>
        <p:txBody>
          <a:bodyPr/>
          <a:lstStyle/>
          <a:p>
            <a:fld id="{6887D721-69FD-449A-9E58-173547043224}" type="slidenum">
              <a:rPr lang="en-US" smtClean="0"/>
              <a:t>‹#›</a:t>
            </a:fld>
            <a:endParaRPr lang="en-US"/>
          </a:p>
        </p:txBody>
      </p:sp>
    </p:spTree>
    <p:extLst>
      <p:ext uri="{BB962C8B-B14F-4D97-AF65-F5344CB8AC3E}">
        <p14:creationId xmlns:p14="http://schemas.microsoft.com/office/powerpoint/2010/main" val="316389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FFFAF-A579-4E24-8212-ADC13E5BAA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645C1C-DEF9-4BB7-9C10-2CF1D7F445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EE70F7-5E70-4560-B583-59AD58640465}"/>
              </a:ext>
            </a:extLst>
          </p:cNvPr>
          <p:cNvSpPr>
            <a:spLocks noGrp="1"/>
          </p:cNvSpPr>
          <p:nvPr>
            <p:ph type="dt" sz="half" idx="10"/>
          </p:nvPr>
        </p:nvSpPr>
        <p:spPr/>
        <p:txBody>
          <a:bodyPr/>
          <a:lstStyle/>
          <a:p>
            <a:fld id="{55D6BDFB-8624-446F-96EE-35C71CF88C32}" type="datetimeFigureOut">
              <a:rPr lang="en-US" smtClean="0"/>
              <a:t>6/3/2019</a:t>
            </a:fld>
            <a:endParaRPr lang="en-US"/>
          </a:p>
        </p:txBody>
      </p:sp>
      <p:sp>
        <p:nvSpPr>
          <p:cNvPr id="5" name="Footer Placeholder 4">
            <a:extLst>
              <a:ext uri="{FF2B5EF4-FFF2-40B4-BE49-F238E27FC236}">
                <a16:creationId xmlns:a16="http://schemas.microsoft.com/office/drawing/2014/main" id="{B2430DAD-41AF-47E4-9F1C-612D09DB6F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0EDB9E-9260-4AF1-9476-11FBCF33F1C3}"/>
              </a:ext>
            </a:extLst>
          </p:cNvPr>
          <p:cNvSpPr>
            <a:spLocks noGrp="1"/>
          </p:cNvSpPr>
          <p:nvPr>
            <p:ph type="sldNum" sz="quarter" idx="12"/>
          </p:nvPr>
        </p:nvSpPr>
        <p:spPr/>
        <p:txBody>
          <a:bodyPr/>
          <a:lstStyle/>
          <a:p>
            <a:fld id="{6887D721-69FD-449A-9E58-173547043224}" type="slidenum">
              <a:rPr lang="en-US" smtClean="0"/>
              <a:t>‹#›</a:t>
            </a:fld>
            <a:endParaRPr lang="en-US"/>
          </a:p>
        </p:txBody>
      </p:sp>
    </p:spTree>
    <p:extLst>
      <p:ext uri="{BB962C8B-B14F-4D97-AF65-F5344CB8AC3E}">
        <p14:creationId xmlns:p14="http://schemas.microsoft.com/office/powerpoint/2010/main" val="4176382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2869-C23F-4FFD-BBC1-4849A1DB1A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5D2566-575F-4F3A-83A7-CB1AE0D171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93B84A1-D596-46BC-B2E4-25AF65548D10}"/>
              </a:ext>
            </a:extLst>
          </p:cNvPr>
          <p:cNvSpPr>
            <a:spLocks noGrp="1"/>
          </p:cNvSpPr>
          <p:nvPr>
            <p:ph type="dt" sz="half" idx="10"/>
          </p:nvPr>
        </p:nvSpPr>
        <p:spPr/>
        <p:txBody>
          <a:bodyPr/>
          <a:lstStyle/>
          <a:p>
            <a:fld id="{55D6BDFB-8624-446F-96EE-35C71CF88C32}" type="datetimeFigureOut">
              <a:rPr lang="en-US" smtClean="0"/>
              <a:t>6/3/2019</a:t>
            </a:fld>
            <a:endParaRPr lang="en-US"/>
          </a:p>
        </p:txBody>
      </p:sp>
      <p:sp>
        <p:nvSpPr>
          <p:cNvPr id="5" name="Footer Placeholder 4">
            <a:extLst>
              <a:ext uri="{FF2B5EF4-FFF2-40B4-BE49-F238E27FC236}">
                <a16:creationId xmlns:a16="http://schemas.microsoft.com/office/drawing/2014/main" id="{2D518C12-5452-4D05-AE0C-061F5A9FC2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CDDB2-5DBD-48E7-B50E-6F7ACE38B629}"/>
              </a:ext>
            </a:extLst>
          </p:cNvPr>
          <p:cNvSpPr>
            <a:spLocks noGrp="1"/>
          </p:cNvSpPr>
          <p:nvPr>
            <p:ph type="sldNum" sz="quarter" idx="12"/>
          </p:nvPr>
        </p:nvSpPr>
        <p:spPr/>
        <p:txBody>
          <a:bodyPr/>
          <a:lstStyle/>
          <a:p>
            <a:fld id="{6887D721-69FD-449A-9E58-173547043224}" type="slidenum">
              <a:rPr lang="en-US" smtClean="0"/>
              <a:t>‹#›</a:t>
            </a:fld>
            <a:endParaRPr lang="en-US"/>
          </a:p>
        </p:txBody>
      </p:sp>
    </p:spTree>
    <p:extLst>
      <p:ext uri="{BB962C8B-B14F-4D97-AF65-F5344CB8AC3E}">
        <p14:creationId xmlns:p14="http://schemas.microsoft.com/office/powerpoint/2010/main" val="4028656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5B4AA-8749-46BB-8E2A-D1402A7DFB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8F2536-7C38-4B26-9DA5-0D2340A71F4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E7DC83-1029-481E-AC98-E1E83CDB2C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3B84D1-5AFA-482D-B878-56348B720CDB}"/>
              </a:ext>
            </a:extLst>
          </p:cNvPr>
          <p:cNvSpPr>
            <a:spLocks noGrp="1"/>
          </p:cNvSpPr>
          <p:nvPr>
            <p:ph type="dt" sz="half" idx="10"/>
          </p:nvPr>
        </p:nvSpPr>
        <p:spPr/>
        <p:txBody>
          <a:bodyPr/>
          <a:lstStyle/>
          <a:p>
            <a:fld id="{55D6BDFB-8624-446F-96EE-35C71CF88C32}" type="datetimeFigureOut">
              <a:rPr lang="en-US" smtClean="0"/>
              <a:t>6/3/2019</a:t>
            </a:fld>
            <a:endParaRPr lang="en-US"/>
          </a:p>
        </p:txBody>
      </p:sp>
      <p:sp>
        <p:nvSpPr>
          <p:cNvPr id="6" name="Footer Placeholder 5">
            <a:extLst>
              <a:ext uri="{FF2B5EF4-FFF2-40B4-BE49-F238E27FC236}">
                <a16:creationId xmlns:a16="http://schemas.microsoft.com/office/drawing/2014/main" id="{1C400178-7A4C-4E82-8DD4-1A168E4C01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68F65F-3F77-41FB-B110-97B4373CDEDA}"/>
              </a:ext>
            </a:extLst>
          </p:cNvPr>
          <p:cNvSpPr>
            <a:spLocks noGrp="1"/>
          </p:cNvSpPr>
          <p:nvPr>
            <p:ph type="sldNum" sz="quarter" idx="12"/>
          </p:nvPr>
        </p:nvSpPr>
        <p:spPr/>
        <p:txBody>
          <a:bodyPr/>
          <a:lstStyle/>
          <a:p>
            <a:fld id="{6887D721-69FD-449A-9E58-173547043224}" type="slidenum">
              <a:rPr lang="en-US" smtClean="0"/>
              <a:t>‹#›</a:t>
            </a:fld>
            <a:endParaRPr lang="en-US"/>
          </a:p>
        </p:txBody>
      </p:sp>
    </p:spTree>
    <p:extLst>
      <p:ext uri="{BB962C8B-B14F-4D97-AF65-F5344CB8AC3E}">
        <p14:creationId xmlns:p14="http://schemas.microsoft.com/office/powerpoint/2010/main" val="1469479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DAC1-3274-460C-9A38-78FB39F441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869EDF-E39B-4CF1-91F1-35131FDCC0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EFCB846-F8ED-4541-ADE3-CE515B1F0C1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1DC9CF-7E0A-4DFD-A696-07AB46E868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34A4639-987D-4224-A427-911F50B181E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9E1E7B-2855-4D41-83FB-A14049173D63}"/>
              </a:ext>
            </a:extLst>
          </p:cNvPr>
          <p:cNvSpPr>
            <a:spLocks noGrp="1"/>
          </p:cNvSpPr>
          <p:nvPr>
            <p:ph type="dt" sz="half" idx="10"/>
          </p:nvPr>
        </p:nvSpPr>
        <p:spPr/>
        <p:txBody>
          <a:bodyPr/>
          <a:lstStyle/>
          <a:p>
            <a:fld id="{55D6BDFB-8624-446F-96EE-35C71CF88C32}" type="datetimeFigureOut">
              <a:rPr lang="en-US" smtClean="0"/>
              <a:t>6/3/2019</a:t>
            </a:fld>
            <a:endParaRPr lang="en-US"/>
          </a:p>
        </p:txBody>
      </p:sp>
      <p:sp>
        <p:nvSpPr>
          <p:cNvPr id="8" name="Footer Placeholder 7">
            <a:extLst>
              <a:ext uri="{FF2B5EF4-FFF2-40B4-BE49-F238E27FC236}">
                <a16:creationId xmlns:a16="http://schemas.microsoft.com/office/drawing/2014/main" id="{BDE2EE7D-2FF0-46F7-B0D8-4168719DAA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134A70-D4C0-4269-A5CC-944BF317EC46}"/>
              </a:ext>
            </a:extLst>
          </p:cNvPr>
          <p:cNvSpPr>
            <a:spLocks noGrp="1"/>
          </p:cNvSpPr>
          <p:nvPr>
            <p:ph type="sldNum" sz="quarter" idx="12"/>
          </p:nvPr>
        </p:nvSpPr>
        <p:spPr/>
        <p:txBody>
          <a:bodyPr/>
          <a:lstStyle/>
          <a:p>
            <a:fld id="{6887D721-69FD-449A-9E58-173547043224}" type="slidenum">
              <a:rPr lang="en-US" smtClean="0"/>
              <a:t>‹#›</a:t>
            </a:fld>
            <a:endParaRPr lang="en-US"/>
          </a:p>
        </p:txBody>
      </p:sp>
    </p:spTree>
    <p:extLst>
      <p:ext uri="{BB962C8B-B14F-4D97-AF65-F5344CB8AC3E}">
        <p14:creationId xmlns:p14="http://schemas.microsoft.com/office/powerpoint/2010/main" val="714598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D83A-7069-4987-9A1F-AF0F8B7B40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CAB5AA-24E1-44AB-8D22-FAE6CC3A25EA}"/>
              </a:ext>
            </a:extLst>
          </p:cNvPr>
          <p:cNvSpPr>
            <a:spLocks noGrp="1"/>
          </p:cNvSpPr>
          <p:nvPr>
            <p:ph type="dt" sz="half" idx="10"/>
          </p:nvPr>
        </p:nvSpPr>
        <p:spPr/>
        <p:txBody>
          <a:bodyPr/>
          <a:lstStyle/>
          <a:p>
            <a:fld id="{55D6BDFB-8624-446F-96EE-35C71CF88C32}" type="datetimeFigureOut">
              <a:rPr lang="en-US" smtClean="0"/>
              <a:t>6/3/2019</a:t>
            </a:fld>
            <a:endParaRPr lang="en-US"/>
          </a:p>
        </p:txBody>
      </p:sp>
      <p:sp>
        <p:nvSpPr>
          <p:cNvPr id="4" name="Footer Placeholder 3">
            <a:extLst>
              <a:ext uri="{FF2B5EF4-FFF2-40B4-BE49-F238E27FC236}">
                <a16:creationId xmlns:a16="http://schemas.microsoft.com/office/drawing/2014/main" id="{640FFC02-F00A-40CF-B6DF-844FEA921E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09B0C6-9875-45DF-8F94-C3062C8FE945}"/>
              </a:ext>
            </a:extLst>
          </p:cNvPr>
          <p:cNvSpPr>
            <a:spLocks noGrp="1"/>
          </p:cNvSpPr>
          <p:nvPr>
            <p:ph type="sldNum" sz="quarter" idx="12"/>
          </p:nvPr>
        </p:nvSpPr>
        <p:spPr/>
        <p:txBody>
          <a:bodyPr/>
          <a:lstStyle/>
          <a:p>
            <a:fld id="{6887D721-69FD-449A-9E58-173547043224}" type="slidenum">
              <a:rPr lang="en-US" smtClean="0"/>
              <a:t>‹#›</a:t>
            </a:fld>
            <a:endParaRPr lang="en-US"/>
          </a:p>
        </p:txBody>
      </p:sp>
    </p:spTree>
    <p:extLst>
      <p:ext uri="{BB962C8B-B14F-4D97-AF65-F5344CB8AC3E}">
        <p14:creationId xmlns:p14="http://schemas.microsoft.com/office/powerpoint/2010/main" val="525173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CF5D48-DA16-4DDE-8A1D-969C5E6C8FFE}"/>
              </a:ext>
            </a:extLst>
          </p:cNvPr>
          <p:cNvSpPr>
            <a:spLocks noGrp="1"/>
          </p:cNvSpPr>
          <p:nvPr>
            <p:ph type="dt" sz="half" idx="10"/>
          </p:nvPr>
        </p:nvSpPr>
        <p:spPr/>
        <p:txBody>
          <a:bodyPr/>
          <a:lstStyle/>
          <a:p>
            <a:fld id="{55D6BDFB-8624-446F-96EE-35C71CF88C32}" type="datetimeFigureOut">
              <a:rPr lang="en-US" smtClean="0"/>
              <a:t>6/3/2019</a:t>
            </a:fld>
            <a:endParaRPr lang="en-US"/>
          </a:p>
        </p:txBody>
      </p:sp>
      <p:sp>
        <p:nvSpPr>
          <p:cNvPr id="3" name="Footer Placeholder 2">
            <a:extLst>
              <a:ext uri="{FF2B5EF4-FFF2-40B4-BE49-F238E27FC236}">
                <a16:creationId xmlns:a16="http://schemas.microsoft.com/office/drawing/2014/main" id="{BCAEA131-B64B-45BA-BD58-E0A6C6D50E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11084B-E4F0-45A8-9AEB-CDFD2ED9D984}"/>
              </a:ext>
            </a:extLst>
          </p:cNvPr>
          <p:cNvSpPr>
            <a:spLocks noGrp="1"/>
          </p:cNvSpPr>
          <p:nvPr>
            <p:ph type="sldNum" sz="quarter" idx="12"/>
          </p:nvPr>
        </p:nvSpPr>
        <p:spPr/>
        <p:txBody>
          <a:bodyPr/>
          <a:lstStyle/>
          <a:p>
            <a:fld id="{6887D721-69FD-449A-9E58-173547043224}" type="slidenum">
              <a:rPr lang="en-US" smtClean="0"/>
              <a:t>‹#›</a:t>
            </a:fld>
            <a:endParaRPr lang="en-US"/>
          </a:p>
        </p:txBody>
      </p:sp>
    </p:spTree>
    <p:extLst>
      <p:ext uri="{BB962C8B-B14F-4D97-AF65-F5344CB8AC3E}">
        <p14:creationId xmlns:p14="http://schemas.microsoft.com/office/powerpoint/2010/main" val="543037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36804-5192-49A1-B439-57EBCD49BC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E818E8-D298-40C5-B7BC-7E7A13FB0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6BE834-CE65-4799-BD24-C3EB2A70A2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F9358A6-6106-4272-AB02-629F43B732E5}"/>
              </a:ext>
            </a:extLst>
          </p:cNvPr>
          <p:cNvSpPr>
            <a:spLocks noGrp="1"/>
          </p:cNvSpPr>
          <p:nvPr>
            <p:ph type="dt" sz="half" idx="10"/>
          </p:nvPr>
        </p:nvSpPr>
        <p:spPr/>
        <p:txBody>
          <a:bodyPr/>
          <a:lstStyle/>
          <a:p>
            <a:fld id="{55D6BDFB-8624-446F-96EE-35C71CF88C32}" type="datetimeFigureOut">
              <a:rPr lang="en-US" smtClean="0"/>
              <a:t>6/3/2019</a:t>
            </a:fld>
            <a:endParaRPr lang="en-US"/>
          </a:p>
        </p:txBody>
      </p:sp>
      <p:sp>
        <p:nvSpPr>
          <p:cNvPr id="6" name="Footer Placeholder 5">
            <a:extLst>
              <a:ext uri="{FF2B5EF4-FFF2-40B4-BE49-F238E27FC236}">
                <a16:creationId xmlns:a16="http://schemas.microsoft.com/office/drawing/2014/main" id="{360D5EC8-596E-44CA-AD75-B85DC3F78A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234CF3-987C-49C7-96AE-121E18A255BA}"/>
              </a:ext>
            </a:extLst>
          </p:cNvPr>
          <p:cNvSpPr>
            <a:spLocks noGrp="1"/>
          </p:cNvSpPr>
          <p:nvPr>
            <p:ph type="sldNum" sz="quarter" idx="12"/>
          </p:nvPr>
        </p:nvSpPr>
        <p:spPr/>
        <p:txBody>
          <a:bodyPr/>
          <a:lstStyle/>
          <a:p>
            <a:fld id="{6887D721-69FD-449A-9E58-173547043224}" type="slidenum">
              <a:rPr lang="en-US" smtClean="0"/>
              <a:t>‹#›</a:t>
            </a:fld>
            <a:endParaRPr lang="en-US"/>
          </a:p>
        </p:txBody>
      </p:sp>
    </p:spTree>
    <p:extLst>
      <p:ext uri="{BB962C8B-B14F-4D97-AF65-F5344CB8AC3E}">
        <p14:creationId xmlns:p14="http://schemas.microsoft.com/office/powerpoint/2010/main" val="381146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CAF1-DE24-40E2-973E-1928A020FB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CDCDDB-EFDC-4F07-9AB2-3963FA224E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23D292-87AA-49F0-9547-18DE44C47A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E3FDC0-6C08-4775-A9DE-29D7F7F5CEEE}"/>
              </a:ext>
            </a:extLst>
          </p:cNvPr>
          <p:cNvSpPr>
            <a:spLocks noGrp="1"/>
          </p:cNvSpPr>
          <p:nvPr>
            <p:ph type="dt" sz="half" idx="10"/>
          </p:nvPr>
        </p:nvSpPr>
        <p:spPr/>
        <p:txBody>
          <a:bodyPr/>
          <a:lstStyle/>
          <a:p>
            <a:fld id="{55D6BDFB-8624-446F-96EE-35C71CF88C32}" type="datetimeFigureOut">
              <a:rPr lang="en-US" smtClean="0"/>
              <a:t>6/3/2019</a:t>
            </a:fld>
            <a:endParaRPr lang="en-US"/>
          </a:p>
        </p:txBody>
      </p:sp>
      <p:sp>
        <p:nvSpPr>
          <p:cNvPr id="6" name="Footer Placeholder 5">
            <a:extLst>
              <a:ext uri="{FF2B5EF4-FFF2-40B4-BE49-F238E27FC236}">
                <a16:creationId xmlns:a16="http://schemas.microsoft.com/office/drawing/2014/main" id="{C1FEB7A9-486A-42AD-82A7-288AFB2CFD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863C4B-CD17-4498-A902-B98F38BD55A0}"/>
              </a:ext>
            </a:extLst>
          </p:cNvPr>
          <p:cNvSpPr>
            <a:spLocks noGrp="1"/>
          </p:cNvSpPr>
          <p:nvPr>
            <p:ph type="sldNum" sz="quarter" idx="12"/>
          </p:nvPr>
        </p:nvSpPr>
        <p:spPr/>
        <p:txBody>
          <a:bodyPr/>
          <a:lstStyle/>
          <a:p>
            <a:fld id="{6887D721-69FD-449A-9E58-173547043224}" type="slidenum">
              <a:rPr lang="en-US" smtClean="0"/>
              <a:t>‹#›</a:t>
            </a:fld>
            <a:endParaRPr lang="en-US"/>
          </a:p>
        </p:txBody>
      </p:sp>
    </p:spTree>
    <p:extLst>
      <p:ext uri="{BB962C8B-B14F-4D97-AF65-F5344CB8AC3E}">
        <p14:creationId xmlns:p14="http://schemas.microsoft.com/office/powerpoint/2010/main" val="293070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868CEF-C18D-4F13-9BC6-99C51B082F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EDF33E-7E79-4164-A1F0-4B379BCF3D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30B638-1FF2-4C33-8302-86DBE602D7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6BDFB-8624-446F-96EE-35C71CF88C32}" type="datetimeFigureOut">
              <a:rPr lang="en-US" smtClean="0"/>
              <a:t>6/3/2019</a:t>
            </a:fld>
            <a:endParaRPr lang="en-US"/>
          </a:p>
        </p:txBody>
      </p:sp>
      <p:sp>
        <p:nvSpPr>
          <p:cNvPr id="5" name="Footer Placeholder 4">
            <a:extLst>
              <a:ext uri="{FF2B5EF4-FFF2-40B4-BE49-F238E27FC236}">
                <a16:creationId xmlns:a16="http://schemas.microsoft.com/office/drawing/2014/main" id="{6D5ABC3A-3766-43A3-94BB-66DC7C0F4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6B132B-8F6F-4521-A834-B6449B85C3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87D721-69FD-449A-9E58-173547043224}" type="slidenum">
              <a:rPr lang="en-US" smtClean="0"/>
              <a:t>‹#›</a:t>
            </a:fld>
            <a:endParaRPr lang="en-US"/>
          </a:p>
        </p:txBody>
      </p:sp>
    </p:spTree>
    <p:extLst>
      <p:ext uri="{BB962C8B-B14F-4D97-AF65-F5344CB8AC3E}">
        <p14:creationId xmlns:p14="http://schemas.microsoft.com/office/powerpoint/2010/main" val="416616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Voronoi_diagram" TargetMode="External"/><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pe.ed.gov/accreditation/getdownloadfile.aspx" TargetMode="External"/><Relationship Id="rId2" Type="http://schemas.openxmlformats.org/officeDocument/2006/relationships/hyperlink" Target="https://www.census.gov/geo/maps-data/data/cbf/cbf_stat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D2035-4304-4767-879A-9DE47EECE583}"/>
              </a:ext>
            </a:extLst>
          </p:cNvPr>
          <p:cNvSpPr>
            <a:spLocks noGrp="1"/>
          </p:cNvSpPr>
          <p:nvPr>
            <p:ph type="ctrTitle"/>
          </p:nvPr>
        </p:nvSpPr>
        <p:spPr/>
        <p:txBody>
          <a:bodyPr/>
          <a:lstStyle/>
          <a:p>
            <a:r>
              <a:rPr lang="en-US" dirty="0"/>
              <a:t>Shortest Driving Distance Areas Around Points</a:t>
            </a:r>
          </a:p>
        </p:txBody>
      </p:sp>
      <p:sp>
        <p:nvSpPr>
          <p:cNvPr id="3" name="Subtitle 2">
            <a:extLst>
              <a:ext uri="{FF2B5EF4-FFF2-40B4-BE49-F238E27FC236}">
                <a16:creationId xmlns:a16="http://schemas.microsoft.com/office/drawing/2014/main" id="{C82788D9-CD82-421F-8C53-39800F2A6654}"/>
              </a:ext>
            </a:extLst>
          </p:cNvPr>
          <p:cNvSpPr>
            <a:spLocks noGrp="1"/>
          </p:cNvSpPr>
          <p:nvPr>
            <p:ph type="subTitle" idx="1"/>
          </p:nvPr>
        </p:nvSpPr>
        <p:spPr>
          <a:xfrm>
            <a:off x="1524000" y="3602038"/>
            <a:ext cx="9144000" cy="2613232"/>
          </a:xfrm>
        </p:spPr>
        <p:txBody>
          <a:bodyPr/>
          <a:lstStyle/>
          <a:p>
            <a:r>
              <a:rPr lang="en-US" dirty="0"/>
              <a:t>Using Voronoi Polygons to Find the Area Around Michigan Community Colleges which Have the Shortest Travel Time to the College</a:t>
            </a:r>
          </a:p>
          <a:p>
            <a:endParaRPr lang="en-US" dirty="0"/>
          </a:p>
          <a:p>
            <a:pPr>
              <a:lnSpc>
                <a:spcPct val="100000"/>
              </a:lnSpc>
              <a:spcBef>
                <a:spcPts val="0"/>
              </a:spcBef>
            </a:pPr>
            <a:r>
              <a:rPr lang="en-US" dirty="0"/>
              <a:t>Daniel P Vollrath</a:t>
            </a:r>
          </a:p>
          <a:p>
            <a:pPr>
              <a:lnSpc>
                <a:spcPct val="100000"/>
              </a:lnSpc>
              <a:spcBef>
                <a:spcPts val="0"/>
              </a:spcBef>
            </a:pPr>
            <a:r>
              <a:rPr lang="en-US" dirty="0"/>
              <a:t>danpvollrath@gmail.com</a:t>
            </a:r>
          </a:p>
        </p:txBody>
      </p:sp>
    </p:spTree>
    <p:extLst>
      <p:ext uri="{BB962C8B-B14F-4D97-AF65-F5344CB8AC3E}">
        <p14:creationId xmlns:p14="http://schemas.microsoft.com/office/powerpoint/2010/main" val="373424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BD61-8636-472A-99A7-5BD584B89DFD}"/>
              </a:ext>
            </a:extLst>
          </p:cNvPr>
          <p:cNvSpPr>
            <a:spLocks noGrp="1"/>
          </p:cNvSpPr>
          <p:nvPr>
            <p:ph type="title"/>
          </p:nvPr>
        </p:nvSpPr>
        <p:spPr/>
        <p:txBody>
          <a:bodyPr/>
          <a:lstStyle/>
          <a:p>
            <a:r>
              <a:rPr lang="en-US" dirty="0"/>
              <a:t>Generating Random Points Data in QGIS</a:t>
            </a:r>
          </a:p>
        </p:txBody>
      </p:sp>
      <p:sp>
        <p:nvSpPr>
          <p:cNvPr id="6" name="Content Placeholder 5">
            <a:extLst>
              <a:ext uri="{FF2B5EF4-FFF2-40B4-BE49-F238E27FC236}">
                <a16:creationId xmlns:a16="http://schemas.microsoft.com/office/drawing/2014/main" id="{9C8E5256-0636-4365-BEBA-E9B8513AD078}"/>
              </a:ext>
            </a:extLst>
          </p:cNvPr>
          <p:cNvSpPr>
            <a:spLocks noGrp="1"/>
          </p:cNvSpPr>
          <p:nvPr>
            <p:ph idx="1"/>
          </p:nvPr>
        </p:nvSpPr>
        <p:spPr>
          <a:xfrm>
            <a:off x="838200" y="1277841"/>
            <a:ext cx="10515600" cy="374236"/>
          </a:xfrm>
        </p:spPr>
        <p:txBody>
          <a:bodyPr>
            <a:normAutofit/>
          </a:bodyPr>
          <a:lstStyle/>
          <a:p>
            <a:pPr marL="0" indent="0" algn="ctr">
              <a:buNone/>
            </a:pPr>
            <a:r>
              <a:rPr lang="en-US" sz="1800" i="1" dirty="0"/>
              <a:t>I am currently using QGIS 3.0. In older or newer versions some of the visuals may be different</a:t>
            </a:r>
          </a:p>
        </p:txBody>
      </p:sp>
      <p:sp>
        <p:nvSpPr>
          <p:cNvPr id="7" name="Content Placeholder 5">
            <a:extLst>
              <a:ext uri="{FF2B5EF4-FFF2-40B4-BE49-F238E27FC236}">
                <a16:creationId xmlns:a16="http://schemas.microsoft.com/office/drawing/2014/main" id="{B4E4A22B-E9F4-457E-88E4-304F5DEE6F23}"/>
              </a:ext>
            </a:extLst>
          </p:cNvPr>
          <p:cNvSpPr txBox="1">
            <a:spLocks/>
          </p:cNvSpPr>
          <p:nvPr/>
        </p:nvSpPr>
        <p:spPr>
          <a:xfrm>
            <a:off x="838200" y="1911971"/>
            <a:ext cx="10515600" cy="45809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Bringing in our states shapefile</a:t>
            </a:r>
          </a:p>
          <a:p>
            <a:pPr lvl="1"/>
            <a:r>
              <a:rPr lang="en-US" sz="1400" dirty="0"/>
              <a:t>In the top ribbon: Layer &gt; Add Layer &gt; Add Vector Layer</a:t>
            </a:r>
          </a:p>
          <a:p>
            <a:pPr lvl="1"/>
            <a:r>
              <a:rPr lang="en-US" sz="1400" dirty="0"/>
              <a:t>Find the states shapefile downloaded from before.</a:t>
            </a:r>
          </a:p>
          <a:p>
            <a:pPr lvl="1"/>
            <a:r>
              <a:rPr lang="en-US" sz="1400" dirty="0"/>
              <a:t>Select the file with the .</a:t>
            </a:r>
            <a:r>
              <a:rPr lang="en-US" sz="1400" dirty="0" err="1"/>
              <a:t>shp</a:t>
            </a:r>
            <a:r>
              <a:rPr lang="en-US" sz="1400" dirty="0"/>
              <a:t> extension.</a:t>
            </a:r>
          </a:p>
          <a:p>
            <a:r>
              <a:rPr lang="en-US" sz="1800" dirty="0"/>
              <a:t>Filtering down States Shapefile into one state</a:t>
            </a:r>
          </a:p>
          <a:p>
            <a:pPr lvl="1"/>
            <a:r>
              <a:rPr lang="en-US" sz="1400" dirty="0"/>
              <a:t>From the toolbar, select the ‘Select features by area or single click’ button</a:t>
            </a:r>
          </a:p>
          <a:p>
            <a:pPr lvl="1"/>
            <a:r>
              <a:rPr lang="en-US" sz="1400" dirty="0"/>
              <a:t>Select the state you wish to use for the project. It should light up yellow.</a:t>
            </a:r>
          </a:p>
          <a:p>
            <a:pPr lvl="1"/>
            <a:r>
              <a:rPr lang="en-US" sz="1400" dirty="0"/>
              <a:t> Right click the states layer in the ‘Layers’ panel (bottom left), select ‘Save As’</a:t>
            </a:r>
          </a:p>
          <a:p>
            <a:pPr lvl="1"/>
            <a:r>
              <a:rPr lang="en-US" sz="1400" dirty="0"/>
              <a:t>Next to ‘File Name’ click the ‘…’ button</a:t>
            </a:r>
          </a:p>
          <a:p>
            <a:pPr lvl="2"/>
            <a:r>
              <a:rPr lang="en-US" sz="1400" dirty="0"/>
              <a:t>Choose the file path and file name you wish </a:t>
            </a:r>
          </a:p>
          <a:p>
            <a:pPr lvl="1"/>
            <a:r>
              <a:rPr lang="en-US" sz="1400" dirty="0"/>
              <a:t>Find the ‘Save only selected features’ box and check it</a:t>
            </a:r>
          </a:p>
          <a:p>
            <a:pPr lvl="2"/>
            <a:r>
              <a:rPr lang="en-US" sz="1400" dirty="0"/>
              <a:t>Make sure the ‘Add saved file to map’ box is also checked</a:t>
            </a:r>
          </a:p>
          <a:p>
            <a:pPr lvl="1"/>
            <a:endParaRPr lang="en-US" sz="1400" dirty="0"/>
          </a:p>
          <a:p>
            <a:pPr lvl="1"/>
            <a:endParaRPr lang="en-US" sz="1400" dirty="0"/>
          </a:p>
          <a:p>
            <a:pPr marL="457200" lvl="1" indent="0">
              <a:buNone/>
            </a:pPr>
            <a:endParaRPr lang="en-US" sz="1400" dirty="0"/>
          </a:p>
          <a:p>
            <a:pPr lvl="1"/>
            <a:r>
              <a:rPr lang="en-US" sz="1400" dirty="0"/>
              <a:t>Click ‘OK’</a:t>
            </a:r>
          </a:p>
          <a:p>
            <a:pPr lvl="1"/>
            <a:r>
              <a:rPr lang="en-US" sz="1400" dirty="0"/>
              <a:t>Your ‘Layers’ panel should now have two layers</a:t>
            </a:r>
          </a:p>
        </p:txBody>
      </p:sp>
      <p:pic>
        <p:nvPicPr>
          <p:cNvPr id="8" name="Picture 7">
            <a:extLst>
              <a:ext uri="{FF2B5EF4-FFF2-40B4-BE49-F238E27FC236}">
                <a16:creationId xmlns:a16="http://schemas.microsoft.com/office/drawing/2014/main" id="{E58434E0-42E6-4B40-B3A0-5AAA688023B6}"/>
              </a:ext>
            </a:extLst>
          </p:cNvPr>
          <p:cNvPicPr>
            <a:picLocks noChangeAspect="1"/>
          </p:cNvPicPr>
          <p:nvPr/>
        </p:nvPicPr>
        <p:blipFill>
          <a:blip r:embed="rId2"/>
          <a:stretch>
            <a:fillRect/>
          </a:stretch>
        </p:blipFill>
        <p:spPr>
          <a:xfrm>
            <a:off x="10995074" y="43388"/>
            <a:ext cx="984518" cy="984518"/>
          </a:xfrm>
          <a:prstGeom prst="rect">
            <a:avLst/>
          </a:prstGeom>
        </p:spPr>
      </p:pic>
      <p:pic>
        <p:nvPicPr>
          <p:cNvPr id="9" name="Picture 8">
            <a:extLst>
              <a:ext uri="{FF2B5EF4-FFF2-40B4-BE49-F238E27FC236}">
                <a16:creationId xmlns:a16="http://schemas.microsoft.com/office/drawing/2014/main" id="{1AC1D587-B4A5-43CD-B51E-0A751F759861}"/>
              </a:ext>
            </a:extLst>
          </p:cNvPr>
          <p:cNvPicPr>
            <a:picLocks noChangeAspect="1"/>
          </p:cNvPicPr>
          <p:nvPr/>
        </p:nvPicPr>
        <p:blipFill>
          <a:blip r:embed="rId3"/>
          <a:stretch>
            <a:fillRect/>
          </a:stretch>
        </p:blipFill>
        <p:spPr>
          <a:xfrm>
            <a:off x="6976683" y="3128820"/>
            <a:ext cx="720823" cy="517112"/>
          </a:xfrm>
          <a:prstGeom prst="rect">
            <a:avLst/>
          </a:prstGeom>
        </p:spPr>
      </p:pic>
      <p:pic>
        <p:nvPicPr>
          <p:cNvPr id="10" name="Picture 9">
            <a:extLst>
              <a:ext uri="{FF2B5EF4-FFF2-40B4-BE49-F238E27FC236}">
                <a16:creationId xmlns:a16="http://schemas.microsoft.com/office/drawing/2014/main" id="{E341E33C-548B-4BF7-AD90-FD0045DBAECF}"/>
              </a:ext>
            </a:extLst>
          </p:cNvPr>
          <p:cNvPicPr>
            <a:picLocks noChangeAspect="1"/>
          </p:cNvPicPr>
          <p:nvPr/>
        </p:nvPicPr>
        <p:blipFill>
          <a:blip r:embed="rId4"/>
          <a:stretch>
            <a:fillRect/>
          </a:stretch>
        </p:blipFill>
        <p:spPr>
          <a:xfrm>
            <a:off x="8060787" y="3644786"/>
            <a:ext cx="2047875" cy="1000125"/>
          </a:xfrm>
          <a:prstGeom prst="rect">
            <a:avLst/>
          </a:prstGeom>
        </p:spPr>
      </p:pic>
      <p:pic>
        <p:nvPicPr>
          <p:cNvPr id="11" name="Picture 10">
            <a:extLst>
              <a:ext uri="{FF2B5EF4-FFF2-40B4-BE49-F238E27FC236}">
                <a16:creationId xmlns:a16="http://schemas.microsoft.com/office/drawing/2014/main" id="{C560048E-D8EB-4747-A837-705BC9A0DD8F}"/>
              </a:ext>
            </a:extLst>
          </p:cNvPr>
          <p:cNvPicPr>
            <a:picLocks noChangeAspect="1"/>
          </p:cNvPicPr>
          <p:nvPr/>
        </p:nvPicPr>
        <p:blipFill>
          <a:blip r:embed="rId5"/>
          <a:stretch>
            <a:fillRect/>
          </a:stretch>
        </p:blipFill>
        <p:spPr>
          <a:xfrm>
            <a:off x="4513551" y="4108343"/>
            <a:ext cx="356380" cy="318196"/>
          </a:xfrm>
          <a:prstGeom prst="rect">
            <a:avLst/>
          </a:prstGeom>
        </p:spPr>
      </p:pic>
      <p:pic>
        <p:nvPicPr>
          <p:cNvPr id="14" name="Picture 13">
            <a:extLst>
              <a:ext uri="{FF2B5EF4-FFF2-40B4-BE49-F238E27FC236}">
                <a16:creationId xmlns:a16="http://schemas.microsoft.com/office/drawing/2014/main" id="{7C0E8BA1-31FD-4E7A-BEA2-45BB1B32B6F9}"/>
              </a:ext>
            </a:extLst>
          </p:cNvPr>
          <p:cNvPicPr>
            <a:picLocks noChangeAspect="1"/>
          </p:cNvPicPr>
          <p:nvPr/>
        </p:nvPicPr>
        <p:blipFill>
          <a:blip r:embed="rId6"/>
          <a:stretch>
            <a:fillRect/>
          </a:stretch>
        </p:blipFill>
        <p:spPr>
          <a:xfrm>
            <a:off x="1615606" y="4947681"/>
            <a:ext cx="5486400" cy="790575"/>
          </a:xfrm>
          <a:prstGeom prst="rect">
            <a:avLst/>
          </a:prstGeom>
        </p:spPr>
      </p:pic>
      <p:pic>
        <p:nvPicPr>
          <p:cNvPr id="15" name="Picture 14">
            <a:extLst>
              <a:ext uri="{FF2B5EF4-FFF2-40B4-BE49-F238E27FC236}">
                <a16:creationId xmlns:a16="http://schemas.microsoft.com/office/drawing/2014/main" id="{1C627486-784A-4856-AD41-6B7B1B994AEE}"/>
              </a:ext>
            </a:extLst>
          </p:cNvPr>
          <p:cNvPicPr>
            <a:picLocks noChangeAspect="1"/>
          </p:cNvPicPr>
          <p:nvPr/>
        </p:nvPicPr>
        <p:blipFill>
          <a:blip r:embed="rId7"/>
          <a:stretch>
            <a:fillRect/>
          </a:stretch>
        </p:blipFill>
        <p:spPr>
          <a:xfrm>
            <a:off x="5129244" y="5923582"/>
            <a:ext cx="1641963" cy="790575"/>
          </a:xfrm>
          <a:prstGeom prst="rect">
            <a:avLst/>
          </a:prstGeom>
        </p:spPr>
      </p:pic>
      <p:cxnSp>
        <p:nvCxnSpPr>
          <p:cNvPr id="17" name="Straight Arrow Connector 16">
            <a:extLst>
              <a:ext uri="{FF2B5EF4-FFF2-40B4-BE49-F238E27FC236}">
                <a16:creationId xmlns:a16="http://schemas.microsoft.com/office/drawing/2014/main" id="{D5AD537E-4B07-4431-B90C-F8A0506503B2}"/>
              </a:ext>
            </a:extLst>
          </p:cNvPr>
          <p:cNvCxnSpPr>
            <a:cxnSpLocks/>
          </p:cNvCxnSpPr>
          <p:nvPr/>
        </p:nvCxnSpPr>
        <p:spPr>
          <a:xfrm>
            <a:off x="7230794" y="4002229"/>
            <a:ext cx="655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1A7807A-BFB7-496A-BC5A-2F59B1768F18}"/>
              </a:ext>
            </a:extLst>
          </p:cNvPr>
          <p:cNvSpPr txBox="1"/>
          <p:nvPr/>
        </p:nvSpPr>
        <p:spPr>
          <a:xfrm>
            <a:off x="838200" y="1596871"/>
            <a:ext cx="5112026" cy="369332"/>
          </a:xfrm>
          <a:prstGeom prst="rect">
            <a:avLst/>
          </a:prstGeom>
          <a:noFill/>
        </p:spPr>
        <p:txBody>
          <a:bodyPr wrap="square" rtlCol="0">
            <a:spAutoFit/>
          </a:bodyPr>
          <a:lstStyle/>
          <a:p>
            <a:r>
              <a:rPr lang="en-US" b="1" dirty="0"/>
              <a:t>Creating a layer with just the state</a:t>
            </a:r>
          </a:p>
        </p:txBody>
      </p:sp>
    </p:spTree>
    <p:extLst>
      <p:ext uri="{BB962C8B-B14F-4D97-AF65-F5344CB8AC3E}">
        <p14:creationId xmlns:p14="http://schemas.microsoft.com/office/powerpoint/2010/main" val="3387013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ADBDB-5D0C-42C0-9880-C65E60E69894}"/>
              </a:ext>
            </a:extLst>
          </p:cNvPr>
          <p:cNvSpPr>
            <a:spLocks noGrp="1"/>
          </p:cNvSpPr>
          <p:nvPr>
            <p:ph type="title"/>
          </p:nvPr>
        </p:nvSpPr>
        <p:spPr/>
        <p:txBody>
          <a:bodyPr/>
          <a:lstStyle/>
          <a:p>
            <a:r>
              <a:rPr lang="en-US" dirty="0"/>
              <a:t>Generating Random Points Data in QGIS</a:t>
            </a:r>
          </a:p>
        </p:txBody>
      </p:sp>
      <p:sp>
        <p:nvSpPr>
          <p:cNvPr id="3" name="Content Placeholder 2">
            <a:extLst>
              <a:ext uri="{FF2B5EF4-FFF2-40B4-BE49-F238E27FC236}">
                <a16:creationId xmlns:a16="http://schemas.microsoft.com/office/drawing/2014/main" id="{18410292-925B-4B90-8AD5-19F4E8AA070B}"/>
              </a:ext>
            </a:extLst>
          </p:cNvPr>
          <p:cNvSpPr>
            <a:spLocks noGrp="1"/>
          </p:cNvSpPr>
          <p:nvPr>
            <p:ph idx="1"/>
          </p:nvPr>
        </p:nvSpPr>
        <p:spPr/>
        <p:txBody>
          <a:bodyPr>
            <a:normAutofit/>
          </a:bodyPr>
          <a:lstStyle/>
          <a:p>
            <a:pPr>
              <a:spcBef>
                <a:spcPts val="0"/>
              </a:spcBef>
            </a:pPr>
            <a:endParaRPr lang="en-US" sz="2000" dirty="0"/>
          </a:p>
          <a:p>
            <a:pPr lvl="1">
              <a:spcBef>
                <a:spcPts val="0"/>
              </a:spcBef>
            </a:pPr>
            <a:r>
              <a:rPr lang="en-US" sz="1600" dirty="0"/>
              <a:t>In top ribbon: Vector &gt; Research Tools &gt; Random points in layer bounds</a:t>
            </a:r>
          </a:p>
          <a:p>
            <a:pPr lvl="1">
              <a:spcBef>
                <a:spcPts val="0"/>
              </a:spcBef>
            </a:pPr>
            <a:r>
              <a:rPr lang="en-US" sz="1600" dirty="0"/>
              <a:t>For ‘Input Layer’ select the layer created in previous slide with just the state of interest</a:t>
            </a:r>
          </a:p>
          <a:p>
            <a:pPr lvl="1">
              <a:spcBef>
                <a:spcPts val="0"/>
              </a:spcBef>
            </a:pPr>
            <a:r>
              <a:rPr lang="en-US" sz="1600" dirty="0"/>
              <a:t>Number of Points:`</a:t>
            </a:r>
            <a:endParaRPr lang="en-US" sz="1050" dirty="0"/>
          </a:p>
          <a:p>
            <a:pPr lvl="2">
              <a:spcBef>
                <a:spcPts val="0"/>
              </a:spcBef>
            </a:pPr>
            <a:r>
              <a:rPr lang="en-US" sz="1600" dirty="0"/>
              <a:t>The number of points is going to depend on the user’s project. For Michigan and the visuals used in this guide, I used about 3200. Once our random points are in R, each point will use the Google API twice, which has a daily limit of 2500 queries. More points will lead to a more accurate map but will also add time to the project. One of the nice things about this project is that it’s easy to start with a certain number of points and go back and add more.</a:t>
            </a:r>
          </a:p>
          <a:p>
            <a:pPr lvl="1">
              <a:spcBef>
                <a:spcPts val="0"/>
              </a:spcBef>
            </a:pPr>
            <a:r>
              <a:rPr lang="en-US" sz="1600" dirty="0"/>
              <a:t>Select ‘Run in background’</a:t>
            </a:r>
          </a:p>
          <a:p>
            <a:pPr>
              <a:spcBef>
                <a:spcPts val="0"/>
              </a:spcBef>
            </a:pPr>
            <a:endParaRPr lang="en-US" sz="1800" dirty="0"/>
          </a:p>
        </p:txBody>
      </p:sp>
      <p:pic>
        <p:nvPicPr>
          <p:cNvPr id="4" name="Picture 3">
            <a:extLst>
              <a:ext uri="{FF2B5EF4-FFF2-40B4-BE49-F238E27FC236}">
                <a16:creationId xmlns:a16="http://schemas.microsoft.com/office/drawing/2014/main" id="{E42BAB17-C533-47F9-AE6A-E304A9A815FB}"/>
              </a:ext>
            </a:extLst>
          </p:cNvPr>
          <p:cNvPicPr>
            <a:picLocks noChangeAspect="1"/>
          </p:cNvPicPr>
          <p:nvPr/>
        </p:nvPicPr>
        <p:blipFill>
          <a:blip r:embed="rId2"/>
          <a:stretch>
            <a:fillRect/>
          </a:stretch>
        </p:blipFill>
        <p:spPr>
          <a:xfrm>
            <a:off x="10979087" y="40268"/>
            <a:ext cx="981541" cy="987638"/>
          </a:xfrm>
          <a:prstGeom prst="rect">
            <a:avLst/>
          </a:prstGeom>
        </p:spPr>
      </p:pic>
      <p:sp>
        <p:nvSpPr>
          <p:cNvPr id="5" name="TextBox 4">
            <a:extLst>
              <a:ext uri="{FF2B5EF4-FFF2-40B4-BE49-F238E27FC236}">
                <a16:creationId xmlns:a16="http://schemas.microsoft.com/office/drawing/2014/main" id="{EEC16032-8600-41E1-939F-AB8F67768CEF}"/>
              </a:ext>
            </a:extLst>
          </p:cNvPr>
          <p:cNvSpPr txBox="1"/>
          <p:nvPr/>
        </p:nvSpPr>
        <p:spPr>
          <a:xfrm>
            <a:off x="697523" y="1456293"/>
            <a:ext cx="5112026" cy="369332"/>
          </a:xfrm>
          <a:prstGeom prst="rect">
            <a:avLst/>
          </a:prstGeom>
          <a:noFill/>
        </p:spPr>
        <p:txBody>
          <a:bodyPr wrap="square" rtlCol="0">
            <a:spAutoFit/>
          </a:bodyPr>
          <a:lstStyle/>
          <a:p>
            <a:r>
              <a:rPr lang="en-US" b="1" dirty="0"/>
              <a:t>Adding random points</a:t>
            </a:r>
          </a:p>
        </p:txBody>
      </p:sp>
      <p:pic>
        <p:nvPicPr>
          <p:cNvPr id="6" name="Picture 5">
            <a:extLst>
              <a:ext uri="{FF2B5EF4-FFF2-40B4-BE49-F238E27FC236}">
                <a16:creationId xmlns:a16="http://schemas.microsoft.com/office/drawing/2014/main" id="{ED63E8B8-0036-4DC2-83A3-892ADB78E963}"/>
              </a:ext>
            </a:extLst>
          </p:cNvPr>
          <p:cNvPicPr>
            <a:picLocks noChangeAspect="1"/>
          </p:cNvPicPr>
          <p:nvPr/>
        </p:nvPicPr>
        <p:blipFill>
          <a:blip r:embed="rId3"/>
          <a:stretch>
            <a:fillRect/>
          </a:stretch>
        </p:blipFill>
        <p:spPr>
          <a:xfrm>
            <a:off x="4388035" y="3710263"/>
            <a:ext cx="3214749" cy="2386409"/>
          </a:xfrm>
          <a:prstGeom prst="rect">
            <a:avLst/>
          </a:prstGeom>
        </p:spPr>
      </p:pic>
      <p:sp>
        <p:nvSpPr>
          <p:cNvPr id="7" name="TextBox 6">
            <a:extLst>
              <a:ext uri="{FF2B5EF4-FFF2-40B4-BE49-F238E27FC236}">
                <a16:creationId xmlns:a16="http://schemas.microsoft.com/office/drawing/2014/main" id="{16097E12-3F4B-4F2F-9F52-DBF7F7803F82}"/>
              </a:ext>
            </a:extLst>
          </p:cNvPr>
          <p:cNvSpPr txBox="1"/>
          <p:nvPr/>
        </p:nvSpPr>
        <p:spPr>
          <a:xfrm>
            <a:off x="4166094" y="6164141"/>
            <a:ext cx="3658632" cy="646331"/>
          </a:xfrm>
          <a:prstGeom prst="rect">
            <a:avLst/>
          </a:prstGeom>
          <a:noFill/>
        </p:spPr>
        <p:txBody>
          <a:bodyPr wrap="square" rtlCol="0">
            <a:spAutoFit/>
          </a:bodyPr>
          <a:lstStyle/>
          <a:p>
            <a:pPr algn="ctr"/>
            <a:r>
              <a:rPr lang="en-US" dirty="0"/>
              <a:t>Map of Michigan with 1000 random points</a:t>
            </a:r>
          </a:p>
        </p:txBody>
      </p:sp>
      <p:pic>
        <p:nvPicPr>
          <p:cNvPr id="8" name="Picture 7">
            <a:extLst>
              <a:ext uri="{FF2B5EF4-FFF2-40B4-BE49-F238E27FC236}">
                <a16:creationId xmlns:a16="http://schemas.microsoft.com/office/drawing/2014/main" id="{1D07D663-378E-4BAB-BE50-67F4C54CE6EB}"/>
              </a:ext>
            </a:extLst>
          </p:cNvPr>
          <p:cNvPicPr>
            <a:picLocks noChangeAspect="1"/>
          </p:cNvPicPr>
          <p:nvPr/>
        </p:nvPicPr>
        <p:blipFill>
          <a:blip r:embed="rId4"/>
          <a:stretch>
            <a:fillRect/>
          </a:stretch>
        </p:blipFill>
        <p:spPr>
          <a:xfrm>
            <a:off x="8043496" y="3816626"/>
            <a:ext cx="3125352" cy="2280045"/>
          </a:xfrm>
          <a:prstGeom prst="rect">
            <a:avLst/>
          </a:prstGeom>
        </p:spPr>
      </p:pic>
      <p:sp>
        <p:nvSpPr>
          <p:cNvPr id="9" name="TextBox 8">
            <a:extLst>
              <a:ext uri="{FF2B5EF4-FFF2-40B4-BE49-F238E27FC236}">
                <a16:creationId xmlns:a16="http://schemas.microsoft.com/office/drawing/2014/main" id="{161EE680-45B9-4902-883A-C6F36B766DF6}"/>
              </a:ext>
            </a:extLst>
          </p:cNvPr>
          <p:cNvSpPr txBox="1"/>
          <p:nvPr/>
        </p:nvSpPr>
        <p:spPr>
          <a:xfrm>
            <a:off x="8043496" y="6159647"/>
            <a:ext cx="3658632" cy="646331"/>
          </a:xfrm>
          <a:prstGeom prst="rect">
            <a:avLst/>
          </a:prstGeom>
          <a:noFill/>
        </p:spPr>
        <p:txBody>
          <a:bodyPr wrap="square" rtlCol="0">
            <a:spAutoFit/>
          </a:bodyPr>
          <a:lstStyle/>
          <a:p>
            <a:pPr algn="ctr"/>
            <a:r>
              <a:rPr lang="en-US" dirty="0"/>
              <a:t>Map of Michigan with 3200 random points</a:t>
            </a:r>
          </a:p>
        </p:txBody>
      </p:sp>
    </p:spTree>
    <p:extLst>
      <p:ext uri="{BB962C8B-B14F-4D97-AF65-F5344CB8AC3E}">
        <p14:creationId xmlns:p14="http://schemas.microsoft.com/office/powerpoint/2010/main" val="29333834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E7554-88EE-456C-8CBC-D3F160280343}"/>
              </a:ext>
            </a:extLst>
          </p:cNvPr>
          <p:cNvSpPr>
            <a:spLocks noGrp="1"/>
          </p:cNvSpPr>
          <p:nvPr>
            <p:ph type="title"/>
          </p:nvPr>
        </p:nvSpPr>
        <p:spPr/>
        <p:txBody>
          <a:bodyPr/>
          <a:lstStyle/>
          <a:p>
            <a:r>
              <a:rPr lang="en-US" dirty="0"/>
              <a:t>R Code: </a:t>
            </a:r>
            <a:r>
              <a:rPr lang="en-US" dirty="0" smtClean="0"/>
              <a:t>Bring in data sets</a:t>
            </a:r>
            <a:endParaRPr lang="en-US" dirty="0"/>
          </a:p>
        </p:txBody>
      </p:sp>
      <p:sp>
        <p:nvSpPr>
          <p:cNvPr id="3" name="Content Placeholder 2">
            <a:extLst>
              <a:ext uri="{FF2B5EF4-FFF2-40B4-BE49-F238E27FC236}">
                <a16:creationId xmlns:a16="http://schemas.microsoft.com/office/drawing/2014/main" id="{B2A2E3A1-05DB-42BB-8ED4-E7E421599B4C}"/>
              </a:ext>
            </a:extLst>
          </p:cNvPr>
          <p:cNvSpPr>
            <a:spLocks noGrp="1"/>
          </p:cNvSpPr>
          <p:nvPr>
            <p:ph sz="half" idx="1"/>
          </p:nvPr>
        </p:nvSpPr>
        <p:spPr/>
        <p:txBody>
          <a:bodyPr>
            <a:noAutofit/>
          </a:bodyPr>
          <a:lstStyle/>
          <a:p>
            <a:pPr marL="0" indent="0">
              <a:spcBef>
                <a:spcPts val="0"/>
              </a:spcBef>
              <a:buNone/>
            </a:pPr>
            <a:endParaRPr lang="en-US" sz="1000" dirty="0"/>
          </a:p>
          <a:p>
            <a:pPr marL="0" indent="0">
              <a:spcBef>
                <a:spcPts val="0"/>
              </a:spcBef>
              <a:buNone/>
            </a:pPr>
            <a:r>
              <a:rPr lang="en-US" sz="1000" dirty="0">
                <a:solidFill>
                  <a:schemeClr val="accent6">
                    <a:lumMod val="75000"/>
                  </a:schemeClr>
                </a:solidFill>
              </a:rPr>
              <a:t># These random points were created using QGIS</a:t>
            </a:r>
          </a:p>
          <a:p>
            <a:pPr marL="0" indent="0">
              <a:spcBef>
                <a:spcPts val="0"/>
              </a:spcBef>
              <a:buNone/>
            </a:pPr>
            <a:r>
              <a:rPr lang="en-US" sz="1000" dirty="0">
                <a:solidFill>
                  <a:schemeClr val="accent6">
                    <a:lumMod val="75000"/>
                  </a:schemeClr>
                </a:solidFill>
              </a:rPr>
              <a:t># Directions for this step are listed in project PowerPoint</a:t>
            </a:r>
          </a:p>
          <a:p>
            <a:pPr marL="0" indent="0">
              <a:spcBef>
                <a:spcPts val="0"/>
              </a:spcBef>
              <a:buNone/>
            </a:pPr>
            <a:endParaRPr lang="en-US" sz="1000" dirty="0"/>
          </a:p>
          <a:p>
            <a:pPr marL="0" indent="0">
              <a:spcBef>
                <a:spcPts val="0"/>
              </a:spcBef>
              <a:buNone/>
            </a:pPr>
            <a:r>
              <a:rPr lang="en-US" sz="1000" dirty="0"/>
              <a:t>RandomPoints_TwoThousand2 &lt;- </a:t>
            </a:r>
            <a:r>
              <a:rPr lang="en-US" sz="1000" dirty="0" err="1"/>
              <a:t>read_csv</a:t>
            </a:r>
            <a:r>
              <a:rPr lang="en-US" sz="1000" dirty="0"/>
              <a:t>("C:/</a:t>
            </a:r>
            <a:r>
              <a:rPr lang="en-US" sz="1000" dirty="0" smtClean="0"/>
              <a:t>Users/Dan/Dropbox/Work/Mapping/RandomPoints_TwoThousand2.csv</a:t>
            </a:r>
            <a:r>
              <a:rPr lang="en-US" sz="1000" dirty="0"/>
              <a:t>")</a:t>
            </a:r>
          </a:p>
          <a:p>
            <a:pPr marL="0" indent="0">
              <a:spcBef>
                <a:spcPts val="0"/>
              </a:spcBef>
              <a:buNone/>
            </a:pPr>
            <a:r>
              <a:rPr lang="en-US" sz="1000" dirty="0"/>
              <a:t>View(RandomPoints_TwoThousand2)</a:t>
            </a:r>
          </a:p>
          <a:p>
            <a:pPr marL="0" indent="0">
              <a:spcBef>
                <a:spcPts val="0"/>
              </a:spcBef>
              <a:buNone/>
            </a:pPr>
            <a:endParaRPr lang="en-US" sz="1000" dirty="0">
              <a:solidFill>
                <a:schemeClr val="accent6">
                  <a:lumMod val="75000"/>
                </a:schemeClr>
              </a:solidFill>
            </a:endParaRPr>
          </a:p>
          <a:p>
            <a:pPr marL="0" indent="0">
              <a:spcBef>
                <a:spcPts val="0"/>
              </a:spcBef>
              <a:buNone/>
            </a:pPr>
            <a:r>
              <a:rPr lang="en-US" sz="1000" dirty="0">
                <a:solidFill>
                  <a:schemeClr val="accent6">
                    <a:lumMod val="75000"/>
                  </a:schemeClr>
                </a:solidFill>
              </a:rPr>
              <a:t># </a:t>
            </a:r>
            <a:r>
              <a:rPr lang="en-US" sz="1000" dirty="0" smtClean="0">
                <a:solidFill>
                  <a:schemeClr val="accent6">
                    <a:lumMod val="75000"/>
                  </a:schemeClr>
                </a:solidFill>
              </a:rPr>
              <a:t>Locations of our colleges</a:t>
            </a:r>
            <a:endParaRPr lang="en-US" sz="1000" dirty="0">
              <a:solidFill>
                <a:schemeClr val="accent6">
                  <a:lumMod val="75000"/>
                </a:schemeClr>
              </a:solidFill>
            </a:endParaRPr>
          </a:p>
          <a:p>
            <a:pPr marL="0" indent="0">
              <a:spcBef>
                <a:spcPts val="0"/>
              </a:spcBef>
              <a:buNone/>
            </a:pPr>
            <a:endParaRPr lang="en-US" sz="1000" dirty="0"/>
          </a:p>
          <a:p>
            <a:pPr marL="0" indent="0">
              <a:spcBef>
                <a:spcPts val="0"/>
              </a:spcBef>
              <a:buNone/>
            </a:pPr>
            <a:r>
              <a:rPr lang="en-US" sz="1000" dirty="0" err="1"/>
              <a:t>TwoYears_MI</a:t>
            </a:r>
            <a:r>
              <a:rPr lang="en-US" sz="1000" dirty="0"/>
              <a:t> &lt;- </a:t>
            </a:r>
            <a:r>
              <a:rPr lang="en-US" sz="1000" dirty="0" err="1"/>
              <a:t>read_csv</a:t>
            </a:r>
            <a:r>
              <a:rPr lang="en-US" sz="1000" dirty="0"/>
              <a:t>("C:/</a:t>
            </a:r>
            <a:r>
              <a:rPr lang="en-US" sz="1000" dirty="0" smtClean="0"/>
              <a:t>Users/Dan/Dropbox/Work/Mapping/TwoYears_MI.csv</a:t>
            </a:r>
            <a:r>
              <a:rPr lang="en-US" sz="1000" dirty="0"/>
              <a:t>")</a:t>
            </a:r>
          </a:p>
          <a:p>
            <a:pPr marL="0" indent="0">
              <a:spcBef>
                <a:spcPts val="0"/>
              </a:spcBef>
              <a:buNone/>
            </a:pPr>
            <a:r>
              <a:rPr lang="en-US" sz="1000" dirty="0"/>
              <a:t>View(</a:t>
            </a:r>
            <a:r>
              <a:rPr lang="en-US" sz="1000" dirty="0" err="1"/>
              <a:t>TwoYears_MI</a:t>
            </a:r>
            <a:r>
              <a:rPr lang="en-US" sz="1000" dirty="0"/>
              <a:t>)</a:t>
            </a:r>
          </a:p>
          <a:p>
            <a:pPr marL="0" indent="0">
              <a:spcBef>
                <a:spcPts val="0"/>
              </a:spcBef>
              <a:buNone/>
            </a:pPr>
            <a:endParaRPr lang="en-US" sz="1000" dirty="0"/>
          </a:p>
          <a:p>
            <a:pPr marL="0" indent="0">
              <a:spcBef>
                <a:spcPts val="0"/>
              </a:spcBef>
              <a:buNone/>
            </a:pPr>
            <a:r>
              <a:rPr lang="en-US" sz="1000" dirty="0">
                <a:solidFill>
                  <a:schemeClr val="accent6">
                    <a:lumMod val="75000"/>
                  </a:schemeClr>
                </a:solidFill>
              </a:rPr>
              <a:t>#Renaming </a:t>
            </a:r>
            <a:r>
              <a:rPr lang="en-US" sz="1000" dirty="0" err="1">
                <a:solidFill>
                  <a:schemeClr val="accent6">
                    <a:lumMod val="75000"/>
                  </a:schemeClr>
                </a:solidFill>
              </a:rPr>
              <a:t>dataframes</a:t>
            </a:r>
            <a:endParaRPr lang="en-US" sz="1000" dirty="0">
              <a:solidFill>
                <a:schemeClr val="accent6">
                  <a:lumMod val="75000"/>
                </a:schemeClr>
              </a:solidFill>
            </a:endParaRPr>
          </a:p>
          <a:p>
            <a:pPr marL="0" indent="0">
              <a:spcBef>
                <a:spcPts val="0"/>
              </a:spcBef>
              <a:buNone/>
            </a:pPr>
            <a:r>
              <a:rPr lang="en-US" sz="1000" dirty="0" err="1"/>
              <a:t>dat</a:t>
            </a:r>
            <a:r>
              <a:rPr lang="en-US" sz="1000" dirty="0"/>
              <a:t> &lt;- </a:t>
            </a:r>
            <a:r>
              <a:rPr lang="en-US" sz="1000" dirty="0" err="1"/>
              <a:t>TwoYears_MI</a:t>
            </a:r>
            <a:endParaRPr lang="en-US" sz="1000" dirty="0"/>
          </a:p>
          <a:p>
            <a:pPr marL="0" indent="0">
              <a:spcBef>
                <a:spcPts val="0"/>
              </a:spcBef>
              <a:buNone/>
            </a:pPr>
            <a:r>
              <a:rPr lang="en-US" sz="1000" dirty="0"/>
              <a:t>RP &lt;- RandomPoints_TwoThousand2</a:t>
            </a:r>
          </a:p>
          <a:p>
            <a:pPr marL="0" indent="0">
              <a:spcBef>
                <a:spcPts val="0"/>
              </a:spcBef>
              <a:buNone/>
            </a:pPr>
            <a:endParaRPr lang="en-US" sz="1000" dirty="0"/>
          </a:p>
          <a:p>
            <a:pPr marL="0" indent="0">
              <a:spcBef>
                <a:spcPts val="0"/>
              </a:spcBef>
              <a:buNone/>
            </a:pPr>
            <a:endParaRPr lang="en-US" sz="1000" dirty="0"/>
          </a:p>
          <a:p>
            <a:pPr marL="0" indent="0">
              <a:spcBef>
                <a:spcPts val="0"/>
              </a:spcBef>
              <a:buNone/>
            </a:pPr>
            <a:endParaRPr lang="en-US" sz="1000" dirty="0"/>
          </a:p>
          <a:p>
            <a:pPr marL="0" indent="0">
              <a:spcBef>
                <a:spcPts val="0"/>
              </a:spcBef>
              <a:buNone/>
            </a:pPr>
            <a:endParaRPr lang="en-US" sz="1000" dirty="0"/>
          </a:p>
        </p:txBody>
      </p:sp>
      <p:sp>
        <p:nvSpPr>
          <p:cNvPr id="4" name="Content Placeholder 3">
            <a:extLst>
              <a:ext uri="{FF2B5EF4-FFF2-40B4-BE49-F238E27FC236}">
                <a16:creationId xmlns:a16="http://schemas.microsoft.com/office/drawing/2014/main" id="{83B7773D-7675-4220-9064-06085C611474}"/>
              </a:ext>
            </a:extLst>
          </p:cNvPr>
          <p:cNvSpPr>
            <a:spLocks noGrp="1"/>
          </p:cNvSpPr>
          <p:nvPr>
            <p:ph sz="half" idx="2"/>
          </p:nvPr>
        </p:nvSpPr>
        <p:spPr/>
        <p:txBody>
          <a:bodyPr>
            <a:normAutofit/>
          </a:bodyPr>
          <a:lstStyle/>
          <a:p>
            <a:r>
              <a:rPr lang="en-US" dirty="0" smtClean="0"/>
              <a:t>Installing packages and libraries in R. </a:t>
            </a:r>
          </a:p>
          <a:p>
            <a:r>
              <a:rPr lang="en-US" dirty="0" smtClean="0"/>
              <a:t>Reading in our random point csv.</a:t>
            </a:r>
          </a:p>
          <a:p>
            <a:r>
              <a:rPr lang="en-US" dirty="0" smtClean="0"/>
              <a:t>Reading in our institution csv. </a:t>
            </a:r>
            <a:endParaRPr lang="en-US" dirty="0"/>
          </a:p>
        </p:txBody>
      </p:sp>
      <p:pic>
        <p:nvPicPr>
          <p:cNvPr id="5" name="Picture 4">
            <a:extLst>
              <a:ext uri="{FF2B5EF4-FFF2-40B4-BE49-F238E27FC236}">
                <a16:creationId xmlns:a16="http://schemas.microsoft.com/office/drawing/2014/main" id="{875CCC94-3EC3-473F-9770-B751BEA2D4D5}"/>
              </a:ext>
            </a:extLst>
          </p:cNvPr>
          <p:cNvPicPr>
            <a:picLocks noChangeAspect="1"/>
          </p:cNvPicPr>
          <p:nvPr/>
        </p:nvPicPr>
        <p:blipFill>
          <a:blip r:embed="rId2"/>
          <a:stretch>
            <a:fillRect/>
          </a:stretch>
        </p:blipFill>
        <p:spPr>
          <a:xfrm>
            <a:off x="10759388" y="107330"/>
            <a:ext cx="1188823" cy="920576"/>
          </a:xfrm>
          <a:prstGeom prst="rect">
            <a:avLst/>
          </a:prstGeom>
        </p:spPr>
      </p:pic>
    </p:spTree>
    <p:extLst>
      <p:ext uri="{BB962C8B-B14F-4D97-AF65-F5344CB8AC3E}">
        <p14:creationId xmlns:p14="http://schemas.microsoft.com/office/powerpoint/2010/main" val="1093891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E7554-88EE-456C-8CBC-D3F160280343}"/>
              </a:ext>
            </a:extLst>
          </p:cNvPr>
          <p:cNvSpPr>
            <a:spLocks noGrp="1"/>
          </p:cNvSpPr>
          <p:nvPr>
            <p:ph type="title"/>
          </p:nvPr>
        </p:nvSpPr>
        <p:spPr/>
        <p:txBody>
          <a:bodyPr/>
          <a:lstStyle/>
          <a:p>
            <a:r>
              <a:rPr lang="en-US" dirty="0"/>
              <a:t>R Code: </a:t>
            </a:r>
            <a:r>
              <a:rPr lang="en-US" dirty="0" smtClean="0"/>
              <a:t>Nearest Two Institutions</a:t>
            </a:r>
            <a:endParaRPr lang="en-US" dirty="0"/>
          </a:p>
        </p:txBody>
      </p:sp>
      <p:sp>
        <p:nvSpPr>
          <p:cNvPr id="3" name="Content Placeholder 2">
            <a:extLst>
              <a:ext uri="{FF2B5EF4-FFF2-40B4-BE49-F238E27FC236}">
                <a16:creationId xmlns:a16="http://schemas.microsoft.com/office/drawing/2014/main" id="{B2A2E3A1-05DB-42BB-8ED4-E7E421599B4C}"/>
              </a:ext>
            </a:extLst>
          </p:cNvPr>
          <p:cNvSpPr>
            <a:spLocks noGrp="1"/>
          </p:cNvSpPr>
          <p:nvPr>
            <p:ph sz="half" idx="1"/>
          </p:nvPr>
        </p:nvSpPr>
        <p:spPr/>
        <p:txBody>
          <a:bodyPr>
            <a:noAutofit/>
          </a:bodyPr>
          <a:lstStyle/>
          <a:p>
            <a:pPr marL="0" indent="0">
              <a:spcBef>
                <a:spcPts val="0"/>
              </a:spcBef>
              <a:buNone/>
            </a:pPr>
            <a:r>
              <a:rPr lang="en-US" sz="1000" dirty="0">
                <a:solidFill>
                  <a:schemeClr val="accent6">
                    <a:lumMod val="75000"/>
                  </a:schemeClr>
                </a:solidFill>
              </a:rPr>
              <a:t># Creating variables to store the closest and second closest college by distance</a:t>
            </a:r>
          </a:p>
          <a:p>
            <a:pPr marL="0" indent="0">
              <a:spcBef>
                <a:spcPts val="0"/>
              </a:spcBef>
              <a:buNone/>
            </a:pPr>
            <a:r>
              <a:rPr lang="en-US" sz="1000" dirty="0">
                <a:solidFill>
                  <a:schemeClr val="accent6">
                    <a:lumMod val="75000"/>
                  </a:schemeClr>
                </a:solidFill>
              </a:rPr>
              <a:t># Creating a variable to store the college name which has the fastest drive time to the random point</a:t>
            </a:r>
          </a:p>
          <a:p>
            <a:pPr marL="0" indent="0">
              <a:spcBef>
                <a:spcPts val="0"/>
              </a:spcBef>
              <a:buNone/>
            </a:pPr>
            <a:r>
              <a:rPr lang="en-US" sz="1000" dirty="0">
                <a:solidFill>
                  <a:schemeClr val="accent6">
                    <a:lumMod val="75000"/>
                  </a:schemeClr>
                </a:solidFill>
              </a:rPr>
              <a:t># Creating a variable with the time it takes to get to that closest </a:t>
            </a:r>
            <a:r>
              <a:rPr lang="en-US" sz="1000" dirty="0" smtClean="0">
                <a:solidFill>
                  <a:schemeClr val="accent6">
                    <a:lumMod val="75000"/>
                  </a:schemeClr>
                </a:solidFill>
              </a:rPr>
              <a:t>college</a:t>
            </a:r>
          </a:p>
          <a:p>
            <a:pPr marL="0" indent="0">
              <a:spcBef>
                <a:spcPts val="0"/>
              </a:spcBef>
              <a:buNone/>
            </a:pPr>
            <a:endParaRPr lang="en-US" sz="1000" dirty="0">
              <a:solidFill>
                <a:schemeClr val="accent6">
                  <a:lumMod val="75000"/>
                </a:schemeClr>
              </a:solidFill>
            </a:endParaRPr>
          </a:p>
          <a:p>
            <a:pPr marL="0" indent="0">
              <a:spcBef>
                <a:spcPts val="0"/>
              </a:spcBef>
              <a:buNone/>
            </a:pPr>
            <a:r>
              <a:rPr lang="en-US" sz="1000" dirty="0"/>
              <a:t>n &lt;- length(RP)</a:t>
            </a:r>
          </a:p>
          <a:p>
            <a:pPr marL="0" indent="0">
              <a:spcBef>
                <a:spcPts val="0"/>
              </a:spcBef>
              <a:buNone/>
            </a:pPr>
            <a:r>
              <a:rPr lang="en-US" sz="1000" dirty="0"/>
              <a:t>RP[,(n+1)] &lt;- NA ; </a:t>
            </a:r>
            <a:r>
              <a:rPr lang="en-US" sz="1000" dirty="0" err="1"/>
              <a:t>colnames</a:t>
            </a:r>
            <a:r>
              <a:rPr lang="en-US" sz="1000" dirty="0"/>
              <a:t>(RP)[(n+1)] &lt;- "Closest"</a:t>
            </a:r>
          </a:p>
          <a:p>
            <a:pPr marL="0" indent="0">
              <a:spcBef>
                <a:spcPts val="0"/>
              </a:spcBef>
              <a:buNone/>
            </a:pPr>
            <a:r>
              <a:rPr lang="en-US" sz="1000" dirty="0"/>
              <a:t>RP[,(n+2)] &lt;- NA ; </a:t>
            </a:r>
            <a:r>
              <a:rPr lang="en-US" sz="1000" dirty="0" err="1"/>
              <a:t>colnames</a:t>
            </a:r>
            <a:r>
              <a:rPr lang="en-US" sz="1000" dirty="0"/>
              <a:t>(RP)[(n+2)] &lt;- "Closest2"</a:t>
            </a:r>
          </a:p>
          <a:p>
            <a:pPr marL="0" indent="0">
              <a:spcBef>
                <a:spcPts val="0"/>
              </a:spcBef>
              <a:buNone/>
            </a:pPr>
            <a:r>
              <a:rPr lang="en-US" sz="1000" dirty="0"/>
              <a:t>RP[,(n+3)] &lt;- NA ; </a:t>
            </a:r>
            <a:r>
              <a:rPr lang="en-US" sz="1000" dirty="0" err="1"/>
              <a:t>colnames</a:t>
            </a:r>
            <a:r>
              <a:rPr lang="en-US" sz="1000" dirty="0"/>
              <a:t>(RP)[(n+3)] &lt;- "Fastest"</a:t>
            </a:r>
          </a:p>
          <a:p>
            <a:pPr marL="0" indent="0">
              <a:spcBef>
                <a:spcPts val="0"/>
              </a:spcBef>
              <a:buNone/>
            </a:pPr>
            <a:r>
              <a:rPr lang="en-US" sz="1000" dirty="0"/>
              <a:t>RP[,(n+4)] &lt;- NA ; </a:t>
            </a:r>
            <a:r>
              <a:rPr lang="en-US" sz="1000" dirty="0" err="1"/>
              <a:t>colnames</a:t>
            </a:r>
            <a:r>
              <a:rPr lang="en-US" sz="1000" dirty="0"/>
              <a:t>(RP)[(n+4)] &lt;- "</a:t>
            </a:r>
            <a:r>
              <a:rPr lang="en-US" sz="1000" dirty="0" err="1"/>
              <a:t>Fastest_Time</a:t>
            </a:r>
            <a:r>
              <a:rPr lang="en-US" sz="1000" dirty="0"/>
              <a:t>"</a:t>
            </a:r>
          </a:p>
          <a:p>
            <a:pPr marL="0" indent="0">
              <a:spcBef>
                <a:spcPts val="0"/>
              </a:spcBef>
              <a:buNone/>
            </a:pPr>
            <a:endParaRPr lang="en-US" sz="1000" dirty="0"/>
          </a:p>
          <a:p>
            <a:pPr marL="0" indent="0">
              <a:spcBef>
                <a:spcPts val="0"/>
              </a:spcBef>
              <a:buNone/>
            </a:pPr>
            <a:endParaRPr lang="en-US" sz="1000" dirty="0">
              <a:solidFill>
                <a:schemeClr val="accent6">
                  <a:lumMod val="75000"/>
                </a:schemeClr>
              </a:solidFill>
            </a:endParaRPr>
          </a:p>
          <a:p>
            <a:pPr marL="0" indent="0">
              <a:spcBef>
                <a:spcPts val="0"/>
              </a:spcBef>
              <a:buNone/>
            </a:pPr>
            <a:r>
              <a:rPr lang="en-US" sz="1000" dirty="0">
                <a:solidFill>
                  <a:schemeClr val="accent6">
                    <a:lumMod val="75000"/>
                  </a:schemeClr>
                </a:solidFill>
              </a:rPr>
              <a:t># Getting the closest and second closest colleges by distance</a:t>
            </a:r>
          </a:p>
          <a:p>
            <a:pPr marL="0" indent="0">
              <a:spcBef>
                <a:spcPts val="0"/>
              </a:spcBef>
              <a:buNone/>
            </a:pPr>
            <a:endParaRPr lang="en-US" sz="1000" dirty="0"/>
          </a:p>
          <a:p>
            <a:pPr marL="0" indent="0">
              <a:spcBef>
                <a:spcPts val="0"/>
              </a:spcBef>
              <a:buNone/>
            </a:pPr>
            <a:r>
              <a:rPr lang="en-US" sz="1000" dirty="0"/>
              <a:t>for(i in 1:nrow(RP)){</a:t>
            </a:r>
          </a:p>
          <a:p>
            <a:pPr marL="0" indent="0">
              <a:spcBef>
                <a:spcPts val="0"/>
              </a:spcBef>
              <a:buNone/>
            </a:pPr>
            <a:r>
              <a:rPr lang="en-US" sz="1000" dirty="0"/>
              <a:t>  a=numeric()</a:t>
            </a:r>
          </a:p>
          <a:p>
            <a:pPr marL="0" indent="0">
              <a:spcBef>
                <a:spcPts val="0"/>
              </a:spcBef>
              <a:buNone/>
            </a:pPr>
            <a:r>
              <a:rPr lang="en-US" sz="1000" dirty="0"/>
              <a:t>  for(j in 1:nrow(</a:t>
            </a:r>
            <a:r>
              <a:rPr lang="en-US" sz="1000" dirty="0" err="1"/>
              <a:t>dat</a:t>
            </a:r>
            <a:r>
              <a:rPr lang="en-US" sz="1000" dirty="0"/>
              <a:t>)){</a:t>
            </a:r>
          </a:p>
          <a:p>
            <a:pPr marL="0" indent="0">
              <a:spcBef>
                <a:spcPts val="0"/>
              </a:spcBef>
              <a:buNone/>
            </a:pPr>
            <a:r>
              <a:rPr lang="en-US" sz="1000" dirty="0"/>
              <a:t>    x &lt;- </a:t>
            </a:r>
            <a:r>
              <a:rPr lang="en-US" sz="1000" dirty="0" err="1"/>
              <a:t>unlist</a:t>
            </a:r>
            <a:r>
              <a:rPr lang="en-US" sz="1000" dirty="0"/>
              <a:t>(c(</a:t>
            </a:r>
            <a:r>
              <a:rPr lang="en-US" sz="1000" dirty="0" err="1"/>
              <a:t>dat</a:t>
            </a:r>
            <a:r>
              <a:rPr lang="en-US" sz="1000" dirty="0"/>
              <a:t>[j,"</a:t>
            </a:r>
            <a:r>
              <a:rPr lang="en-US" sz="1000" dirty="0" err="1"/>
              <a:t>lon</a:t>
            </a:r>
            <a:r>
              <a:rPr lang="en-US" sz="1000" dirty="0"/>
              <a:t>"],</a:t>
            </a:r>
            <a:r>
              <a:rPr lang="en-US" sz="1000" dirty="0" err="1"/>
              <a:t>dat</a:t>
            </a:r>
            <a:r>
              <a:rPr lang="en-US" sz="1000" dirty="0"/>
              <a:t>[j,"</a:t>
            </a:r>
            <a:r>
              <a:rPr lang="en-US" sz="1000" dirty="0" err="1"/>
              <a:t>lat</a:t>
            </a:r>
            <a:r>
              <a:rPr lang="en-US" sz="1000" dirty="0"/>
              <a:t>"]))</a:t>
            </a:r>
          </a:p>
          <a:p>
            <a:pPr marL="0" indent="0">
              <a:spcBef>
                <a:spcPts val="0"/>
              </a:spcBef>
              <a:buNone/>
            </a:pPr>
            <a:r>
              <a:rPr lang="en-US" sz="1000" dirty="0"/>
              <a:t>    y &lt;- </a:t>
            </a:r>
            <a:r>
              <a:rPr lang="en-US" sz="1000" dirty="0" err="1"/>
              <a:t>unlist</a:t>
            </a:r>
            <a:r>
              <a:rPr lang="en-US" sz="1000" dirty="0"/>
              <a:t>(c(RP[i,"</a:t>
            </a:r>
            <a:r>
              <a:rPr lang="en-US" sz="1000" dirty="0" err="1"/>
              <a:t>xcoord</a:t>
            </a:r>
            <a:r>
              <a:rPr lang="en-US" sz="1000" dirty="0"/>
              <a:t>"],RP[i,"</a:t>
            </a:r>
            <a:r>
              <a:rPr lang="en-US" sz="1000" dirty="0" err="1"/>
              <a:t>ycoord</a:t>
            </a:r>
            <a:r>
              <a:rPr lang="en-US" sz="1000" dirty="0"/>
              <a:t>"]))</a:t>
            </a:r>
          </a:p>
          <a:p>
            <a:pPr marL="0" indent="0">
              <a:spcBef>
                <a:spcPts val="0"/>
              </a:spcBef>
              <a:buNone/>
            </a:pPr>
            <a:r>
              <a:rPr lang="en-US" sz="1000" dirty="0"/>
              <a:t>    a[j] &lt;- </a:t>
            </a:r>
            <a:r>
              <a:rPr lang="en-US" sz="1000" dirty="0" err="1"/>
              <a:t>distm</a:t>
            </a:r>
            <a:r>
              <a:rPr lang="en-US" sz="1000" dirty="0"/>
              <a:t>(</a:t>
            </a:r>
            <a:r>
              <a:rPr lang="en-US" sz="1000" dirty="0" err="1"/>
              <a:t>x,y</a:t>
            </a:r>
            <a:r>
              <a:rPr lang="en-US" sz="1000" dirty="0"/>
              <a:t>)[1,1]</a:t>
            </a:r>
          </a:p>
          <a:p>
            <a:pPr marL="0" indent="0">
              <a:spcBef>
                <a:spcPts val="0"/>
              </a:spcBef>
              <a:buNone/>
            </a:pPr>
            <a:r>
              <a:rPr lang="en-US" sz="1000" dirty="0"/>
              <a:t>  }</a:t>
            </a:r>
          </a:p>
          <a:p>
            <a:pPr marL="0" indent="0">
              <a:spcBef>
                <a:spcPts val="0"/>
              </a:spcBef>
              <a:buNone/>
            </a:pPr>
            <a:r>
              <a:rPr lang="en-US" sz="1000" dirty="0"/>
              <a:t>  </a:t>
            </a:r>
            <a:r>
              <a:rPr lang="en-US" sz="1000" dirty="0" err="1"/>
              <a:t>RP$Closest</a:t>
            </a:r>
            <a:r>
              <a:rPr lang="en-US" sz="1000" dirty="0"/>
              <a:t>[i] &lt;- </a:t>
            </a:r>
            <a:r>
              <a:rPr lang="en-US" sz="1000" dirty="0" err="1"/>
              <a:t>dat$Institution_Name</a:t>
            </a:r>
            <a:r>
              <a:rPr lang="en-US" sz="1000" dirty="0"/>
              <a:t>[(</a:t>
            </a:r>
            <a:r>
              <a:rPr lang="en-US" sz="1000" dirty="0" err="1"/>
              <a:t>which.min</a:t>
            </a:r>
            <a:r>
              <a:rPr lang="en-US" sz="1000" dirty="0"/>
              <a:t>(a))]</a:t>
            </a:r>
          </a:p>
          <a:p>
            <a:pPr marL="0" indent="0">
              <a:spcBef>
                <a:spcPts val="0"/>
              </a:spcBef>
              <a:buNone/>
            </a:pPr>
            <a:r>
              <a:rPr lang="en-US" sz="1000" dirty="0"/>
              <a:t>  RP$Closest2[i] &lt;-</a:t>
            </a:r>
            <a:r>
              <a:rPr lang="en-US" sz="1000" dirty="0" err="1"/>
              <a:t>dat$Institution_Name</a:t>
            </a:r>
            <a:r>
              <a:rPr lang="en-US" sz="1000" dirty="0"/>
              <a:t>[(which(a == sort(</a:t>
            </a:r>
            <a:r>
              <a:rPr lang="en-US" sz="1000" dirty="0" err="1"/>
              <a:t>a,partial</a:t>
            </a:r>
            <a:r>
              <a:rPr lang="en-US" sz="1000" dirty="0"/>
              <a:t>=2)[2]))]</a:t>
            </a:r>
          </a:p>
          <a:p>
            <a:pPr marL="0" indent="0">
              <a:spcBef>
                <a:spcPts val="0"/>
              </a:spcBef>
              <a:buNone/>
            </a:pPr>
            <a:r>
              <a:rPr lang="en-US" sz="1000" dirty="0"/>
              <a:t>}</a:t>
            </a:r>
          </a:p>
          <a:p>
            <a:pPr marL="0" indent="0">
              <a:spcBef>
                <a:spcPts val="0"/>
              </a:spcBef>
              <a:buNone/>
            </a:pPr>
            <a:endParaRPr lang="en-US" sz="1000" dirty="0"/>
          </a:p>
        </p:txBody>
      </p:sp>
      <p:sp>
        <p:nvSpPr>
          <p:cNvPr id="4" name="Content Placeholder 3">
            <a:extLst>
              <a:ext uri="{FF2B5EF4-FFF2-40B4-BE49-F238E27FC236}">
                <a16:creationId xmlns:a16="http://schemas.microsoft.com/office/drawing/2014/main" id="{83B7773D-7675-4220-9064-06085C611474}"/>
              </a:ext>
            </a:extLst>
          </p:cNvPr>
          <p:cNvSpPr>
            <a:spLocks noGrp="1"/>
          </p:cNvSpPr>
          <p:nvPr>
            <p:ph sz="half" idx="2"/>
          </p:nvPr>
        </p:nvSpPr>
        <p:spPr/>
        <p:txBody>
          <a:bodyPr>
            <a:normAutofit/>
          </a:bodyPr>
          <a:lstStyle/>
          <a:p>
            <a:r>
              <a:rPr lang="en-US" sz="2000" dirty="0" smtClean="0"/>
              <a:t>First I am just setting up the variables I will eventually populate.</a:t>
            </a:r>
          </a:p>
          <a:p>
            <a:r>
              <a:rPr lang="en-US" sz="2000" dirty="0" smtClean="0"/>
              <a:t>In the second block, I have two for loops.</a:t>
            </a:r>
          </a:p>
          <a:p>
            <a:pPr lvl="1"/>
            <a:r>
              <a:rPr lang="en-US" sz="1800" dirty="0" smtClean="0"/>
              <a:t>The inner loop calculates the distance to each college in the state for one random point. </a:t>
            </a:r>
          </a:p>
          <a:p>
            <a:pPr lvl="1"/>
            <a:r>
              <a:rPr lang="en-US" sz="1800" dirty="0" smtClean="0"/>
              <a:t>The outer loop takes the first and second closest colleges and stores their information in the random point data set (RP). </a:t>
            </a:r>
            <a:endParaRPr lang="en-US" sz="1800" dirty="0"/>
          </a:p>
        </p:txBody>
      </p:sp>
      <p:pic>
        <p:nvPicPr>
          <p:cNvPr id="5" name="Picture 4">
            <a:extLst>
              <a:ext uri="{FF2B5EF4-FFF2-40B4-BE49-F238E27FC236}">
                <a16:creationId xmlns:a16="http://schemas.microsoft.com/office/drawing/2014/main" id="{875CCC94-3EC3-473F-9770-B751BEA2D4D5}"/>
              </a:ext>
            </a:extLst>
          </p:cNvPr>
          <p:cNvPicPr>
            <a:picLocks noChangeAspect="1"/>
          </p:cNvPicPr>
          <p:nvPr/>
        </p:nvPicPr>
        <p:blipFill>
          <a:blip r:embed="rId2"/>
          <a:stretch>
            <a:fillRect/>
          </a:stretch>
        </p:blipFill>
        <p:spPr>
          <a:xfrm>
            <a:off x="10759388" y="107330"/>
            <a:ext cx="1188823" cy="920576"/>
          </a:xfrm>
          <a:prstGeom prst="rect">
            <a:avLst/>
          </a:prstGeom>
        </p:spPr>
      </p:pic>
    </p:spTree>
    <p:extLst>
      <p:ext uri="{BB962C8B-B14F-4D97-AF65-F5344CB8AC3E}">
        <p14:creationId xmlns:p14="http://schemas.microsoft.com/office/powerpoint/2010/main" val="4081194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E7554-88EE-456C-8CBC-D3F160280343}"/>
              </a:ext>
            </a:extLst>
          </p:cNvPr>
          <p:cNvSpPr>
            <a:spLocks noGrp="1"/>
          </p:cNvSpPr>
          <p:nvPr>
            <p:ph type="title"/>
          </p:nvPr>
        </p:nvSpPr>
        <p:spPr/>
        <p:txBody>
          <a:bodyPr/>
          <a:lstStyle/>
          <a:p>
            <a:r>
              <a:rPr lang="en-US" dirty="0"/>
              <a:t>R Code: </a:t>
            </a:r>
            <a:r>
              <a:rPr lang="en-US" dirty="0" smtClean="0"/>
              <a:t>Fastest College</a:t>
            </a:r>
            <a:endParaRPr lang="en-US" dirty="0"/>
          </a:p>
        </p:txBody>
      </p:sp>
      <p:sp>
        <p:nvSpPr>
          <p:cNvPr id="3" name="Content Placeholder 2">
            <a:extLst>
              <a:ext uri="{FF2B5EF4-FFF2-40B4-BE49-F238E27FC236}">
                <a16:creationId xmlns:a16="http://schemas.microsoft.com/office/drawing/2014/main" id="{B2A2E3A1-05DB-42BB-8ED4-E7E421599B4C}"/>
              </a:ext>
            </a:extLst>
          </p:cNvPr>
          <p:cNvSpPr>
            <a:spLocks noGrp="1"/>
          </p:cNvSpPr>
          <p:nvPr>
            <p:ph sz="half" idx="1"/>
          </p:nvPr>
        </p:nvSpPr>
        <p:spPr/>
        <p:txBody>
          <a:bodyPr>
            <a:noAutofit/>
          </a:bodyPr>
          <a:lstStyle/>
          <a:p>
            <a:pPr marL="0" indent="0">
              <a:spcBef>
                <a:spcPts val="0"/>
              </a:spcBef>
              <a:buNone/>
            </a:pPr>
            <a:r>
              <a:rPr lang="en-US" sz="1000" dirty="0">
                <a:solidFill>
                  <a:schemeClr val="accent6">
                    <a:lumMod val="75000"/>
                  </a:schemeClr>
                </a:solidFill>
              </a:rPr>
              <a:t># Getting the fastest college between those 2 nearest colleges</a:t>
            </a:r>
          </a:p>
          <a:p>
            <a:pPr marL="0" indent="0">
              <a:spcBef>
                <a:spcPts val="0"/>
              </a:spcBef>
              <a:buNone/>
            </a:pPr>
            <a:endParaRPr lang="en-US" sz="1000" dirty="0"/>
          </a:p>
          <a:p>
            <a:pPr marL="0" indent="0">
              <a:spcBef>
                <a:spcPts val="0"/>
              </a:spcBef>
              <a:buNone/>
            </a:pPr>
            <a:endParaRPr lang="en-US" sz="1000" dirty="0"/>
          </a:p>
          <a:p>
            <a:pPr marL="0" indent="0">
              <a:spcBef>
                <a:spcPts val="0"/>
              </a:spcBef>
              <a:buNone/>
            </a:pPr>
            <a:r>
              <a:rPr lang="en-US" sz="1000" dirty="0"/>
              <a:t>for(i in 1:100){</a:t>
            </a:r>
          </a:p>
          <a:p>
            <a:pPr marL="0" indent="0">
              <a:spcBef>
                <a:spcPts val="0"/>
              </a:spcBef>
              <a:buNone/>
            </a:pPr>
            <a:r>
              <a:rPr lang="en-US" sz="1000" dirty="0"/>
              <a:t>  a &lt;- </a:t>
            </a:r>
            <a:r>
              <a:rPr lang="en-US" sz="1000" dirty="0" err="1"/>
              <a:t>unlist</a:t>
            </a:r>
            <a:r>
              <a:rPr lang="en-US" sz="1000" dirty="0"/>
              <a:t>(c(</a:t>
            </a:r>
            <a:r>
              <a:rPr lang="en-US" sz="1000" dirty="0" err="1"/>
              <a:t>dat$lon</a:t>
            </a:r>
            <a:r>
              <a:rPr lang="en-US" sz="1000" dirty="0"/>
              <a:t>[</a:t>
            </a:r>
            <a:r>
              <a:rPr lang="en-US" sz="1000" dirty="0" err="1"/>
              <a:t>dat$Institution_Name</a:t>
            </a:r>
            <a:r>
              <a:rPr lang="en-US" sz="1000" dirty="0"/>
              <a:t>==</a:t>
            </a:r>
            <a:r>
              <a:rPr lang="en-US" sz="1000" dirty="0" err="1"/>
              <a:t>RP$Closest</a:t>
            </a:r>
            <a:r>
              <a:rPr lang="en-US" sz="1000" dirty="0"/>
              <a:t>[i]],</a:t>
            </a:r>
          </a:p>
          <a:p>
            <a:pPr marL="0" indent="0">
              <a:spcBef>
                <a:spcPts val="0"/>
              </a:spcBef>
              <a:buNone/>
            </a:pPr>
            <a:r>
              <a:rPr lang="en-US" sz="1000" dirty="0"/>
              <a:t>                </a:t>
            </a:r>
            <a:r>
              <a:rPr lang="en-US" sz="1000" dirty="0" err="1"/>
              <a:t>dat$lat</a:t>
            </a:r>
            <a:r>
              <a:rPr lang="en-US" sz="1000" dirty="0"/>
              <a:t>[</a:t>
            </a:r>
            <a:r>
              <a:rPr lang="en-US" sz="1000" dirty="0" err="1"/>
              <a:t>dat$Institution_Name</a:t>
            </a:r>
            <a:r>
              <a:rPr lang="en-US" sz="1000" dirty="0"/>
              <a:t>==</a:t>
            </a:r>
            <a:r>
              <a:rPr lang="en-US" sz="1000" dirty="0" err="1"/>
              <a:t>RP$Closest</a:t>
            </a:r>
            <a:r>
              <a:rPr lang="en-US" sz="1000" dirty="0"/>
              <a:t>[i]]))</a:t>
            </a:r>
          </a:p>
          <a:p>
            <a:pPr marL="0" indent="0">
              <a:spcBef>
                <a:spcPts val="0"/>
              </a:spcBef>
              <a:buNone/>
            </a:pPr>
            <a:r>
              <a:rPr lang="en-US" sz="1000" dirty="0"/>
              <a:t>  b &lt;- </a:t>
            </a:r>
            <a:r>
              <a:rPr lang="en-US" sz="1000" dirty="0" err="1"/>
              <a:t>unlist</a:t>
            </a:r>
            <a:r>
              <a:rPr lang="en-US" sz="1000" dirty="0"/>
              <a:t>(c(</a:t>
            </a:r>
            <a:r>
              <a:rPr lang="en-US" sz="1000" dirty="0" err="1"/>
              <a:t>dat$lon</a:t>
            </a:r>
            <a:r>
              <a:rPr lang="en-US" sz="1000" dirty="0"/>
              <a:t>[</a:t>
            </a:r>
            <a:r>
              <a:rPr lang="en-US" sz="1000" dirty="0" err="1"/>
              <a:t>dat$Institution_Name</a:t>
            </a:r>
            <a:r>
              <a:rPr lang="en-US" sz="1000" dirty="0"/>
              <a:t>==RP$Closest2[i]],</a:t>
            </a:r>
          </a:p>
          <a:p>
            <a:pPr marL="0" indent="0">
              <a:spcBef>
                <a:spcPts val="0"/>
              </a:spcBef>
              <a:buNone/>
            </a:pPr>
            <a:r>
              <a:rPr lang="en-US" sz="1000" dirty="0"/>
              <a:t>                </a:t>
            </a:r>
            <a:r>
              <a:rPr lang="en-US" sz="1000" dirty="0" err="1"/>
              <a:t>dat$lat</a:t>
            </a:r>
            <a:r>
              <a:rPr lang="en-US" sz="1000" dirty="0"/>
              <a:t>[</a:t>
            </a:r>
            <a:r>
              <a:rPr lang="en-US" sz="1000" dirty="0" err="1"/>
              <a:t>dat$Institution_Name</a:t>
            </a:r>
            <a:r>
              <a:rPr lang="en-US" sz="1000" dirty="0"/>
              <a:t>==RP$Closest2[i]]))</a:t>
            </a:r>
          </a:p>
          <a:p>
            <a:pPr marL="0" indent="0">
              <a:spcBef>
                <a:spcPts val="0"/>
              </a:spcBef>
              <a:buNone/>
            </a:pPr>
            <a:r>
              <a:rPr lang="en-US" sz="1000" dirty="0"/>
              <a:t>  c &lt;- </a:t>
            </a:r>
            <a:r>
              <a:rPr lang="en-US" sz="1000" dirty="0" err="1"/>
              <a:t>unlist</a:t>
            </a:r>
            <a:r>
              <a:rPr lang="en-US" sz="1000" dirty="0"/>
              <a:t>(c(RP[i,"</a:t>
            </a:r>
            <a:r>
              <a:rPr lang="en-US" sz="1000" dirty="0" err="1"/>
              <a:t>xcoord</a:t>
            </a:r>
            <a:r>
              <a:rPr lang="en-US" sz="1000" dirty="0"/>
              <a:t>"],RP[i,"</a:t>
            </a:r>
            <a:r>
              <a:rPr lang="en-US" sz="1000" dirty="0" err="1"/>
              <a:t>ycoord</a:t>
            </a:r>
            <a:r>
              <a:rPr lang="en-US" sz="1000" dirty="0"/>
              <a:t>"]))</a:t>
            </a:r>
          </a:p>
          <a:p>
            <a:pPr marL="0" indent="0">
              <a:spcBef>
                <a:spcPts val="0"/>
              </a:spcBef>
              <a:buNone/>
            </a:pPr>
            <a:r>
              <a:rPr lang="en-US" sz="1000" dirty="0"/>
              <a:t>  a2 &lt;- </a:t>
            </a:r>
            <a:r>
              <a:rPr lang="en-US" sz="1000" dirty="0" err="1"/>
              <a:t>gsub</a:t>
            </a:r>
            <a:r>
              <a:rPr lang="en-US" sz="1000" dirty="0"/>
              <a:t>(" ","",paste(</a:t>
            </a:r>
            <a:r>
              <a:rPr lang="en-US" sz="1000" dirty="0" err="1"/>
              <a:t>as.character</a:t>
            </a:r>
            <a:r>
              <a:rPr lang="en-US" sz="1000" dirty="0"/>
              <a:t>(a[2]),"+",</a:t>
            </a:r>
            <a:r>
              <a:rPr lang="en-US" sz="1000" dirty="0" err="1"/>
              <a:t>as.character</a:t>
            </a:r>
            <a:r>
              <a:rPr lang="en-US" sz="1000" dirty="0"/>
              <a:t>(a[1])),fixed = T)</a:t>
            </a:r>
          </a:p>
          <a:p>
            <a:pPr marL="0" indent="0">
              <a:spcBef>
                <a:spcPts val="0"/>
              </a:spcBef>
              <a:buNone/>
            </a:pPr>
            <a:r>
              <a:rPr lang="en-US" sz="1000" dirty="0"/>
              <a:t>  b2 &lt;- </a:t>
            </a:r>
            <a:r>
              <a:rPr lang="en-US" sz="1000" dirty="0" err="1"/>
              <a:t>gsub</a:t>
            </a:r>
            <a:r>
              <a:rPr lang="en-US" sz="1000" dirty="0"/>
              <a:t>(" ","",paste(</a:t>
            </a:r>
            <a:r>
              <a:rPr lang="en-US" sz="1000" dirty="0" err="1"/>
              <a:t>as.character</a:t>
            </a:r>
            <a:r>
              <a:rPr lang="en-US" sz="1000" dirty="0"/>
              <a:t>(b[2]),"+",</a:t>
            </a:r>
            <a:r>
              <a:rPr lang="en-US" sz="1000" dirty="0" err="1"/>
              <a:t>as.character</a:t>
            </a:r>
            <a:r>
              <a:rPr lang="en-US" sz="1000" dirty="0"/>
              <a:t>(b[1])),fixed = T)</a:t>
            </a:r>
          </a:p>
          <a:p>
            <a:pPr marL="0" indent="0">
              <a:spcBef>
                <a:spcPts val="0"/>
              </a:spcBef>
              <a:buNone/>
            </a:pPr>
            <a:r>
              <a:rPr lang="en-US" sz="1000" dirty="0"/>
              <a:t>  c2 &lt;- </a:t>
            </a:r>
            <a:r>
              <a:rPr lang="en-US" sz="1000" dirty="0" err="1"/>
              <a:t>gsub</a:t>
            </a:r>
            <a:r>
              <a:rPr lang="en-US" sz="1000" dirty="0"/>
              <a:t>(" ","",paste(</a:t>
            </a:r>
            <a:r>
              <a:rPr lang="en-US" sz="1000" dirty="0" err="1"/>
              <a:t>as.character</a:t>
            </a:r>
            <a:r>
              <a:rPr lang="en-US" sz="1000" dirty="0"/>
              <a:t>(c[2]),"+",</a:t>
            </a:r>
            <a:r>
              <a:rPr lang="en-US" sz="1000" dirty="0" err="1"/>
              <a:t>as.character</a:t>
            </a:r>
            <a:r>
              <a:rPr lang="en-US" sz="1000" dirty="0"/>
              <a:t>(c[1])),fixed = T)</a:t>
            </a:r>
          </a:p>
          <a:p>
            <a:pPr marL="0" indent="0">
              <a:spcBef>
                <a:spcPts val="0"/>
              </a:spcBef>
              <a:buNone/>
            </a:pPr>
            <a:r>
              <a:rPr lang="en-US" sz="1000" dirty="0"/>
              <a:t>  q &lt;- </a:t>
            </a:r>
            <a:r>
              <a:rPr lang="en-US" sz="1000" dirty="0" err="1"/>
              <a:t>gmapsdistance</a:t>
            </a:r>
            <a:r>
              <a:rPr lang="en-US" sz="1000" dirty="0"/>
              <a:t>(c2,a2,mode="driving")</a:t>
            </a:r>
          </a:p>
          <a:p>
            <a:pPr marL="0" indent="0">
              <a:spcBef>
                <a:spcPts val="0"/>
              </a:spcBef>
              <a:buNone/>
            </a:pPr>
            <a:r>
              <a:rPr lang="en-US" sz="1000" dirty="0"/>
              <a:t>  w &lt;- </a:t>
            </a:r>
            <a:r>
              <a:rPr lang="en-US" sz="1000" dirty="0" err="1"/>
              <a:t>gmapsdistance</a:t>
            </a:r>
            <a:r>
              <a:rPr lang="en-US" sz="1000" dirty="0"/>
              <a:t>(c2,b2,mode="driving")</a:t>
            </a:r>
          </a:p>
          <a:p>
            <a:pPr marL="0" indent="0">
              <a:spcBef>
                <a:spcPts val="0"/>
              </a:spcBef>
              <a:buNone/>
            </a:pPr>
            <a:r>
              <a:rPr lang="en-US" sz="1000" dirty="0"/>
              <a:t>  if( is.na(</a:t>
            </a:r>
            <a:r>
              <a:rPr lang="en-US" sz="1000" dirty="0" err="1"/>
              <a:t>q$Time</a:t>
            </a:r>
            <a:r>
              <a:rPr lang="en-US" sz="1000" dirty="0"/>
              <a:t>) | is.na(</a:t>
            </a:r>
            <a:r>
              <a:rPr lang="en-US" sz="1000" dirty="0" err="1"/>
              <a:t>w$Time</a:t>
            </a:r>
            <a:r>
              <a:rPr lang="en-US" sz="1000" dirty="0"/>
              <a:t>) ){</a:t>
            </a:r>
          </a:p>
          <a:p>
            <a:pPr marL="0" indent="0">
              <a:spcBef>
                <a:spcPts val="0"/>
              </a:spcBef>
              <a:buNone/>
            </a:pPr>
            <a:r>
              <a:rPr lang="en-US" sz="1000" dirty="0"/>
              <a:t>    </a:t>
            </a:r>
            <a:r>
              <a:rPr lang="en-US" sz="1000" dirty="0" err="1"/>
              <a:t>RP$Fastest</a:t>
            </a:r>
            <a:r>
              <a:rPr lang="en-US" sz="1000" dirty="0"/>
              <a:t>[i] &lt;- NA</a:t>
            </a:r>
          </a:p>
          <a:p>
            <a:pPr marL="0" indent="0">
              <a:spcBef>
                <a:spcPts val="0"/>
              </a:spcBef>
              <a:buNone/>
            </a:pPr>
            <a:r>
              <a:rPr lang="en-US" sz="1000" dirty="0"/>
              <a:t>    </a:t>
            </a:r>
            <a:r>
              <a:rPr lang="en-US" sz="1000" dirty="0" err="1"/>
              <a:t>RP$Fastest_Time</a:t>
            </a:r>
            <a:r>
              <a:rPr lang="en-US" sz="1000" dirty="0"/>
              <a:t>[i] &lt;- NA</a:t>
            </a:r>
          </a:p>
          <a:p>
            <a:pPr marL="0" indent="0">
              <a:spcBef>
                <a:spcPts val="0"/>
              </a:spcBef>
              <a:buNone/>
            </a:pPr>
            <a:r>
              <a:rPr lang="en-US" sz="1000" dirty="0"/>
              <a:t>  }else if(min(</a:t>
            </a:r>
            <a:r>
              <a:rPr lang="en-US" sz="1000" dirty="0" err="1"/>
              <a:t>q$Time,w$Time</a:t>
            </a:r>
            <a:r>
              <a:rPr lang="en-US" sz="1000" dirty="0"/>
              <a:t>)==</a:t>
            </a:r>
            <a:r>
              <a:rPr lang="en-US" sz="1000" dirty="0" err="1"/>
              <a:t>q$Time</a:t>
            </a:r>
            <a:r>
              <a:rPr lang="en-US" sz="1000" dirty="0"/>
              <a:t>){</a:t>
            </a:r>
          </a:p>
          <a:p>
            <a:pPr marL="0" indent="0">
              <a:spcBef>
                <a:spcPts val="0"/>
              </a:spcBef>
              <a:buNone/>
            </a:pPr>
            <a:r>
              <a:rPr lang="en-US" sz="1000" dirty="0"/>
              <a:t>    </a:t>
            </a:r>
            <a:r>
              <a:rPr lang="en-US" sz="1000" dirty="0" err="1"/>
              <a:t>RP$Fastest</a:t>
            </a:r>
            <a:r>
              <a:rPr lang="en-US" sz="1000" dirty="0"/>
              <a:t>[i] &lt;- </a:t>
            </a:r>
            <a:r>
              <a:rPr lang="en-US" sz="1000" dirty="0" err="1"/>
              <a:t>RP$Closest</a:t>
            </a:r>
            <a:r>
              <a:rPr lang="en-US" sz="1000" dirty="0"/>
              <a:t>[i]</a:t>
            </a:r>
          </a:p>
          <a:p>
            <a:pPr marL="0" indent="0">
              <a:spcBef>
                <a:spcPts val="0"/>
              </a:spcBef>
              <a:buNone/>
            </a:pPr>
            <a:r>
              <a:rPr lang="en-US" sz="1000" dirty="0"/>
              <a:t>    </a:t>
            </a:r>
            <a:r>
              <a:rPr lang="en-US" sz="1000" dirty="0" err="1"/>
              <a:t>RP$Fastest_Time</a:t>
            </a:r>
            <a:r>
              <a:rPr lang="en-US" sz="1000" dirty="0"/>
              <a:t>[i] &lt;- </a:t>
            </a:r>
            <a:r>
              <a:rPr lang="en-US" sz="1000" dirty="0" err="1"/>
              <a:t>q$Time</a:t>
            </a:r>
            <a:r>
              <a:rPr lang="en-US" sz="1000" dirty="0"/>
              <a:t>/3600</a:t>
            </a:r>
          </a:p>
          <a:p>
            <a:pPr marL="0" indent="0">
              <a:spcBef>
                <a:spcPts val="0"/>
              </a:spcBef>
              <a:buNone/>
            </a:pPr>
            <a:r>
              <a:rPr lang="en-US" sz="1000" dirty="0"/>
              <a:t>  }else{</a:t>
            </a:r>
          </a:p>
          <a:p>
            <a:pPr marL="0" indent="0">
              <a:spcBef>
                <a:spcPts val="0"/>
              </a:spcBef>
              <a:buNone/>
            </a:pPr>
            <a:r>
              <a:rPr lang="en-US" sz="1000" dirty="0"/>
              <a:t>    </a:t>
            </a:r>
            <a:r>
              <a:rPr lang="en-US" sz="1000" dirty="0" err="1"/>
              <a:t>RP$Fastest</a:t>
            </a:r>
            <a:r>
              <a:rPr lang="en-US" sz="1000" dirty="0"/>
              <a:t>[i] &lt;- RP$Closest2[i]</a:t>
            </a:r>
          </a:p>
          <a:p>
            <a:pPr marL="0" indent="0">
              <a:spcBef>
                <a:spcPts val="0"/>
              </a:spcBef>
              <a:buNone/>
            </a:pPr>
            <a:r>
              <a:rPr lang="en-US" sz="1000" dirty="0"/>
              <a:t>    </a:t>
            </a:r>
            <a:r>
              <a:rPr lang="en-US" sz="1000" dirty="0" err="1"/>
              <a:t>RP$Fastest_Time</a:t>
            </a:r>
            <a:r>
              <a:rPr lang="en-US" sz="1000" dirty="0"/>
              <a:t>[i] &lt;- </a:t>
            </a:r>
            <a:r>
              <a:rPr lang="en-US" sz="1000" dirty="0" err="1"/>
              <a:t>w$Time</a:t>
            </a:r>
            <a:r>
              <a:rPr lang="en-US" sz="1000" dirty="0"/>
              <a:t>/3600</a:t>
            </a:r>
          </a:p>
          <a:p>
            <a:pPr marL="0" indent="0">
              <a:spcBef>
                <a:spcPts val="0"/>
              </a:spcBef>
              <a:buNone/>
            </a:pPr>
            <a:r>
              <a:rPr lang="en-US" sz="1000" dirty="0"/>
              <a:t>  }</a:t>
            </a:r>
          </a:p>
          <a:p>
            <a:pPr marL="0" indent="0">
              <a:spcBef>
                <a:spcPts val="0"/>
              </a:spcBef>
              <a:buNone/>
            </a:pPr>
            <a:r>
              <a:rPr lang="en-US" sz="1000" dirty="0"/>
              <a:t>}</a:t>
            </a:r>
          </a:p>
          <a:p>
            <a:pPr marL="0" indent="0">
              <a:spcBef>
                <a:spcPts val="0"/>
              </a:spcBef>
              <a:buNone/>
            </a:pPr>
            <a:endParaRPr lang="en-US" sz="1000" dirty="0"/>
          </a:p>
          <a:p>
            <a:pPr marL="0" indent="0">
              <a:spcBef>
                <a:spcPts val="0"/>
              </a:spcBef>
              <a:buNone/>
            </a:pPr>
            <a:endParaRPr lang="en-US" sz="1000" dirty="0" smtClean="0"/>
          </a:p>
          <a:p>
            <a:pPr marL="0" indent="0">
              <a:spcBef>
                <a:spcPts val="0"/>
              </a:spcBef>
              <a:buNone/>
            </a:pPr>
            <a:endParaRPr lang="en-US" sz="1000" dirty="0"/>
          </a:p>
        </p:txBody>
      </p:sp>
      <p:sp>
        <p:nvSpPr>
          <p:cNvPr id="4" name="Content Placeholder 3">
            <a:extLst>
              <a:ext uri="{FF2B5EF4-FFF2-40B4-BE49-F238E27FC236}">
                <a16:creationId xmlns:a16="http://schemas.microsoft.com/office/drawing/2014/main" id="{83B7773D-7675-4220-9064-06085C611474}"/>
              </a:ext>
            </a:extLst>
          </p:cNvPr>
          <p:cNvSpPr>
            <a:spLocks noGrp="1"/>
          </p:cNvSpPr>
          <p:nvPr>
            <p:ph sz="half" idx="2"/>
          </p:nvPr>
        </p:nvSpPr>
        <p:spPr/>
        <p:txBody>
          <a:bodyPr>
            <a:normAutofit fontScale="85000" lnSpcReduction="20000"/>
          </a:bodyPr>
          <a:lstStyle/>
          <a:p>
            <a:r>
              <a:rPr lang="en-US" dirty="0" smtClean="0"/>
              <a:t>First, getting the latitude and longitude of the closest institution and storing it as ‘a’. Same for the second closest stored as ‘b’. College coordinates stored as ‘c’. </a:t>
            </a:r>
          </a:p>
          <a:p>
            <a:r>
              <a:rPr lang="en-US" dirty="0" smtClean="0"/>
              <a:t>Calculating the drive time to the closest college and storing that time as ‘q’. Same for the second closest and storing that time as ‘w’. </a:t>
            </a:r>
          </a:p>
          <a:p>
            <a:r>
              <a:rPr lang="en-US" dirty="0" smtClean="0"/>
              <a:t>Using the minimum between q and w to store the fastest college’s name and the amount of time needed (comes out as seconds so dividing by 3600 to get it into hours).</a:t>
            </a:r>
          </a:p>
        </p:txBody>
      </p:sp>
      <p:pic>
        <p:nvPicPr>
          <p:cNvPr id="5" name="Picture 4">
            <a:extLst>
              <a:ext uri="{FF2B5EF4-FFF2-40B4-BE49-F238E27FC236}">
                <a16:creationId xmlns:a16="http://schemas.microsoft.com/office/drawing/2014/main" id="{875CCC94-3EC3-473F-9770-B751BEA2D4D5}"/>
              </a:ext>
            </a:extLst>
          </p:cNvPr>
          <p:cNvPicPr>
            <a:picLocks noChangeAspect="1"/>
          </p:cNvPicPr>
          <p:nvPr/>
        </p:nvPicPr>
        <p:blipFill>
          <a:blip r:embed="rId2"/>
          <a:stretch>
            <a:fillRect/>
          </a:stretch>
        </p:blipFill>
        <p:spPr>
          <a:xfrm>
            <a:off x="10759388" y="107330"/>
            <a:ext cx="1188823" cy="920576"/>
          </a:xfrm>
          <a:prstGeom prst="rect">
            <a:avLst/>
          </a:prstGeom>
        </p:spPr>
      </p:pic>
    </p:spTree>
    <p:extLst>
      <p:ext uri="{BB962C8B-B14F-4D97-AF65-F5344CB8AC3E}">
        <p14:creationId xmlns:p14="http://schemas.microsoft.com/office/powerpoint/2010/main" val="30639516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err="1" smtClean="0"/>
              <a:t>Voronoi</a:t>
            </a:r>
            <a:r>
              <a:rPr lang="en-US" dirty="0" smtClean="0"/>
              <a:t> Polygons</a:t>
            </a:r>
            <a:endParaRPr lang="en-US" dirty="0"/>
          </a:p>
        </p:txBody>
      </p:sp>
      <p:sp>
        <p:nvSpPr>
          <p:cNvPr id="3" name="Content Placeholder 2"/>
          <p:cNvSpPr>
            <a:spLocks noGrp="1"/>
          </p:cNvSpPr>
          <p:nvPr>
            <p:ph idx="1"/>
          </p:nvPr>
        </p:nvSpPr>
        <p:spPr/>
        <p:txBody>
          <a:bodyPr/>
          <a:lstStyle/>
          <a:p>
            <a:r>
              <a:rPr lang="en-US" dirty="0" smtClean="0"/>
              <a:t>Vector &gt; Geometry Tools &gt; </a:t>
            </a:r>
            <a:r>
              <a:rPr lang="en-US" dirty="0" err="1" smtClean="0"/>
              <a:t>Voronoi</a:t>
            </a:r>
            <a:r>
              <a:rPr lang="en-US" dirty="0" smtClean="0"/>
              <a:t> Polygons</a:t>
            </a:r>
          </a:p>
          <a:p>
            <a:pPr lvl="1"/>
            <a:r>
              <a:rPr lang="en-US" dirty="0" smtClean="0"/>
              <a:t>Make sure the random point layer is listed as ‘Input Layer’</a:t>
            </a:r>
          </a:p>
          <a:p>
            <a:r>
              <a:rPr lang="en-US" dirty="0" smtClean="0"/>
              <a:t>Vector &gt; </a:t>
            </a:r>
            <a:r>
              <a:rPr lang="en-US" dirty="0" err="1" smtClean="0"/>
              <a:t>Geoprocessing</a:t>
            </a:r>
            <a:r>
              <a:rPr lang="en-US" dirty="0" smtClean="0"/>
              <a:t> Tools &gt; Clip</a:t>
            </a:r>
          </a:p>
          <a:p>
            <a:pPr lvl="1"/>
            <a:r>
              <a:rPr lang="en-US" dirty="0" smtClean="0"/>
              <a:t>Use our </a:t>
            </a:r>
            <a:r>
              <a:rPr lang="en-US" dirty="0" err="1" smtClean="0"/>
              <a:t>Voronoi</a:t>
            </a:r>
            <a:r>
              <a:rPr lang="en-US" dirty="0" smtClean="0"/>
              <a:t> polygons layer as the input layer and our state map as the clip layer.	</a:t>
            </a:r>
            <a:endParaRPr lang="en-US" dirty="0"/>
          </a:p>
        </p:txBody>
      </p:sp>
      <p:pic>
        <p:nvPicPr>
          <p:cNvPr id="4" name="Picture 3">
            <a:extLst>
              <a:ext uri="{FF2B5EF4-FFF2-40B4-BE49-F238E27FC236}">
                <a16:creationId xmlns:a16="http://schemas.microsoft.com/office/drawing/2014/main" id="{E42BAB17-C533-47F9-AE6A-E304A9A815FB}"/>
              </a:ext>
            </a:extLst>
          </p:cNvPr>
          <p:cNvPicPr>
            <a:picLocks noChangeAspect="1"/>
          </p:cNvPicPr>
          <p:nvPr/>
        </p:nvPicPr>
        <p:blipFill>
          <a:blip r:embed="rId2"/>
          <a:stretch>
            <a:fillRect/>
          </a:stretch>
        </p:blipFill>
        <p:spPr>
          <a:xfrm>
            <a:off x="10979087" y="40268"/>
            <a:ext cx="981541" cy="987638"/>
          </a:xfrm>
          <a:prstGeom prst="rect">
            <a:avLst/>
          </a:prstGeom>
        </p:spPr>
      </p:pic>
      <p:pic>
        <p:nvPicPr>
          <p:cNvPr id="5" name="Picture 4"/>
          <p:cNvPicPr>
            <a:picLocks noChangeAspect="1"/>
          </p:cNvPicPr>
          <p:nvPr/>
        </p:nvPicPr>
        <p:blipFill>
          <a:blip r:embed="rId3"/>
          <a:stretch>
            <a:fillRect/>
          </a:stretch>
        </p:blipFill>
        <p:spPr>
          <a:xfrm>
            <a:off x="1615687" y="4361793"/>
            <a:ext cx="3015163" cy="2181881"/>
          </a:xfrm>
          <a:prstGeom prst="rect">
            <a:avLst/>
          </a:prstGeom>
        </p:spPr>
      </p:pic>
      <p:sp>
        <p:nvSpPr>
          <p:cNvPr id="6" name="TextBox 5"/>
          <p:cNvSpPr txBox="1"/>
          <p:nvPr/>
        </p:nvSpPr>
        <p:spPr>
          <a:xfrm>
            <a:off x="1615687" y="4001294"/>
            <a:ext cx="3015163" cy="307777"/>
          </a:xfrm>
          <a:prstGeom prst="rect">
            <a:avLst/>
          </a:prstGeom>
          <a:noFill/>
        </p:spPr>
        <p:txBody>
          <a:bodyPr wrap="square" rtlCol="0">
            <a:spAutoFit/>
          </a:bodyPr>
          <a:lstStyle/>
          <a:p>
            <a:r>
              <a:rPr lang="en-US" sz="1400" dirty="0" smtClean="0"/>
              <a:t>First Step: Creating </a:t>
            </a:r>
            <a:r>
              <a:rPr lang="en-US" sz="1400" dirty="0" err="1" smtClean="0"/>
              <a:t>Voronoi</a:t>
            </a:r>
            <a:r>
              <a:rPr lang="en-US" sz="1400" dirty="0" smtClean="0"/>
              <a:t> Polygons</a:t>
            </a:r>
            <a:endParaRPr lang="en-US" sz="1400" dirty="0"/>
          </a:p>
        </p:txBody>
      </p:sp>
      <p:pic>
        <p:nvPicPr>
          <p:cNvPr id="7" name="Picture 6"/>
          <p:cNvPicPr>
            <a:picLocks noChangeAspect="1"/>
          </p:cNvPicPr>
          <p:nvPr/>
        </p:nvPicPr>
        <p:blipFill>
          <a:blip r:embed="rId4"/>
          <a:stretch>
            <a:fillRect/>
          </a:stretch>
        </p:blipFill>
        <p:spPr>
          <a:xfrm>
            <a:off x="6096000" y="4309071"/>
            <a:ext cx="3089748" cy="2252132"/>
          </a:xfrm>
          <a:prstGeom prst="rect">
            <a:avLst/>
          </a:prstGeom>
        </p:spPr>
      </p:pic>
      <p:sp>
        <p:nvSpPr>
          <p:cNvPr id="8" name="TextBox 7"/>
          <p:cNvSpPr txBox="1"/>
          <p:nvPr/>
        </p:nvSpPr>
        <p:spPr>
          <a:xfrm>
            <a:off x="5972225" y="4001293"/>
            <a:ext cx="3676272" cy="307777"/>
          </a:xfrm>
          <a:prstGeom prst="rect">
            <a:avLst/>
          </a:prstGeom>
          <a:noFill/>
        </p:spPr>
        <p:txBody>
          <a:bodyPr wrap="square" rtlCol="0">
            <a:spAutoFit/>
          </a:bodyPr>
          <a:lstStyle/>
          <a:p>
            <a:r>
              <a:rPr lang="en-US" sz="1400" dirty="0" smtClean="0"/>
              <a:t>Second Step: Clipping with state map</a:t>
            </a:r>
            <a:endParaRPr lang="en-US" sz="1400" dirty="0"/>
          </a:p>
        </p:txBody>
      </p:sp>
    </p:spTree>
    <p:extLst>
      <p:ext uri="{BB962C8B-B14F-4D97-AF65-F5344CB8AC3E}">
        <p14:creationId xmlns:p14="http://schemas.microsoft.com/office/powerpoint/2010/main" val="5664276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err="1" smtClean="0"/>
              <a:t>Voronoi</a:t>
            </a:r>
            <a:r>
              <a:rPr lang="en-US" dirty="0" smtClean="0"/>
              <a:t> Polygon?</a:t>
            </a:r>
            <a:endParaRPr lang="en-US" dirty="0"/>
          </a:p>
        </p:txBody>
      </p:sp>
      <p:pic>
        <p:nvPicPr>
          <p:cNvPr id="4" name="Content Placeholder 3"/>
          <p:cNvPicPr>
            <a:picLocks noGrp="1" noChangeAspect="1"/>
          </p:cNvPicPr>
          <p:nvPr>
            <p:ph sz="half" idx="1"/>
          </p:nvPr>
        </p:nvPicPr>
        <p:blipFill>
          <a:blip r:embed="rId2"/>
          <a:stretch>
            <a:fillRect/>
          </a:stretch>
        </p:blipFill>
        <p:spPr>
          <a:xfrm>
            <a:off x="6867525" y="2139156"/>
            <a:ext cx="4095750" cy="3724275"/>
          </a:xfrm>
          <a:prstGeom prst="rect">
            <a:avLst/>
          </a:prstGeom>
        </p:spPr>
      </p:pic>
      <p:sp>
        <p:nvSpPr>
          <p:cNvPr id="5" name="Content Placeholder 4"/>
          <p:cNvSpPr>
            <a:spLocks noGrp="1"/>
          </p:cNvSpPr>
          <p:nvPr>
            <p:ph sz="half" idx="2"/>
          </p:nvPr>
        </p:nvSpPr>
        <p:spPr>
          <a:xfrm>
            <a:off x="838200" y="1825624"/>
            <a:ext cx="5181600" cy="4351338"/>
          </a:xfrm>
        </p:spPr>
        <p:txBody>
          <a:bodyPr>
            <a:normAutofit/>
          </a:bodyPr>
          <a:lstStyle/>
          <a:p>
            <a:r>
              <a:rPr lang="en-US" sz="1600" dirty="0" smtClean="0"/>
              <a:t>A </a:t>
            </a:r>
            <a:r>
              <a:rPr lang="en-US" sz="1600" dirty="0" err="1" smtClean="0"/>
              <a:t>Voronoi</a:t>
            </a:r>
            <a:r>
              <a:rPr lang="en-US" sz="1600" dirty="0" smtClean="0"/>
              <a:t> polygon creates a “region consisting of all points closer to that seed than to any other.” In this case, our ‘seeds’ are our random points. </a:t>
            </a:r>
          </a:p>
          <a:p>
            <a:r>
              <a:rPr lang="en-US" sz="1600" dirty="0">
                <a:hlinkClick r:id="rId3"/>
              </a:rPr>
              <a:t>https://en.wikipedia.org/wiki/Voronoi_diagram</a:t>
            </a:r>
            <a:endParaRPr lang="en-US" sz="1600" dirty="0"/>
          </a:p>
        </p:txBody>
      </p:sp>
      <p:pic>
        <p:nvPicPr>
          <p:cNvPr id="6" name="Picture 5">
            <a:extLst>
              <a:ext uri="{FF2B5EF4-FFF2-40B4-BE49-F238E27FC236}">
                <a16:creationId xmlns:a16="http://schemas.microsoft.com/office/drawing/2014/main" id="{E42BAB17-C533-47F9-AE6A-E304A9A815FB}"/>
              </a:ext>
            </a:extLst>
          </p:cNvPr>
          <p:cNvPicPr>
            <a:picLocks noChangeAspect="1"/>
          </p:cNvPicPr>
          <p:nvPr/>
        </p:nvPicPr>
        <p:blipFill>
          <a:blip r:embed="rId4"/>
          <a:stretch>
            <a:fillRect/>
          </a:stretch>
        </p:blipFill>
        <p:spPr>
          <a:xfrm>
            <a:off x="10963275" y="134862"/>
            <a:ext cx="981541" cy="987638"/>
          </a:xfrm>
          <a:prstGeom prst="rect">
            <a:avLst/>
          </a:prstGeom>
        </p:spPr>
      </p:pic>
    </p:spTree>
    <p:extLst>
      <p:ext uri="{BB962C8B-B14F-4D97-AF65-F5344CB8AC3E}">
        <p14:creationId xmlns:p14="http://schemas.microsoft.com/office/powerpoint/2010/main" val="51666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Our Boundaries</a:t>
            </a:r>
            <a:endParaRPr lang="en-US" dirty="0"/>
          </a:p>
        </p:txBody>
      </p:sp>
      <p:sp>
        <p:nvSpPr>
          <p:cNvPr id="3" name="Content Placeholder 2"/>
          <p:cNvSpPr>
            <a:spLocks noGrp="1"/>
          </p:cNvSpPr>
          <p:nvPr>
            <p:ph idx="1"/>
          </p:nvPr>
        </p:nvSpPr>
        <p:spPr/>
        <p:txBody>
          <a:bodyPr/>
          <a:lstStyle/>
          <a:p>
            <a:r>
              <a:rPr lang="en-US" sz="2000" dirty="0" smtClean="0"/>
              <a:t>Filling in our polygons</a:t>
            </a:r>
          </a:p>
          <a:p>
            <a:pPr lvl="1"/>
            <a:r>
              <a:rPr lang="en-US" sz="1800" dirty="0" smtClean="0"/>
              <a:t>Right click the layer which should be named ‘Clipped’ from our previous step, select ‘Properties’</a:t>
            </a:r>
          </a:p>
          <a:p>
            <a:pPr lvl="1"/>
            <a:r>
              <a:rPr lang="en-US" sz="1800" dirty="0" smtClean="0"/>
              <a:t>Go to the ‘</a:t>
            </a:r>
            <a:r>
              <a:rPr lang="en-US" sz="1800" dirty="0" err="1" smtClean="0"/>
              <a:t>Symbology</a:t>
            </a:r>
            <a:r>
              <a:rPr lang="en-US" sz="1800" dirty="0" smtClean="0"/>
              <a:t>’ tab. On the top dropdown, select ‘Categorized’</a:t>
            </a:r>
          </a:p>
          <a:p>
            <a:pPr lvl="1"/>
            <a:r>
              <a:rPr lang="en-US" sz="1800" dirty="0" smtClean="0"/>
              <a:t>In the ‘Column’ dropdown, select our variable containing the closest institution (“Fastest” in this case).</a:t>
            </a:r>
          </a:p>
          <a:p>
            <a:pPr lvl="1"/>
            <a:r>
              <a:rPr lang="en-US" sz="1800" dirty="0" smtClean="0"/>
              <a:t>You can play with the colors, this was my method:</a:t>
            </a:r>
          </a:p>
          <a:p>
            <a:pPr lvl="2"/>
            <a:r>
              <a:rPr lang="en-US" sz="1400" dirty="0" smtClean="0"/>
              <a:t>Select “Change…” button next to ‘Symbol’</a:t>
            </a:r>
          </a:p>
          <a:p>
            <a:pPr lvl="2"/>
            <a:r>
              <a:rPr lang="en-US" sz="1400" dirty="0" smtClean="0"/>
              <a:t>Set the ‘Opacity’ lower so we can see road map behind</a:t>
            </a:r>
          </a:p>
          <a:p>
            <a:pPr lvl="2"/>
            <a:r>
              <a:rPr lang="en-US" sz="1400" dirty="0" smtClean="0"/>
              <a:t>Select the “Simple fill” subcategory</a:t>
            </a:r>
          </a:p>
          <a:p>
            <a:pPr lvl="2"/>
            <a:r>
              <a:rPr lang="en-US" sz="1400" dirty="0" smtClean="0"/>
              <a:t>Make the ‘Stroke Color’ transparent</a:t>
            </a:r>
          </a:p>
          <a:p>
            <a:pPr lvl="2"/>
            <a:r>
              <a:rPr lang="en-US" sz="1400" dirty="0" smtClean="0"/>
              <a:t>Select OK</a:t>
            </a:r>
          </a:p>
          <a:p>
            <a:pPr marL="457200" lvl="1" indent="0">
              <a:buNone/>
            </a:pPr>
            <a:endParaRPr lang="en-US" dirty="0"/>
          </a:p>
        </p:txBody>
      </p:sp>
      <p:pic>
        <p:nvPicPr>
          <p:cNvPr id="4" name="Picture 3"/>
          <p:cNvPicPr>
            <a:picLocks noChangeAspect="1"/>
          </p:cNvPicPr>
          <p:nvPr/>
        </p:nvPicPr>
        <p:blipFill>
          <a:blip r:embed="rId2"/>
          <a:stretch>
            <a:fillRect/>
          </a:stretch>
        </p:blipFill>
        <p:spPr>
          <a:xfrm>
            <a:off x="6287813" y="3083803"/>
            <a:ext cx="5347137" cy="3585012"/>
          </a:xfrm>
          <a:prstGeom prst="rect">
            <a:avLst/>
          </a:prstGeom>
        </p:spPr>
      </p:pic>
      <p:pic>
        <p:nvPicPr>
          <p:cNvPr id="5" name="Picture 4">
            <a:extLst>
              <a:ext uri="{FF2B5EF4-FFF2-40B4-BE49-F238E27FC236}">
                <a16:creationId xmlns:a16="http://schemas.microsoft.com/office/drawing/2014/main" id="{E42BAB17-C533-47F9-AE6A-E304A9A815FB}"/>
              </a:ext>
            </a:extLst>
          </p:cNvPr>
          <p:cNvPicPr>
            <a:picLocks noChangeAspect="1"/>
          </p:cNvPicPr>
          <p:nvPr/>
        </p:nvPicPr>
        <p:blipFill>
          <a:blip r:embed="rId3"/>
          <a:stretch>
            <a:fillRect/>
          </a:stretch>
        </p:blipFill>
        <p:spPr>
          <a:xfrm>
            <a:off x="10979087" y="40268"/>
            <a:ext cx="981541" cy="987638"/>
          </a:xfrm>
          <a:prstGeom prst="rect">
            <a:avLst/>
          </a:prstGeom>
        </p:spPr>
      </p:pic>
    </p:spTree>
    <p:extLst>
      <p:ext uri="{BB962C8B-B14F-4D97-AF65-F5344CB8AC3E}">
        <p14:creationId xmlns:p14="http://schemas.microsoft.com/office/powerpoint/2010/main" val="30815838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Final Result</a:t>
            </a:r>
            <a:endParaRPr lang="en-US" dirty="0"/>
          </a:p>
        </p:txBody>
      </p:sp>
      <p:pic>
        <p:nvPicPr>
          <p:cNvPr id="6" name="Content Placeholder 5"/>
          <p:cNvPicPr>
            <a:picLocks noGrp="1" noChangeAspect="1"/>
          </p:cNvPicPr>
          <p:nvPr>
            <p:ph idx="1"/>
          </p:nvPr>
        </p:nvPicPr>
        <p:blipFill>
          <a:blip r:embed="rId2"/>
          <a:stretch>
            <a:fillRect/>
          </a:stretch>
        </p:blipFill>
        <p:spPr>
          <a:xfrm>
            <a:off x="7535917" y="4088525"/>
            <a:ext cx="2951010" cy="2520343"/>
          </a:xfrm>
          <a:prstGeom prst="rect">
            <a:avLst/>
          </a:prstGeom>
        </p:spPr>
      </p:pic>
      <p:pic>
        <p:nvPicPr>
          <p:cNvPr id="4" name="Picture 3"/>
          <p:cNvPicPr>
            <a:picLocks noChangeAspect="1"/>
          </p:cNvPicPr>
          <p:nvPr/>
        </p:nvPicPr>
        <p:blipFill>
          <a:blip r:embed="rId3"/>
          <a:stretch>
            <a:fillRect/>
          </a:stretch>
        </p:blipFill>
        <p:spPr>
          <a:xfrm>
            <a:off x="252250" y="1393722"/>
            <a:ext cx="7168053" cy="5215146"/>
          </a:xfrm>
          <a:prstGeom prst="rect">
            <a:avLst/>
          </a:prstGeom>
        </p:spPr>
      </p:pic>
      <p:pic>
        <p:nvPicPr>
          <p:cNvPr id="5" name="Picture 4"/>
          <p:cNvPicPr>
            <a:picLocks noChangeAspect="1"/>
          </p:cNvPicPr>
          <p:nvPr/>
        </p:nvPicPr>
        <p:blipFill>
          <a:blip r:embed="rId4"/>
          <a:stretch>
            <a:fillRect/>
          </a:stretch>
        </p:blipFill>
        <p:spPr>
          <a:xfrm>
            <a:off x="7535917" y="1393722"/>
            <a:ext cx="2951010" cy="261260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11333" y="199067"/>
            <a:ext cx="847843" cy="790685"/>
          </a:xfrm>
          <a:prstGeom prst="rect">
            <a:avLst/>
          </a:prstGeom>
        </p:spPr>
      </p:pic>
      <p:sp>
        <p:nvSpPr>
          <p:cNvPr id="8" name="TextBox 7"/>
          <p:cNvSpPr txBox="1"/>
          <p:nvPr/>
        </p:nvSpPr>
        <p:spPr>
          <a:xfrm>
            <a:off x="7535917" y="1513490"/>
            <a:ext cx="1618593" cy="369332"/>
          </a:xfrm>
          <a:prstGeom prst="rect">
            <a:avLst/>
          </a:prstGeom>
          <a:noFill/>
        </p:spPr>
        <p:txBody>
          <a:bodyPr wrap="square" rtlCol="0">
            <a:spAutoFit/>
          </a:bodyPr>
          <a:lstStyle/>
          <a:p>
            <a:r>
              <a:rPr lang="en-US" dirty="0" smtClean="0"/>
              <a:t>Ann Arbor</a:t>
            </a:r>
            <a:endParaRPr lang="en-US" dirty="0"/>
          </a:p>
        </p:txBody>
      </p:sp>
      <p:sp>
        <p:nvSpPr>
          <p:cNvPr id="9" name="TextBox 8"/>
          <p:cNvSpPr txBox="1"/>
          <p:nvPr/>
        </p:nvSpPr>
        <p:spPr>
          <a:xfrm>
            <a:off x="7535917" y="4126098"/>
            <a:ext cx="1618593" cy="369332"/>
          </a:xfrm>
          <a:prstGeom prst="rect">
            <a:avLst/>
          </a:prstGeom>
          <a:noFill/>
        </p:spPr>
        <p:txBody>
          <a:bodyPr wrap="square" rtlCol="0">
            <a:spAutoFit/>
          </a:bodyPr>
          <a:lstStyle/>
          <a:p>
            <a:r>
              <a:rPr lang="en-US" dirty="0" smtClean="0"/>
              <a:t>Grand Rapids</a:t>
            </a:r>
            <a:endParaRPr lang="en-US" dirty="0"/>
          </a:p>
        </p:txBody>
      </p:sp>
    </p:spTree>
    <p:extLst>
      <p:ext uri="{BB962C8B-B14F-4D97-AF65-F5344CB8AC3E}">
        <p14:creationId xmlns:p14="http://schemas.microsoft.com/office/powerpoint/2010/main" val="2322366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Shortcomings</a:t>
            </a:r>
            <a:endParaRPr lang="en-US" dirty="0"/>
          </a:p>
        </p:txBody>
      </p:sp>
      <p:sp>
        <p:nvSpPr>
          <p:cNvPr id="3" name="Content Placeholder 2"/>
          <p:cNvSpPr>
            <a:spLocks noGrp="1"/>
          </p:cNvSpPr>
          <p:nvPr>
            <p:ph idx="1"/>
          </p:nvPr>
        </p:nvSpPr>
        <p:spPr/>
        <p:txBody>
          <a:bodyPr/>
          <a:lstStyle/>
          <a:p>
            <a:r>
              <a:rPr lang="en-US" dirty="0" smtClean="0"/>
              <a:t>The more random points we generate, the more accurate these areas become along the edges. </a:t>
            </a:r>
          </a:p>
          <a:p>
            <a:r>
              <a:rPr lang="en-US" dirty="0" smtClean="0"/>
              <a:t>We only test the two closest institutions by distance for their travel time. Areas that are near-equidistant to 3 or more colleges may be inaccurate because we didn’t test the travel time to those other colleges. </a:t>
            </a:r>
          </a:p>
          <a:p>
            <a:r>
              <a:rPr lang="en-US" dirty="0" smtClean="0"/>
              <a:t>Wayne County CC’s multiple campuses were note addressed.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1333" y="199067"/>
            <a:ext cx="847843" cy="790685"/>
          </a:xfrm>
          <a:prstGeom prst="rect">
            <a:avLst/>
          </a:prstGeom>
        </p:spPr>
      </p:pic>
    </p:spTree>
    <p:extLst>
      <p:ext uri="{BB962C8B-B14F-4D97-AF65-F5344CB8AC3E}">
        <p14:creationId xmlns:p14="http://schemas.microsoft.com/office/powerpoint/2010/main" val="3273752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687CE-9E4E-4356-B6A7-4E55F0625D2A}"/>
              </a:ext>
            </a:extLst>
          </p:cNvPr>
          <p:cNvSpPr>
            <a:spLocks noGrp="1"/>
          </p:cNvSpPr>
          <p:nvPr>
            <p:ph type="title"/>
          </p:nvPr>
        </p:nvSpPr>
        <p:spPr/>
        <p:txBody>
          <a:bodyPr/>
          <a:lstStyle/>
          <a:p>
            <a:r>
              <a:rPr lang="en-US" dirty="0"/>
              <a:t>Learning Goals</a:t>
            </a:r>
          </a:p>
        </p:txBody>
      </p:sp>
      <p:sp>
        <p:nvSpPr>
          <p:cNvPr id="4" name="Content Placeholder 3">
            <a:extLst>
              <a:ext uri="{FF2B5EF4-FFF2-40B4-BE49-F238E27FC236}">
                <a16:creationId xmlns:a16="http://schemas.microsoft.com/office/drawing/2014/main" id="{DFEE48A0-35CD-4403-ADB4-63800E98B349}"/>
              </a:ext>
            </a:extLst>
          </p:cNvPr>
          <p:cNvSpPr>
            <a:spLocks noGrp="1"/>
          </p:cNvSpPr>
          <p:nvPr>
            <p:ph sz="half" idx="1"/>
          </p:nvPr>
        </p:nvSpPr>
        <p:spPr>
          <a:xfrm>
            <a:off x="838200" y="1825624"/>
            <a:ext cx="5181600" cy="4906479"/>
          </a:xfrm>
        </p:spPr>
        <p:txBody>
          <a:bodyPr>
            <a:normAutofit lnSpcReduction="10000"/>
          </a:bodyPr>
          <a:lstStyle/>
          <a:p>
            <a:r>
              <a:rPr lang="en-US" dirty="0"/>
              <a:t>Creating random points (RP) within state bounds [QGIS]</a:t>
            </a:r>
          </a:p>
          <a:p>
            <a:r>
              <a:rPr lang="en-US" dirty="0"/>
              <a:t>Finding the closest (straight distance) colleges to RP [R]</a:t>
            </a:r>
          </a:p>
          <a:p>
            <a:r>
              <a:rPr lang="en-US" dirty="0"/>
              <a:t>Finding nearest travel time college to RP [R]</a:t>
            </a:r>
          </a:p>
          <a:p>
            <a:r>
              <a:rPr lang="en-US" dirty="0"/>
              <a:t>Creating zones around colleges within which all houses </a:t>
            </a:r>
            <a:r>
              <a:rPr lang="en-US" i="1" dirty="0"/>
              <a:t>probably*</a:t>
            </a:r>
            <a:r>
              <a:rPr lang="en-US" dirty="0"/>
              <a:t> have the shortest travel time to that college.</a:t>
            </a:r>
          </a:p>
          <a:p>
            <a:pPr marL="0" indent="0">
              <a:buNone/>
            </a:pPr>
            <a:r>
              <a:rPr lang="en-US" sz="1200" dirty="0"/>
              <a:t>* You will see that the method we use involves random points and then expanding bounds until a random point with a different “closest college’ is reached. I believe this method is accurate enough to be useful but not accurate enough to conclude that all areas are </a:t>
            </a:r>
            <a:r>
              <a:rPr lang="en-US" sz="1200" dirty="0" smtClean="0"/>
              <a:t>perfect.</a:t>
            </a:r>
            <a:endParaRPr lang="en-US" sz="1200" dirty="0"/>
          </a:p>
          <a:p>
            <a:endParaRPr lang="en-US" dirty="0"/>
          </a:p>
        </p:txBody>
      </p:sp>
      <p:sp>
        <p:nvSpPr>
          <p:cNvPr id="5" name="Content Placeholder 4">
            <a:extLst>
              <a:ext uri="{FF2B5EF4-FFF2-40B4-BE49-F238E27FC236}">
                <a16:creationId xmlns:a16="http://schemas.microsoft.com/office/drawing/2014/main" id="{1A66F0EE-68D2-4D85-B89E-A793D5869E4E}"/>
              </a:ext>
            </a:extLst>
          </p:cNvPr>
          <p:cNvSpPr>
            <a:spLocks noGrp="1"/>
          </p:cNvSpPr>
          <p:nvPr>
            <p:ph sz="half" idx="2"/>
          </p:nvPr>
        </p:nvSpPr>
        <p:spPr/>
        <p:txBody>
          <a:bodyPr>
            <a:normAutofit lnSpcReduction="10000"/>
          </a:bodyPr>
          <a:lstStyle/>
          <a:p>
            <a:pPr marL="0" indent="0">
              <a:buNone/>
            </a:pPr>
            <a:r>
              <a:rPr lang="en-US" dirty="0"/>
              <a:t/>
            </a:r>
            <a:br>
              <a:rPr lang="en-US" dirty="0"/>
            </a:br>
            <a:endParaRPr lang="en-US" dirty="0"/>
          </a:p>
        </p:txBody>
      </p:sp>
    </p:spTree>
    <p:extLst>
      <p:ext uri="{BB962C8B-B14F-4D97-AF65-F5344CB8AC3E}">
        <p14:creationId xmlns:p14="http://schemas.microsoft.com/office/powerpoint/2010/main" val="400806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04132"/>
            <a:ext cx="10515600" cy="1325563"/>
          </a:xfrm>
        </p:spPr>
        <p:txBody>
          <a:bodyPr/>
          <a:lstStyle/>
          <a:p>
            <a:pPr algn="ctr"/>
            <a:r>
              <a:rPr lang="en-US" dirty="0" smtClean="0"/>
              <a:t>Thank You</a:t>
            </a:r>
            <a:endParaRPr lang="en-US" dirty="0"/>
          </a:p>
        </p:txBody>
      </p:sp>
      <p:sp>
        <p:nvSpPr>
          <p:cNvPr id="3" name="Content Placeholder 2"/>
          <p:cNvSpPr>
            <a:spLocks noGrp="1"/>
          </p:cNvSpPr>
          <p:nvPr>
            <p:ph idx="1"/>
          </p:nvPr>
        </p:nvSpPr>
        <p:spPr>
          <a:xfrm>
            <a:off x="838200" y="3888827"/>
            <a:ext cx="10515600" cy="2288135"/>
          </a:xfrm>
        </p:spPr>
        <p:txBody>
          <a:bodyPr>
            <a:normAutofit/>
          </a:bodyPr>
          <a:lstStyle/>
          <a:p>
            <a:pPr marL="0" indent="0" algn="ctr">
              <a:buNone/>
            </a:pPr>
            <a:r>
              <a:rPr lang="en-US" sz="2000" dirty="0" smtClean="0"/>
              <a:t>Dan Vollrath</a:t>
            </a:r>
          </a:p>
          <a:p>
            <a:pPr marL="0" indent="0" algn="ctr">
              <a:buNone/>
            </a:pPr>
            <a:r>
              <a:rPr lang="en-US" sz="2000" dirty="0" smtClean="0"/>
              <a:t>Elgin Community College</a:t>
            </a:r>
          </a:p>
          <a:p>
            <a:pPr marL="0" indent="0" algn="ctr">
              <a:buNone/>
            </a:pPr>
            <a:r>
              <a:rPr lang="en-US" sz="2000" dirty="0" smtClean="0"/>
              <a:t>dvollrath@elgin.edu</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1333" y="199067"/>
            <a:ext cx="847843" cy="790685"/>
          </a:xfrm>
          <a:prstGeom prst="rect">
            <a:avLst/>
          </a:prstGeom>
        </p:spPr>
      </p:pic>
    </p:spTree>
    <p:extLst>
      <p:ext uri="{BB962C8B-B14F-4D97-AF65-F5344CB8AC3E}">
        <p14:creationId xmlns:p14="http://schemas.microsoft.com/office/powerpoint/2010/main" val="3045612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E39DE-B3C8-4195-99E5-164363FD327A}"/>
              </a:ext>
            </a:extLst>
          </p:cNvPr>
          <p:cNvSpPr>
            <a:spLocks noGrp="1"/>
          </p:cNvSpPr>
          <p:nvPr>
            <p:ph type="title"/>
          </p:nvPr>
        </p:nvSpPr>
        <p:spPr/>
        <p:txBody>
          <a:bodyPr/>
          <a:lstStyle/>
          <a:p>
            <a:r>
              <a:rPr lang="en-US" dirty="0"/>
              <a:t>Example: Southwest Michigan CCs</a:t>
            </a:r>
          </a:p>
        </p:txBody>
      </p:sp>
      <p:pic>
        <p:nvPicPr>
          <p:cNvPr id="4" name="Content Placeholder 3">
            <a:extLst>
              <a:ext uri="{FF2B5EF4-FFF2-40B4-BE49-F238E27FC236}">
                <a16:creationId xmlns:a16="http://schemas.microsoft.com/office/drawing/2014/main" id="{E2DEBD92-4859-4124-9C8B-4135EA1B45E8}"/>
              </a:ext>
            </a:extLst>
          </p:cNvPr>
          <p:cNvPicPr>
            <a:picLocks noGrp="1" noChangeAspect="1"/>
          </p:cNvPicPr>
          <p:nvPr>
            <p:ph idx="1"/>
          </p:nvPr>
        </p:nvPicPr>
        <p:blipFill>
          <a:blip r:embed="rId2"/>
          <a:stretch>
            <a:fillRect/>
          </a:stretch>
        </p:blipFill>
        <p:spPr>
          <a:xfrm>
            <a:off x="2173357" y="1290559"/>
            <a:ext cx="7071004" cy="4886404"/>
          </a:xfrm>
          <a:prstGeom prst="rect">
            <a:avLst/>
          </a:prstGeom>
        </p:spPr>
      </p:pic>
      <p:sp>
        <p:nvSpPr>
          <p:cNvPr id="5" name="TextBox 4">
            <a:extLst>
              <a:ext uri="{FF2B5EF4-FFF2-40B4-BE49-F238E27FC236}">
                <a16:creationId xmlns:a16="http://schemas.microsoft.com/office/drawing/2014/main" id="{CDA79320-8054-4E0D-A317-087B5D6D0ABD}"/>
              </a:ext>
            </a:extLst>
          </p:cNvPr>
          <p:cNvSpPr txBox="1"/>
          <p:nvPr/>
        </p:nvSpPr>
        <p:spPr>
          <a:xfrm>
            <a:off x="265043" y="6176963"/>
            <a:ext cx="11088757" cy="461665"/>
          </a:xfrm>
          <a:prstGeom prst="rect">
            <a:avLst/>
          </a:prstGeom>
          <a:noFill/>
        </p:spPr>
        <p:txBody>
          <a:bodyPr wrap="square" rtlCol="0">
            <a:spAutoFit/>
          </a:bodyPr>
          <a:lstStyle/>
          <a:p>
            <a:r>
              <a:rPr lang="en-US" sz="1200" dirty="0"/>
              <a:t>School name labels weren’t added because the target audience is expected to know which point represents which school. Moving from left to right, Lake Michigan College, Southwestern Michigan College, Kalamazoo Valley CC, Grand Rapids CC, Glen Oaks CC, Kellogg CC, Lansing CC, Jackson College.</a:t>
            </a:r>
          </a:p>
        </p:txBody>
      </p:sp>
    </p:spTree>
    <p:extLst>
      <p:ext uri="{BB962C8B-B14F-4D97-AF65-F5344CB8AC3E}">
        <p14:creationId xmlns:p14="http://schemas.microsoft.com/office/powerpoint/2010/main" val="29790852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CDA8-68CB-4647-996B-AE88D97BA20E}"/>
              </a:ext>
            </a:extLst>
          </p:cNvPr>
          <p:cNvSpPr>
            <a:spLocks noGrp="1"/>
          </p:cNvSpPr>
          <p:nvPr>
            <p:ph type="title"/>
          </p:nvPr>
        </p:nvSpPr>
        <p:spPr/>
        <p:txBody>
          <a:bodyPr/>
          <a:lstStyle/>
          <a:p>
            <a:r>
              <a:rPr lang="en-US" dirty="0"/>
              <a:t>Background and Data Needed</a:t>
            </a:r>
          </a:p>
        </p:txBody>
      </p:sp>
      <p:sp>
        <p:nvSpPr>
          <p:cNvPr id="3" name="Content Placeholder 2">
            <a:extLst>
              <a:ext uri="{FF2B5EF4-FFF2-40B4-BE49-F238E27FC236}">
                <a16:creationId xmlns:a16="http://schemas.microsoft.com/office/drawing/2014/main" id="{F3245C8E-8291-4B2B-A2E8-22554516C894}"/>
              </a:ext>
            </a:extLst>
          </p:cNvPr>
          <p:cNvSpPr>
            <a:spLocks noGrp="1"/>
          </p:cNvSpPr>
          <p:nvPr>
            <p:ph idx="1"/>
          </p:nvPr>
        </p:nvSpPr>
        <p:spPr/>
        <p:txBody>
          <a:bodyPr>
            <a:normAutofit/>
          </a:bodyPr>
          <a:lstStyle/>
          <a:p>
            <a:r>
              <a:rPr lang="en-US" sz="2000" dirty="0"/>
              <a:t>R and QGIS</a:t>
            </a:r>
          </a:p>
          <a:p>
            <a:pPr lvl="1"/>
            <a:r>
              <a:rPr lang="en-US" sz="1800" dirty="0"/>
              <a:t>No background necessary, both open source and easily downloadable</a:t>
            </a:r>
          </a:p>
          <a:p>
            <a:r>
              <a:rPr lang="en-US" sz="2000" dirty="0"/>
              <a:t>States Shapefile</a:t>
            </a:r>
          </a:p>
          <a:p>
            <a:pPr lvl="1"/>
            <a:r>
              <a:rPr lang="en-US" sz="1800" dirty="0">
                <a:hlinkClick r:id="rId2"/>
              </a:rPr>
              <a:t>https://www.census.gov/geo/maps-data/data/cbf/cbf_state.html</a:t>
            </a:r>
            <a:endParaRPr lang="en-US" sz="1800" dirty="0"/>
          </a:p>
          <a:p>
            <a:pPr lvl="1"/>
            <a:r>
              <a:rPr lang="en-US" sz="1800" dirty="0"/>
              <a:t>500k should be fine. Higher resolution files are available</a:t>
            </a:r>
          </a:p>
          <a:p>
            <a:pPr lvl="1"/>
            <a:r>
              <a:rPr lang="en-US" sz="1800" dirty="0"/>
              <a:t>After download, extract zipped folder. We will use .</a:t>
            </a:r>
            <a:r>
              <a:rPr lang="en-US" sz="1800" dirty="0" err="1"/>
              <a:t>shp</a:t>
            </a:r>
            <a:r>
              <a:rPr lang="en-US" sz="1800" dirty="0"/>
              <a:t> file but be sure to NOT delete the other files in the folder. All files support the .</a:t>
            </a:r>
            <a:r>
              <a:rPr lang="en-US" sz="1800" dirty="0" err="1"/>
              <a:t>shp</a:t>
            </a:r>
            <a:r>
              <a:rPr lang="en-US" sz="1800" dirty="0"/>
              <a:t> file we use.</a:t>
            </a:r>
          </a:p>
          <a:p>
            <a:r>
              <a:rPr lang="en-US" sz="2000" dirty="0"/>
              <a:t>Creating Excel file with colleges and addresses</a:t>
            </a:r>
          </a:p>
          <a:p>
            <a:pPr lvl="1"/>
            <a:r>
              <a:rPr lang="en-US" sz="1800" dirty="0"/>
              <a:t>For Michigan, I could not find a file with schools and their addresses. IPEDS probably has something but I couldn’t get the information out cleanly.</a:t>
            </a:r>
          </a:p>
          <a:p>
            <a:pPr lvl="1"/>
            <a:r>
              <a:rPr lang="en-US" sz="1800" dirty="0">
                <a:hlinkClick r:id="rId3"/>
              </a:rPr>
              <a:t>https://ope.ed.gov/accreditation/getdownloadfile.aspx</a:t>
            </a:r>
            <a:endParaRPr lang="en-US" sz="1800" dirty="0"/>
          </a:p>
          <a:p>
            <a:pPr lvl="2"/>
            <a:r>
              <a:rPr lang="en-US" sz="1800" dirty="0"/>
              <a:t>Excel file of all colleges with addresses. For Michigan, I only had 28 schools to find and add on to a separate sheet of just Michigan CCs. </a:t>
            </a:r>
          </a:p>
          <a:p>
            <a:pPr lvl="1"/>
            <a:endParaRPr lang="en-US" sz="2000" dirty="0"/>
          </a:p>
        </p:txBody>
      </p:sp>
    </p:spTree>
    <p:extLst>
      <p:ext uri="{BB962C8B-B14F-4D97-AF65-F5344CB8AC3E}">
        <p14:creationId xmlns:p14="http://schemas.microsoft.com/office/powerpoint/2010/main" val="336404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0A089-B178-4879-B87A-046CA5CE9A74}"/>
              </a:ext>
            </a:extLst>
          </p:cNvPr>
          <p:cNvSpPr>
            <a:spLocks noGrp="1"/>
          </p:cNvSpPr>
          <p:nvPr>
            <p:ph type="title"/>
          </p:nvPr>
        </p:nvSpPr>
        <p:spPr/>
        <p:txBody>
          <a:bodyPr/>
          <a:lstStyle/>
          <a:p>
            <a:r>
              <a:rPr lang="en-US" dirty="0"/>
              <a:t>College Excel File</a:t>
            </a:r>
          </a:p>
        </p:txBody>
      </p:sp>
      <p:sp>
        <p:nvSpPr>
          <p:cNvPr id="3" name="Content Placeholder 2">
            <a:extLst>
              <a:ext uri="{FF2B5EF4-FFF2-40B4-BE49-F238E27FC236}">
                <a16:creationId xmlns:a16="http://schemas.microsoft.com/office/drawing/2014/main" id="{8DEF2534-4A26-420F-8ED9-56E91E53F0A0}"/>
              </a:ext>
            </a:extLst>
          </p:cNvPr>
          <p:cNvSpPr>
            <a:spLocks noGrp="1"/>
          </p:cNvSpPr>
          <p:nvPr>
            <p:ph idx="1"/>
          </p:nvPr>
        </p:nvSpPr>
        <p:spPr>
          <a:xfrm>
            <a:off x="838200" y="1825625"/>
            <a:ext cx="10515600" cy="3196949"/>
          </a:xfrm>
        </p:spPr>
        <p:txBody>
          <a:bodyPr>
            <a:normAutofit/>
          </a:bodyPr>
          <a:lstStyle/>
          <a:p>
            <a:r>
              <a:rPr lang="en-US" dirty="0"/>
              <a:t>Whether using your own data source or the one I offered, follow these steps.</a:t>
            </a:r>
          </a:p>
          <a:p>
            <a:pPr lvl="1"/>
            <a:r>
              <a:rPr lang="en-US" dirty="0"/>
              <a:t>Eliminate extraneous data. Having some general information for each college may be useful but that depends on how you will be presenting this project.</a:t>
            </a:r>
          </a:p>
          <a:p>
            <a:pPr lvl="1"/>
            <a:r>
              <a:rPr lang="en-US" dirty="0"/>
              <a:t>Use concatenate in Excel to bring the different parts of an address into one variable.</a:t>
            </a:r>
          </a:p>
        </p:txBody>
      </p:sp>
      <p:pic>
        <p:nvPicPr>
          <p:cNvPr id="4" name="Picture 3">
            <a:extLst>
              <a:ext uri="{FF2B5EF4-FFF2-40B4-BE49-F238E27FC236}">
                <a16:creationId xmlns:a16="http://schemas.microsoft.com/office/drawing/2014/main" id="{AE6A1097-6F7D-4B02-BC0B-0F98121C7E8C}"/>
              </a:ext>
            </a:extLst>
          </p:cNvPr>
          <p:cNvPicPr>
            <a:picLocks noChangeAspect="1"/>
          </p:cNvPicPr>
          <p:nvPr/>
        </p:nvPicPr>
        <p:blipFill>
          <a:blip r:embed="rId2"/>
          <a:stretch>
            <a:fillRect/>
          </a:stretch>
        </p:blipFill>
        <p:spPr>
          <a:xfrm>
            <a:off x="705433" y="5349875"/>
            <a:ext cx="10467975" cy="1143000"/>
          </a:xfrm>
          <a:prstGeom prst="rect">
            <a:avLst/>
          </a:prstGeom>
        </p:spPr>
      </p:pic>
    </p:spTree>
    <p:extLst>
      <p:ext uri="{BB962C8B-B14F-4D97-AF65-F5344CB8AC3E}">
        <p14:creationId xmlns:p14="http://schemas.microsoft.com/office/powerpoint/2010/main" val="2912978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5D83E-2A7A-40D1-86D1-54F4895A13B0}"/>
              </a:ext>
            </a:extLst>
          </p:cNvPr>
          <p:cNvSpPr>
            <a:spLocks noGrp="1"/>
          </p:cNvSpPr>
          <p:nvPr>
            <p:ph type="title"/>
          </p:nvPr>
        </p:nvSpPr>
        <p:spPr>
          <a:xfrm>
            <a:off x="838200" y="365125"/>
            <a:ext cx="10515600" cy="1325563"/>
          </a:xfrm>
        </p:spPr>
        <p:txBody>
          <a:bodyPr/>
          <a:lstStyle/>
          <a:p>
            <a:r>
              <a:rPr lang="en-US" dirty="0"/>
              <a:t>R Code: Geocoding Institutions</a:t>
            </a:r>
          </a:p>
        </p:txBody>
      </p:sp>
      <p:sp>
        <p:nvSpPr>
          <p:cNvPr id="3" name="Content Placeholder 2">
            <a:extLst>
              <a:ext uri="{FF2B5EF4-FFF2-40B4-BE49-F238E27FC236}">
                <a16:creationId xmlns:a16="http://schemas.microsoft.com/office/drawing/2014/main" id="{8BEFFEEE-CDF9-441C-9546-CD08B8919194}"/>
              </a:ext>
            </a:extLst>
          </p:cNvPr>
          <p:cNvSpPr>
            <a:spLocks noGrp="1"/>
          </p:cNvSpPr>
          <p:nvPr>
            <p:ph sz="half" idx="1"/>
          </p:nvPr>
        </p:nvSpPr>
        <p:spPr/>
        <p:txBody>
          <a:bodyPr>
            <a:normAutofit fontScale="40000" lnSpcReduction="20000"/>
          </a:bodyPr>
          <a:lstStyle/>
          <a:p>
            <a:pPr marL="0" indent="0">
              <a:buNone/>
            </a:pPr>
            <a:r>
              <a:rPr lang="en-US" dirty="0"/>
              <a:t># Dan Vollrath</a:t>
            </a:r>
          </a:p>
          <a:p>
            <a:pPr marL="0" indent="0">
              <a:buNone/>
            </a:pPr>
            <a:r>
              <a:rPr lang="en-US" dirty="0"/>
              <a:t># Find a way to map the area with closest drive time to school</a:t>
            </a:r>
          </a:p>
          <a:p>
            <a:pPr marL="0" indent="0">
              <a:buNone/>
            </a:pPr>
            <a:r>
              <a:rPr lang="en-US" dirty="0"/>
              <a:t># Example: https://www.caliper.com/featured-maps/maptitude-nba-arena-map.html</a:t>
            </a:r>
          </a:p>
          <a:p>
            <a:pPr marL="0" indent="0">
              <a:buNone/>
            </a:pPr>
            <a:r>
              <a:rPr lang="en-US" dirty="0"/>
              <a:t># Voronoi Polygons</a:t>
            </a:r>
          </a:p>
          <a:p>
            <a:pPr marL="0" indent="0">
              <a:buNone/>
            </a:pPr>
            <a:r>
              <a:rPr lang="en-US" dirty="0"/>
              <a:t># Feb 2018</a:t>
            </a:r>
          </a:p>
          <a:p>
            <a:pPr marL="0" indent="0">
              <a:buNone/>
            </a:pPr>
            <a:endParaRPr lang="en-US" dirty="0"/>
          </a:p>
          <a:p>
            <a:pPr marL="0" indent="0">
              <a:buNone/>
            </a:pPr>
            <a:endParaRPr lang="en-US" dirty="0"/>
          </a:p>
          <a:p>
            <a:pPr marL="0" indent="0">
              <a:buNone/>
            </a:pPr>
            <a:r>
              <a:rPr lang="en-US" dirty="0" err="1"/>
              <a:t>install.packages</a:t>
            </a:r>
            <a:r>
              <a:rPr lang="en-US" dirty="0"/>
              <a:t>("ggplot2")</a:t>
            </a:r>
          </a:p>
          <a:p>
            <a:pPr marL="0" indent="0">
              <a:buNone/>
            </a:pPr>
            <a:r>
              <a:rPr lang="en-US" dirty="0" err="1"/>
              <a:t>install.packages</a:t>
            </a:r>
            <a:r>
              <a:rPr lang="en-US" dirty="0"/>
              <a:t>("</a:t>
            </a:r>
            <a:r>
              <a:rPr lang="en-US" dirty="0" err="1"/>
              <a:t>ggmap</a:t>
            </a:r>
            <a:r>
              <a:rPr lang="en-US" dirty="0"/>
              <a:t>")</a:t>
            </a:r>
          </a:p>
          <a:p>
            <a:pPr marL="0" indent="0">
              <a:buNone/>
            </a:pPr>
            <a:r>
              <a:rPr lang="en-US" dirty="0" err="1"/>
              <a:t>install.packages</a:t>
            </a:r>
            <a:r>
              <a:rPr lang="en-US" dirty="0"/>
              <a:t>("geosphere")</a:t>
            </a:r>
          </a:p>
          <a:p>
            <a:pPr marL="0" indent="0">
              <a:buNone/>
            </a:pPr>
            <a:r>
              <a:rPr lang="en-US" dirty="0" err="1"/>
              <a:t>install.packages</a:t>
            </a:r>
            <a:r>
              <a:rPr lang="en-US" dirty="0"/>
              <a:t>("</a:t>
            </a:r>
            <a:r>
              <a:rPr lang="en-US" dirty="0" err="1"/>
              <a:t>gmapsdistance</a:t>
            </a:r>
            <a:r>
              <a:rPr lang="en-US" dirty="0"/>
              <a:t>")</a:t>
            </a:r>
          </a:p>
          <a:p>
            <a:pPr marL="0" indent="0">
              <a:buNone/>
            </a:pPr>
            <a:r>
              <a:rPr lang="en-US" dirty="0" err="1"/>
              <a:t>Install.packages</a:t>
            </a:r>
            <a:r>
              <a:rPr lang="en-US" dirty="0"/>
              <a:t>(“</a:t>
            </a:r>
            <a:r>
              <a:rPr lang="en-US" dirty="0" err="1"/>
              <a:t>readr</a:t>
            </a:r>
            <a:r>
              <a:rPr lang="en-US" dirty="0"/>
              <a:t>”)</a:t>
            </a:r>
          </a:p>
          <a:p>
            <a:pPr marL="0" indent="0">
              <a:buNone/>
            </a:pPr>
            <a:r>
              <a:rPr lang="en-US" dirty="0"/>
              <a:t>library(</a:t>
            </a:r>
            <a:r>
              <a:rPr lang="en-US" dirty="0" err="1"/>
              <a:t>ggmap</a:t>
            </a:r>
            <a:r>
              <a:rPr lang="en-US" dirty="0"/>
              <a:t>)</a:t>
            </a:r>
          </a:p>
          <a:p>
            <a:pPr marL="0" indent="0">
              <a:buNone/>
            </a:pPr>
            <a:r>
              <a:rPr lang="en-US" dirty="0"/>
              <a:t>library(ggplot2)</a:t>
            </a:r>
          </a:p>
          <a:p>
            <a:pPr marL="0" indent="0">
              <a:buNone/>
            </a:pPr>
            <a:r>
              <a:rPr lang="en-US" dirty="0"/>
              <a:t>library(geosphere)</a:t>
            </a:r>
          </a:p>
          <a:p>
            <a:pPr marL="0" indent="0">
              <a:buNone/>
            </a:pPr>
            <a:r>
              <a:rPr lang="en-US" dirty="0"/>
              <a:t>library(</a:t>
            </a:r>
            <a:r>
              <a:rPr lang="en-US" dirty="0" err="1"/>
              <a:t>gmapsdistance</a:t>
            </a:r>
            <a:r>
              <a:rPr lang="en-US" dirty="0"/>
              <a:t>)</a:t>
            </a:r>
          </a:p>
          <a:p>
            <a:pPr marL="0" indent="0">
              <a:buNone/>
            </a:pPr>
            <a:r>
              <a:rPr lang="en-US" dirty="0"/>
              <a:t>library(</a:t>
            </a:r>
            <a:r>
              <a:rPr lang="en-US" dirty="0" err="1"/>
              <a:t>readr</a:t>
            </a:r>
            <a:r>
              <a:rPr lang="en-US" dirty="0"/>
              <a:t>)</a:t>
            </a:r>
          </a:p>
        </p:txBody>
      </p:sp>
      <p:sp>
        <p:nvSpPr>
          <p:cNvPr id="4" name="Content Placeholder 3">
            <a:extLst>
              <a:ext uri="{FF2B5EF4-FFF2-40B4-BE49-F238E27FC236}">
                <a16:creationId xmlns:a16="http://schemas.microsoft.com/office/drawing/2014/main" id="{96B5F2DE-816D-4F2A-943E-1AFCA3CFC181}"/>
              </a:ext>
            </a:extLst>
          </p:cNvPr>
          <p:cNvSpPr>
            <a:spLocks noGrp="1"/>
          </p:cNvSpPr>
          <p:nvPr>
            <p:ph sz="half" idx="2"/>
          </p:nvPr>
        </p:nvSpPr>
        <p:spPr/>
        <p:txBody>
          <a:bodyPr>
            <a:normAutofit/>
          </a:bodyPr>
          <a:lstStyle/>
          <a:p>
            <a:r>
              <a:rPr lang="en-US" sz="2400" dirty="0"/>
              <a:t>It’s always important to comment your code. This helps future users of your code understand what is happening and helps them fix issues.</a:t>
            </a:r>
          </a:p>
          <a:p>
            <a:r>
              <a:rPr lang="en-US" sz="2400" dirty="0"/>
              <a:t>Installing packages and libraries used to geocode, calculate distance and travel time, read and save csv and excel files.</a:t>
            </a:r>
          </a:p>
        </p:txBody>
      </p:sp>
      <p:pic>
        <p:nvPicPr>
          <p:cNvPr id="1030" name="Picture 6" descr="Image result for R studio">
            <a:extLst>
              <a:ext uri="{FF2B5EF4-FFF2-40B4-BE49-F238E27FC236}">
                <a16:creationId xmlns:a16="http://schemas.microsoft.com/office/drawing/2014/main" id="{CDA50BAE-2DA0-4DAE-934D-F187916AE72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762304" y="111088"/>
            <a:ext cx="1182991" cy="916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541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EA93C-07D8-49AE-BBEA-D72C3E789130}"/>
              </a:ext>
            </a:extLst>
          </p:cNvPr>
          <p:cNvSpPr>
            <a:spLocks noGrp="1"/>
          </p:cNvSpPr>
          <p:nvPr>
            <p:ph type="title"/>
          </p:nvPr>
        </p:nvSpPr>
        <p:spPr/>
        <p:txBody>
          <a:bodyPr/>
          <a:lstStyle/>
          <a:p>
            <a:r>
              <a:rPr lang="en-US" dirty="0"/>
              <a:t>R Code: Geocoding Institutions</a:t>
            </a:r>
          </a:p>
        </p:txBody>
      </p:sp>
      <p:sp>
        <p:nvSpPr>
          <p:cNvPr id="3" name="Content Placeholder 2">
            <a:extLst>
              <a:ext uri="{FF2B5EF4-FFF2-40B4-BE49-F238E27FC236}">
                <a16:creationId xmlns:a16="http://schemas.microsoft.com/office/drawing/2014/main" id="{B9C1CB65-011C-4F4B-95A1-74AA3B0EB046}"/>
              </a:ext>
            </a:extLst>
          </p:cNvPr>
          <p:cNvSpPr>
            <a:spLocks noGrp="1"/>
          </p:cNvSpPr>
          <p:nvPr>
            <p:ph sz="half" idx="1"/>
          </p:nvPr>
        </p:nvSpPr>
        <p:spPr>
          <a:xfrm>
            <a:off x="291548" y="1825625"/>
            <a:ext cx="5728252" cy="4351338"/>
          </a:xfrm>
        </p:spPr>
        <p:txBody>
          <a:bodyPr>
            <a:normAutofit fontScale="77500" lnSpcReduction="20000"/>
          </a:bodyPr>
          <a:lstStyle/>
          <a:p>
            <a:pPr marL="0" indent="0">
              <a:buNone/>
            </a:pPr>
            <a:r>
              <a:rPr lang="en-US" sz="1400" dirty="0"/>
              <a:t># Bring in Excel file of our colleges and their addresses</a:t>
            </a:r>
          </a:p>
          <a:p>
            <a:pPr marL="0" indent="0">
              <a:buNone/>
            </a:pPr>
            <a:r>
              <a:rPr lang="en-US" sz="1400" dirty="0" err="1"/>
              <a:t>dat</a:t>
            </a:r>
            <a:r>
              <a:rPr lang="en-US" sz="1400" dirty="0"/>
              <a:t> &lt;- </a:t>
            </a:r>
            <a:r>
              <a:rPr lang="en-US" sz="1400" dirty="0" err="1"/>
              <a:t>read_excel</a:t>
            </a:r>
            <a:r>
              <a:rPr lang="en-US" sz="1400" dirty="0"/>
              <a:t> ("</a:t>
            </a:r>
            <a:r>
              <a:rPr lang="en-US" sz="1400" dirty="0">
                <a:highlight>
                  <a:srgbClr val="00FFFF"/>
                </a:highlight>
              </a:rPr>
              <a:t>C:/Users/Dan/Dropbox/Work/Mapping/AllColleges_WithAddress</a:t>
            </a:r>
            <a:r>
              <a:rPr lang="en-US" sz="1400" dirty="0"/>
              <a:t>.xlsx", sheet = "</a:t>
            </a:r>
            <a:r>
              <a:rPr lang="en-US" sz="1400" dirty="0">
                <a:highlight>
                  <a:srgbClr val="00FFFF"/>
                </a:highlight>
              </a:rPr>
              <a:t>2-Yr MI</a:t>
            </a:r>
            <a:r>
              <a:rPr lang="en-US" sz="1400" dirty="0"/>
              <a:t>") </a:t>
            </a:r>
          </a:p>
          <a:p>
            <a:pPr marL="0" indent="0">
              <a:buNone/>
            </a:pPr>
            <a:endParaRPr lang="en-US" sz="1400" dirty="0"/>
          </a:p>
          <a:p>
            <a:pPr marL="0" indent="0">
              <a:buNone/>
            </a:pPr>
            <a:r>
              <a:rPr lang="en-US" sz="1400" dirty="0"/>
              <a:t># Geocoding Community Colleges</a:t>
            </a:r>
          </a:p>
          <a:p>
            <a:pPr marL="0" indent="0">
              <a:buNone/>
            </a:pPr>
            <a:r>
              <a:rPr lang="en-US" sz="1400" dirty="0"/>
              <a:t>n &lt;- length(</a:t>
            </a:r>
            <a:r>
              <a:rPr lang="en-US" sz="1400" dirty="0" err="1"/>
              <a:t>dat</a:t>
            </a:r>
            <a:r>
              <a:rPr lang="en-US" sz="1400" dirty="0"/>
              <a:t>)</a:t>
            </a:r>
          </a:p>
          <a:p>
            <a:pPr marL="0" indent="0">
              <a:buNone/>
            </a:pPr>
            <a:r>
              <a:rPr lang="en-US" sz="1400" dirty="0" err="1"/>
              <a:t>dat</a:t>
            </a:r>
            <a:r>
              <a:rPr lang="en-US" sz="1400" dirty="0"/>
              <a:t>[,(n+1)] &lt;- NA ; </a:t>
            </a:r>
            <a:r>
              <a:rPr lang="en-US" sz="1400" dirty="0" err="1"/>
              <a:t>colnames</a:t>
            </a:r>
            <a:r>
              <a:rPr lang="en-US" sz="1400" dirty="0"/>
              <a:t>(</a:t>
            </a:r>
            <a:r>
              <a:rPr lang="en-US" sz="1400" dirty="0" err="1"/>
              <a:t>dat</a:t>
            </a:r>
            <a:r>
              <a:rPr lang="en-US" sz="1400" dirty="0"/>
              <a:t>)[(n+1)] &lt;- "</a:t>
            </a:r>
            <a:r>
              <a:rPr lang="en-US" sz="1400" dirty="0" err="1"/>
              <a:t>lon</a:t>
            </a:r>
            <a:r>
              <a:rPr lang="en-US" sz="1400" dirty="0"/>
              <a:t>"</a:t>
            </a:r>
          </a:p>
          <a:p>
            <a:pPr marL="0" indent="0">
              <a:buNone/>
            </a:pPr>
            <a:r>
              <a:rPr lang="en-US" sz="1400" dirty="0" err="1"/>
              <a:t>dat</a:t>
            </a:r>
            <a:r>
              <a:rPr lang="en-US" sz="1400" dirty="0"/>
              <a:t>[,(n+2)] &lt;- NA ; </a:t>
            </a:r>
            <a:r>
              <a:rPr lang="en-US" sz="1400" dirty="0" err="1"/>
              <a:t>colnames</a:t>
            </a:r>
            <a:r>
              <a:rPr lang="en-US" sz="1400" dirty="0"/>
              <a:t>(</a:t>
            </a:r>
            <a:r>
              <a:rPr lang="en-US" sz="1400" dirty="0" err="1"/>
              <a:t>dat</a:t>
            </a:r>
            <a:r>
              <a:rPr lang="en-US" sz="1400" dirty="0"/>
              <a:t>)[(n+2)] &lt;- "</a:t>
            </a:r>
            <a:r>
              <a:rPr lang="en-US" sz="1400" dirty="0" err="1"/>
              <a:t>lat</a:t>
            </a:r>
            <a:r>
              <a:rPr lang="en-US" sz="1400" dirty="0"/>
              <a:t>"</a:t>
            </a:r>
          </a:p>
          <a:p>
            <a:pPr marL="0" indent="0">
              <a:buNone/>
            </a:pPr>
            <a:r>
              <a:rPr lang="en-US" sz="1400" dirty="0"/>
              <a:t>View(</a:t>
            </a:r>
            <a:r>
              <a:rPr lang="en-US" sz="1400" dirty="0" err="1"/>
              <a:t>dat</a:t>
            </a:r>
            <a:r>
              <a:rPr lang="en-US" sz="1400" dirty="0"/>
              <a:t>)</a:t>
            </a:r>
          </a:p>
          <a:p>
            <a:pPr marL="0" indent="0">
              <a:buNone/>
            </a:pPr>
            <a:endParaRPr lang="en-US" sz="1400" dirty="0"/>
          </a:p>
          <a:p>
            <a:pPr marL="0" indent="0">
              <a:buNone/>
            </a:pPr>
            <a:r>
              <a:rPr lang="en-US" sz="1400" dirty="0"/>
              <a:t>m &lt;- </a:t>
            </a:r>
            <a:r>
              <a:rPr lang="en-US" sz="1400" dirty="0" err="1"/>
              <a:t>nrow</a:t>
            </a:r>
            <a:r>
              <a:rPr lang="en-US" sz="1400" dirty="0"/>
              <a:t>(</a:t>
            </a:r>
            <a:r>
              <a:rPr lang="en-US" sz="1400" dirty="0" err="1"/>
              <a:t>dat</a:t>
            </a:r>
            <a:r>
              <a:rPr lang="en-US" sz="1400" dirty="0"/>
              <a:t>)</a:t>
            </a:r>
          </a:p>
          <a:p>
            <a:pPr marL="0" indent="0">
              <a:buNone/>
            </a:pPr>
            <a:r>
              <a:rPr lang="en-US" sz="1400" dirty="0"/>
              <a:t>for(</a:t>
            </a:r>
            <a:r>
              <a:rPr lang="en-US" sz="1400" dirty="0" err="1"/>
              <a:t>i</a:t>
            </a:r>
            <a:r>
              <a:rPr lang="en-US" sz="1400" dirty="0"/>
              <a:t> in 1:m){</a:t>
            </a:r>
          </a:p>
          <a:p>
            <a:pPr marL="0" indent="0">
              <a:buNone/>
            </a:pPr>
            <a:r>
              <a:rPr lang="en-US" sz="1400" dirty="0"/>
              <a:t>  x &lt;- geocode(</a:t>
            </a:r>
            <a:r>
              <a:rPr lang="en-US" sz="1400" dirty="0" err="1"/>
              <a:t>as.character</a:t>
            </a:r>
            <a:r>
              <a:rPr lang="en-US" sz="1400" dirty="0"/>
              <a:t>(</a:t>
            </a:r>
            <a:r>
              <a:rPr lang="en-US" sz="1400" dirty="0" err="1"/>
              <a:t>dat</a:t>
            </a:r>
            <a:r>
              <a:rPr lang="en-US" sz="1400" dirty="0"/>
              <a:t>[</a:t>
            </a:r>
            <a:r>
              <a:rPr lang="en-US" sz="1400" dirty="0" err="1"/>
              <a:t>i</a:t>
            </a:r>
            <a:r>
              <a:rPr lang="en-US" sz="1400" dirty="0"/>
              <a:t>,"</a:t>
            </a:r>
            <a:r>
              <a:rPr lang="en-US" sz="1400" dirty="0" err="1"/>
              <a:t>Full_Address</a:t>
            </a:r>
            <a:r>
              <a:rPr lang="en-US" sz="1400" dirty="0"/>
              <a:t>"]))</a:t>
            </a:r>
          </a:p>
          <a:p>
            <a:pPr marL="0" indent="0">
              <a:buNone/>
            </a:pPr>
            <a:r>
              <a:rPr lang="en-US" sz="1400" dirty="0"/>
              <a:t>  </a:t>
            </a:r>
            <a:r>
              <a:rPr lang="en-US" sz="1400" dirty="0" err="1"/>
              <a:t>dat</a:t>
            </a:r>
            <a:r>
              <a:rPr lang="en-US" sz="1400" dirty="0"/>
              <a:t>[</a:t>
            </a:r>
            <a:r>
              <a:rPr lang="en-US" sz="1400" dirty="0" err="1"/>
              <a:t>i</a:t>
            </a:r>
            <a:r>
              <a:rPr lang="en-US" sz="1400" dirty="0"/>
              <a:t>,"</a:t>
            </a:r>
            <a:r>
              <a:rPr lang="en-US" sz="1400" dirty="0" err="1"/>
              <a:t>lon</a:t>
            </a:r>
            <a:r>
              <a:rPr lang="en-US" sz="1400" dirty="0"/>
              <a:t>"] &lt;- x[,"</a:t>
            </a:r>
            <a:r>
              <a:rPr lang="en-US" sz="1400" dirty="0" err="1"/>
              <a:t>lon</a:t>
            </a:r>
            <a:r>
              <a:rPr lang="en-US" sz="1400" dirty="0"/>
              <a:t>"]</a:t>
            </a:r>
          </a:p>
          <a:p>
            <a:pPr marL="0" indent="0">
              <a:buNone/>
            </a:pPr>
            <a:r>
              <a:rPr lang="en-US" sz="1400" dirty="0"/>
              <a:t>  </a:t>
            </a:r>
            <a:r>
              <a:rPr lang="en-US" sz="1400" dirty="0" err="1"/>
              <a:t>dat</a:t>
            </a:r>
            <a:r>
              <a:rPr lang="en-US" sz="1400" dirty="0"/>
              <a:t>[</a:t>
            </a:r>
            <a:r>
              <a:rPr lang="en-US" sz="1400" dirty="0" err="1"/>
              <a:t>i</a:t>
            </a:r>
            <a:r>
              <a:rPr lang="en-US" sz="1400" dirty="0"/>
              <a:t>,"</a:t>
            </a:r>
            <a:r>
              <a:rPr lang="en-US" sz="1400" dirty="0" err="1"/>
              <a:t>lat</a:t>
            </a:r>
            <a:r>
              <a:rPr lang="en-US" sz="1400" dirty="0"/>
              <a:t>"] &lt;- x[,"</a:t>
            </a:r>
            <a:r>
              <a:rPr lang="en-US" sz="1400" dirty="0" err="1"/>
              <a:t>lat</a:t>
            </a:r>
            <a:r>
              <a:rPr lang="en-US" sz="1400" dirty="0"/>
              <a:t>"]</a:t>
            </a:r>
          </a:p>
          <a:p>
            <a:pPr marL="0" indent="0">
              <a:buNone/>
            </a:pPr>
            <a:r>
              <a:rPr lang="en-US" sz="1400" dirty="0"/>
              <a:t>  </a:t>
            </a:r>
            <a:r>
              <a:rPr lang="en-US" sz="1400" dirty="0" err="1"/>
              <a:t>Sys.sleep</a:t>
            </a:r>
            <a:r>
              <a:rPr lang="en-US" sz="1400" dirty="0"/>
              <a:t>(.1)</a:t>
            </a:r>
          </a:p>
          <a:p>
            <a:pPr marL="0" indent="0">
              <a:buNone/>
            </a:pPr>
            <a:r>
              <a:rPr lang="en-US" sz="1400" dirty="0"/>
              <a:t>}</a:t>
            </a:r>
          </a:p>
        </p:txBody>
      </p:sp>
      <p:sp>
        <p:nvSpPr>
          <p:cNvPr id="4" name="Content Placeholder 3">
            <a:extLst>
              <a:ext uri="{FF2B5EF4-FFF2-40B4-BE49-F238E27FC236}">
                <a16:creationId xmlns:a16="http://schemas.microsoft.com/office/drawing/2014/main" id="{AACD5088-8B73-4670-BD37-17EB1A2E16BD}"/>
              </a:ext>
            </a:extLst>
          </p:cNvPr>
          <p:cNvSpPr>
            <a:spLocks noGrp="1"/>
          </p:cNvSpPr>
          <p:nvPr>
            <p:ph sz="half" idx="2"/>
          </p:nvPr>
        </p:nvSpPr>
        <p:spPr/>
        <p:txBody>
          <a:bodyPr>
            <a:normAutofit fontScale="77500" lnSpcReduction="20000"/>
          </a:bodyPr>
          <a:lstStyle/>
          <a:p>
            <a:r>
              <a:rPr lang="en-US" dirty="0"/>
              <a:t>First Block of Code</a:t>
            </a:r>
          </a:p>
          <a:p>
            <a:pPr lvl="1"/>
            <a:r>
              <a:rPr lang="en-US" dirty="0"/>
              <a:t>All we’re doing here is bringing in an excel file named “</a:t>
            </a:r>
            <a:r>
              <a:rPr lang="en-US" dirty="0" err="1"/>
              <a:t>AllColleges_WithAddress</a:t>
            </a:r>
            <a:r>
              <a:rPr lang="en-US" dirty="0"/>
              <a:t>” and just the sheet named “2-Yr MI”. We’re then saving this sheet to an object called ‘</a:t>
            </a:r>
            <a:r>
              <a:rPr lang="en-US" dirty="0" err="1"/>
              <a:t>dat</a:t>
            </a:r>
            <a:r>
              <a:rPr lang="en-US" dirty="0"/>
              <a:t>’</a:t>
            </a:r>
          </a:p>
          <a:p>
            <a:pPr lvl="1"/>
            <a:r>
              <a:rPr lang="en-US" dirty="0"/>
              <a:t>Highlighted code will be different for each user.</a:t>
            </a:r>
          </a:p>
          <a:p>
            <a:pPr lvl="1"/>
            <a:r>
              <a:rPr lang="en-US" dirty="0"/>
              <a:t>Beginners may find                         useful. This button can be found in the top right window of R Studio.</a:t>
            </a:r>
          </a:p>
          <a:p>
            <a:r>
              <a:rPr lang="en-US" dirty="0"/>
              <a:t>Second Block of Code</a:t>
            </a:r>
          </a:p>
          <a:p>
            <a:pPr lvl="1"/>
            <a:r>
              <a:rPr lang="en-US" dirty="0"/>
              <a:t>First we’re adding columns </a:t>
            </a:r>
            <a:r>
              <a:rPr lang="en-US" dirty="0" err="1"/>
              <a:t>calld</a:t>
            </a:r>
            <a:r>
              <a:rPr lang="en-US" dirty="0"/>
              <a:t> ‘</a:t>
            </a:r>
            <a:r>
              <a:rPr lang="en-US" dirty="0" err="1"/>
              <a:t>lon</a:t>
            </a:r>
            <a:r>
              <a:rPr lang="en-US" dirty="0"/>
              <a:t>’ and ‘</a:t>
            </a:r>
            <a:r>
              <a:rPr lang="en-US" dirty="0" err="1"/>
              <a:t>lat</a:t>
            </a:r>
            <a:r>
              <a:rPr lang="en-US" dirty="0"/>
              <a:t>’ to our </a:t>
            </a:r>
            <a:r>
              <a:rPr lang="en-US" dirty="0" err="1"/>
              <a:t>dat</a:t>
            </a:r>
            <a:r>
              <a:rPr lang="en-US" dirty="0"/>
              <a:t> object.</a:t>
            </a:r>
          </a:p>
          <a:p>
            <a:pPr lvl="1"/>
            <a:r>
              <a:rPr lang="en-US" dirty="0"/>
              <a:t>Then we are going through and using geocode to get the coordinates of each school, and saving those coordinates to our </a:t>
            </a:r>
            <a:r>
              <a:rPr lang="en-US" dirty="0" err="1"/>
              <a:t>dat</a:t>
            </a:r>
            <a:r>
              <a:rPr lang="en-US" dirty="0"/>
              <a:t> object.</a:t>
            </a:r>
          </a:p>
          <a:p>
            <a:pPr lvl="1"/>
            <a:endParaRPr lang="en-US" dirty="0"/>
          </a:p>
        </p:txBody>
      </p:sp>
      <p:pic>
        <p:nvPicPr>
          <p:cNvPr id="5" name="Picture 4">
            <a:extLst>
              <a:ext uri="{FF2B5EF4-FFF2-40B4-BE49-F238E27FC236}">
                <a16:creationId xmlns:a16="http://schemas.microsoft.com/office/drawing/2014/main" id="{5E9B4CBF-0548-464D-A3FE-E1DC16431C4A}"/>
              </a:ext>
            </a:extLst>
          </p:cNvPr>
          <p:cNvPicPr>
            <a:picLocks noChangeAspect="1"/>
          </p:cNvPicPr>
          <p:nvPr/>
        </p:nvPicPr>
        <p:blipFill>
          <a:blip r:embed="rId2"/>
          <a:stretch>
            <a:fillRect/>
          </a:stretch>
        </p:blipFill>
        <p:spPr>
          <a:xfrm>
            <a:off x="8869432" y="3429000"/>
            <a:ext cx="1238250" cy="238125"/>
          </a:xfrm>
          <a:prstGeom prst="rect">
            <a:avLst/>
          </a:prstGeom>
        </p:spPr>
      </p:pic>
      <p:pic>
        <p:nvPicPr>
          <p:cNvPr id="6" name="Picture 5">
            <a:extLst>
              <a:ext uri="{FF2B5EF4-FFF2-40B4-BE49-F238E27FC236}">
                <a16:creationId xmlns:a16="http://schemas.microsoft.com/office/drawing/2014/main" id="{C7DE61B5-431D-4AA8-889B-6FBED5BF1445}"/>
              </a:ext>
            </a:extLst>
          </p:cNvPr>
          <p:cNvPicPr>
            <a:picLocks noChangeAspect="1"/>
          </p:cNvPicPr>
          <p:nvPr/>
        </p:nvPicPr>
        <p:blipFill>
          <a:blip r:embed="rId3"/>
          <a:stretch>
            <a:fillRect/>
          </a:stretch>
        </p:blipFill>
        <p:spPr>
          <a:xfrm>
            <a:off x="10759388" y="230188"/>
            <a:ext cx="1188823" cy="920576"/>
          </a:xfrm>
          <a:prstGeom prst="rect">
            <a:avLst/>
          </a:prstGeom>
        </p:spPr>
      </p:pic>
    </p:spTree>
    <p:extLst>
      <p:ext uri="{BB962C8B-B14F-4D97-AF65-F5344CB8AC3E}">
        <p14:creationId xmlns:p14="http://schemas.microsoft.com/office/powerpoint/2010/main" val="155693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E7554-88EE-456C-8CBC-D3F160280343}"/>
              </a:ext>
            </a:extLst>
          </p:cNvPr>
          <p:cNvSpPr>
            <a:spLocks noGrp="1"/>
          </p:cNvSpPr>
          <p:nvPr>
            <p:ph type="title"/>
          </p:nvPr>
        </p:nvSpPr>
        <p:spPr/>
        <p:txBody>
          <a:bodyPr/>
          <a:lstStyle/>
          <a:p>
            <a:r>
              <a:rPr lang="en-US" dirty="0"/>
              <a:t>R Code: Geocoding Institutions</a:t>
            </a:r>
          </a:p>
        </p:txBody>
      </p:sp>
      <p:sp>
        <p:nvSpPr>
          <p:cNvPr id="3" name="Content Placeholder 2">
            <a:extLst>
              <a:ext uri="{FF2B5EF4-FFF2-40B4-BE49-F238E27FC236}">
                <a16:creationId xmlns:a16="http://schemas.microsoft.com/office/drawing/2014/main" id="{B2A2E3A1-05DB-42BB-8ED4-E7E421599B4C}"/>
              </a:ext>
            </a:extLst>
          </p:cNvPr>
          <p:cNvSpPr>
            <a:spLocks noGrp="1"/>
          </p:cNvSpPr>
          <p:nvPr>
            <p:ph sz="half" idx="1"/>
          </p:nvPr>
        </p:nvSpPr>
        <p:spPr/>
        <p:txBody>
          <a:bodyPr>
            <a:normAutofit fontScale="92500" lnSpcReduction="20000"/>
          </a:bodyPr>
          <a:lstStyle/>
          <a:p>
            <a:pPr marL="0" indent="0">
              <a:buNone/>
            </a:pPr>
            <a:r>
              <a:rPr lang="en-US" sz="1100" dirty="0"/>
              <a:t># Geocoding Community Colleges</a:t>
            </a:r>
          </a:p>
          <a:p>
            <a:pPr marL="0" indent="0">
              <a:buNone/>
            </a:pPr>
            <a:r>
              <a:rPr lang="en-US" sz="1100" dirty="0"/>
              <a:t># Check and see if there are errors</a:t>
            </a:r>
          </a:p>
          <a:p>
            <a:pPr marL="0" indent="0">
              <a:buNone/>
            </a:pPr>
            <a:r>
              <a:rPr lang="en-US" sz="1100" dirty="0"/>
              <a:t># If next line returns number &gt;0, some addresses failed </a:t>
            </a:r>
            <a:r>
              <a:rPr lang="en-US" sz="1100"/>
              <a:t>to geocode</a:t>
            </a:r>
            <a:endParaRPr lang="en-US" sz="1100" dirty="0"/>
          </a:p>
          <a:p>
            <a:pPr marL="0" indent="0">
              <a:buNone/>
            </a:pPr>
            <a:r>
              <a:rPr lang="nl-NL" sz="1100" dirty="0"/>
              <a:t>sum(is.na(dat["lon"]))</a:t>
            </a:r>
            <a:endParaRPr lang="en-US" sz="1100" dirty="0"/>
          </a:p>
          <a:p>
            <a:pPr marL="0" indent="0">
              <a:buNone/>
            </a:pPr>
            <a:r>
              <a:rPr lang="en-US" sz="1100" dirty="0"/>
              <a:t># Going through and fixing errors</a:t>
            </a:r>
          </a:p>
          <a:p>
            <a:pPr marL="0" indent="0">
              <a:buNone/>
            </a:pPr>
            <a:r>
              <a:rPr lang="en-US" sz="1100" dirty="0"/>
              <a:t>for(</a:t>
            </a:r>
            <a:r>
              <a:rPr lang="en-US" sz="1100" dirty="0" err="1"/>
              <a:t>i</a:t>
            </a:r>
            <a:r>
              <a:rPr lang="en-US" sz="1100" dirty="0"/>
              <a:t> in 1:m){</a:t>
            </a:r>
          </a:p>
          <a:p>
            <a:pPr marL="0" indent="0">
              <a:buNone/>
            </a:pPr>
            <a:r>
              <a:rPr lang="en-US" sz="1100" dirty="0"/>
              <a:t>  if(is.na(</a:t>
            </a:r>
            <a:r>
              <a:rPr lang="en-US" sz="1100" dirty="0" err="1"/>
              <a:t>dat</a:t>
            </a:r>
            <a:r>
              <a:rPr lang="en-US" sz="1100" dirty="0"/>
              <a:t>[</a:t>
            </a:r>
            <a:r>
              <a:rPr lang="en-US" sz="1100" dirty="0" err="1"/>
              <a:t>i</a:t>
            </a:r>
            <a:r>
              <a:rPr lang="en-US" sz="1100" dirty="0"/>
              <a:t>,"</a:t>
            </a:r>
            <a:r>
              <a:rPr lang="en-US" sz="1100" dirty="0" err="1"/>
              <a:t>lon</a:t>
            </a:r>
            <a:r>
              <a:rPr lang="en-US" sz="1100" dirty="0"/>
              <a:t>"])){</a:t>
            </a:r>
          </a:p>
          <a:p>
            <a:pPr marL="0" indent="0">
              <a:buNone/>
            </a:pPr>
            <a:r>
              <a:rPr lang="en-US" sz="1100" dirty="0"/>
              <a:t>    x &lt;- geocode(</a:t>
            </a:r>
            <a:r>
              <a:rPr lang="en-US" sz="1100" dirty="0" err="1"/>
              <a:t>as.character</a:t>
            </a:r>
            <a:r>
              <a:rPr lang="en-US" sz="1100" dirty="0"/>
              <a:t>(</a:t>
            </a:r>
            <a:r>
              <a:rPr lang="en-US" sz="1100" dirty="0" err="1"/>
              <a:t>dat</a:t>
            </a:r>
            <a:r>
              <a:rPr lang="en-US" sz="1100" dirty="0"/>
              <a:t>[</a:t>
            </a:r>
            <a:r>
              <a:rPr lang="en-US" sz="1100" dirty="0" err="1"/>
              <a:t>i</a:t>
            </a:r>
            <a:r>
              <a:rPr lang="en-US" sz="1100" dirty="0"/>
              <a:t>,"</a:t>
            </a:r>
            <a:r>
              <a:rPr lang="en-US" sz="1100" dirty="0" err="1">
                <a:highlight>
                  <a:srgbClr val="00FFFF"/>
                </a:highlight>
              </a:rPr>
              <a:t>Full_Address</a:t>
            </a:r>
            <a:r>
              <a:rPr lang="en-US" sz="1100" dirty="0"/>
              <a:t>"]))</a:t>
            </a:r>
          </a:p>
          <a:p>
            <a:pPr marL="0" indent="0">
              <a:buNone/>
            </a:pPr>
            <a:r>
              <a:rPr lang="en-US" sz="1100" dirty="0"/>
              <a:t>    </a:t>
            </a:r>
            <a:r>
              <a:rPr lang="en-US" sz="1100" dirty="0" err="1"/>
              <a:t>dat</a:t>
            </a:r>
            <a:r>
              <a:rPr lang="en-US" sz="1100" dirty="0"/>
              <a:t>[</a:t>
            </a:r>
            <a:r>
              <a:rPr lang="en-US" sz="1100" dirty="0" err="1"/>
              <a:t>i</a:t>
            </a:r>
            <a:r>
              <a:rPr lang="en-US" sz="1100" dirty="0"/>
              <a:t>,"</a:t>
            </a:r>
            <a:r>
              <a:rPr lang="en-US" sz="1100" dirty="0" err="1"/>
              <a:t>lon</a:t>
            </a:r>
            <a:r>
              <a:rPr lang="en-US" sz="1100" dirty="0"/>
              <a:t>"] &lt;- x[,"</a:t>
            </a:r>
            <a:r>
              <a:rPr lang="en-US" sz="1100" dirty="0" err="1"/>
              <a:t>lon</a:t>
            </a:r>
            <a:r>
              <a:rPr lang="en-US" sz="1100" dirty="0"/>
              <a:t>"]</a:t>
            </a:r>
          </a:p>
          <a:p>
            <a:pPr marL="0" indent="0">
              <a:buNone/>
            </a:pPr>
            <a:r>
              <a:rPr lang="en-US" sz="1100" dirty="0"/>
              <a:t>    </a:t>
            </a:r>
            <a:r>
              <a:rPr lang="en-US" sz="1100" dirty="0" err="1"/>
              <a:t>dat</a:t>
            </a:r>
            <a:r>
              <a:rPr lang="en-US" sz="1100" dirty="0"/>
              <a:t>[</a:t>
            </a:r>
            <a:r>
              <a:rPr lang="en-US" sz="1100" dirty="0" err="1"/>
              <a:t>i</a:t>
            </a:r>
            <a:r>
              <a:rPr lang="en-US" sz="1100" dirty="0"/>
              <a:t>,"</a:t>
            </a:r>
            <a:r>
              <a:rPr lang="en-US" sz="1100" dirty="0" err="1"/>
              <a:t>lat</a:t>
            </a:r>
            <a:r>
              <a:rPr lang="en-US" sz="1100" dirty="0"/>
              <a:t>"] &lt;- x[,"</a:t>
            </a:r>
            <a:r>
              <a:rPr lang="en-US" sz="1100" dirty="0" err="1"/>
              <a:t>lat</a:t>
            </a:r>
            <a:r>
              <a:rPr lang="en-US" sz="1100" dirty="0"/>
              <a:t>"]</a:t>
            </a:r>
          </a:p>
          <a:p>
            <a:pPr marL="0" indent="0">
              <a:buNone/>
            </a:pPr>
            <a:r>
              <a:rPr lang="en-US" sz="1100" dirty="0"/>
              <a:t>    </a:t>
            </a:r>
            <a:r>
              <a:rPr lang="en-US" sz="1100" dirty="0" err="1"/>
              <a:t>Sys.sleep</a:t>
            </a:r>
            <a:r>
              <a:rPr lang="en-US" sz="1100" dirty="0"/>
              <a:t>(.5)</a:t>
            </a:r>
          </a:p>
          <a:p>
            <a:pPr marL="0" indent="0">
              <a:buNone/>
            </a:pPr>
            <a:r>
              <a:rPr lang="en-US" sz="1100" dirty="0"/>
              <a:t>  }</a:t>
            </a:r>
          </a:p>
          <a:p>
            <a:pPr marL="0" indent="0">
              <a:buNone/>
            </a:pPr>
            <a:r>
              <a:rPr lang="en-US" sz="1100" dirty="0"/>
              <a:t>}</a:t>
            </a:r>
          </a:p>
        </p:txBody>
      </p:sp>
      <p:sp>
        <p:nvSpPr>
          <p:cNvPr id="4" name="Content Placeholder 3">
            <a:extLst>
              <a:ext uri="{FF2B5EF4-FFF2-40B4-BE49-F238E27FC236}">
                <a16:creationId xmlns:a16="http://schemas.microsoft.com/office/drawing/2014/main" id="{83B7773D-7675-4220-9064-06085C611474}"/>
              </a:ext>
            </a:extLst>
          </p:cNvPr>
          <p:cNvSpPr>
            <a:spLocks noGrp="1"/>
          </p:cNvSpPr>
          <p:nvPr>
            <p:ph sz="half" idx="2"/>
          </p:nvPr>
        </p:nvSpPr>
        <p:spPr/>
        <p:txBody>
          <a:bodyPr>
            <a:normAutofit fontScale="92500" lnSpcReduction="20000"/>
          </a:bodyPr>
          <a:lstStyle/>
          <a:p>
            <a:r>
              <a:rPr lang="en-US" dirty="0"/>
              <a:t>If some of the institutions failed to geocode, we need to go through and fix them.</a:t>
            </a:r>
          </a:p>
          <a:p>
            <a:pPr lvl="1"/>
            <a:r>
              <a:rPr lang="en-US" dirty="0"/>
              <a:t>Running this block of code may fix the problem. The geocode function has limitations because the Google API behind it only allows so many uses per second.</a:t>
            </a:r>
          </a:p>
          <a:p>
            <a:pPr lvl="1"/>
            <a:r>
              <a:rPr lang="en-US" dirty="0"/>
              <a:t>If a few institutions still fail to geocode, try replacing the highlighted piece of code with the variable containing institution name</a:t>
            </a:r>
          </a:p>
          <a:p>
            <a:pPr lvl="2"/>
            <a:r>
              <a:rPr lang="en-US" dirty="0"/>
              <a:t>Because our geocode function uses a Google API, it will recognize an institutions name and where it’s located. </a:t>
            </a:r>
          </a:p>
        </p:txBody>
      </p:sp>
      <p:pic>
        <p:nvPicPr>
          <p:cNvPr id="5" name="Picture 4">
            <a:extLst>
              <a:ext uri="{FF2B5EF4-FFF2-40B4-BE49-F238E27FC236}">
                <a16:creationId xmlns:a16="http://schemas.microsoft.com/office/drawing/2014/main" id="{875CCC94-3EC3-473F-9770-B751BEA2D4D5}"/>
              </a:ext>
            </a:extLst>
          </p:cNvPr>
          <p:cNvPicPr>
            <a:picLocks noChangeAspect="1"/>
          </p:cNvPicPr>
          <p:nvPr/>
        </p:nvPicPr>
        <p:blipFill>
          <a:blip r:embed="rId2"/>
          <a:stretch>
            <a:fillRect/>
          </a:stretch>
        </p:blipFill>
        <p:spPr>
          <a:xfrm>
            <a:off x="10759388" y="107330"/>
            <a:ext cx="1188823" cy="920576"/>
          </a:xfrm>
          <a:prstGeom prst="rect">
            <a:avLst/>
          </a:prstGeom>
        </p:spPr>
      </p:pic>
    </p:spTree>
    <p:extLst>
      <p:ext uri="{BB962C8B-B14F-4D97-AF65-F5344CB8AC3E}">
        <p14:creationId xmlns:p14="http://schemas.microsoft.com/office/powerpoint/2010/main" val="193777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t>
            </a:r>
            <a:r>
              <a:rPr lang="en-US" dirty="0" err="1" smtClean="0"/>
              <a:t>Basemap</a:t>
            </a:r>
            <a:endParaRPr lang="en-US" dirty="0"/>
          </a:p>
        </p:txBody>
      </p:sp>
      <p:sp>
        <p:nvSpPr>
          <p:cNvPr id="3" name="Content Placeholder 2"/>
          <p:cNvSpPr>
            <a:spLocks noGrp="1"/>
          </p:cNvSpPr>
          <p:nvPr>
            <p:ph idx="1"/>
          </p:nvPr>
        </p:nvSpPr>
        <p:spPr>
          <a:xfrm>
            <a:off x="838200" y="1825625"/>
            <a:ext cx="10313276" cy="1408386"/>
          </a:xfrm>
        </p:spPr>
        <p:txBody>
          <a:bodyPr>
            <a:normAutofit/>
          </a:bodyPr>
          <a:lstStyle/>
          <a:p>
            <a:r>
              <a:rPr lang="en-US" sz="2000" dirty="0" smtClean="0"/>
              <a:t>On the left hand side, in the ‘Browser’ window, look for a tool that says “XYZ Tiles”. </a:t>
            </a:r>
          </a:p>
          <a:p>
            <a:r>
              <a:rPr lang="en-US" sz="2000" dirty="0" smtClean="0"/>
              <a:t>Within that dropdown drag “</a:t>
            </a:r>
            <a:r>
              <a:rPr lang="en-US" sz="2000" dirty="0" err="1" smtClean="0"/>
              <a:t>OpenStreetMap</a:t>
            </a:r>
            <a:r>
              <a:rPr lang="en-US" sz="2000" dirty="0" smtClean="0"/>
              <a:t>” into our “Layers” box. </a:t>
            </a:r>
          </a:p>
          <a:p>
            <a:pPr lvl="1"/>
            <a:r>
              <a:rPr lang="en-US" sz="1800" dirty="0" smtClean="0"/>
              <a:t>There are other </a:t>
            </a:r>
            <a:r>
              <a:rPr lang="en-US" sz="1800" dirty="0" err="1" smtClean="0"/>
              <a:t>basemaps</a:t>
            </a:r>
            <a:r>
              <a:rPr lang="en-US" sz="1800" dirty="0" smtClean="0"/>
              <a:t> in </a:t>
            </a:r>
            <a:r>
              <a:rPr lang="en-US" sz="1800" dirty="0" err="1" smtClean="0"/>
              <a:t>qgis</a:t>
            </a:r>
            <a:r>
              <a:rPr lang="en-US" sz="1800" dirty="0" smtClean="0"/>
              <a:t> if you don’t like this one. Here’s one </a:t>
            </a:r>
            <a:r>
              <a:rPr lang="en-US" sz="1800" dirty="0"/>
              <a:t>blog about it (https://</a:t>
            </a:r>
            <a:r>
              <a:rPr lang="en-US" sz="1800" dirty="0" smtClean="0"/>
              <a:t>opengislab.com/blog/2018/4/15/add-basemaps-in-qgis-30).</a:t>
            </a:r>
          </a:p>
          <a:p>
            <a:endParaRPr lang="en-US" sz="2000" dirty="0"/>
          </a:p>
        </p:txBody>
      </p:sp>
      <p:pic>
        <p:nvPicPr>
          <p:cNvPr id="4" name="Picture 3"/>
          <p:cNvPicPr>
            <a:picLocks noChangeAspect="1"/>
          </p:cNvPicPr>
          <p:nvPr/>
        </p:nvPicPr>
        <p:blipFill>
          <a:blip r:embed="rId2"/>
          <a:stretch>
            <a:fillRect/>
          </a:stretch>
        </p:blipFill>
        <p:spPr>
          <a:xfrm>
            <a:off x="4305466" y="3234011"/>
            <a:ext cx="7285852" cy="3077889"/>
          </a:xfrm>
          <a:prstGeom prst="rect">
            <a:avLst/>
          </a:prstGeom>
        </p:spPr>
      </p:pic>
      <p:pic>
        <p:nvPicPr>
          <p:cNvPr id="6" name="Picture 5"/>
          <p:cNvPicPr>
            <a:picLocks noChangeAspect="1"/>
          </p:cNvPicPr>
          <p:nvPr/>
        </p:nvPicPr>
        <p:blipFill>
          <a:blip r:embed="rId3"/>
          <a:stretch>
            <a:fillRect/>
          </a:stretch>
        </p:blipFill>
        <p:spPr>
          <a:xfrm>
            <a:off x="1824531" y="3234011"/>
            <a:ext cx="1696435" cy="3246626"/>
          </a:xfrm>
          <a:prstGeom prst="rect">
            <a:avLst/>
          </a:prstGeom>
        </p:spPr>
      </p:pic>
      <p:pic>
        <p:nvPicPr>
          <p:cNvPr id="7" name="Picture 6">
            <a:extLst>
              <a:ext uri="{FF2B5EF4-FFF2-40B4-BE49-F238E27FC236}">
                <a16:creationId xmlns:a16="http://schemas.microsoft.com/office/drawing/2014/main" id="{E42BAB17-C533-47F9-AE6A-E304A9A815FB}"/>
              </a:ext>
            </a:extLst>
          </p:cNvPr>
          <p:cNvPicPr>
            <a:picLocks noChangeAspect="1"/>
          </p:cNvPicPr>
          <p:nvPr/>
        </p:nvPicPr>
        <p:blipFill>
          <a:blip r:embed="rId4"/>
          <a:stretch>
            <a:fillRect/>
          </a:stretch>
        </p:blipFill>
        <p:spPr>
          <a:xfrm>
            <a:off x="10979087" y="40268"/>
            <a:ext cx="981541" cy="987638"/>
          </a:xfrm>
          <a:prstGeom prst="rect">
            <a:avLst/>
          </a:prstGeom>
        </p:spPr>
      </p:pic>
    </p:spTree>
    <p:extLst>
      <p:ext uri="{BB962C8B-B14F-4D97-AF65-F5344CB8AC3E}">
        <p14:creationId xmlns:p14="http://schemas.microsoft.com/office/powerpoint/2010/main" val="36573652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3326</TotalTime>
  <Words>2211</Words>
  <Application>Microsoft Office PowerPoint</Application>
  <PresentationFormat>Widescreen</PresentationFormat>
  <Paragraphs>236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Shortest Driving Distance Areas Around Points</vt:lpstr>
      <vt:lpstr>Learning Goals</vt:lpstr>
      <vt:lpstr>Example: Southwest Michigan CCs</vt:lpstr>
      <vt:lpstr>Background and Data Needed</vt:lpstr>
      <vt:lpstr>College Excel File</vt:lpstr>
      <vt:lpstr>R Code: Geocoding Institutions</vt:lpstr>
      <vt:lpstr>R Code: Geocoding Institutions</vt:lpstr>
      <vt:lpstr>R Code: Geocoding Institutions</vt:lpstr>
      <vt:lpstr>Add Basemap</vt:lpstr>
      <vt:lpstr>Generating Random Points Data in QGIS</vt:lpstr>
      <vt:lpstr>Generating Random Points Data in QGIS</vt:lpstr>
      <vt:lpstr>R Code: Bring in data sets</vt:lpstr>
      <vt:lpstr>R Code: Nearest Two Institutions</vt:lpstr>
      <vt:lpstr>R Code: Fastest College</vt:lpstr>
      <vt:lpstr>Creating Voronoi Polygons</vt:lpstr>
      <vt:lpstr>What is a Voronoi Polygon?</vt:lpstr>
      <vt:lpstr>Visualizing Our Boundaries</vt:lpstr>
      <vt:lpstr>Final Result</vt:lpstr>
      <vt:lpstr>Shortcomings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Shortest Driving Distance Areas Around Points</dc:title>
  <dc:creator>Dan Vollrath</dc:creator>
  <cp:lastModifiedBy>Vollrath, Daniel P.</cp:lastModifiedBy>
  <cp:revision>41</cp:revision>
  <dcterms:created xsi:type="dcterms:W3CDTF">2018-03-08T16:07:34Z</dcterms:created>
  <dcterms:modified xsi:type="dcterms:W3CDTF">2019-06-05T21:19:19Z</dcterms:modified>
</cp:coreProperties>
</file>