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4" Target="ppt/presentation.xml" Type="http://schemas.openxmlformats.org/officeDocument/2006/relationships/officeDocument"/><Relationship Id="rId3" Target="docProps/core.xml" Type="http://schemas.openxmlformats.org/package/2006/relationships/metadata/core-properties"/><Relationship Id="rId2" Target="docProps/app.xml" Type="http://schemas.openxmlformats.org/officeDocument/2006/relationships/extended-properties"/><Relationship Id="rId1" Target="docProps/thumbnail.jpeg" Type="http://schemas.openxmlformats.org/package/2006/relationships/metadata/thumbnai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autoAdjust="0" sz="14994"/>
    <p:restoredTop sz="94660"/>
  </p:normalViewPr>
  <p:slideViewPr>
    <p:cSldViewPr snapToGrid="0">
      <p:cViewPr varScale="1">
        <p:scale>
          <a:sx d="100" n="91"/>
          <a:sy d="100" n="91"/>
        </p:scale>
        <p:origin x="534" y="84"/>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Relationship Id="rId38" Target="slides/slide32.xml" Type="http://schemas.openxmlformats.org/officeDocument/2006/relationships/slide"/><Relationship Id="rId37" Target="slides/slide31.xml" Type="http://schemas.openxmlformats.org/officeDocument/2006/relationships/slide"/><Relationship Id="rId36" Target="slides/slide30.xml" Type="http://schemas.openxmlformats.org/officeDocument/2006/relationships/slide"/><Relationship Id="rId35" Target="slides/slide29.xml" Type="http://schemas.openxmlformats.org/officeDocument/2006/relationships/slide"/><Relationship Id="rId34" Target="slides/slide28.xml" Type="http://schemas.openxmlformats.org/officeDocument/2006/relationships/slide"/><Relationship Id="rId33" Target="slides/slide27.xml" Type="http://schemas.openxmlformats.org/officeDocument/2006/relationships/slide"/><Relationship Id="rId32" Target="slides/slide26.xml" Type="http://schemas.openxmlformats.org/officeDocument/2006/relationships/slide"/><Relationship Id="rId31" Target="slides/slide25.xml" Type="http://schemas.openxmlformats.org/officeDocument/2006/relationships/slide"/><Relationship Id="rId30" Target="slides/slide24.xml" Type="http://schemas.openxmlformats.org/officeDocument/2006/relationships/slide"/><Relationship Id="rId27" Target="slides/slide21.xml" Type="http://schemas.openxmlformats.org/officeDocument/2006/relationships/slide"/><Relationship Id="rId26" Target="slides/slide20.xml" Type="http://schemas.openxmlformats.org/officeDocument/2006/relationships/slide"/><Relationship Id="rId25" Target="slides/slide19.xml" Type="http://schemas.openxmlformats.org/officeDocument/2006/relationships/slide"/><Relationship Id="rId24" Target="slides/slide18.xml" Type="http://schemas.openxmlformats.org/officeDocument/2006/relationships/slide"/><Relationship Id="rId21" Target="slides/slide15.xml" Type="http://schemas.openxmlformats.org/officeDocument/2006/relationships/slide"/><Relationship Id="rId19" Target="slides/slide13.xml" Type="http://schemas.openxmlformats.org/officeDocument/2006/relationships/slide"/><Relationship Id="rId20" Target="slides/slide14.xml" Type="http://schemas.openxmlformats.org/officeDocument/2006/relationships/slide"/><Relationship Id="rId18" Target="slides/slide12.xml" Type="http://schemas.openxmlformats.org/officeDocument/2006/relationships/slide"/><Relationship Id="rId17" Target="slides/slide11.xml" Type="http://schemas.openxmlformats.org/officeDocument/2006/relationships/slide"/><Relationship Id="rId16" Target="slides/slide10.xml" Type="http://schemas.openxmlformats.org/officeDocument/2006/relationships/slide"/><Relationship Id="rId15" Target="slides/slide9.xml" Type="http://schemas.openxmlformats.org/officeDocument/2006/relationships/slide"/><Relationship Id="rId14" Target="slides/slide8.xml" Type="http://schemas.openxmlformats.org/officeDocument/2006/relationships/slide"/><Relationship Id="rId13" Target="slides/slide7.xml" Type="http://schemas.openxmlformats.org/officeDocument/2006/relationships/slide"/><Relationship Id="rId12" Target="slides/slide6.xml" Type="http://schemas.openxmlformats.org/officeDocument/2006/relationships/slide"/><Relationship Id="rId11" Target="slides/slide5.xml" Type="http://schemas.openxmlformats.org/officeDocument/2006/relationships/slide"/><Relationship Id="rId10" Target="slides/slide4.xml" Type="http://schemas.openxmlformats.org/officeDocument/2006/relationships/slide"/><Relationship Id="rId9" Target="slides/slide3.xml" Type="http://schemas.openxmlformats.org/officeDocument/2006/relationships/slide"/><Relationship Id="rId8" Target="slides/slide2.xml" Type="http://schemas.openxmlformats.org/officeDocument/2006/relationships/slide"/><Relationship Id="rId7" Target="slides/slide1.xml" Type="http://schemas.openxmlformats.org/officeDocument/2006/relationships/slide"/><Relationship Id="rId6" Target="notesMasters/notesMaster1.xml" Type="http://schemas.openxmlformats.org/officeDocument/2006/relationships/notes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3" Target="slides/slide17.xml" Type="http://schemas.openxmlformats.org/officeDocument/2006/relationships/slide"/><Relationship Id="rId29" Target="slides/slide23.xml" Type="http://schemas.openxmlformats.org/officeDocument/2006/relationships/slide"/><Relationship Id="rId2" Target="viewProps.xml" Type="http://schemas.openxmlformats.org/officeDocument/2006/relationships/viewProps"/><Relationship Id="rId22" Target="slides/slide16.xml" Type="http://schemas.openxmlformats.org/officeDocument/2006/relationships/slide"/><Relationship Id="rId28" Target="slides/slide22.xml" Type="http://schemas.openxmlformats.org/officeDocument/2006/relationships/slide"/><Relationship Id="rId1" Target="theme/theme1.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numCol="1"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numCol="1" rIns="91440" rtlCol="0" tIns="45720" vert="horz"/>
          <a:lstStyle>
            <a:lvl1pPr algn="r">
              <a:defRPr sz="1200"/>
            </a:lvl1pPr>
          </a:lstStyle>
          <a:p>
            <a:fld id="{95D3B7ED-61F7-0542-AE7B-9795C4EFD070}" type="datetimeFigureOut">
              <a:rPr lang="en-US" smtClean="0"/>
              <a:t>28/07/15</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numCol="1"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numCol="1"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numCol="1"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numCol="1" rIns="91440" rtlCol="0" tIns="45720" vert="horz"/>
          <a:lstStyle>
            <a:lvl1pPr algn="r">
              <a:defRPr sz="1200"/>
            </a:lvl1pPr>
          </a:lstStyle>
          <a:p>
            <a:fld id="{9C5789CE-836E-B042-843F-5605E41F5001}" type="slidenum">
              <a:rPr lang="en-US" smtClean="0"/>
              <a:t>‹#›</a:t>
            </a:fld>
            <a:endParaRPr lang="en-US"/>
          </a:p>
        </p:txBody>
      </p:sp>
    </p:spTree>
    <p:extLst>
      <p:ext uri="{BB962C8B-B14F-4D97-AF65-F5344CB8AC3E}">
        <p14:creationId xmlns:p14="http://schemas.microsoft.com/office/powerpoint/2010/main" val="3715931753"/>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arget="../slides/slide1.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r>
              <a:rPr/>
              <a:t>How did they get there?</a:t>
            </a:r>
            <a:endParaRPr lang="en-US"/>
          </a:p>
          <a:p>
            <a:r>
              <a:rPr/>
              <a:t/>
            </a:r>
          </a:p>
        </p:txBody>
      </p:sp>
      <p:sp>
        <p:nvSpPr>
          <p:cNvPr id="4" name="Slide Number Placeholder 3"/>
          <p:cNvSpPr>
            <a:spLocks noGrp="1"/>
          </p:cNvSpPr>
          <p:nvPr>
            <p:ph idx="10" sz="quarter" type="sldNum"/>
          </p:nvPr>
        </p:nvSpPr>
        <p:spPr/>
        <p:txBody>
          <a:bodyPr numCol="1"/>
          <a:lstStyle/>
          <a:p>
            <a:fld id="{9C5789CE-836E-B042-843F-5605E41F5001}" type="slidenum">
              <a:rPr lang="en-US" smtClean="0"/>
              <a:t>1</a:t>
            </a:fld>
            <a:endParaRPr lang="en-US"/>
          </a:p>
        </p:txBody>
      </p:sp>
    </p:spTree>
    <p:extLst>
      <p:ext uri="{BB962C8B-B14F-4D97-AF65-F5344CB8AC3E}">
        <p14:creationId xmlns:p14="http://schemas.microsoft.com/office/powerpoint/2010/main" val="3917283960"/>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numCol="1"/>
          <a:lstStyle>
            <a:lvl1pPr algn="ctr">
              <a:defRPr sz="6000"/>
            </a:lvl1pPr>
          </a:lstStyle>
          <a:p>
            <a:r>
              <a:rPr lang="en-US"/>
              <a:t>Click to edit Master title style</a:t>
            </a:r>
          </a:p>
        </p:txBody>
      </p:sp>
      <p:sp>
        <p:nvSpPr>
          <p:cNvPr id="3" name="Subtitle 2"/>
          <p:cNvSpPr>
            <a:spLocks noGrp="1"/>
          </p:cNvSpPr>
          <p:nvPr>
            <p:ph idx="1" type="subTitle"/>
          </p:nvPr>
        </p:nvSpPr>
        <p:spPr>
          <a:xfrm>
            <a:off x="1524000" y="3602038"/>
            <a:ext cx="9144000" cy="1655762"/>
          </a:xfrm>
        </p:spPr>
        <p:txBody>
          <a:bodyPr numCol="1"/>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4" name="Date Placeholder 3"/>
          <p:cNvSpPr>
            <a:spLocks noGrp="1"/>
          </p:cNvSpPr>
          <p:nvPr>
            <p:ph idx="10" sz="half" type="dt"/>
          </p:nvPr>
        </p:nvSpPr>
        <p:spPr/>
        <p:txBody>
          <a:bodyPr numCol="1"/>
          <a:lstStyle/>
          <a:p>
            <a:fld id="{708ECAE8-5082-4387-A1EA-63E6E411BE32}" type="datetimeFigureOut">
              <a:rPr lang="en-US" smtClean="0"/>
              <a:t>11/13/2018</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9C712A32-19F2-46E6-A8C7-0D213E4B3235}" type="slidenum">
              <a:rPr lang="en-US" smtClean="0"/>
              <a:t>‹#›</a:t>
            </a:fld>
            <a:endParaRPr lang="en-US"/>
          </a:p>
        </p:txBody>
      </p:sp>
    </p:spTree>
    <p:extLst>
      <p:ext uri="{BB962C8B-B14F-4D97-AF65-F5344CB8AC3E}">
        <p14:creationId xmlns:p14="http://schemas.microsoft.com/office/powerpoint/2010/main" val="118426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Vertical Text Placeholder 2"/>
          <p:cNvSpPr>
            <a:spLocks noGrp="1"/>
          </p:cNvSpPr>
          <p:nvPr>
            <p:ph idx="1" orient="vert" type="body"/>
          </p:nvPr>
        </p:nvSpPr>
        <p:spPr/>
        <p:txBody>
          <a:bodyPr numCol="1"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10" sz="half" type="dt"/>
          </p:nvPr>
        </p:nvSpPr>
        <p:spPr/>
        <p:txBody>
          <a:bodyPr numCol="1"/>
          <a:lstStyle/>
          <a:p>
            <a:fld id="{708ECAE8-5082-4387-A1EA-63E6E411BE32}" type="datetimeFigureOut">
              <a:rPr lang="en-US" smtClean="0"/>
              <a:t>11/13/2018</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9C712A32-19F2-46E6-A8C7-0D213E4B3235}" type="slidenum">
              <a:rPr lang="en-US" smtClean="0"/>
              <a:t>‹#›</a:t>
            </a:fld>
            <a:endParaRPr lang="en-US"/>
          </a:p>
        </p:txBody>
      </p:sp>
    </p:spTree>
    <p:extLst>
      <p:ext uri="{BB962C8B-B14F-4D97-AF65-F5344CB8AC3E}">
        <p14:creationId xmlns:p14="http://schemas.microsoft.com/office/powerpoint/2010/main" val="187944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8724900" y="365125"/>
            <a:ext cx="2628900" cy="5811838"/>
          </a:xfrm>
        </p:spPr>
        <p:txBody>
          <a:bodyPr numCol="1" vert="eaVert"/>
          <a:lstStyle/>
          <a:p>
            <a:r>
              <a:rPr lang="en-US"/>
              <a:t>Click to edit Master title style</a:t>
            </a:r>
          </a:p>
        </p:txBody>
      </p:sp>
      <p:sp>
        <p:nvSpPr>
          <p:cNvPr id="3" name="Vertical Text Placeholder 2"/>
          <p:cNvSpPr>
            <a:spLocks noGrp="1"/>
          </p:cNvSpPr>
          <p:nvPr>
            <p:ph idx="1" orient="vert" type="body"/>
          </p:nvPr>
        </p:nvSpPr>
        <p:spPr>
          <a:xfrm>
            <a:off x="838200" y="365125"/>
            <a:ext cx="7734300" cy="5811838"/>
          </a:xfrm>
        </p:spPr>
        <p:txBody>
          <a:bodyPr numCol="1"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10" sz="half" type="dt"/>
          </p:nvPr>
        </p:nvSpPr>
        <p:spPr/>
        <p:txBody>
          <a:bodyPr numCol="1"/>
          <a:lstStyle/>
          <a:p>
            <a:fld id="{708ECAE8-5082-4387-A1EA-63E6E411BE32}" type="datetimeFigureOut">
              <a:rPr lang="en-US" smtClean="0"/>
              <a:t>11/13/2018</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9C712A32-19F2-46E6-A8C7-0D213E4B3235}" type="slidenum">
              <a:rPr lang="en-US" smtClean="0"/>
              <a:t>‹#›</a:t>
            </a:fld>
            <a:endParaRPr lang="en-US"/>
          </a:p>
        </p:txBody>
      </p:sp>
    </p:spTree>
    <p:extLst>
      <p:ext uri="{BB962C8B-B14F-4D97-AF65-F5344CB8AC3E}">
        <p14:creationId xmlns:p14="http://schemas.microsoft.com/office/powerpoint/2010/main" val="3623774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ew Section">
    <p:spTree>
      <p:nvGrpSpPr>
        <p:cNvPr id="1" name=""/>
        <p:cNvGrpSpPr/>
        <p:nvPr/>
      </p:nvGrpSpPr>
      <p:grpSpPr>
        <a:xfrm>
          <a:off x="0" y="0"/>
          <a:ext cx="0" cy="0"/>
          <a:chOff x="0" y="0"/>
          <a:chExt cx="0" cy="0"/>
        </a:xfrm>
      </p:grpSpPr>
      <p:pic>
        <p:nvPicPr>
          <p:cNvPr descr="Slide10x7" id="5" name="Picture 11"/>
          <p:cNvPicPr>
            <a:picLocks noChangeArrowheads="1"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19050"/>
            <a:ext cx="12192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hasCustomPrompt="1" idx="10" sz="quarter"/>
          </p:nvPr>
        </p:nvSpPr>
        <p:spPr>
          <a:xfrm>
            <a:off x="1794933" y="2117726"/>
            <a:ext cx="8534400" cy="1158875"/>
          </a:xfrm>
          <a:prstGeom prst="rect">
            <a:avLst/>
          </a:prstGeom>
        </p:spPr>
        <p:txBody>
          <a:bodyPr numCol="1"/>
          <a:lstStyle>
            <a:lvl1pPr algn="ctr" indent="0" marL="0">
              <a:buNone/>
              <a:defRPr sz="3400">
                <a:solidFill>
                  <a:schemeClr val="bg1"/>
                </a:solidFill>
              </a:defRPr>
            </a:lvl1pPr>
          </a:lstStyle>
          <a:p>
            <a:pPr lvl="0"/>
            <a:r>
              <a:rPr dirty="0" lang="en-US" smtClean="0"/>
              <a:t>New Section Name</a:t>
            </a:r>
          </a:p>
          <a:p>
            <a:pPr lvl="0"/>
            <a:r>
              <a:rPr dirty="0" lang="en-US" smtClean="0" sz="1800"/>
              <a:t>Subtitle for Section Name</a:t>
            </a:r>
            <a:endParaRPr dirty="0" lang="en-US"/>
          </a:p>
        </p:txBody>
      </p:sp>
    </p:spTree>
    <p:extLst>
      <p:ext uri="{BB962C8B-B14F-4D97-AF65-F5344CB8AC3E}">
        <p14:creationId xmlns:p14="http://schemas.microsoft.com/office/powerpoint/2010/main" val="401397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Content Placeholder 2"/>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10" sz="half" type="dt"/>
          </p:nvPr>
        </p:nvSpPr>
        <p:spPr/>
        <p:txBody>
          <a:bodyPr numCol="1"/>
          <a:lstStyle/>
          <a:p>
            <a:fld id="{708ECAE8-5082-4387-A1EA-63E6E411BE32}" type="datetimeFigureOut">
              <a:rPr lang="en-US" smtClean="0"/>
              <a:t>11/13/2018</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9C712A32-19F2-46E6-A8C7-0D213E4B3235}" type="slidenum">
              <a:rPr lang="en-US" smtClean="0"/>
              <a:t>‹#›</a:t>
            </a:fld>
            <a:endParaRPr lang="en-US"/>
          </a:p>
        </p:txBody>
      </p:sp>
    </p:spTree>
    <p:extLst>
      <p:ext uri="{BB962C8B-B14F-4D97-AF65-F5344CB8AC3E}">
        <p14:creationId xmlns:p14="http://schemas.microsoft.com/office/powerpoint/2010/main" val="8300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numCol="1"/>
          <a:lstStyle>
            <a:lvl1pPr>
              <a:defRPr sz="6000"/>
            </a:lvl1pPr>
          </a:lstStyle>
          <a:p>
            <a:r>
              <a:rPr lang="en-US"/>
              <a:t>Click to edit Master title style</a:t>
            </a:r>
          </a:p>
        </p:txBody>
      </p:sp>
      <p:sp>
        <p:nvSpPr>
          <p:cNvPr id="3" name="Text Placeholder 2"/>
          <p:cNvSpPr>
            <a:spLocks noGrp="1"/>
          </p:cNvSpPr>
          <p:nvPr>
            <p:ph idx="1" type="body"/>
          </p:nvPr>
        </p:nvSpPr>
        <p:spPr>
          <a:xfrm>
            <a:off x="831850" y="4589463"/>
            <a:ext cx="10515600" cy="1500187"/>
          </a:xfrm>
        </p:spPr>
        <p:txBody>
          <a:bodyPr numCol="1"/>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idx="10" sz="half" type="dt"/>
          </p:nvPr>
        </p:nvSpPr>
        <p:spPr/>
        <p:txBody>
          <a:bodyPr numCol="1"/>
          <a:lstStyle/>
          <a:p>
            <a:fld id="{708ECAE8-5082-4387-A1EA-63E6E411BE32}" type="datetimeFigureOut">
              <a:rPr lang="en-US" smtClean="0"/>
              <a:t>11/13/2018</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9C712A32-19F2-46E6-A8C7-0D213E4B3235}" type="slidenum">
              <a:rPr lang="en-US" smtClean="0"/>
              <a:t>‹#›</a:t>
            </a:fld>
            <a:endParaRPr lang="en-US"/>
          </a:p>
        </p:txBody>
      </p:sp>
    </p:spTree>
    <p:extLst>
      <p:ext uri="{BB962C8B-B14F-4D97-AF65-F5344CB8AC3E}">
        <p14:creationId xmlns:p14="http://schemas.microsoft.com/office/powerpoint/2010/main" val="35238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Content Placeholder 2"/>
          <p:cNvSpPr>
            <a:spLocks noGrp="1"/>
          </p:cNvSpPr>
          <p:nvPr>
            <p:ph idx="1" sz="half"/>
          </p:nvPr>
        </p:nvSpPr>
        <p:spPr>
          <a:xfrm>
            <a:off x="838200" y="1825625"/>
            <a:ext cx="5181600" cy="435133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idx="2" sz="half"/>
          </p:nvPr>
        </p:nvSpPr>
        <p:spPr>
          <a:xfrm>
            <a:off x="6172200" y="1825625"/>
            <a:ext cx="5181600" cy="435133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idx="10" sz="half" type="dt"/>
          </p:nvPr>
        </p:nvSpPr>
        <p:spPr/>
        <p:txBody>
          <a:bodyPr numCol="1"/>
          <a:lstStyle/>
          <a:p>
            <a:fld id="{708ECAE8-5082-4387-A1EA-63E6E411BE32}" type="datetimeFigureOut">
              <a:rPr lang="en-US" smtClean="0"/>
              <a:t>11/13/2018</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9C712A32-19F2-46E6-A8C7-0D213E4B3235}" type="slidenum">
              <a:rPr lang="en-US" smtClean="0"/>
              <a:t>‹#›</a:t>
            </a:fld>
            <a:endParaRPr lang="en-US"/>
          </a:p>
        </p:txBody>
      </p:sp>
    </p:spTree>
    <p:extLst>
      <p:ext uri="{BB962C8B-B14F-4D97-AF65-F5344CB8AC3E}">
        <p14:creationId xmlns:p14="http://schemas.microsoft.com/office/powerpoint/2010/main" val="248214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numCol="1"/>
          <a:lstStyle/>
          <a:p>
            <a:r>
              <a:rPr lang="en-US"/>
              <a:t>Click to edit Master title style</a:t>
            </a:r>
          </a:p>
        </p:txBody>
      </p:sp>
      <p:sp>
        <p:nvSpPr>
          <p:cNvPr id="3" name="Text Placeholder 2"/>
          <p:cNvSpPr>
            <a:spLocks noGrp="1"/>
          </p:cNvSpPr>
          <p:nvPr>
            <p:ph idx="1" type="body"/>
          </p:nvPr>
        </p:nvSpPr>
        <p:spPr>
          <a:xfrm>
            <a:off x="839788" y="1681163"/>
            <a:ext cx="5157787" cy="82391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4" name="Content Placeholder 3"/>
          <p:cNvSpPr>
            <a:spLocks noGrp="1"/>
          </p:cNvSpPr>
          <p:nvPr>
            <p:ph idx="2" sz="half"/>
          </p:nvPr>
        </p:nvSpPr>
        <p:spPr>
          <a:xfrm>
            <a:off x="839788" y="2505075"/>
            <a:ext cx="5157787" cy="368458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idx="3" sz="quarter" type="body"/>
          </p:nvPr>
        </p:nvSpPr>
        <p:spPr>
          <a:xfrm>
            <a:off x="6172200" y="1681163"/>
            <a:ext cx="5183188" cy="82391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6" name="Content Placeholder 5"/>
          <p:cNvSpPr>
            <a:spLocks noGrp="1"/>
          </p:cNvSpPr>
          <p:nvPr>
            <p:ph idx="4" sz="quarter"/>
          </p:nvPr>
        </p:nvSpPr>
        <p:spPr>
          <a:xfrm>
            <a:off x="6172200" y="2505075"/>
            <a:ext cx="5183188" cy="368458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idx="10" sz="half" type="dt"/>
          </p:nvPr>
        </p:nvSpPr>
        <p:spPr/>
        <p:txBody>
          <a:bodyPr numCol="1"/>
          <a:lstStyle/>
          <a:p>
            <a:fld id="{708ECAE8-5082-4387-A1EA-63E6E411BE32}" type="datetimeFigureOut">
              <a:rPr lang="en-US" smtClean="0"/>
              <a:t>11/13/2018</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9C712A32-19F2-46E6-A8C7-0D213E4B3235}" type="slidenum">
              <a:rPr lang="en-US" smtClean="0"/>
              <a:t>‹#›</a:t>
            </a:fld>
            <a:endParaRPr lang="en-US"/>
          </a:p>
        </p:txBody>
      </p:sp>
    </p:spTree>
    <p:extLst>
      <p:ext uri="{BB962C8B-B14F-4D97-AF65-F5344CB8AC3E}">
        <p14:creationId xmlns:p14="http://schemas.microsoft.com/office/powerpoint/2010/main" val="1627294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Date Placeholder 2"/>
          <p:cNvSpPr>
            <a:spLocks noGrp="1"/>
          </p:cNvSpPr>
          <p:nvPr>
            <p:ph idx="10" sz="half" type="dt"/>
          </p:nvPr>
        </p:nvSpPr>
        <p:spPr/>
        <p:txBody>
          <a:bodyPr numCol="1"/>
          <a:lstStyle/>
          <a:p>
            <a:fld id="{708ECAE8-5082-4387-A1EA-63E6E411BE32}" type="datetimeFigureOut">
              <a:rPr lang="en-US" smtClean="0"/>
              <a:t>11/13/2018</a:t>
            </a:fld>
            <a:endParaRPr lang="en-US"/>
          </a:p>
        </p:txBody>
      </p:sp>
      <p:sp>
        <p:nvSpPr>
          <p:cNvPr id="4" name="Footer Placeholder 3"/>
          <p:cNvSpPr>
            <a:spLocks noGrp="1"/>
          </p:cNvSpPr>
          <p:nvPr>
            <p:ph idx="11" sz="quarter" type="ftr"/>
          </p:nvPr>
        </p:nvSpPr>
        <p:spPr/>
        <p:txBody>
          <a:bodyPr numCol="1"/>
          <a:lstStyle/>
          <a:p>
            <a:endParaRPr lang="en-US"/>
          </a:p>
        </p:txBody>
      </p:sp>
      <p:sp>
        <p:nvSpPr>
          <p:cNvPr id="5" name="Slide Number Placeholder 4"/>
          <p:cNvSpPr>
            <a:spLocks noGrp="1"/>
          </p:cNvSpPr>
          <p:nvPr>
            <p:ph idx="12" sz="quarter" type="sldNum"/>
          </p:nvPr>
        </p:nvSpPr>
        <p:spPr/>
        <p:txBody>
          <a:bodyPr numCol="1"/>
          <a:lstStyle/>
          <a:p>
            <a:fld id="{9C712A32-19F2-46E6-A8C7-0D213E4B3235}" type="slidenum">
              <a:rPr lang="en-US" smtClean="0"/>
              <a:t>‹#›</a:t>
            </a:fld>
            <a:endParaRPr lang="en-US"/>
          </a:p>
        </p:txBody>
      </p:sp>
    </p:spTree>
    <p:extLst>
      <p:ext uri="{BB962C8B-B14F-4D97-AF65-F5344CB8AC3E}">
        <p14:creationId xmlns:p14="http://schemas.microsoft.com/office/powerpoint/2010/main" val="240492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p>
            <a:fld id="{708ECAE8-5082-4387-A1EA-63E6E411BE32}" type="datetimeFigureOut">
              <a:rPr lang="en-US" smtClean="0"/>
              <a:t>11/13/2018</a:t>
            </a:fld>
            <a:endParaRPr lang="en-US"/>
          </a:p>
        </p:txBody>
      </p:sp>
      <p:sp>
        <p:nvSpPr>
          <p:cNvPr id="3" name="Footer Placeholder 2"/>
          <p:cNvSpPr>
            <a:spLocks noGrp="1"/>
          </p:cNvSpPr>
          <p:nvPr>
            <p:ph idx="11" sz="quarter" type="ftr"/>
          </p:nvPr>
        </p:nvSpPr>
        <p:spPr/>
        <p:txBody>
          <a:bodyPr numCol="1"/>
          <a:lstStyle/>
          <a:p>
            <a:endParaRPr lang="en-US"/>
          </a:p>
        </p:txBody>
      </p:sp>
      <p:sp>
        <p:nvSpPr>
          <p:cNvPr id="4" name="Slide Number Placeholder 3"/>
          <p:cNvSpPr>
            <a:spLocks noGrp="1"/>
          </p:cNvSpPr>
          <p:nvPr>
            <p:ph idx="12" sz="quarter" type="sldNum"/>
          </p:nvPr>
        </p:nvSpPr>
        <p:spPr/>
        <p:txBody>
          <a:bodyPr numCol="1"/>
          <a:lstStyle/>
          <a:p>
            <a:fld id="{9C712A32-19F2-46E6-A8C7-0D213E4B3235}" type="slidenum">
              <a:rPr lang="en-US" smtClean="0"/>
              <a:t>‹#›</a:t>
            </a:fld>
            <a:endParaRPr lang="en-US"/>
          </a:p>
        </p:txBody>
      </p:sp>
    </p:spTree>
    <p:extLst>
      <p:ext uri="{BB962C8B-B14F-4D97-AF65-F5344CB8AC3E}">
        <p14:creationId xmlns:p14="http://schemas.microsoft.com/office/powerpoint/2010/main" val="235346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numCol="1"/>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idx="2" sz="half" type="body"/>
          </p:nvPr>
        </p:nvSpPr>
        <p:spPr>
          <a:xfrm>
            <a:off x="839788" y="2057400"/>
            <a:ext cx="3932237" cy="3811588"/>
          </a:xfrm>
        </p:spPr>
        <p:txBody>
          <a:bodyPr numCol="1"/>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5" name="Date Placeholder 4"/>
          <p:cNvSpPr>
            <a:spLocks noGrp="1"/>
          </p:cNvSpPr>
          <p:nvPr>
            <p:ph idx="10" sz="half" type="dt"/>
          </p:nvPr>
        </p:nvSpPr>
        <p:spPr/>
        <p:txBody>
          <a:bodyPr numCol="1"/>
          <a:lstStyle/>
          <a:p>
            <a:fld id="{708ECAE8-5082-4387-A1EA-63E6E411BE32}" type="datetimeFigureOut">
              <a:rPr lang="en-US" smtClean="0"/>
              <a:t>11/13/2018</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9C712A32-19F2-46E6-A8C7-0D213E4B3235}" type="slidenum">
              <a:rPr lang="en-US" smtClean="0"/>
              <a:t>‹#›</a:t>
            </a:fld>
            <a:endParaRPr lang="en-US"/>
          </a:p>
        </p:txBody>
      </p:sp>
    </p:spTree>
    <p:extLst>
      <p:ext uri="{BB962C8B-B14F-4D97-AF65-F5344CB8AC3E}">
        <p14:creationId xmlns:p14="http://schemas.microsoft.com/office/powerpoint/2010/main" val="328647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numCol="1"/>
          <a:lstStyle>
            <a:lvl1pPr>
              <a:defRPr sz="3200"/>
            </a:lvl1pPr>
          </a:lstStyle>
          <a:p>
            <a:r>
              <a:rPr lang="en-US"/>
              <a:t>Click to edit Master title style</a:t>
            </a:r>
          </a:p>
        </p:txBody>
      </p:sp>
      <p:sp>
        <p:nvSpPr>
          <p:cNvPr id="3" name="Picture Placeholder 2"/>
          <p:cNvSpPr>
            <a:spLocks noGrp="1"/>
          </p:cNvSpPr>
          <p:nvPr>
            <p:ph idx="1" type="pic"/>
          </p:nvPr>
        </p:nvSpPr>
        <p:spPr>
          <a:xfrm>
            <a:off x="5183188" y="987425"/>
            <a:ext cx="6172200" cy="4873625"/>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839788" y="2057400"/>
            <a:ext cx="3932237" cy="3811588"/>
          </a:xfrm>
        </p:spPr>
        <p:txBody>
          <a:bodyPr numCol="1"/>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5" name="Date Placeholder 4"/>
          <p:cNvSpPr>
            <a:spLocks noGrp="1"/>
          </p:cNvSpPr>
          <p:nvPr>
            <p:ph idx="10" sz="half" type="dt"/>
          </p:nvPr>
        </p:nvSpPr>
        <p:spPr/>
        <p:txBody>
          <a:bodyPr numCol="1"/>
          <a:lstStyle/>
          <a:p>
            <a:fld id="{708ECAE8-5082-4387-A1EA-63E6E411BE32}" type="datetimeFigureOut">
              <a:rPr lang="en-US" smtClean="0"/>
              <a:t>11/13/2018</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9C712A32-19F2-46E6-A8C7-0D213E4B3235}" type="slidenum">
              <a:rPr lang="en-US" smtClean="0"/>
              <a:t>‹#›</a:t>
            </a:fld>
            <a:endParaRPr lang="en-US"/>
          </a:p>
        </p:txBody>
      </p:sp>
    </p:spTree>
    <p:extLst>
      <p:ext uri="{BB962C8B-B14F-4D97-AF65-F5344CB8AC3E}">
        <p14:creationId xmlns:p14="http://schemas.microsoft.com/office/powerpoint/2010/main" val="3602200262"/>
      </p:ext>
    </p:extLst>
  </p:cSld>
  <p:clrMapOvr>
    <a:masterClrMapping/>
  </p:clrMapOvr>
</p:sldLayout>
</file>

<file path=ppt/slideMasters/_rels/slideMaster1.xml.rels><?xml version="1.0" encoding="UTF-8" standalone="yes"?><Relationships xmlns="http://schemas.openxmlformats.org/package/2006/relationships"><Relationship Id="rId13" Target="../slideLayouts/slideLayout12.xml" Type="http://schemas.openxmlformats.org/officeDocument/2006/relationships/slideLayout"/><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anchor="ctr" bIns="45720" lIns="91440" numCol="1"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838200" y="1825625"/>
            <a:ext cx="10515600" cy="4351338"/>
          </a:xfrm>
          <a:prstGeom prst="rect">
            <a:avLst/>
          </a:prstGeom>
        </p:spPr>
        <p:txBody>
          <a:bodyPr bIns="45720" lIns="91440" numCol="1"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838200" y="6356350"/>
            <a:ext cx="2743200" cy="365125"/>
          </a:xfrm>
          <a:prstGeom prst="rect">
            <a:avLst/>
          </a:prstGeom>
        </p:spPr>
        <p:txBody>
          <a:bodyPr anchor="ctr" bIns="45720" lIns="91440" numCol="1" rIns="91440" rtlCol="0" tIns="45720" vert="horz"/>
          <a:lstStyle>
            <a:lvl1pPr algn="l">
              <a:defRPr sz="1200">
                <a:solidFill>
                  <a:schemeClr val="tx1">
                    <a:tint val="75000"/>
                  </a:schemeClr>
                </a:solidFill>
              </a:defRPr>
            </a:lvl1pPr>
          </a:lstStyle>
          <a:p>
            <a:fld id="{708ECAE8-5082-4387-A1EA-63E6E411BE32}" type="datetimeFigureOut">
              <a:rPr lang="en-US" smtClean="0"/>
              <a:t>11/13/2018</a:t>
            </a:fld>
            <a:endParaRPr lang="en-US"/>
          </a:p>
        </p:txBody>
      </p:sp>
      <p:sp>
        <p:nvSpPr>
          <p:cNvPr id="5" name="Footer Placeholder 4"/>
          <p:cNvSpPr>
            <a:spLocks noGrp="1"/>
          </p:cNvSpPr>
          <p:nvPr>
            <p:ph idx="3" sz="quarter" type="ftr"/>
          </p:nvPr>
        </p:nvSpPr>
        <p:spPr>
          <a:xfrm>
            <a:off x="4038600" y="6356350"/>
            <a:ext cx="4114800" cy="365125"/>
          </a:xfrm>
          <a:prstGeom prst="rect">
            <a:avLst/>
          </a:prstGeom>
        </p:spPr>
        <p:txBody>
          <a:bodyPr anchor="ctr" bIns="45720" lIns="91440" numCol="1"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610600" y="6356350"/>
            <a:ext cx="2743200" cy="365125"/>
          </a:xfrm>
          <a:prstGeom prst="rect">
            <a:avLst/>
          </a:prstGeom>
        </p:spPr>
        <p:txBody>
          <a:bodyPr anchor="ctr" bIns="45720" lIns="91440" numCol="1" rIns="91440" rtlCol="0" tIns="45720" vert="horz"/>
          <a:lstStyle>
            <a:lvl1pPr algn="r">
              <a:defRPr sz="1200">
                <a:solidFill>
                  <a:schemeClr val="tx1">
                    <a:tint val="75000"/>
                  </a:schemeClr>
                </a:solidFill>
              </a:defRPr>
            </a:lvl1pPr>
          </a:lstStyle>
          <a:p>
            <a:fld id="{9C712A32-19F2-46E6-A8C7-0D213E4B3235}" type="slidenum">
              <a:rPr lang="en-US" smtClean="0"/>
              <a:t>‹#›</a:t>
            </a:fld>
            <a:endParaRPr lang="en-US"/>
          </a:p>
        </p:txBody>
      </p:sp>
    </p:spTree>
    <p:extLst>
      <p:ext uri="{BB962C8B-B14F-4D97-AF65-F5344CB8AC3E}">
        <p14:creationId xmlns:p14="http://schemas.microsoft.com/office/powerpoint/2010/main" val="924554797"/>
      </p:ext>
    </p:extLst>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arget="../notesSlides/notesSlide1.xml" Type="http://schemas.openxmlformats.org/officeDocument/2006/relationships/notesSlide"/><Relationship Id="rId1" Target="../slideLayouts/slideLayout12.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4.xml" Type="http://schemas.openxmlformats.org/officeDocument/2006/relationships/slideLayout"/></Relationships>
</file>

<file path=ppt/slides/_rels/slide1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2" Target="../media/image9.pn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2" Target="../media/image10.png" Type="http://schemas.openxmlformats.org/officeDocument/2006/relationships/image"/><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2" Target="../media/image11.png" Type="http://schemas.openxmlformats.org/officeDocument/2006/relationships/imag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2" Target="../media/image12.png" Type="http://schemas.openxmlformats.org/officeDocument/2006/relationships/imag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3" Target="../media/image14.png" Type="http://schemas.openxmlformats.org/officeDocument/2006/relationships/image"/><Relationship Id="rId2" Target="../media/image13.png" Type="http://schemas.openxmlformats.org/officeDocument/2006/relationships/image"/><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4" Target="../media/image15.png" Type="http://schemas.openxmlformats.org/officeDocument/2006/relationships/image"/><Relationship Id="rId3" Target="https://www.census.gov/geo/maps-data/data/tiger-cart-boundary.html" TargetMode="External" Type="http://schemas.openxmlformats.org/officeDocument/2006/relationships/hyperlink"/><Relationship Id="rId2" Target="https://www.census.gov/geo/maps-data/data/tiger-cart-boundary.html" TargetMode="External" Type="http://schemas.openxmlformats.org/officeDocument/2006/relationships/hyperlink"/><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2" Target="../media/image16.png" Type="http://schemas.openxmlformats.org/officeDocument/2006/relationships/image"/><Relationship Id="rId1" Target="../slideLayouts/slideLayout4.xml" Type="http://schemas.openxmlformats.org/officeDocument/2006/relationships/slideLayout"/></Relationships>
</file>

<file path=ppt/slides/_rels/slide19.xml.rels><?xml version="1.0" encoding="UTF-8" standalone="yes"?><Relationships xmlns="http://schemas.openxmlformats.org/package/2006/relationships"><Relationship Id="rId2" Target="../media/image17.png" Type="http://schemas.openxmlformats.org/officeDocument/2006/relationships/image"/><Relationship Id="rId1" Target="../slideLayouts/slideLayout1.xml" Type="http://schemas.openxmlformats.org/officeDocument/2006/relationships/slideLayout"/></Relationships>
</file>

<file path=ppt/slides/_rels/slide2.xml.rels><?xml version="1.0" encoding="UTF-8" standalone="yes"?><Relationships xmlns="http://schemas.openxmlformats.org/package/2006/relationships"><Relationship Id="rId2" Target="../media/image2.png" Type="http://schemas.openxmlformats.org/officeDocument/2006/relationships/image"/><Relationship Id="rId1" Target="../slideLayouts/slideLayout2.xml" Type="http://schemas.openxmlformats.org/officeDocument/2006/relationships/slideLayout"/></Relationships>
</file>

<file path=ppt/slides/_rels/slide2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2" Target="../media/image18.png" Type="http://schemas.openxmlformats.org/officeDocument/2006/relationships/image"/><Relationship Id="rId1" Target="../slideLayouts/slideLayout2.xml" Type="http://schemas.openxmlformats.org/officeDocument/2006/relationships/slideLayout"/></Relationships>
</file>

<file path=ppt/slides/_rels/slide2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1" Target="../slideLayouts/slideLayout12.xml" Type="http://schemas.openxmlformats.org/officeDocument/2006/relationships/slideLayout"/></Relationships>
</file>

<file path=ppt/slides/_rels/slide2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5.xml.rels><?xml version="1.0" encoding="UTF-8" standalone="yes"?><Relationships xmlns="http://schemas.openxmlformats.org/package/2006/relationships"><Relationship Id="rId4" Target="../media/image21.png" Type="http://schemas.openxmlformats.org/officeDocument/2006/relationships/image"/><Relationship Id="rId3" Target="../media/image20.png" Type="http://schemas.openxmlformats.org/officeDocument/2006/relationships/image"/><Relationship Id="rId2" Target="../media/image19.png" Type="http://schemas.openxmlformats.org/officeDocument/2006/relationships/image"/><Relationship Id="rId1" Target="../slideLayouts/slideLayout4.xml" Type="http://schemas.openxmlformats.org/officeDocument/2006/relationships/slideLayout"/></Relationships>
</file>

<file path=ppt/slides/_rels/slide26.xml.rels><?xml version="1.0" encoding="UTF-8" standalone="yes"?><Relationships xmlns="http://schemas.openxmlformats.org/package/2006/relationships"><Relationship Id="rId2" Target="../media/image5.png" Type="http://schemas.openxmlformats.org/officeDocument/2006/relationships/image"/><Relationship Id="rId1" Target="../slideLayouts/slideLayout4.xml" Type="http://schemas.openxmlformats.org/officeDocument/2006/relationships/slideLayout"/></Relationships>
</file>

<file path=ppt/slides/_rels/slide27.xml.rels><?xml version="1.0" encoding="UTF-8" standalone="yes"?><Relationships xmlns="http://schemas.openxmlformats.org/package/2006/relationships"><Relationship Id="rId2" Target="../media/image22.png" Type="http://schemas.openxmlformats.org/officeDocument/2006/relationships/image"/><Relationship Id="rId1" Target="../slideLayouts/slideLayout4.xml" Type="http://schemas.openxmlformats.org/officeDocument/2006/relationships/slideLayout"/></Relationships>
</file>

<file path=ppt/slides/_rels/slide28.xml.rels><?xml version="1.0" encoding="UTF-8" standalone="yes"?><Relationships xmlns="http://schemas.openxmlformats.org/package/2006/relationships"><Relationship Id="rId2" Target="../media/image23.png" Type="http://schemas.openxmlformats.org/officeDocument/2006/relationships/image"/><Relationship Id="rId1" Target="../slideLayouts/slideLayout4.xml" Type="http://schemas.openxmlformats.org/officeDocument/2006/relationships/slideLayout"/></Relationships>
</file>

<file path=ppt/slides/_rels/slide29.xml.rels><?xml version="1.0" encoding="UTF-8" standalone="yes"?><Relationships xmlns="http://schemas.openxmlformats.org/package/2006/relationships"><Relationship Id="rId2" Target="../media/image24.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0.xml.rels><?xml version="1.0" encoding="UTF-8" standalone="yes"?><Relationships xmlns="http://schemas.openxmlformats.org/package/2006/relationships"><Relationship Id="rId4" Target="../media/image27.png" Type="http://schemas.openxmlformats.org/officeDocument/2006/relationships/image"/><Relationship Id="rId3" Target="../media/image26.png" Type="http://schemas.openxmlformats.org/officeDocument/2006/relationships/image"/><Relationship Id="rId2" Target="../media/image25.png" Type="http://schemas.openxmlformats.org/officeDocument/2006/relationships/image"/><Relationship Id="rId1" Target="../slideLayouts/slideLayout4.xml" Type="http://schemas.openxmlformats.org/officeDocument/2006/relationships/slideLayout"/></Relationships>
</file>

<file path=ppt/slides/_rels/slide31.xml.rels><?xml version="1.0" encoding="UTF-8" standalone="yes"?><Relationships xmlns="http://schemas.openxmlformats.org/package/2006/relationships"><Relationship Id="rId2" Target="../media/image28.png" Type="http://schemas.openxmlformats.org/officeDocument/2006/relationships/image"/><Relationship Id="rId1" Target="../slideLayouts/slideLayout2.xml" Type="http://schemas.openxmlformats.org/officeDocument/2006/relationships/slideLayout"/></Relationships>
</file>

<file path=ppt/slides/_rels/slide32.xml.rels><?xml version="1.0" encoding="UTF-8" standalone="yes"?><Relationships xmlns="http://schemas.openxmlformats.org/package/2006/relationships"><Relationship Id="rId2" Target="../media/image29.png" Type="http://schemas.openxmlformats.org/officeDocument/2006/relationships/image"/><Relationship Id="rId1" Target="../slideLayouts/slideLayout7.xml" Type="http://schemas.openxmlformats.org/officeDocument/2006/relationships/slideLayout"/></Relationships>
</file>

<file path=ppt/slides/_rels/slide4.xml.rels><?xml version="1.0" encoding="UTF-8" standalone="yes"?><Relationships xmlns="http://schemas.openxmlformats.org/package/2006/relationships"><Relationship Id="rId3" Target="../media/image4.png" Type="http://schemas.openxmlformats.org/officeDocument/2006/relationships/image"/><Relationship Id="rId2" Target="../media/image3.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yes"?><Relationships xmlns="http://schemas.openxmlformats.org/package/2006/relationships"><Relationship Id="rId3" Target="../media/image6.png" Type="http://schemas.openxmlformats.org/officeDocument/2006/relationships/image"/><Relationship Id="rId2" Target="../media/image5.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yes"?><Relationships xmlns="http://schemas.openxmlformats.org/package/2006/relationships"><Relationship Id="rId3" Target="../media/image8.png" Type="http://schemas.openxmlformats.org/officeDocument/2006/relationships/image"/><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0" sz="quarter"/>
          </p:nvPr>
        </p:nvSpPr>
        <p:spPr>
          <a:xfrm>
            <a:off x="1156138" y="441434"/>
            <a:ext cx="9772285" cy="4572000"/>
          </a:xfrm>
        </p:spPr>
        <p:txBody>
          <a:bodyPr numCol="1">
            <a:normAutofit lnSpcReduction="10000"/>
          </a:bodyPr>
          <a:lstStyle/>
          <a:p>
            <a:endParaRPr dirty="0" lang="en-US" smtClean="0"/>
          </a:p>
          <a:p>
            <a:endParaRPr dirty="0" lang="en-US"/>
          </a:p>
          <a:p>
            <a:r>
              <a:rPr dirty="0" lang="en-US" smtClean="0" sz="6600"/>
              <a:t>Creating </a:t>
            </a:r>
            <a:r>
              <a:rPr dirty="0" lang="en-US" sz="6600"/>
              <a:t>Interactive Maps Using R and </a:t>
            </a:r>
            <a:r>
              <a:rPr dirty="0" lang="en-US" smtClean="0" sz="6600"/>
              <a:t>QGIS</a:t>
            </a:r>
          </a:p>
          <a:p>
            <a:pPr>
              <a:spcBef>
                <a:spcPts val="0"/>
              </a:spcBef>
            </a:pPr>
            <a:r>
              <a:rPr dirty="0" lang="en-US" smtClean="0"/>
              <a:t/>
            </a:r>
            <a:br>
              <a:rPr dirty="0" lang="en-US" smtClean="0"/>
            </a:br>
            <a:r>
              <a:rPr dirty="0" lang="en-US" sz="2400"/>
              <a:t>Dan Vollrath</a:t>
            </a:r>
          </a:p>
          <a:p>
            <a:pPr>
              <a:spcBef>
                <a:spcPts val="0"/>
              </a:spcBef>
            </a:pPr>
            <a:r>
              <a:rPr dirty="0" lang="en-US" sz="2400"/>
              <a:t>Institutional Research Data Specialist</a:t>
            </a:r>
          </a:p>
          <a:p>
            <a:pPr>
              <a:spcBef>
                <a:spcPts val="0"/>
              </a:spcBef>
            </a:pPr>
            <a:r>
              <a:rPr dirty="0" lang="en-US" sz="2400"/>
              <a:t>Elgin Community College</a:t>
            </a:r>
          </a:p>
          <a:p>
            <a:pPr>
              <a:spcBef>
                <a:spcPts val="0"/>
              </a:spcBef>
            </a:pPr>
            <a:r>
              <a:rPr dirty="0" lang="en-US" sz="2400"/>
              <a:t>dvollrath@elgin.edu</a:t>
            </a:r>
          </a:p>
        </p:txBody>
      </p:sp>
    </p:spTree>
    <p:extLst>
      <p:ext uri="{BB962C8B-B14F-4D97-AF65-F5344CB8AC3E}">
        <p14:creationId xmlns:p14="http://schemas.microsoft.com/office/powerpoint/2010/main" val="317516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numCol="1"/>
          <a:lstStyle/>
          <a:p>
            <a:r>
              <a:rPr dirty="0" lang="en-US" smtClean="0"/>
              <a:t>Geocoding (</a:t>
            </a:r>
            <a:r>
              <a:rPr dirty="0" err="1" lang="en-US" smtClean="0"/>
              <a:t>pt</a:t>
            </a:r>
            <a:r>
              <a:rPr dirty="0" lang="en-US" smtClean="0"/>
              <a:t> 2)</a:t>
            </a:r>
            <a:endParaRPr dirty="0" lang="en-US"/>
          </a:p>
        </p:txBody>
      </p:sp>
      <p:sp>
        <p:nvSpPr>
          <p:cNvPr id="5" name="Content Placeholder 4"/>
          <p:cNvSpPr>
            <a:spLocks noGrp="1"/>
          </p:cNvSpPr>
          <p:nvPr>
            <p:ph idx="1" sz="half"/>
          </p:nvPr>
        </p:nvSpPr>
        <p:spPr>
          <a:xfrm>
            <a:off x="255639" y="2222089"/>
            <a:ext cx="5764161" cy="3954873"/>
          </a:xfrm>
        </p:spPr>
        <p:txBody>
          <a:bodyPr numCol="1">
            <a:noAutofit/>
          </a:bodyPr>
          <a:lstStyle/>
          <a:p>
            <a:pPr indent="0" marL="0">
              <a:spcBef>
                <a:spcPts val="0"/>
              </a:spcBef>
              <a:buNone/>
            </a:pPr>
            <a:r>
              <a:rPr dirty="0" lang="en-US" sz="1400">
                <a:solidFill>
                  <a:schemeClr val="accent6">
                    <a:lumMod val="50000"/>
                  </a:schemeClr>
                </a:solidFill>
              </a:rPr>
              <a:t># Moving Step by step through this:</a:t>
            </a:r>
          </a:p>
          <a:p>
            <a:pPr indent="0" marL="0">
              <a:spcBef>
                <a:spcPts val="0"/>
              </a:spcBef>
              <a:buNone/>
            </a:pPr>
            <a:r>
              <a:rPr dirty="0" lang="en-US" sz="1400">
                <a:solidFill>
                  <a:schemeClr val="accent6">
                    <a:lumMod val="50000"/>
                  </a:schemeClr>
                </a:solidFill>
              </a:rPr>
              <a:t># We start by creating a for loop, we use </a:t>
            </a:r>
            <a:r>
              <a:rPr dirty="0" err="1" lang="en-US" sz="1400">
                <a:solidFill>
                  <a:schemeClr val="accent6">
                    <a:lumMod val="50000"/>
                  </a:schemeClr>
                </a:solidFill>
              </a:rPr>
              <a:t>i</a:t>
            </a:r>
            <a:r>
              <a:rPr dirty="0" lang="en-US" sz="1400">
                <a:solidFill>
                  <a:schemeClr val="accent6">
                    <a:lumMod val="50000"/>
                  </a:schemeClr>
                </a:solidFill>
              </a:rPr>
              <a:t> as our iterator, </a:t>
            </a:r>
          </a:p>
          <a:p>
            <a:pPr indent="0" marL="0">
              <a:spcBef>
                <a:spcPts val="0"/>
              </a:spcBef>
              <a:buNone/>
            </a:pPr>
            <a:r>
              <a:rPr dirty="0" lang="en-US" sz="1400">
                <a:solidFill>
                  <a:schemeClr val="accent6">
                    <a:lumMod val="50000"/>
                  </a:schemeClr>
                </a:solidFill>
              </a:rPr>
              <a:t># </a:t>
            </a:r>
            <a:r>
              <a:rPr dirty="0" err="1" lang="en-US" sz="1400">
                <a:solidFill>
                  <a:schemeClr val="accent6">
                    <a:lumMod val="50000"/>
                  </a:schemeClr>
                </a:solidFill>
              </a:rPr>
              <a:t>i</a:t>
            </a:r>
            <a:r>
              <a:rPr dirty="0" lang="en-US" sz="1400">
                <a:solidFill>
                  <a:schemeClr val="accent6">
                    <a:lumMod val="50000"/>
                  </a:schemeClr>
                </a:solidFill>
              </a:rPr>
              <a:t> gets set to 1, the colon is like saying "to", row 10</a:t>
            </a:r>
          </a:p>
          <a:p>
            <a:pPr indent="0" marL="0">
              <a:spcBef>
                <a:spcPts val="0"/>
              </a:spcBef>
              <a:buNone/>
            </a:pPr>
            <a:r>
              <a:rPr dirty="0" lang="en-US" sz="1400">
                <a:solidFill>
                  <a:schemeClr val="accent6">
                    <a:lumMod val="50000"/>
                  </a:schemeClr>
                </a:solidFill>
              </a:rPr>
              <a:t># Our geocode function returns a 1 row 2 column </a:t>
            </a:r>
            <a:r>
              <a:rPr dirty="0" err="1" lang="en-US" sz="1400">
                <a:solidFill>
                  <a:schemeClr val="accent6">
                    <a:lumMod val="50000"/>
                  </a:schemeClr>
                </a:solidFill>
              </a:rPr>
              <a:t>dataframe</a:t>
            </a:r>
            <a:r>
              <a:rPr dirty="0" lang="en-US" sz="1400">
                <a:solidFill>
                  <a:schemeClr val="accent6">
                    <a:lumMod val="50000"/>
                  </a:schemeClr>
                </a:solidFill>
              </a:rPr>
              <a:t>, so we save it to an object called x</a:t>
            </a:r>
          </a:p>
          <a:p>
            <a:pPr indent="0" marL="0">
              <a:spcBef>
                <a:spcPts val="0"/>
              </a:spcBef>
              <a:buNone/>
            </a:pPr>
            <a:r>
              <a:rPr dirty="0" lang="en-US" sz="1400">
                <a:solidFill>
                  <a:schemeClr val="accent6">
                    <a:lumMod val="50000"/>
                  </a:schemeClr>
                </a:solidFill>
              </a:rPr>
              <a:t># We make sure that each row of "Address" is in character format by using the function </a:t>
            </a:r>
            <a:r>
              <a:rPr dirty="0" err="1" lang="en-US" sz="1400">
                <a:solidFill>
                  <a:schemeClr val="accent6">
                    <a:lumMod val="50000"/>
                  </a:schemeClr>
                </a:solidFill>
              </a:rPr>
              <a:t>as.character</a:t>
            </a:r>
            <a:endParaRPr dirty="0" lang="en-US" sz="1400">
              <a:solidFill>
                <a:schemeClr val="accent6">
                  <a:lumMod val="50000"/>
                </a:schemeClr>
              </a:solidFill>
            </a:endParaRPr>
          </a:p>
          <a:p>
            <a:pPr indent="0" marL="0">
              <a:spcBef>
                <a:spcPts val="0"/>
              </a:spcBef>
              <a:buNone/>
            </a:pPr>
            <a:r>
              <a:rPr dirty="0" lang="en-US" sz="1400">
                <a:solidFill>
                  <a:schemeClr val="accent6">
                    <a:lumMod val="50000"/>
                  </a:schemeClr>
                </a:solidFill>
              </a:rPr>
              <a:t># We are then accessing row </a:t>
            </a:r>
            <a:r>
              <a:rPr dirty="0" err="1" lang="en-US" sz="1400">
                <a:solidFill>
                  <a:schemeClr val="accent6">
                    <a:lumMod val="50000"/>
                  </a:schemeClr>
                </a:solidFill>
              </a:rPr>
              <a:t>i</a:t>
            </a:r>
            <a:r>
              <a:rPr dirty="0" lang="en-US" sz="1400">
                <a:solidFill>
                  <a:schemeClr val="accent6">
                    <a:lumMod val="50000"/>
                  </a:schemeClr>
                </a:solidFill>
              </a:rPr>
              <a:t>, of column 'Address' in </a:t>
            </a:r>
            <a:r>
              <a:rPr dirty="0" err="1" lang="en-US" sz="1400">
                <a:solidFill>
                  <a:schemeClr val="accent6">
                    <a:lumMod val="50000"/>
                  </a:schemeClr>
                </a:solidFill>
              </a:rPr>
              <a:t>mydata</a:t>
            </a:r>
            <a:endParaRPr dirty="0" lang="en-US" sz="1400">
              <a:solidFill>
                <a:schemeClr val="accent6">
                  <a:lumMod val="50000"/>
                </a:schemeClr>
              </a:solidFill>
            </a:endParaRPr>
          </a:p>
          <a:p>
            <a:pPr indent="0" marL="0">
              <a:spcBef>
                <a:spcPts val="0"/>
              </a:spcBef>
              <a:buNone/>
            </a:pPr>
            <a:r>
              <a:rPr dirty="0" lang="en-US" sz="1400">
                <a:solidFill>
                  <a:schemeClr val="accent6">
                    <a:lumMod val="50000"/>
                  </a:schemeClr>
                </a:solidFill>
              </a:rPr>
              <a:t># We are then setting row </a:t>
            </a:r>
            <a:r>
              <a:rPr dirty="0" err="1" lang="en-US" sz="1400">
                <a:solidFill>
                  <a:schemeClr val="accent6">
                    <a:lumMod val="50000"/>
                  </a:schemeClr>
                </a:solidFill>
              </a:rPr>
              <a:t>i</a:t>
            </a:r>
            <a:r>
              <a:rPr dirty="0" lang="en-US" sz="1400">
                <a:solidFill>
                  <a:schemeClr val="accent6">
                    <a:lumMod val="50000"/>
                  </a:schemeClr>
                </a:solidFill>
              </a:rPr>
              <a:t>, column "</a:t>
            </a:r>
            <a:r>
              <a:rPr dirty="0" err="1" lang="en-US" sz="1400">
                <a:solidFill>
                  <a:schemeClr val="accent6">
                    <a:lumMod val="50000"/>
                  </a:schemeClr>
                </a:solidFill>
              </a:rPr>
              <a:t>lon</a:t>
            </a:r>
            <a:r>
              <a:rPr dirty="0" lang="en-US" sz="1400">
                <a:solidFill>
                  <a:schemeClr val="accent6">
                    <a:lumMod val="50000"/>
                  </a:schemeClr>
                </a:solidFill>
              </a:rPr>
              <a:t>" of </a:t>
            </a:r>
            <a:r>
              <a:rPr dirty="0" err="1" lang="en-US" sz="1400">
                <a:solidFill>
                  <a:schemeClr val="accent6">
                    <a:lumMod val="50000"/>
                  </a:schemeClr>
                </a:solidFill>
              </a:rPr>
              <a:t>mydata</a:t>
            </a:r>
            <a:r>
              <a:rPr dirty="0" lang="en-US" sz="1400">
                <a:solidFill>
                  <a:schemeClr val="accent6">
                    <a:lumMod val="50000"/>
                  </a:schemeClr>
                </a:solidFill>
              </a:rPr>
              <a:t> as the column of x which is longitude</a:t>
            </a:r>
          </a:p>
          <a:p>
            <a:pPr indent="0" marL="0">
              <a:spcBef>
                <a:spcPts val="0"/>
              </a:spcBef>
              <a:buNone/>
            </a:pPr>
            <a:r>
              <a:rPr dirty="0" lang="en-US" sz="1400">
                <a:solidFill>
                  <a:schemeClr val="accent6">
                    <a:lumMod val="50000"/>
                  </a:schemeClr>
                </a:solidFill>
              </a:rPr>
              <a:t># We are then setting row </a:t>
            </a:r>
            <a:r>
              <a:rPr dirty="0" err="1" lang="en-US" sz="1400">
                <a:solidFill>
                  <a:schemeClr val="accent6">
                    <a:lumMod val="50000"/>
                  </a:schemeClr>
                </a:solidFill>
              </a:rPr>
              <a:t>i</a:t>
            </a:r>
            <a:r>
              <a:rPr dirty="0" lang="en-US" sz="1400">
                <a:solidFill>
                  <a:schemeClr val="accent6">
                    <a:lumMod val="50000"/>
                  </a:schemeClr>
                </a:solidFill>
              </a:rPr>
              <a:t>, column "</a:t>
            </a:r>
            <a:r>
              <a:rPr dirty="0" err="1" lang="en-US" sz="1400">
                <a:solidFill>
                  <a:schemeClr val="accent6">
                    <a:lumMod val="50000"/>
                  </a:schemeClr>
                </a:solidFill>
              </a:rPr>
              <a:t>lat</a:t>
            </a:r>
            <a:r>
              <a:rPr dirty="0" lang="en-US" sz="1400">
                <a:solidFill>
                  <a:schemeClr val="accent6">
                    <a:lumMod val="50000"/>
                  </a:schemeClr>
                </a:solidFill>
              </a:rPr>
              <a:t>" of </a:t>
            </a:r>
            <a:r>
              <a:rPr dirty="0" err="1" lang="en-US" sz="1400">
                <a:solidFill>
                  <a:schemeClr val="accent6">
                    <a:lumMod val="50000"/>
                  </a:schemeClr>
                </a:solidFill>
              </a:rPr>
              <a:t>mydata</a:t>
            </a:r>
            <a:r>
              <a:rPr dirty="0" lang="en-US" sz="1400">
                <a:solidFill>
                  <a:schemeClr val="accent6">
                    <a:lumMod val="50000"/>
                  </a:schemeClr>
                </a:solidFill>
              </a:rPr>
              <a:t> as the column of x which is latitude</a:t>
            </a:r>
          </a:p>
          <a:p>
            <a:pPr indent="0" marL="0">
              <a:spcBef>
                <a:spcPts val="0"/>
              </a:spcBef>
              <a:buNone/>
            </a:pPr>
            <a:r>
              <a:rPr dirty="0" lang="en-US" sz="1400">
                <a:solidFill>
                  <a:schemeClr val="accent6">
                    <a:lumMod val="50000"/>
                  </a:schemeClr>
                </a:solidFill>
              </a:rPr>
              <a:t># We slightly stall the loop, for .03 seconds, with </a:t>
            </a:r>
            <a:r>
              <a:rPr dirty="0" err="1" lang="en-US" sz="1400">
                <a:solidFill>
                  <a:schemeClr val="accent6">
                    <a:lumMod val="50000"/>
                  </a:schemeClr>
                </a:solidFill>
              </a:rPr>
              <a:t>Sys.sleep</a:t>
            </a:r>
            <a:r>
              <a:rPr dirty="0" lang="en-US" sz="1400">
                <a:solidFill>
                  <a:schemeClr val="accent6">
                    <a:lumMod val="50000"/>
                  </a:schemeClr>
                </a:solidFill>
              </a:rPr>
              <a:t> because there's a limit to how many geocodes you can do in a second</a:t>
            </a:r>
          </a:p>
          <a:p>
            <a:pPr indent="0" marL="0">
              <a:spcBef>
                <a:spcPts val="0"/>
              </a:spcBef>
              <a:buNone/>
            </a:pPr>
            <a:r>
              <a:rPr dirty="0" lang="en-US" sz="1400">
                <a:solidFill>
                  <a:schemeClr val="accent6">
                    <a:lumMod val="50000"/>
                  </a:schemeClr>
                </a:solidFill>
              </a:rPr>
              <a:t># Our for loop then automatically does this again and again for however many rows we input.</a:t>
            </a:r>
          </a:p>
          <a:p>
            <a:pPr indent="0" marL="0">
              <a:spcBef>
                <a:spcPts val="0"/>
              </a:spcBef>
              <a:buNone/>
            </a:pPr>
            <a:r>
              <a:rPr dirty="0" lang="en-US" sz="1400">
                <a:solidFill>
                  <a:schemeClr val="accent6">
                    <a:lumMod val="50000"/>
                  </a:schemeClr>
                </a:solidFill>
              </a:rPr>
              <a:t># We're limited to 2500 geocodes per day by google. However, you can go onto other computers,</a:t>
            </a:r>
          </a:p>
          <a:p>
            <a:pPr indent="0" marL="0">
              <a:spcBef>
                <a:spcPts val="0"/>
              </a:spcBef>
              <a:buNone/>
            </a:pPr>
            <a:r>
              <a:rPr dirty="0" lang="en-US" sz="1400">
                <a:solidFill>
                  <a:schemeClr val="accent6">
                    <a:lumMod val="50000"/>
                  </a:schemeClr>
                </a:solidFill>
              </a:rPr>
              <a:t>#   open this R code, change the range of rows you want to geocode, and run it.</a:t>
            </a:r>
          </a:p>
        </p:txBody>
      </p:sp>
      <p:sp>
        <p:nvSpPr>
          <p:cNvPr id="6" name="Content Placeholder 5"/>
          <p:cNvSpPr>
            <a:spLocks noGrp="1"/>
          </p:cNvSpPr>
          <p:nvPr>
            <p:ph idx="2" sz="half"/>
          </p:nvPr>
        </p:nvSpPr>
        <p:spPr>
          <a:xfrm>
            <a:off x="6172200" y="2664541"/>
            <a:ext cx="5181600" cy="3512421"/>
          </a:xfrm>
        </p:spPr>
        <p:txBody>
          <a:bodyPr numCol="1">
            <a:normAutofit/>
          </a:bodyPr>
          <a:lstStyle/>
          <a:p>
            <a:pPr indent="0" marL="0">
              <a:spcBef>
                <a:spcPts val="0"/>
              </a:spcBef>
              <a:buNone/>
            </a:pPr>
            <a:endParaRPr dirty="0" lang="en-US" sz="1800"/>
          </a:p>
          <a:p>
            <a:pPr indent="0" marL="0">
              <a:spcBef>
                <a:spcPts val="0"/>
              </a:spcBef>
              <a:buNone/>
            </a:pPr>
            <a:r>
              <a:rPr dirty="0" lang="en-US" sz="1800"/>
              <a:t>for(</a:t>
            </a:r>
            <a:r>
              <a:rPr dirty="0" err="1" lang="en-US" sz="1800"/>
              <a:t>i</a:t>
            </a:r>
            <a:r>
              <a:rPr dirty="0" lang="en-US" sz="1800"/>
              <a:t> in 1:10){</a:t>
            </a:r>
          </a:p>
          <a:p>
            <a:pPr indent="0" marL="0">
              <a:spcBef>
                <a:spcPts val="0"/>
              </a:spcBef>
              <a:buNone/>
            </a:pPr>
            <a:r>
              <a:rPr dirty="0" lang="en-US" sz="1800"/>
              <a:t>  x &lt;- </a:t>
            </a:r>
            <a:r>
              <a:rPr dirty="0" lang="en-US" smtClean="0" sz="1800"/>
              <a:t>geocode(</a:t>
            </a:r>
            <a:r>
              <a:rPr dirty="0" err="1" lang="en-US" smtClean="0" sz="1800"/>
              <a:t>as.character</a:t>
            </a:r>
            <a:r>
              <a:rPr dirty="0" lang="en-US" smtClean="0" sz="1800"/>
              <a:t>(</a:t>
            </a:r>
            <a:r>
              <a:rPr dirty="0" err="1" lang="en-US" smtClean="0" sz="1800"/>
              <a:t>mydata</a:t>
            </a:r>
            <a:r>
              <a:rPr dirty="0" lang="en-US" smtClean="0" sz="1800"/>
              <a:t>[</a:t>
            </a:r>
            <a:r>
              <a:rPr dirty="0" err="1" lang="en-US" smtClean="0" sz="1800"/>
              <a:t>i</a:t>
            </a:r>
            <a:r>
              <a:rPr dirty="0" lang="en-US" sz="1800"/>
              <a:t>,"Address"]))</a:t>
            </a:r>
          </a:p>
          <a:p>
            <a:pPr indent="0" marL="0">
              <a:spcBef>
                <a:spcPts val="0"/>
              </a:spcBef>
              <a:buNone/>
            </a:pPr>
            <a:r>
              <a:rPr dirty="0" lang="en-US" sz="1800"/>
              <a:t>  </a:t>
            </a:r>
            <a:r>
              <a:rPr dirty="0" err="1" lang="en-US" smtClean="0" sz="1800"/>
              <a:t>mydata</a:t>
            </a:r>
            <a:r>
              <a:rPr dirty="0" lang="en-US" smtClean="0" sz="1800"/>
              <a:t>[</a:t>
            </a:r>
            <a:r>
              <a:rPr dirty="0" err="1" lang="en-US" smtClean="0" sz="1800"/>
              <a:t>i</a:t>
            </a:r>
            <a:r>
              <a:rPr dirty="0" lang="en-US" sz="1800"/>
              <a:t>,"</a:t>
            </a:r>
            <a:r>
              <a:rPr dirty="0" err="1" lang="en-US" sz="1800"/>
              <a:t>lon</a:t>
            </a:r>
            <a:r>
              <a:rPr dirty="0" lang="en-US" sz="1800"/>
              <a:t>"] &lt;- x[,"</a:t>
            </a:r>
            <a:r>
              <a:rPr dirty="0" err="1" lang="en-US" sz="1800"/>
              <a:t>lon</a:t>
            </a:r>
            <a:r>
              <a:rPr dirty="0" lang="en-US" sz="1800"/>
              <a:t>"]</a:t>
            </a:r>
          </a:p>
          <a:p>
            <a:pPr indent="0" marL="0">
              <a:spcBef>
                <a:spcPts val="0"/>
              </a:spcBef>
              <a:buNone/>
            </a:pPr>
            <a:r>
              <a:rPr dirty="0" lang="en-US" sz="1800"/>
              <a:t>  </a:t>
            </a:r>
            <a:r>
              <a:rPr dirty="0" err="1" lang="en-US" smtClean="0" sz="1800"/>
              <a:t>mydata</a:t>
            </a:r>
            <a:r>
              <a:rPr dirty="0" lang="en-US" smtClean="0" sz="1800"/>
              <a:t>[</a:t>
            </a:r>
            <a:r>
              <a:rPr dirty="0" err="1" lang="en-US" smtClean="0" sz="1800"/>
              <a:t>i</a:t>
            </a:r>
            <a:r>
              <a:rPr dirty="0" lang="en-US" sz="1800"/>
              <a:t>,"</a:t>
            </a:r>
            <a:r>
              <a:rPr dirty="0" err="1" lang="en-US" sz="1800"/>
              <a:t>lat</a:t>
            </a:r>
            <a:r>
              <a:rPr dirty="0" lang="en-US" sz="1800"/>
              <a:t>"] &lt;- x[,"</a:t>
            </a:r>
            <a:r>
              <a:rPr dirty="0" err="1" lang="en-US" sz="1800"/>
              <a:t>lat</a:t>
            </a:r>
            <a:r>
              <a:rPr dirty="0" lang="en-US" sz="1800"/>
              <a:t>"]</a:t>
            </a:r>
          </a:p>
          <a:p>
            <a:pPr indent="0" marL="0">
              <a:spcBef>
                <a:spcPts val="0"/>
              </a:spcBef>
              <a:buNone/>
            </a:pPr>
            <a:r>
              <a:rPr dirty="0" lang="en-US" sz="1800"/>
              <a:t>  </a:t>
            </a:r>
            <a:r>
              <a:rPr dirty="0" err="1" lang="en-US" sz="1800"/>
              <a:t>Sys.sleep</a:t>
            </a:r>
            <a:r>
              <a:rPr dirty="0" lang="en-US" sz="1800"/>
              <a:t>(.03</a:t>
            </a:r>
            <a:r>
              <a:rPr dirty="0" lang="en-US" smtClean="0" sz="1800"/>
              <a:t>)</a:t>
            </a:r>
          </a:p>
          <a:p>
            <a:pPr indent="0" marL="0">
              <a:spcBef>
                <a:spcPts val="0"/>
              </a:spcBef>
              <a:buNone/>
            </a:pPr>
            <a:r>
              <a:rPr dirty="0" lang="en-US" smtClean="0" sz="1800"/>
              <a:t>}</a:t>
            </a:r>
            <a:endParaRPr dirty="0" lang="en-US" sz="1800"/>
          </a:p>
        </p:txBody>
      </p:sp>
      <p:cxnSp>
        <p:nvCxnSpPr>
          <p:cNvPr id="8" name="Straight Connector 7"/>
          <p:cNvCxnSpPr/>
          <p:nvPr/>
        </p:nvCxnSpPr>
        <p:spPr>
          <a:xfrm>
            <a:off x="6019800" y="2074606"/>
            <a:ext cx="0" cy="4326194"/>
          </a:xfrm>
          <a:prstGeom prst="line">
            <a:avLst/>
          </a:prstGeom>
          <a:ln w="38100"/>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062316" y="1744141"/>
            <a:ext cx="1546123" cy="369332"/>
          </a:xfrm>
          <a:prstGeom prst="rect">
            <a:avLst/>
          </a:prstGeom>
          <a:noFill/>
        </p:spPr>
        <p:txBody>
          <a:bodyPr numCol="1" rtlCol="0" wrap="square">
            <a:spAutoFit/>
          </a:bodyPr>
          <a:lstStyle/>
          <a:p>
            <a:r>
              <a:rPr dirty="0" lang="en-US" smtClean="0" u="sng"/>
              <a:t>Comments</a:t>
            </a:r>
            <a:endParaRPr dirty="0" lang="en-US" u="sng"/>
          </a:p>
        </p:txBody>
      </p:sp>
      <p:sp>
        <p:nvSpPr>
          <p:cNvPr id="10" name="TextBox 9"/>
          <p:cNvSpPr txBox="1"/>
          <p:nvPr/>
        </p:nvSpPr>
        <p:spPr>
          <a:xfrm>
            <a:off x="8431162" y="1744141"/>
            <a:ext cx="747252" cy="369332"/>
          </a:xfrm>
          <a:prstGeom prst="rect">
            <a:avLst/>
          </a:prstGeom>
          <a:noFill/>
        </p:spPr>
        <p:txBody>
          <a:bodyPr numCol="1" rtlCol="0" wrap="square">
            <a:spAutoFit/>
          </a:bodyPr>
          <a:lstStyle/>
          <a:p>
            <a:r>
              <a:rPr dirty="0" lang="en-US" smtClean="0" u="sng"/>
              <a:t>Code</a:t>
            </a:r>
            <a:endParaRPr dirty="0" lang="en-US" u="sng"/>
          </a:p>
        </p:txBody>
      </p:sp>
    </p:spTree>
    <p:extLst>
      <p:ext uri="{BB962C8B-B14F-4D97-AF65-F5344CB8AC3E}">
        <p14:creationId xmlns:p14="http://schemas.microsoft.com/office/powerpoint/2010/main" val="926288303"/>
      </p:ext>
    </p:extLst>
  </p:cSld>
  <p:clrMapOvr>
    <a:masterClrMapping/>
  </p:clrMapOvr>
  <p:timing>
    <p:tnLst>
      <p:par>
        <p:cTn dur="indefinite" id="1" nodeType="tmRoot" restart="never"/>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a:t>CSVT</a:t>
            </a:r>
          </a:p>
        </p:txBody>
      </p:sp>
      <p:sp>
        <p:nvSpPr>
          <p:cNvPr id="3" name="Content Placeholder 2"/>
          <p:cNvSpPr>
            <a:spLocks noGrp="1"/>
          </p:cNvSpPr>
          <p:nvPr>
            <p:ph idx="1"/>
          </p:nvPr>
        </p:nvSpPr>
        <p:spPr>
          <a:xfrm>
            <a:off x="838200" y="1504335"/>
            <a:ext cx="10515600" cy="4672628"/>
          </a:xfrm>
        </p:spPr>
        <p:txBody>
          <a:bodyPr numCol="1">
            <a:normAutofit fontScale="85000" lnSpcReduction="20000"/>
          </a:bodyPr>
          <a:lstStyle/>
          <a:p>
            <a:r>
              <a:rPr dirty="0" lang="en-US"/>
              <a:t>Changing the type of a variable in QGIS can be difficult</a:t>
            </a:r>
          </a:p>
          <a:p>
            <a:r>
              <a:rPr dirty="0" lang="en-US"/>
              <a:t>A CSVT file works in conjunction with a CSV file</a:t>
            </a:r>
          </a:p>
          <a:p>
            <a:r>
              <a:rPr dirty="0" lang="en-US"/>
              <a:t>The CSVT file sets the data type for each column of a CSV file</a:t>
            </a:r>
          </a:p>
          <a:p>
            <a:r>
              <a:rPr dirty="0" lang="en-US"/>
              <a:t>CSVT files are one long string of types</a:t>
            </a:r>
          </a:p>
          <a:p>
            <a:pPr lvl="1"/>
            <a:r>
              <a:rPr dirty="0" lang="en-US"/>
              <a:t>Example: “String”, “String”, “Real”, “Integer”, “Date”…..</a:t>
            </a:r>
          </a:p>
          <a:p>
            <a:r>
              <a:rPr dirty="0" lang="en-US"/>
              <a:t>Only use one of the 4 types in the example above</a:t>
            </a:r>
          </a:p>
          <a:p>
            <a:pPr lvl="1"/>
            <a:r>
              <a:rPr dirty="0" lang="en-US"/>
              <a:t>String</a:t>
            </a:r>
          </a:p>
          <a:p>
            <a:pPr lvl="1"/>
            <a:r>
              <a:rPr dirty="0" lang="en-US"/>
              <a:t>Real</a:t>
            </a:r>
          </a:p>
          <a:p>
            <a:pPr lvl="1"/>
            <a:r>
              <a:rPr dirty="0" lang="en-US"/>
              <a:t>Integer</a:t>
            </a:r>
          </a:p>
          <a:p>
            <a:pPr lvl="1"/>
            <a:r>
              <a:rPr dirty="0" lang="en-US"/>
              <a:t>Date</a:t>
            </a:r>
          </a:p>
          <a:p>
            <a:r>
              <a:rPr dirty="0" lang="en-US"/>
              <a:t>The simplest way to do this is to just open notepad and write it out</a:t>
            </a:r>
          </a:p>
          <a:p>
            <a:r>
              <a:rPr dirty="0" lang="en-US"/>
              <a:t>When you save it, you must save it as the same name and same location as the csv going into QGIS</a:t>
            </a:r>
          </a:p>
          <a:p>
            <a:r>
              <a:rPr dirty="0" lang="en-US"/>
              <a:t>Then just add </a:t>
            </a:r>
            <a:r>
              <a:rPr dirty="0" lang="en-US" smtClean="0"/>
              <a:t>“.</a:t>
            </a:r>
            <a:r>
              <a:rPr dirty="0" err="1" lang="en-US" smtClean="0"/>
              <a:t>csvt</a:t>
            </a:r>
            <a:r>
              <a:rPr dirty="0" lang="en-US" smtClean="0"/>
              <a:t>” </a:t>
            </a:r>
            <a:r>
              <a:rPr dirty="0" lang="en-US"/>
              <a:t>to force it into that file </a:t>
            </a:r>
            <a:r>
              <a:rPr dirty="0" lang="en-US" smtClean="0"/>
              <a:t>type</a:t>
            </a:r>
            <a:endParaRPr dirty="0" lang="en-US"/>
          </a:p>
        </p:txBody>
      </p:sp>
    </p:spTree>
    <p:extLst>
      <p:ext uri="{BB962C8B-B14F-4D97-AF65-F5344CB8AC3E}">
        <p14:creationId xmlns:p14="http://schemas.microsoft.com/office/powerpoint/2010/main" val="231432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a:t>Adding Our CSVs to QGIS</a:t>
            </a:r>
          </a:p>
        </p:txBody>
      </p:sp>
      <p:sp>
        <p:nvSpPr>
          <p:cNvPr id="9" name="TextBox 8"/>
          <p:cNvSpPr txBox="1"/>
          <p:nvPr/>
        </p:nvSpPr>
        <p:spPr>
          <a:xfrm>
            <a:off x="702101" y="2395566"/>
            <a:ext cx="5183692" cy="1477328"/>
          </a:xfrm>
          <a:prstGeom prst="rect">
            <a:avLst/>
          </a:prstGeom>
          <a:noFill/>
        </p:spPr>
        <p:txBody>
          <a:bodyPr numCol="1" rtlCol="0" wrap="square">
            <a:spAutoFit/>
          </a:bodyPr>
          <a:lstStyle/>
          <a:p>
            <a:pPr algn="l" defTabSz="914400" eaLnBrk="1" hangingPunct="1" indent="-342900" latinLnBrk="0" lvl="0" marL="342900" marR="0" rtl="0">
              <a:lnSpc>
                <a:spcPct val="100000"/>
              </a:lnSpc>
              <a:spcBef>
                <a:spcPts val="0"/>
              </a:spcBef>
              <a:spcAft>
                <a:spcPts val="0"/>
              </a:spcAft>
              <a:buClrTx/>
              <a:buSzTx/>
              <a:buFontTx/>
              <a:buAutoNum type="arabicPeriod"/>
              <a:tabLst/>
              <a:defRPr/>
            </a:pPr>
            <a:r>
              <a:rPr b="0" baseline="0" cap="none" dirty="0" i="0" kern="1200" kumimoji="0" lang="en-US" noProof="0" normalizeH="0" smtClean="0" spc="0" strike="noStrike" sz="1800" u="none">
                <a:ln>
                  <a:noFill/>
                </a:ln>
                <a:solidFill>
                  <a:prstClr val="black"/>
                </a:solidFill>
                <a:effectLst/>
                <a:uLnTx/>
                <a:uFillTx/>
                <a:latin panose="020F0502020204030204" typeface="Calibri"/>
                <a:ea typeface="+mn-ea"/>
                <a:cs typeface="+mn-cs"/>
              </a:rPr>
              <a:t>Layer &gt; Add Layer &gt; Add Delimited Text</a:t>
            </a:r>
            <a:r>
              <a:rPr b="0" cap="none" dirty="0" i="0" kern="1200" kumimoji="0" lang="en-US" noProof="0" normalizeH="0" smtClean="0" spc="0" strike="noStrike" sz="1800" u="none">
                <a:ln>
                  <a:noFill/>
                </a:ln>
                <a:solidFill>
                  <a:prstClr val="black"/>
                </a:solidFill>
                <a:effectLst/>
                <a:uLnTx/>
                <a:uFillTx/>
                <a:latin panose="020F0502020204030204" typeface="Calibri"/>
                <a:ea typeface="+mn-ea"/>
                <a:cs typeface="+mn-cs"/>
              </a:rPr>
              <a:t> Layer</a:t>
            </a:r>
            <a:endParaRPr b="0" baseline="0" cap="none" dirty="0" i="0" kern="1200" kumimoji="0" lang="en-US" noProof="0" normalizeH="0" smtClean="0" spc="0" strike="noStrike" sz="1800" u="none">
              <a:ln>
                <a:noFill/>
              </a:ln>
              <a:solidFill>
                <a:prstClr val="black"/>
              </a:solidFill>
              <a:effectLst/>
              <a:uLnTx/>
              <a:uFillTx/>
              <a:latin panose="020F0502020204030204" typeface="Calibri"/>
              <a:ea typeface="+mn-ea"/>
              <a:cs typeface="+mn-cs"/>
            </a:endParaRPr>
          </a:p>
          <a:p>
            <a:pPr algn="l" defTabSz="914400" eaLnBrk="1" hangingPunct="1" indent="-342900" latinLnBrk="0" lvl="0" marL="342900" marR="0" rtl="0">
              <a:lnSpc>
                <a:spcPct val="100000"/>
              </a:lnSpc>
              <a:spcBef>
                <a:spcPts val="0"/>
              </a:spcBef>
              <a:spcAft>
                <a:spcPts val="0"/>
              </a:spcAft>
              <a:buClrTx/>
              <a:buSzTx/>
              <a:buFontTx/>
              <a:buAutoNum type="arabicPeriod"/>
              <a:tabLst/>
              <a:defRPr/>
            </a:pPr>
            <a:r>
              <a:rPr b="0" baseline="0" cap="none" dirty="0" i="0" kern="1200" kumimoji="0" lang="en-US" noProof="0" normalizeH="0" smtClean="0" spc="0" strike="noStrike" sz="1800" u="none">
                <a:ln>
                  <a:noFill/>
                </a:ln>
                <a:solidFill>
                  <a:prstClr val="black"/>
                </a:solidFill>
                <a:effectLst/>
                <a:uLnTx/>
                <a:uFillTx/>
                <a:latin panose="020F0502020204030204" typeface="Calibri"/>
                <a:ea typeface="+mn-ea"/>
                <a:cs typeface="+mn-cs"/>
              </a:rPr>
              <a:t>‘…’ by ‘File Name’ and </a:t>
            </a:r>
            <a:r>
              <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then find </a:t>
            </a:r>
            <a:r>
              <a:rPr b="0" baseline="0" cap="none" dirty="0" i="0" kern="1200" kumimoji="0" lang="en-US" noProof="0" normalizeH="0" smtClean="0" spc="0" strike="noStrike" sz="1800" u="none">
                <a:ln>
                  <a:noFill/>
                </a:ln>
                <a:solidFill>
                  <a:prstClr val="black"/>
                </a:solidFill>
                <a:effectLst/>
                <a:uLnTx/>
                <a:uFillTx/>
                <a:latin panose="020F0502020204030204" typeface="Calibri"/>
                <a:ea typeface="+mn-ea"/>
                <a:cs typeface="+mn-cs"/>
              </a:rPr>
              <a:t>your file </a:t>
            </a:r>
            <a:endPar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endParaRPr>
          </a:p>
          <a:p>
            <a:pPr algn="l" defTabSz="914400" eaLnBrk="1" hangingPunct="1" indent="-342900" latinLnBrk="0" lvl="0" marL="342900" marR="0" rtl="0">
              <a:lnSpc>
                <a:spcPct val="100000"/>
              </a:lnSpc>
              <a:spcBef>
                <a:spcPts val="0"/>
              </a:spcBef>
              <a:spcAft>
                <a:spcPts val="0"/>
              </a:spcAft>
              <a:buClrTx/>
              <a:buSzTx/>
              <a:buFontTx/>
              <a:buAutoNum type="arabicPeriod"/>
              <a:tabLst/>
              <a:defRPr/>
            </a:pPr>
            <a:r>
              <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Be sure to add X field and Y field as our ‘</a:t>
            </a:r>
            <a:r>
              <a:rPr b="0" baseline="0" cap="none" dirty="0" err="1" i="0" kern="1200" kumimoji="0" lang="en-US" noProof="0" normalizeH="0" spc="0" strike="noStrike" sz="1800" u="none">
                <a:ln>
                  <a:noFill/>
                </a:ln>
                <a:solidFill>
                  <a:prstClr val="black"/>
                </a:solidFill>
                <a:effectLst/>
                <a:uLnTx/>
                <a:uFillTx/>
                <a:latin panose="020F0502020204030204" typeface="Calibri"/>
                <a:ea typeface="+mn-ea"/>
                <a:cs typeface="+mn-cs"/>
              </a:rPr>
              <a:t>lon</a:t>
            </a:r>
            <a:r>
              <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 and ‘</a:t>
            </a:r>
            <a:r>
              <a:rPr b="0" baseline="0" cap="none" dirty="0" err="1" i="0" kern="1200" kumimoji="0" lang="en-US" noProof="0" normalizeH="0" spc="0" strike="noStrike" sz="1800" u="none">
                <a:ln>
                  <a:noFill/>
                </a:ln>
                <a:solidFill>
                  <a:prstClr val="black"/>
                </a:solidFill>
                <a:effectLst/>
                <a:uLnTx/>
                <a:uFillTx/>
                <a:latin panose="020F0502020204030204" typeface="Calibri"/>
                <a:ea typeface="+mn-ea"/>
                <a:cs typeface="+mn-cs"/>
              </a:rPr>
              <a:t>lat</a:t>
            </a:r>
            <a:r>
              <a:rPr b="0" baseline="0" cap="none" dirty="0" i="0" kern="1200" kumimoji="0" lang="en-US" noProof="0" normalizeH="0" smtClean="0" spc="0" strike="noStrike" sz="1800" u="none">
                <a:ln>
                  <a:noFill/>
                </a:ln>
                <a:solidFill>
                  <a:prstClr val="black"/>
                </a:solidFill>
                <a:effectLst/>
                <a:uLnTx/>
                <a:uFillTx/>
                <a:latin panose="020F0502020204030204" typeface="Calibri"/>
                <a:ea typeface="+mn-ea"/>
                <a:cs typeface="+mn-cs"/>
              </a:rPr>
              <a:t>’</a:t>
            </a:r>
          </a:p>
          <a:p>
            <a:pPr algn="l" defTabSz="914400" eaLnBrk="1" hangingPunct="1" indent="-342900" latinLnBrk="0" lvl="0" marL="342900" marR="0" rtl="0">
              <a:lnSpc>
                <a:spcPct val="100000"/>
              </a:lnSpc>
              <a:spcBef>
                <a:spcPts val="0"/>
              </a:spcBef>
              <a:spcAft>
                <a:spcPts val="0"/>
              </a:spcAft>
              <a:buClrTx/>
              <a:buSzTx/>
              <a:buFontTx/>
              <a:buAutoNum type="arabicPeriod"/>
              <a:tabLst/>
              <a:defRPr/>
            </a:pPr>
            <a:r>
              <a:rPr dirty="0" lang="en-US" smtClean="0">
                <a:solidFill>
                  <a:prstClr val="black"/>
                </a:solidFill>
                <a:latin panose="020F0502020204030204" typeface="Calibri"/>
              </a:rPr>
              <a:t>‘Add’</a:t>
            </a:r>
            <a:endPar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endParaRPr>
          </a:p>
        </p:txBody>
      </p:sp>
      <p:pic>
        <p:nvPicPr>
          <p:cNvPr id="3" name="Picture 2"/>
          <p:cNvPicPr>
            <a:picLocks noChangeAspect="1"/>
          </p:cNvPicPr>
          <p:nvPr/>
        </p:nvPicPr>
        <p:blipFill>
          <a:blip r:embed="rId2"/>
          <a:stretch>
            <a:fillRect/>
          </a:stretch>
        </p:blipFill>
        <p:spPr>
          <a:xfrm>
            <a:off x="6096000" y="2106476"/>
            <a:ext cx="5320327" cy="4014361"/>
          </a:xfrm>
          <a:prstGeom prst="rect">
            <a:avLst/>
          </a:prstGeom>
        </p:spPr>
      </p:pic>
    </p:spTree>
    <p:extLst>
      <p:ext uri="{BB962C8B-B14F-4D97-AF65-F5344CB8AC3E}">
        <p14:creationId xmlns:p14="http://schemas.microsoft.com/office/powerpoint/2010/main" val="1305853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a:t>Add Campus and Change Symbol</a:t>
            </a:r>
          </a:p>
        </p:txBody>
      </p:sp>
      <p:sp>
        <p:nvSpPr>
          <p:cNvPr id="3" name="Content Placeholder 2"/>
          <p:cNvSpPr>
            <a:spLocks noGrp="1"/>
          </p:cNvSpPr>
          <p:nvPr>
            <p:ph idx="1"/>
          </p:nvPr>
        </p:nvSpPr>
        <p:spPr>
          <a:xfrm>
            <a:off x="838200" y="1383173"/>
            <a:ext cx="10515600" cy="4830814"/>
          </a:xfrm>
        </p:spPr>
        <p:txBody>
          <a:bodyPr numCol="1">
            <a:normAutofit/>
          </a:bodyPr>
          <a:lstStyle/>
          <a:p>
            <a:r>
              <a:rPr dirty="0" lang="en-US"/>
              <a:t>Follow previous steps with our “campus” csv file.</a:t>
            </a:r>
          </a:p>
          <a:p>
            <a:r>
              <a:rPr dirty="0" lang="en-US"/>
              <a:t>Right click “Campus” in the Layers Panel</a:t>
            </a:r>
          </a:p>
          <a:p>
            <a:r>
              <a:rPr dirty="0" lang="en-US"/>
              <a:t>Go to Properties, on left hand side choose “</a:t>
            </a:r>
            <a:r>
              <a:rPr dirty="0" err="1" lang="en-US" smtClean="0"/>
              <a:t>Symbology</a:t>
            </a:r>
            <a:r>
              <a:rPr dirty="0" lang="en-US" smtClean="0"/>
              <a:t>”</a:t>
            </a:r>
            <a:endParaRPr dirty="0" lang="en-US"/>
          </a:p>
          <a:p>
            <a:r>
              <a:rPr dirty="0" lang="en-US"/>
              <a:t>At the top, Marker should be highlighted</a:t>
            </a:r>
          </a:p>
          <a:p>
            <a:pPr lvl="1"/>
            <a:r>
              <a:rPr dirty="0" lang="en-US"/>
              <a:t>You can choose different symbols</a:t>
            </a:r>
          </a:p>
          <a:p>
            <a:pPr lvl="1"/>
            <a:r>
              <a:rPr dirty="0" lang="en-US"/>
              <a:t>You can change the color</a:t>
            </a:r>
          </a:p>
          <a:p>
            <a:pPr lvl="1"/>
            <a:r>
              <a:rPr dirty="0" lang="en-US"/>
              <a:t>You can change the size</a:t>
            </a:r>
          </a:p>
          <a:p>
            <a:pPr lvl="1"/>
            <a:r>
              <a:rPr dirty="0" lang="en-US"/>
              <a:t>Etc.</a:t>
            </a:r>
          </a:p>
          <a:p>
            <a:r>
              <a:rPr dirty="0" lang="en-US"/>
              <a:t>To move the campus symbol in front of our student symbols:</a:t>
            </a:r>
          </a:p>
          <a:p>
            <a:pPr lvl="1"/>
            <a:r>
              <a:rPr dirty="0" lang="en-US"/>
              <a:t>In the Layers Panel, drag Campus above</a:t>
            </a:r>
          </a:p>
        </p:txBody>
      </p:sp>
      <p:pic>
        <p:nvPicPr>
          <p:cNvPr id="4" name="Picture 3"/>
          <p:cNvPicPr>
            <a:picLocks noChangeAspect="1"/>
          </p:cNvPicPr>
          <p:nvPr/>
        </p:nvPicPr>
        <p:blipFill>
          <a:blip r:embed="rId2"/>
          <a:stretch>
            <a:fillRect/>
          </a:stretch>
        </p:blipFill>
        <p:spPr>
          <a:xfrm>
            <a:off x="8793752" y="594896"/>
            <a:ext cx="2927910" cy="1886677"/>
          </a:xfrm>
          <a:prstGeom prst="rect">
            <a:avLst/>
          </a:prstGeom>
        </p:spPr>
      </p:pic>
    </p:spTree>
    <p:extLst>
      <p:ext uri="{BB962C8B-B14F-4D97-AF65-F5344CB8AC3E}">
        <p14:creationId xmlns:p14="http://schemas.microsoft.com/office/powerpoint/2010/main" val="1303951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a:t>Where we’re at now</a:t>
            </a:r>
          </a:p>
        </p:txBody>
      </p:sp>
      <p:pic>
        <p:nvPicPr>
          <p:cNvPr id="6" name="Content Placeholder 3">
            <a:extLst>
              <a:ext uri="{FF2B5EF4-FFF2-40B4-BE49-F238E27FC236}">
                <a16:creationId xmlns:a16="http://schemas.microsoft.com/office/drawing/2014/main" id="{2363AB55-DC8D-4251-9A8A-EFE58B1B4745}"/>
              </a:ext>
            </a:extLst>
          </p:cNvPr>
          <p:cNvPicPr>
            <a:picLocks noChangeAspect="1" noGrp="1"/>
          </p:cNvPicPr>
          <p:nvPr>
            <p:ph idx="1"/>
          </p:nvPr>
        </p:nvPicPr>
        <p:blipFill>
          <a:blip r:embed="rId2"/>
          <a:stretch>
            <a:fillRect/>
          </a:stretch>
        </p:blipFill>
        <p:spPr>
          <a:xfrm>
            <a:off x="1366837" y="1910556"/>
            <a:ext cx="9458325" cy="4181475"/>
          </a:xfrm>
          <a:prstGeom prst="rect">
            <a:avLst/>
          </a:prstGeom>
        </p:spPr>
      </p:pic>
    </p:spTree>
    <p:extLst>
      <p:ext uri="{BB962C8B-B14F-4D97-AF65-F5344CB8AC3E}">
        <p14:creationId xmlns:p14="http://schemas.microsoft.com/office/powerpoint/2010/main" val="134277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2A81-4EF9-4A0A-BFE6-1739EC2BD3BC}"/>
              </a:ext>
            </a:extLst>
          </p:cNvPr>
          <p:cNvSpPr>
            <a:spLocks noGrp="1"/>
          </p:cNvSpPr>
          <p:nvPr>
            <p:ph type="title"/>
          </p:nvPr>
        </p:nvSpPr>
        <p:spPr/>
        <p:txBody>
          <a:bodyPr numCol="1"/>
          <a:lstStyle/>
          <a:p>
            <a:r>
              <a:rPr dirty="0" lang="en-US"/>
              <a:t>Cleanup our student data file</a:t>
            </a:r>
          </a:p>
        </p:txBody>
      </p:sp>
      <p:sp>
        <p:nvSpPr>
          <p:cNvPr id="4" name="Content Placeholder 2">
            <a:extLst>
              <a:ext uri="{FF2B5EF4-FFF2-40B4-BE49-F238E27FC236}">
                <a16:creationId xmlns:a16="http://schemas.microsoft.com/office/drawing/2014/main" id="{DDF7E92D-F3CB-4A99-A37A-E8B99E491B03}"/>
              </a:ext>
            </a:extLst>
          </p:cNvPr>
          <p:cNvSpPr txBox="1">
            <a:spLocks/>
          </p:cNvSpPr>
          <p:nvPr/>
        </p:nvSpPr>
        <p:spPr>
          <a:xfrm>
            <a:off x="838200" y="1456657"/>
            <a:ext cx="10515600" cy="981743"/>
          </a:xfrm>
          <a:prstGeom prst="rect">
            <a:avLst/>
          </a:prstGeom>
        </p:spPr>
        <p:txBody>
          <a:bodyPr bIns="45720" lIns="91440" numCol="1" rIns="91440" rtlCol="0" tIns="45720" vert="horz">
            <a:normAutofit/>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algn="ctr" defTabSz="914400" eaLnBrk="1" hangingPunct="1" indent="0" latinLnBrk="0" lvl="0" marL="0" marR="0" rtl="0">
              <a:lnSpc>
                <a:spcPct val="90000"/>
              </a:lnSpc>
              <a:spcBef>
                <a:spcPts val="1000"/>
              </a:spcBef>
              <a:spcAft>
                <a:spcPts val="0"/>
              </a:spcAft>
              <a:buClrTx/>
              <a:buSzTx/>
              <a:buFont charset="0" panose="020B0604020202020204" pitchFamily="34" typeface="Arial"/>
              <a:buNone/>
              <a:tabLst/>
              <a:defRPr/>
            </a:pPr>
            <a:r>
              <a:rPr b="0" baseline="0" cap="none" dirty="0" i="0" kern="1200" kumimoji="0" lang="en-US" noProof="0" normalizeH="0" spc="0" strike="noStrike" sz="2000" u="none">
                <a:ln>
                  <a:noFill/>
                </a:ln>
                <a:solidFill>
                  <a:prstClr val="black"/>
                </a:solidFill>
                <a:effectLst/>
                <a:uLnTx/>
                <a:uFillTx/>
                <a:latin panose="020F0502020204030204" typeface="Calibri"/>
                <a:ea typeface="+mn-ea"/>
                <a:cs typeface="+mn-cs"/>
              </a:rPr>
              <a:t>For this project, I don’t want all of the data popping up for each student. This can be dealt with in excel by eliminating information you don’t need for the map. However, data like a student’s geocoordinates are needed for QGIS but are unlikely to be useful to an end user of this map.</a:t>
            </a:r>
          </a:p>
        </p:txBody>
      </p:sp>
      <p:sp>
        <p:nvSpPr>
          <p:cNvPr id="5" name="Content Placeholder 4">
            <a:extLst>
              <a:ext uri="{FF2B5EF4-FFF2-40B4-BE49-F238E27FC236}">
                <a16:creationId xmlns:a16="http://schemas.microsoft.com/office/drawing/2014/main" id="{C56F40B5-284A-4668-A8DB-619D192E51B9}"/>
              </a:ext>
            </a:extLst>
          </p:cNvPr>
          <p:cNvSpPr>
            <a:spLocks noGrp="1"/>
          </p:cNvSpPr>
          <p:nvPr>
            <p:ph idx="1"/>
          </p:nvPr>
        </p:nvSpPr>
        <p:spPr>
          <a:xfrm>
            <a:off x="838200" y="2509504"/>
            <a:ext cx="9942095" cy="4007518"/>
          </a:xfrm>
        </p:spPr>
        <p:txBody>
          <a:bodyPr numCol="1">
            <a:normAutofit/>
          </a:bodyPr>
          <a:lstStyle/>
          <a:p>
            <a:r>
              <a:rPr dirty="0" lang="en-US" sz="2000"/>
              <a:t>1: In our Layers Panel, right click the layer which holds our student data. Select “Properties.”</a:t>
            </a:r>
          </a:p>
          <a:p>
            <a:r>
              <a:rPr dirty="0" lang="en-US" sz="2000"/>
              <a:t>2: On the left hand side select the </a:t>
            </a:r>
            <a:r>
              <a:rPr dirty="0" lang="en-US" smtClean="0" sz="2000"/>
              <a:t>“Attributes Form” </a:t>
            </a:r>
            <a:r>
              <a:rPr dirty="0" lang="en-US" sz="2000"/>
              <a:t>tab. </a:t>
            </a:r>
          </a:p>
          <a:p>
            <a:r>
              <a:rPr dirty="0" lang="en-US" sz="2000"/>
              <a:t>3: Find a variable that wouldn’t be useful to an end </a:t>
            </a:r>
            <a:r>
              <a:rPr dirty="0" lang="en-US" smtClean="0" sz="2000"/>
              <a:t>user</a:t>
            </a:r>
            <a:r>
              <a:rPr dirty="0" lang="en-US" sz="2000"/>
              <a:t> </a:t>
            </a:r>
            <a:r>
              <a:rPr dirty="0" lang="en-US" smtClean="0" sz="2000"/>
              <a:t>under “Fields”</a:t>
            </a:r>
            <a:r>
              <a:rPr dirty="0" lang="en-US" smtClean="0" sz="2000"/>
              <a:t>. Select it.</a:t>
            </a:r>
          </a:p>
          <a:p>
            <a:r>
              <a:rPr dirty="0" lang="en-US" smtClean="0" sz="2000"/>
              <a:t>4: </a:t>
            </a:r>
            <a:r>
              <a:rPr dirty="0" lang="en-US" smtClean="0" sz="2000"/>
              <a:t> Then look under “Widget Type” on the right. Click the drop down, and choose “Hidden”</a:t>
            </a:r>
            <a:endParaRPr dirty="0" lang="en-US" sz="2000"/>
          </a:p>
          <a:p>
            <a:r>
              <a:rPr dirty="0" lang="en-US" smtClean="0" sz="2000"/>
              <a:t>5</a:t>
            </a:r>
            <a:r>
              <a:rPr dirty="0" lang="en-US" sz="2000"/>
              <a:t>: For this project, I am going to hide everything but Name, GPA, ACT, and SAT</a:t>
            </a:r>
          </a:p>
          <a:p>
            <a:pPr indent="0" marL="0">
              <a:buNone/>
            </a:pPr>
            <a:endParaRPr dirty="0" lang="en-US" sz="2400"/>
          </a:p>
        </p:txBody>
      </p:sp>
      <p:sp>
        <p:nvSpPr>
          <p:cNvPr id="6" name="Content Placeholder 2">
            <a:extLst>
              <a:ext uri="{FF2B5EF4-FFF2-40B4-BE49-F238E27FC236}">
                <a16:creationId xmlns:a16="http://schemas.microsoft.com/office/drawing/2014/main" id="{8B404601-12C8-4913-AE7F-76C7C2498070}"/>
              </a:ext>
            </a:extLst>
          </p:cNvPr>
          <p:cNvSpPr txBox="1">
            <a:spLocks/>
          </p:cNvSpPr>
          <p:nvPr/>
        </p:nvSpPr>
        <p:spPr>
          <a:xfrm>
            <a:off x="551447" y="5133474"/>
            <a:ext cx="10515600" cy="1454651"/>
          </a:xfrm>
          <a:prstGeom prst="rect">
            <a:avLst/>
          </a:prstGeom>
        </p:spPr>
        <p:txBody>
          <a:bodyPr bIns="45720" lIns="91440" numCol="1" rIns="91440" rtlCol="0" tIns="45720" vert="horz">
            <a:normAutofit/>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algn="ctr" defTabSz="914400" eaLnBrk="1" hangingPunct="1" indent="0" latinLnBrk="0" lvl="0" marL="0" marR="0" rtl="0">
              <a:lnSpc>
                <a:spcPct val="90000"/>
              </a:lnSpc>
              <a:spcBef>
                <a:spcPts val="1000"/>
              </a:spcBef>
              <a:spcAft>
                <a:spcPts val="0"/>
              </a:spcAft>
              <a:buClrTx/>
              <a:buSzTx/>
              <a:buFont charset="0" panose="020B0604020202020204" pitchFamily="34" typeface="Arial"/>
              <a:buNone/>
              <a:tabLst/>
              <a:defRPr/>
            </a:pPr>
            <a:r>
              <a:rPr b="0" baseline="0" cap="none" dirty="0" i="0" kern="1200" kumimoji="0" lang="en-US" noProof="0" normalizeH="0" spc="0" strike="noStrike" sz="2000" u="none">
                <a:ln>
                  <a:noFill/>
                </a:ln>
                <a:solidFill>
                  <a:prstClr val="black"/>
                </a:solidFill>
                <a:effectLst/>
                <a:uLnTx/>
                <a:uFillTx/>
                <a:latin panose="020F0502020204030204" typeface="Calibri"/>
                <a:ea typeface="+mn-ea"/>
                <a:cs typeface="+mn-cs"/>
              </a:rPr>
              <a:t>You may end up coming back to this once you’ve started working on our web map. The fewer variables that we use the cleaner and more understandable our end map will be. </a:t>
            </a:r>
          </a:p>
          <a:p>
            <a:pPr algn="ctr" defTabSz="914400" eaLnBrk="1" hangingPunct="1" indent="0" latinLnBrk="0" lvl="0" marL="0" marR="0" rtl="0">
              <a:lnSpc>
                <a:spcPct val="90000"/>
              </a:lnSpc>
              <a:spcBef>
                <a:spcPts val="1000"/>
              </a:spcBef>
              <a:spcAft>
                <a:spcPts val="0"/>
              </a:spcAft>
              <a:buClrTx/>
              <a:buSzTx/>
              <a:buFont charset="0" panose="020B0604020202020204" pitchFamily="34" typeface="Arial"/>
              <a:buNone/>
              <a:tabLst/>
              <a:defRPr/>
            </a:pPr>
            <a:r>
              <a:rPr b="0" baseline="0" cap="none" dirty="0" i="0" kern="1200" kumimoji="0" lang="en-US" noProof="0" normalizeH="0" spc="0" strike="noStrike" sz="2000" u="none">
                <a:ln>
                  <a:noFill/>
                </a:ln>
                <a:solidFill>
                  <a:prstClr val="black"/>
                </a:solidFill>
                <a:effectLst/>
                <a:uLnTx/>
                <a:uFillTx/>
                <a:latin panose="020F0502020204030204" typeface="Calibri"/>
                <a:ea typeface="+mn-ea"/>
                <a:cs typeface="+mn-cs"/>
              </a:rPr>
              <a:t>These steps are the reason I suggest eliminating unneeded variables while in excel. I always try to bring in the most basic dataset I know I will need into QGIS.</a:t>
            </a:r>
          </a:p>
        </p:txBody>
      </p:sp>
      <p:pic>
        <p:nvPicPr>
          <p:cNvPr id="3" name="Picture 2"/>
          <p:cNvPicPr>
            <a:picLocks noChangeAspect="1"/>
          </p:cNvPicPr>
          <p:nvPr/>
        </p:nvPicPr>
        <p:blipFill>
          <a:blip r:embed="rId2"/>
          <a:stretch>
            <a:fillRect/>
          </a:stretch>
        </p:blipFill>
        <p:spPr>
          <a:xfrm>
            <a:off x="3453305" y="4503166"/>
            <a:ext cx="4215534" cy="559203"/>
          </a:xfrm>
          <a:prstGeom prst="rect">
            <a:avLst/>
          </a:prstGeom>
        </p:spPr>
      </p:pic>
    </p:spTree>
    <p:extLst>
      <p:ext uri="{BB962C8B-B14F-4D97-AF65-F5344CB8AC3E}">
        <p14:creationId xmlns:p14="http://schemas.microsoft.com/office/powerpoint/2010/main" val="230056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Add </a:t>
            </a:r>
            <a:r>
              <a:rPr dirty="0" err="1" lang="en-US" smtClean="0"/>
              <a:t>Basemap</a:t>
            </a:r>
            <a:endParaRPr dirty="0" lang="en-US"/>
          </a:p>
        </p:txBody>
      </p:sp>
      <p:sp>
        <p:nvSpPr>
          <p:cNvPr id="3" name="Content Placeholder 2"/>
          <p:cNvSpPr>
            <a:spLocks noGrp="1"/>
          </p:cNvSpPr>
          <p:nvPr>
            <p:ph idx="1"/>
          </p:nvPr>
        </p:nvSpPr>
        <p:spPr>
          <a:xfrm>
            <a:off x="838200" y="1825625"/>
            <a:ext cx="10313276" cy="1408386"/>
          </a:xfrm>
        </p:spPr>
        <p:txBody>
          <a:bodyPr numCol="1">
            <a:normAutofit/>
          </a:bodyPr>
          <a:lstStyle/>
          <a:p>
            <a:r>
              <a:rPr dirty="0" lang="en-US" smtClean="0" sz="2000"/>
              <a:t>On the left hand side, in the ‘Browser’ window, look for a tool that says “XYZ Tiles”. </a:t>
            </a:r>
          </a:p>
          <a:p>
            <a:r>
              <a:rPr dirty="0" lang="en-US" smtClean="0" sz="2000"/>
              <a:t>Within that dropdown drag “</a:t>
            </a:r>
            <a:r>
              <a:rPr dirty="0" err="1" lang="en-US" smtClean="0" sz="2000"/>
              <a:t>OpenStreetMap</a:t>
            </a:r>
            <a:r>
              <a:rPr dirty="0" lang="en-US" smtClean="0" sz="2000"/>
              <a:t>” into our “Layers” box. </a:t>
            </a:r>
          </a:p>
          <a:p>
            <a:pPr lvl="1"/>
            <a:r>
              <a:rPr dirty="0" lang="en-US" smtClean="0" sz="1800"/>
              <a:t>There are other </a:t>
            </a:r>
            <a:r>
              <a:rPr dirty="0" err="1" lang="en-US" smtClean="0" sz="1800"/>
              <a:t>basemaps</a:t>
            </a:r>
            <a:r>
              <a:rPr dirty="0" lang="en-US" smtClean="0" sz="1800"/>
              <a:t> in </a:t>
            </a:r>
            <a:r>
              <a:rPr dirty="0" err="1" lang="en-US" smtClean="0" sz="1800"/>
              <a:t>qgis</a:t>
            </a:r>
            <a:r>
              <a:rPr dirty="0" lang="en-US" smtClean="0" sz="1800"/>
              <a:t> if you don’t like this one. Here’s one </a:t>
            </a:r>
            <a:r>
              <a:rPr dirty="0" lang="en-US" sz="1800"/>
              <a:t>blog about it (https://</a:t>
            </a:r>
            <a:r>
              <a:rPr dirty="0" lang="en-US" smtClean="0" sz="1800"/>
              <a:t>opengislab.com/blog/2018/4/15/add-basemaps-in-qgis-30).</a:t>
            </a:r>
          </a:p>
          <a:p>
            <a:endParaRPr dirty="0" lang="en-US" sz="2000"/>
          </a:p>
        </p:txBody>
      </p:sp>
      <p:pic>
        <p:nvPicPr>
          <p:cNvPr id="4" name="Picture 3"/>
          <p:cNvPicPr>
            <a:picLocks noChangeAspect="1"/>
          </p:cNvPicPr>
          <p:nvPr/>
        </p:nvPicPr>
        <p:blipFill>
          <a:blip r:embed="rId2"/>
          <a:stretch>
            <a:fillRect/>
          </a:stretch>
        </p:blipFill>
        <p:spPr>
          <a:xfrm>
            <a:off x="4305466" y="3234011"/>
            <a:ext cx="7285852" cy="3077889"/>
          </a:xfrm>
          <a:prstGeom prst="rect">
            <a:avLst/>
          </a:prstGeom>
        </p:spPr>
      </p:pic>
      <p:pic>
        <p:nvPicPr>
          <p:cNvPr id="6" name="Picture 5"/>
          <p:cNvPicPr>
            <a:picLocks noChangeAspect="1"/>
          </p:cNvPicPr>
          <p:nvPr/>
        </p:nvPicPr>
        <p:blipFill>
          <a:blip r:embed="rId3"/>
          <a:stretch>
            <a:fillRect/>
          </a:stretch>
        </p:blipFill>
        <p:spPr>
          <a:xfrm>
            <a:off x="1824531" y="3234011"/>
            <a:ext cx="1696435" cy="3246626"/>
          </a:xfrm>
          <a:prstGeom prst="rect">
            <a:avLst/>
          </a:prstGeom>
        </p:spPr>
      </p:pic>
    </p:spTree>
    <p:extLst>
      <p:ext uri="{BB962C8B-B14F-4D97-AF65-F5344CB8AC3E}">
        <p14:creationId xmlns:p14="http://schemas.microsoft.com/office/powerpoint/2010/main" val="3861327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Downloading Shapefiles off the Internet</a:t>
            </a:r>
            <a:endParaRPr dirty="0" lang="en-US"/>
          </a:p>
        </p:txBody>
      </p:sp>
      <p:sp>
        <p:nvSpPr>
          <p:cNvPr id="3" name="Content Placeholder 2"/>
          <p:cNvSpPr>
            <a:spLocks noGrp="1"/>
          </p:cNvSpPr>
          <p:nvPr>
            <p:ph idx="1"/>
          </p:nvPr>
        </p:nvSpPr>
        <p:spPr/>
        <p:txBody>
          <a:bodyPr numCol="1">
            <a:normAutofit/>
          </a:bodyPr>
          <a:lstStyle/>
          <a:p>
            <a:pPr indent="0" marL="0">
              <a:buNone/>
            </a:pPr>
            <a:r>
              <a:rPr dirty="0" lang="en-US" smtClean="0" sz="2000"/>
              <a:t>Shapefiles (.</a:t>
            </a:r>
            <a:r>
              <a:rPr dirty="0" err="1" lang="en-US" smtClean="0" sz="2000"/>
              <a:t>shp</a:t>
            </a:r>
            <a:r>
              <a:rPr dirty="0" lang="en-US" smtClean="0" sz="2000"/>
              <a:t>) are the maps we will be using in QGIS. There are many different sources for maps but a popular one comes from the U.S. Census called TIGER. </a:t>
            </a:r>
          </a:p>
          <a:p>
            <a:pPr indent="0" marL="0">
              <a:buNone/>
            </a:pPr>
            <a:r>
              <a:rPr dirty="0" lang="en-US" sz="2000">
                <a:hlinkClick r:id="rId2"/>
              </a:rPr>
              <a:t>https://</a:t>
            </a:r>
            <a:r>
              <a:rPr dirty="0" lang="en-US" smtClean="0" sz="2000">
                <a:hlinkClick r:id="rId3"/>
              </a:rPr>
              <a:t>www.census.gov/geo/maps-data/data/tiger-cart-boundary.html</a:t>
            </a:r>
            <a:endParaRPr dirty="0" lang="en-US" smtClean="0" sz="2000"/>
          </a:p>
          <a:p>
            <a:pPr indent="0" marL="0">
              <a:buNone/>
            </a:pPr>
            <a:r>
              <a:rPr dirty="0" lang="en-US" smtClean="0" sz="2000"/>
              <a:t>These will almost always download as .zip files. </a:t>
            </a:r>
          </a:p>
          <a:p>
            <a:pPr indent="0" marL="0">
              <a:buNone/>
            </a:pPr>
            <a:r>
              <a:rPr dirty="0" lang="en-US" smtClean="0" sz="2000"/>
              <a:t>Once you download the zip file and save it where you want, right click and select “Extract All”</a:t>
            </a:r>
          </a:p>
          <a:p>
            <a:pPr indent="0" marL="0">
              <a:buNone/>
            </a:pPr>
            <a:r>
              <a:rPr dirty="0" lang="en-US" smtClean="0" sz="2000"/>
              <a:t>IMPORTANT: Even though </a:t>
            </a:r>
            <a:r>
              <a:rPr dirty="0" lang="en-US" smtClean="0" sz="2000"/>
              <a:t>it only looks like we use the </a:t>
            </a:r>
            <a:r>
              <a:rPr dirty="0" lang="en-US" smtClean="0" sz="2000"/>
              <a:t>.</a:t>
            </a:r>
            <a:r>
              <a:rPr dirty="0" err="1" lang="en-US" smtClean="0" sz="2000"/>
              <a:t>shp</a:t>
            </a:r>
            <a:r>
              <a:rPr dirty="0" lang="en-US" smtClean="0" sz="2000"/>
              <a:t> </a:t>
            </a:r>
            <a:r>
              <a:rPr dirty="0" lang="en-US" smtClean="0" sz="2000"/>
              <a:t>file, all the files </a:t>
            </a:r>
            <a:r>
              <a:rPr dirty="0" lang="en-US" smtClean="0" sz="2000"/>
              <a:t>are being used. </a:t>
            </a:r>
            <a:r>
              <a:rPr dirty="0" lang="en-US" smtClean="0" sz="2000"/>
              <a:t>Do not delete the other files from the download just because it seems like you don’t use them.</a:t>
            </a:r>
          </a:p>
          <a:p>
            <a:pPr indent="0" marL="0">
              <a:buNone/>
            </a:pPr>
            <a:r>
              <a:rPr dirty="0" lang="en-US" smtClean="0" sz="2000"/>
              <a:t>Once you’ve extracted the folder, drag and drop the file with extension .</a:t>
            </a:r>
            <a:r>
              <a:rPr dirty="0" err="1" lang="en-US" smtClean="0" sz="2000"/>
              <a:t>shp</a:t>
            </a:r>
            <a:r>
              <a:rPr dirty="0" lang="en-US" smtClean="0" sz="2000"/>
              <a:t> and type SHP File into QGIS.</a:t>
            </a:r>
          </a:p>
          <a:p>
            <a:pPr indent="0" marL="0">
              <a:buNone/>
            </a:pPr>
            <a:endParaRPr dirty="0" lang="en-US" sz="2000"/>
          </a:p>
        </p:txBody>
      </p:sp>
      <p:pic>
        <p:nvPicPr>
          <p:cNvPr id="4" name="Picture 3"/>
          <p:cNvPicPr>
            <a:picLocks noChangeAspect="1"/>
          </p:cNvPicPr>
          <p:nvPr/>
        </p:nvPicPr>
        <p:blipFill>
          <a:blip r:embed="rId4"/>
          <a:stretch>
            <a:fillRect/>
          </a:stretch>
        </p:blipFill>
        <p:spPr>
          <a:xfrm>
            <a:off x="3841341" y="4886599"/>
            <a:ext cx="3709834" cy="1677048"/>
          </a:xfrm>
          <a:prstGeom prst="rect">
            <a:avLst/>
          </a:prstGeom>
        </p:spPr>
      </p:pic>
    </p:spTree>
    <p:extLst>
      <p:ext uri="{BB962C8B-B14F-4D97-AF65-F5344CB8AC3E}">
        <p14:creationId xmlns:p14="http://schemas.microsoft.com/office/powerpoint/2010/main" val="100513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Aggregating by Geographic Boundary</a:t>
            </a:r>
            <a:endParaRPr dirty="0" lang="en-US"/>
          </a:p>
        </p:txBody>
      </p:sp>
      <p:sp>
        <p:nvSpPr>
          <p:cNvPr id="7" name="Content Placeholder 6"/>
          <p:cNvSpPr>
            <a:spLocks noGrp="1"/>
          </p:cNvSpPr>
          <p:nvPr>
            <p:ph idx="2" sz="half"/>
          </p:nvPr>
        </p:nvSpPr>
        <p:spPr>
          <a:xfrm>
            <a:off x="838200" y="1690688"/>
            <a:ext cx="5181600" cy="4351338"/>
          </a:xfrm>
        </p:spPr>
        <p:txBody>
          <a:bodyPr numCol="1">
            <a:normAutofit lnSpcReduction="10000"/>
          </a:bodyPr>
          <a:lstStyle/>
          <a:p>
            <a:pPr>
              <a:lnSpc>
                <a:spcPct val="100000"/>
              </a:lnSpc>
            </a:pPr>
            <a:r>
              <a:rPr dirty="0" lang="en-US" smtClean="0" sz="1800"/>
              <a:t>(On our top ribbon) </a:t>
            </a:r>
            <a:r>
              <a:rPr dirty="0" lang="en-US" smtClean="0" sz="1800"/>
              <a:t>Processing </a:t>
            </a:r>
            <a:r>
              <a:rPr dirty="0" lang="en-US" smtClean="0" sz="1800"/>
              <a:t>&gt; </a:t>
            </a:r>
            <a:r>
              <a:rPr dirty="0" lang="en-US" smtClean="0" sz="1800"/>
              <a:t>Toolbox &gt; Vector General &gt; Join attributes by location (summary)</a:t>
            </a:r>
            <a:endParaRPr dirty="0" lang="en-US" sz="1800"/>
          </a:p>
          <a:p>
            <a:pPr>
              <a:lnSpc>
                <a:spcPct val="100000"/>
              </a:lnSpc>
            </a:pPr>
            <a:r>
              <a:rPr dirty="0" lang="en-US" smtClean="0" sz="1400"/>
              <a:t>Input </a:t>
            </a:r>
            <a:r>
              <a:rPr dirty="0" lang="en-US" smtClean="0" sz="1400"/>
              <a:t>layer should be the location shapefile you are aggregating up to.</a:t>
            </a:r>
          </a:p>
          <a:p>
            <a:pPr lvl="1">
              <a:lnSpc>
                <a:spcPct val="100000"/>
              </a:lnSpc>
            </a:pPr>
            <a:r>
              <a:rPr dirty="0" lang="en-US" smtClean="0" sz="1400"/>
              <a:t>Join layer should be the layer with your </a:t>
            </a:r>
            <a:r>
              <a:rPr dirty="0" lang="en-US" smtClean="0" sz="1400"/>
              <a:t>data</a:t>
            </a:r>
            <a:endParaRPr dirty="0" lang="en-US" smtClean="0" sz="1400"/>
          </a:p>
          <a:p>
            <a:pPr lvl="1">
              <a:lnSpc>
                <a:spcPct val="100000"/>
              </a:lnSpc>
            </a:pPr>
            <a:r>
              <a:rPr dirty="0" lang="en-US" smtClean="0" sz="1400"/>
              <a:t>Geometric predicate will probably always be ‘contains</a:t>
            </a:r>
            <a:r>
              <a:rPr dirty="0" lang="en-US" smtClean="0" sz="1400"/>
              <a:t>’</a:t>
            </a:r>
          </a:p>
          <a:p>
            <a:pPr lvl="1">
              <a:lnSpc>
                <a:spcPct val="100000"/>
              </a:lnSpc>
            </a:pPr>
            <a:r>
              <a:rPr dirty="0" lang="en-US" smtClean="0" sz="1400"/>
              <a:t>“Fields to </a:t>
            </a:r>
            <a:r>
              <a:rPr dirty="0" err="1" lang="en-US" smtClean="0" sz="1400"/>
              <a:t>summarise</a:t>
            </a:r>
            <a:r>
              <a:rPr dirty="0" lang="en-US" smtClean="0" sz="1400"/>
              <a:t>” are the fields you’ll be calculating</a:t>
            </a:r>
            <a:endParaRPr dirty="0" lang="en-US" smtClean="0" sz="1400"/>
          </a:p>
          <a:p>
            <a:pPr lvl="1">
              <a:lnSpc>
                <a:spcPct val="100000"/>
              </a:lnSpc>
            </a:pPr>
            <a:r>
              <a:rPr dirty="0" lang="en-US" smtClean="0" sz="1400"/>
              <a:t>“Summaries to calculate” </a:t>
            </a:r>
            <a:r>
              <a:rPr dirty="0" lang="en-US" smtClean="0" sz="1400"/>
              <a:t>are up to </a:t>
            </a:r>
            <a:r>
              <a:rPr dirty="0" lang="en-US" smtClean="0" sz="1400"/>
              <a:t>you.</a:t>
            </a:r>
            <a:endParaRPr dirty="0" lang="en-US" smtClean="0" sz="1400"/>
          </a:p>
          <a:p>
            <a:pPr lvl="1">
              <a:lnSpc>
                <a:spcPct val="100000"/>
              </a:lnSpc>
            </a:pPr>
            <a:r>
              <a:rPr dirty="0" lang="en-US" smtClean="0" sz="1400"/>
              <a:t>Sometimes you may only want to keep the ‘places’ which contain your data (States/Counties that have students from them). In that case, choose </a:t>
            </a:r>
            <a:r>
              <a:rPr dirty="0" lang="en-US" smtClean="0" sz="1400"/>
              <a:t>“Discard records which could not be joined.”</a:t>
            </a:r>
            <a:endParaRPr dirty="0" lang="en-US" smtClean="0" sz="1400"/>
          </a:p>
          <a:p>
            <a:pPr>
              <a:lnSpc>
                <a:spcPct val="100000"/>
              </a:lnSpc>
            </a:pPr>
            <a:r>
              <a:rPr dirty="0" lang="en-US" smtClean="0" sz="1400"/>
              <a:t>This tool is helpful when we want to aggregate data by locations not typically found in an </a:t>
            </a:r>
            <a:r>
              <a:rPr dirty="0" lang="en-US" smtClean="0" sz="1400"/>
              <a:t>address line. </a:t>
            </a:r>
            <a:r>
              <a:rPr dirty="0" lang="en-US" smtClean="0" sz="1400"/>
              <a:t>You may want to aggregate by county. Community colleges in large metros may want to know where students live by census tract. All we would need are county and census tract maps, which are easy to find online.</a:t>
            </a:r>
            <a:endParaRPr dirty="0" lang="en-US" sz="1200"/>
          </a:p>
          <a:p>
            <a:pPr>
              <a:lnSpc>
                <a:spcPct val="100000"/>
              </a:lnSpc>
            </a:pPr>
            <a:endParaRPr dirty="0" lang="en-US" smtClean="0" sz="1800"/>
          </a:p>
          <a:p>
            <a:pPr indent="0" lvl="1" marL="457200">
              <a:lnSpc>
                <a:spcPct val="100000"/>
              </a:lnSpc>
              <a:buNone/>
            </a:pPr>
            <a:endParaRPr dirty="0" lang="en-US" smtClean="0" sz="1400"/>
          </a:p>
          <a:p>
            <a:endParaRPr dirty="0" lang="en-US"/>
          </a:p>
        </p:txBody>
      </p:sp>
      <p:pic>
        <p:nvPicPr>
          <p:cNvPr id="8" name="Picture 7"/>
          <p:cNvPicPr>
            <a:picLocks noChangeAspect="1"/>
          </p:cNvPicPr>
          <p:nvPr/>
        </p:nvPicPr>
        <p:blipFill>
          <a:blip r:embed="rId2"/>
          <a:stretch>
            <a:fillRect/>
          </a:stretch>
        </p:blipFill>
        <p:spPr>
          <a:xfrm>
            <a:off x="6523008" y="1415613"/>
            <a:ext cx="5085201" cy="4114854"/>
          </a:xfrm>
          <a:prstGeom prst="rect">
            <a:avLst/>
          </a:prstGeom>
        </p:spPr>
      </p:pic>
    </p:spTree>
    <p:extLst>
      <p:ext uri="{BB962C8B-B14F-4D97-AF65-F5344CB8AC3E}">
        <p14:creationId xmlns:p14="http://schemas.microsoft.com/office/powerpoint/2010/main" val="818071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426E-B818-4634-89A7-ECE7283D7367}"/>
              </a:ext>
            </a:extLst>
          </p:cNvPr>
          <p:cNvSpPr>
            <a:spLocks noGrp="1"/>
          </p:cNvSpPr>
          <p:nvPr>
            <p:ph type="ctrTitle"/>
          </p:nvPr>
        </p:nvSpPr>
        <p:spPr>
          <a:xfrm>
            <a:off x="545284" y="293614"/>
            <a:ext cx="10922466" cy="968099"/>
          </a:xfrm>
        </p:spPr>
        <p:txBody>
          <a:bodyPr numCol="1">
            <a:noAutofit/>
          </a:bodyPr>
          <a:lstStyle/>
          <a:p>
            <a:pPr algn="l"/>
            <a:r>
              <a:rPr dirty="0" lang="en-US" sz="4400"/>
              <a:t>Creating our shareable, interactive map</a:t>
            </a:r>
          </a:p>
        </p:txBody>
      </p:sp>
      <p:sp>
        <p:nvSpPr>
          <p:cNvPr id="6" name="Content Placeholder 2">
            <a:extLst>
              <a:ext uri="{FF2B5EF4-FFF2-40B4-BE49-F238E27FC236}">
                <a16:creationId xmlns:a16="http://schemas.microsoft.com/office/drawing/2014/main" id="{A879B394-4A83-4B5B-8C99-657E637BFA4D}"/>
              </a:ext>
            </a:extLst>
          </p:cNvPr>
          <p:cNvSpPr>
            <a:spLocks noGrp="1"/>
          </p:cNvSpPr>
          <p:nvPr>
            <p:ph idx="1" type="subTitle"/>
          </p:nvPr>
        </p:nvSpPr>
        <p:spPr>
          <a:xfrm>
            <a:off x="545284" y="1526796"/>
            <a:ext cx="9737705" cy="2836657"/>
          </a:xfrm>
        </p:spPr>
        <p:txBody>
          <a:bodyPr numCol="1">
            <a:normAutofit/>
          </a:bodyPr>
          <a:lstStyle/>
          <a:p>
            <a:pPr algn="l" indent="-342900" marL="342900">
              <a:buFont charset="0" panose="020B0604020202020204" pitchFamily="34" typeface="Arial"/>
              <a:buChar char="•"/>
            </a:pPr>
            <a:r>
              <a:rPr dirty="0" lang="en-US" sz="2000"/>
              <a:t>1: In the top ribbon, select “Plugins” &gt; “Manage and Install Plugins”</a:t>
            </a:r>
          </a:p>
          <a:p>
            <a:pPr algn="l" indent="-342900" marL="342900">
              <a:buFont charset="0" panose="020B0604020202020204" pitchFamily="34" typeface="Arial"/>
              <a:buChar char="•"/>
            </a:pPr>
            <a:r>
              <a:rPr dirty="0" lang="en-US" sz="2000"/>
              <a:t>2: Search “qgis2web” and Install</a:t>
            </a:r>
          </a:p>
          <a:p>
            <a:pPr algn="l" indent="-342900" marL="342900">
              <a:buFont charset="0" panose="020B0604020202020204" pitchFamily="34" typeface="Arial"/>
              <a:buChar char="•"/>
            </a:pPr>
            <a:r>
              <a:rPr dirty="0" lang="en-US" sz="2000"/>
              <a:t>3: Zoom your QGIS map to the level you would like your interactive map to open to.</a:t>
            </a:r>
          </a:p>
          <a:p>
            <a:pPr algn="l" indent="-342900" marL="342900">
              <a:buFont charset="0" panose="020B0604020202020204" pitchFamily="34" typeface="Arial"/>
              <a:buChar char="•"/>
            </a:pPr>
            <a:r>
              <a:rPr dirty="0" lang="en-US" sz="2000"/>
              <a:t>4: Your toolbar should display this symbol       . You can click this symbol or also go to “Web” in the top ribbon, “qgis2web” &gt; “Create web map</a:t>
            </a:r>
            <a:r>
              <a:rPr dirty="0" lang="en-US" smtClean="0" sz="2000"/>
              <a:t>.”</a:t>
            </a:r>
            <a:endParaRPr dirty="0" lang="en-US" sz="2000"/>
          </a:p>
        </p:txBody>
      </p:sp>
      <p:pic>
        <p:nvPicPr>
          <p:cNvPr id="7" name="Picture 6">
            <a:extLst>
              <a:ext uri="{FF2B5EF4-FFF2-40B4-BE49-F238E27FC236}">
                <a16:creationId xmlns:a16="http://schemas.microsoft.com/office/drawing/2014/main" id="{8FC49379-580C-4709-BE20-1A3A947E7618}"/>
              </a:ext>
            </a:extLst>
          </p:cNvPr>
          <p:cNvPicPr>
            <a:picLocks noChangeAspect="1"/>
          </p:cNvPicPr>
          <p:nvPr/>
        </p:nvPicPr>
        <p:blipFill>
          <a:blip r:embed="rId2"/>
          <a:stretch>
            <a:fillRect/>
          </a:stretch>
        </p:blipFill>
        <p:spPr>
          <a:xfrm>
            <a:off x="5274096" y="2773362"/>
            <a:ext cx="371475" cy="295275"/>
          </a:xfrm>
          <a:prstGeom prst="rect">
            <a:avLst/>
          </a:prstGeom>
        </p:spPr>
      </p:pic>
      <p:sp>
        <p:nvSpPr>
          <p:cNvPr id="9" name="Content Placeholder 2">
            <a:extLst>
              <a:ext uri="{FF2B5EF4-FFF2-40B4-BE49-F238E27FC236}">
                <a16:creationId xmlns:a16="http://schemas.microsoft.com/office/drawing/2014/main" id="{C4D7B425-CE22-49E3-A062-0C9E179F3F5C}"/>
              </a:ext>
            </a:extLst>
          </p:cNvPr>
          <p:cNvSpPr txBox="1">
            <a:spLocks/>
          </p:cNvSpPr>
          <p:nvPr/>
        </p:nvSpPr>
        <p:spPr>
          <a:xfrm>
            <a:off x="545284" y="3420072"/>
            <a:ext cx="10175268" cy="2650823"/>
          </a:xfrm>
          <a:prstGeom prst="rect">
            <a:avLst/>
          </a:prstGeom>
        </p:spPr>
        <p:txBody>
          <a:bodyPr bIns="45720" lIns="91440" numCol="1" rIns="91440" rtlCol="0" tIns="45720" vert="horz">
            <a:normAutofit/>
          </a:bodyPr>
          <a:lstStyle>
            <a:lvl1pPr algn="ctr" defTabSz="914400" eaLnBrk="1" hangingPunct="1" indent="0" latinLnBrk="0" marL="0" rtl="0">
              <a:lnSpc>
                <a:spcPct val="90000"/>
              </a:lnSpc>
              <a:spcBef>
                <a:spcPts val="1000"/>
              </a:spcBef>
              <a:buFont charset="0" panose="020B0604020202020204" pitchFamily="34" typeface="Arial"/>
              <a:buNone/>
              <a:defRPr kern="1200" sz="2400">
                <a:solidFill>
                  <a:schemeClr val="tx1"/>
                </a:solidFill>
                <a:latin typeface="+mn-lt"/>
                <a:ea typeface="+mn-ea"/>
                <a:cs typeface="+mn-cs"/>
              </a:defRPr>
            </a:lvl1pPr>
            <a:lvl2pPr algn="ctr" defTabSz="914400" eaLnBrk="1" hangingPunct="1" indent="0" latinLnBrk="0" marL="457200" rtl="0">
              <a:lnSpc>
                <a:spcPct val="90000"/>
              </a:lnSpc>
              <a:spcBef>
                <a:spcPts val="500"/>
              </a:spcBef>
              <a:buFont charset="0" panose="020B0604020202020204" pitchFamily="34" typeface="Arial"/>
              <a:buNone/>
              <a:defRPr kern="1200" sz="2000">
                <a:solidFill>
                  <a:schemeClr val="tx1"/>
                </a:solidFill>
                <a:latin typeface="+mn-lt"/>
                <a:ea typeface="+mn-ea"/>
                <a:cs typeface="+mn-cs"/>
              </a:defRPr>
            </a:lvl2pPr>
            <a:lvl3pPr algn="ctr" defTabSz="914400" eaLnBrk="1" hangingPunct="1" indent="0" latinLnBrk="0" marL="914400" rtl="0">
              <a:lnSpc>
                <a:spcPct val="90000"/>
              </a:lnSpc>
              <a:spcBef>
                <a:spcPts val="500"/>
              </a:spcBef>
              <a:buFont charset="0" panose="020B0604020202020204" pitchFamily="34" typeface="Arial"/>
              <a:buNone/>
              <a:defRPr kern="1200" sz="1800">
                <a:solidFill>
                  <a:schemeClr val="tx1"/>
                </a:solidFill>
                <a:latin typeface="+mn-lt"/>
                <a:ea typeface="+mn-ea"/>
                <a:cs typeface="+mn-cs"/>
              </a:defRPr>
            </a:lvl3pPr>
            <a:lvl4pPr algn="ctr" defTabSz="914400" eaLnBrk="1" hangingPunct="1" indent="0" latinLnBrk="0" marL="1371600" rtl="0">
              <a:lnSpc>
                <a:spcPct val="90000"/>
              </a:lnSpc>
              <a:spcBef>
                <a:spcPts val="500"/>
              </a:spcBef>
              <a:buFont charset="0" panose="020B0604020202020204" pitchFamily="34" typeface="Arial"/>
              <a:buNone/>
              <a:defRPr kern="1200" sz="1600">
                <a:solidFill>
                  <a:schemeClr val="tx1"/>
                </a:solidFill>
                <a:latin typeface="+mn-lt"/>
                <a:ea typeface="+mn-ea"/>
                <a:cs typeface="+mn-cs"/>
              </a:defRPr>
            </a:lvl4pPr>
            <a:lvl5pPr algn="ctr" defTabSz="914400" eaLnBrk="1" hangingPunct="1" indent="0" latinLnBrk="0" marL="1828800" rtl="0">
              <a:lnSpc>
                <a:spcPct val="90000"/>
              </a:lnSpc>
              <a:spcBef>
                <a:spcPts val="500"/>
              </a:spcBef>
              <a:buFont charset="0" panose="020B0604020202020204" pitchFamily="34" typeface="Arial"/>
              <a:buNone/>
              <a:defRPr kern="1200" sz="1600">
                <a:solidFill>
                  <a:schemeClr val="tx1"/>
                </a:solidFill>
                <a:latin typeface="+mn-lt"/>
                <a:ea typeface="+mn-ea"/>
                <a:cs typeface="+mn-cs"/>
              </a:defRPr>
            </a:lvl5pPr>
            <a:lvl6pPr algn="ctr" defTabSz="914400" eaLnBrk="1" hangingPunct="1" indent="0" latinLnBrk="0" marL="2286000" rtl="0">
              <a:lnSpc>
                <a:spcPct val="90000"/>
              </a:lnSpc>
              <a:spcBef>
                <a:spcPts val="500"/>
              </a:spcBef>
              <a:buFont charset="0" panose="020B0604020202020204" pitchFamily="34" typeface="Arial"/>
              <a:buNone/>
              <a:defRPr kern="1200" sz="1600">
                <a:solidFill>
                  <a:schemeClr val="tx1"/>
                </a:solidFill>
                <a:latin typeface="+mn-lt"/>
                <a:ea typeface="+mn-ea"/>
                <a:cs typeface="+mn-cs"/>
              </a:defRPr>
            </a:lvl6pPr>
            <a:lvl7pPr algn="ctr" defTabSz="914400" eaLnBrk="1" hangingPunct="1" indent="0" latinLnBrk="0" marL="2743200" rtl="0">
              <a:lnSpc>
                <a:spcPct val="90000"/>
              </a:lnSpc>
              <a:spcBef>
                <a:spcPts val="500"/>
              </a:spcBef>
              <a:buFont charset="0" panose="020B0604020202020204" pitchFamily="34" typeface="Arial"/>
              <a:buNone/>
              <a:defRPr kern="1200" sz="1600">
                <a:solidFill>
                  <a:schemeClr val="tx1"/>
                </a:solidFill>
                <a:latin typeface="+mn-lt"/>
                <a:ea typeface="+mn-ea"/>
                <a:cs typeface="+mn-cs"/>
              </a:defRPr>
            </a:lvl7pPr>
            <a:lvl8pPr algn="ctr" defTabSz="914400" eaLnBrk="1" hangingPunct="1" indent="0" latinLnBrk="0" marL="3200400" rtl="0">
              <a:lnSpc>
                <a:spcPct val="90000"/>
              </a:lnSpc>
              <a:spcBef>
                <a:spcPts val="500"/>
              </a:spcBef>
              <a:buFont charset="0" panose="020B0604020202020204" pitchFamily="34" typeface="Arial"/>
              <a:buNone/>
              <a:defRPr kern="1200" sz="1600">
                <a:solidFill>
                  <a:schemeClr val="tx1"/>
                </a:solidFill>
                <a:latin typeface="+mn-lt"/>
                <a:ea typeface="+mn-ea"/>
                <a:cs typeface="+mn-cs"/>
              </a:defRPr>
            </a:lvl8pPr>
            <a:lvl9pPr algn="ctr" defTabSz="914400" eaLnBrk="1" hangingPunct="1" indent="0" latinLnBrk="0" marL="3657600" rtl="0">
              <a:lnSpc>
                <a:spcPct val="90000"/>
              </a:lnSpc>
              <a:spcBef>
                <a:spcPts val="500"/>
              </a:spcBef>
              <a:buFont charset="0" panose="020B0604020202020204" pitchFamily="34" typeface="Arial"/>
              <a:buNone/>
              <a:defRPr kern="1200" sz="1600">
                <a:solidFill>
                  <a:schemeClr val="tx1"/>
                </a:solidFill>
                <a:latin typeface="+mn-lt"/>
                <a:ea typeface="+mn-ea"/>
                <a:cs typeface="+mn-cs"/>
              </a:defRPr>
            </a:lvl9pPr>
          </a:lstStyle>
          <a:p>
            <a:pPr algn="l" defTabSz="914400" eaLnBrk="1" hangingPunct="1" indent="-342900" latinLnBrk="0" lvl="0" marL="342900" marR="0" rtl="0">
              <a:lnSpc>
                <a:spcPct val="90000"/>
              </a:lnSpc>
              <a:spcBef>
                <a:spcPts val="1000"/>
              </a:spcBef>
              <a:spcAft>
                <a:spcPts val="0"/>
              </a:spcAft>
              <a:buClrTx/>
              <a:buSzTx/>
              <a:buFont charset="0" panose="020B0604020202020204" pitchFamily="34" typeface="Arial"/>
              <a:buChar char="•"/>
              <a:tabLst/>
              <a:defRPr/>
            </a:pPr>
            <a:r>
              <a:rPr dirty="0" lang="en-US" sz="2000">
                <a:solidFill>
                  <a:prstClr val="black"/>
                </a:solidFill>
                <a:latin panose="020F0502020204030204" typeface="Calibri"/>
              </a:rPr>
              <a:t>5</a:t>
            </a:r>
            <a:r>
              <a:rPr b="0" baseline="0" cap="none" dirty="0" i="0" kern="1200" kumimoji="0" lang="en-US" noProof="0" normalizeH="0" smtClean="0" spc="0" strike="noStrike" sz="2000" u="none">
                <a:ln>
                  <a:noFill/>
                </a:ln>
                <a:solidFill>
                  <a:prstClr val="black"/>
                </a:solidFill>
                <a:effectLst/>
                <a:uLnTx/>
                <a:uFillTx/>
                <a:latin panose="020F0502020204030204" typeface="Calibri"/>
                <a:ea typeface="+mn-ea"/>
                <a:cs typeface="+mn-cs"/>
              </a:rPr>
              <a:t>: </a:t>
            </a:r>
            <a:r>
              <a:rPr b="0" baseline="0" cap="none" dirty="0" i="0" kern="1200" kumimoji="0" lang="en-US" noProof="0" normalizeH="0" spc="0" strike="noStrike" sz="2000" u="none">
                <a:ln>
                  <a:noFill/>
                </a:ln>
                <a:solidFill>
                  <a:prstClr val="black"/>
                </a:solidFill>
                <a:effectLst/>
                <a:uLnTx/>
                <a:uFillTx/>
                <a:latin panose="020F0502020204030204" typeface="Calibri"/>
                <a:ea typeface="+mn-ea"/>
                <a:cs typeface="+mn-cs"/>
              </a:rPr>
              <a:t>Play around by zooming in and scrolling in the map in our window. Click on a dot, notice the information related to that student pops up. </a:t>
            </a:r>
            <a:endParaRPr b="0" baseline="0" cap="none" dirty="0" i="0" kern="1200" kumimoji="0" lang="en-US" noProof="0" normalizeH="0" smtClean="0" spc="0" strike="noStrike" sz="2000" u="none">
              <a:ln>
                <a:noFill/>
              </a:ln>
              <a:solidFill>
                <a:prstClr val="black"/>
              </a:solidFill>
              <a:effectLst/>
              <a:uLnTx/>
              <a:uFillTx/>
              <a:latin panose="020F0502020204030204" typeface="Calibri"/>
              <a:ea typeface="+mn-ea"/>
              <a:cs typeface="+mn-cs"/>
            </a:endParaRPr>
          </a:p>
          <a:p>
            <a:pPr algn="l" defTabSz="914400" eaLnBrk="1" hangingPunct="1" indent="-342900" latinLnBrk="0" lvl="0" marL="342900" marR="0" rtl="0">
              <a:lnSpc>
                <a:spcPct val="90000"/>
              </a:lnSpc>
              <a:spcBef>
                <a:spcPts val="1000"/>
              </a:spcBef>
              <a:spcAft>
                <a:spcPts val="0"/>
              </a:spcAft>
              <a:buClrTx/>
              <a:buSzTx/>
              <a:buFont charset="0" panose="020B0604020202020204" pitchFamily="34" typeface="Arial"/>
              <a:buChar char="•"/>
              <a:tabLst/>
              <a:defRPr/>
            </a:pPr>
            <a:r>
              <a:rPr b="0" baseline="0" cap="none" dirty="0" i="0" kern="1200" kumimoji="0" lang="en-US" noProof="0" normalizeH="0" smtClean="0" spc="0" strike="noStrike" sz="2000" u="none">
                <a:ln>
                  <a:noFill/>
                </a:ln>
                <a:solidFill>
                  <a:prstClr val="black"/>
                </a:solidFill>
                <a:effectLst/>
                <a:uLnTx/>
                <a:uFillTx/>
                <a:latin panose="020F0502020204030204" typeface="Calibri"/>
                <a:ea typeface="+mn-ea"/>
                <a:cs typeface="+mn-cs"/>
              </a:rPr>
              <a:t>In the</a:t>
            </a:r>
            <a:r>
              <a:rPr b="0" cap="none" dirty="0" i="0" kern="1200" kumimoji="0" lang="en-US" noProof="0" normalizeH="0" smtClean="0" spc="0" strike="noStrike" sz="2000" u="none">
                <a:ln>
                  <a:noFill/>
                </a:ln>
                <a:solidFill>
                  <a:prstClr val="black"/>
                </a:solidFill>
                <a:effectLst/>
                <a:uLnTx/>
                <a:uFillTx/>
                <a:latin panose="020F0502020204030204" typeface="Calibri"/>
                <a:ea typeface="+mn-ea"/>
                <a:cs typeface="+mn-cs"/>
              </a:rPr>
              <a:t> “Appearance” tab, select “Add Layers List” to be able to click our different layers on and off. This allows us to build multiple levels of aggregation into the same map. End users can look up point level data or ‘flip on’ an aggregation map like the one we created. </a:t>
            </a:r>
            <a:endParaRPr b="0" baseline="0" cap="none" dirty="0" i="0" kern="1200" kumimoji="0" lang="en-US" noProof="0" normalizeH="0" spc="0" strike="noStrike" sz="2000" u="none">
              <a:ln>
                <a:noFill/>
              </a:ln>
              <a:solidFill>
                <a:prstClr val="black"/>
              </a:solidFill>
              <a:effectLst/>
              <a:uLnTx/>
              <a:uFillTx/>
              <a:latin panose="020F0502020204030204" typeface="Calibri"/>
              <a:ea typeface="+mn-ea"/>
              <a:cs typeface="+mn-cs"/>
            </a:endParaRPr>
          </a:p>
        </p:txBody>
      </p:sp>
      <p:sp>
        <p:nvSpPr>
          <p:cNvPr id="10" name="TextBox 9">
            <a:extLst>
              <a:ext uri="{FF2B5EF4-FFF2-40B4-BE49-F238E27FC236}">
                <a16:creationId xmlns:a16="http://schemas.microsoft.com/office/drawing/2014/main" id="{74CAB756-A572-4D41-AFC3-6BB9A2572B35}"/>
              </a:ext>
            </a:extLst>
          </p:cNvPr>
          <p:cNvSpPr txBox="1"/>
          <p:nvPr/>
        </p:nvSpPr>
        <p:spPr>
          <a:xfrm>
            <a:off x="382137" y="5609230"/>
            <a:ext cx="5773003" cy="923330"/>
          </a:xfrm>
          <a:prstGeom prst="rect">
            <a:avLst/>
          </a:prstGeom>
          <a:noFill/>
        </p:spPr>
        <p:txBody>
          <a:bodyPr numCol="1" rtlCol="0" wrap="square">
            <a:spAutoFit/>
          </a:bodyPr>
          <a:lstStyle/>
          <a:p>
            <a:pPr algn="l" defTabSz="914400" eaLnBrk="1"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 Be sure to click “Update Preview” button towards the bottom of this window to see changes you make while following these steps.</a:t>
            </a:r>
          </a:p>
        </p:txBody>
      </p:sp>
    </p:spTree>
    <p:extLst>
      <p:ext uri="{BB962C8B-B14F-4D97-AF65-F5344CB8AC3E}">
        <p14:creationId xmlns:p14="http://schemas.microsoft.com/office/powerpoint/2010/main" val="244905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42127" y="2788311"/>
            <a:ext cx="8500356" cy="3664824"/>
          </a:xfrm>
          <a:prstGeom prst="rect">
            <a:avLst/>
          </a:prstGeom>
        </p:spPr>
      </p:pic>
      <p:sp>
        <p:nvSpPr>
          <p:cNvPr id="2" name="Title 1"/>
          <p:cNvSpPr>
            <a:spLocks noGrp="1"/>
          </p:cNvSpPr>
          <p:nvPr>
            <p:ph type="title"/>
          </p:nvPr>
        </p:nvSpPr>
        <p:spPr/>
        <p:txBody>
          <a:bodyPr numCol="1"/>
          <a:lstStyle/>
          <a:p>
            <a:r>
              <a:rPr dirty="0" lang="en-US"/>
              <a:t>Learning Goals</a:t>
            </a:r>
          </a:p>
        </p:txBody>
      </p:sp>
      <p:sp>
        <p:nvSpPr>
          <p:cNvPr id="3" name="Content Placeholder 2"/>
          <p:cNvSpPr>
            <a:spLocks noGrp="1"/>
          </p:cNvSpPr>
          <p:nvPr>
            <p:ph idx="1"/>
          </p:nvPr>
        </p:nvSpPr>
        <p:spPr>
          <a:xfrm>
            <a:off x="838200" y="1690688"/>
            <a:ext cx="10515600" cy="4859440"/>
          </a:xfrm>
        </p:spPr>
        <p:txBody>
          <a:bodyPr numCol="1"/>
          <a:lstStyle/>
          <a:p>
            <a:r>
              <a:rPr dirty="0" lang="en-US"/>
              <a:t>Creating </a:t>
            </a:r>
            <a:r>
              <a:rPr dirty="0" lang="en-US" smtClean="0"/>
              <a:t>informative and interactive </a:t>
            </a:r>
            <a:r>
              <a:rPr dirty="0" lang="en-US"/>
              <a:t>m</a:t>
            </a:r>
            <a:r>
              <a:rPr dirty="0" lang="en-US" smtClean="0"/>
              <a:t>aps </a:t>
            </a:r>
            <a:r>
              <a:rPr dirty="0" lang="en-US"/>
              <a:t>in QGIS</a:t>
            </a:r>
          </a:p>
          <a:p>
            <a:r>
              <a:rPr dirty="0" lang="en-US"/>
              <a:t>Saving maps for selective usage</a:t>
            </a:r>
          </a:p>
          <a:p>
            <a:endParaRPr dirty="0" lang="en-US"/>
          </a:p>
        </p:txBody>
      </p:sp>
    </p:spTree>
    <p:extLst>
      <p:ext uri="{BB962C8B-B14F-4D97-AF65-F5344CB8AC3E}">
        <p14:creationId xmlns:p14="http://schemas.microsoft.com/office/powerpoint/2010/main" val="1409622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91DA-D62A-4862-B0BF-2287C901D44F}"/>
              </a:ext>
            </a:extLst>
          </p:cNvPr>
          <p:cNvSpPr>
            <a:spLocks noGrp="1"/>
          </p:cNvSpPr>
          <p:nvPr>
            <p:ph type="title"/>
          </p:nvPr>
        </p:nvSpPr>
        <p:spPr/>
        <p:txBody>
          <a:bodyPr numCol="1"/>
          <a:lstStyle/>
          <a:p>
            <a:r>
              <a:rPr dirty="0" lang="en-US"/>
              <a:t>Creating our shareable, interactive map</a:t>
            </a:r>
          </a:p>
        </p:txBody>
      </p:sp>
      <p:sp>
        <p:nvSpPr>
          <p:cNvPr id="5" name="Content Placeholder 2">
            <a:extLst>
              <a:ext uri="{FF2B5EF4-FFF2-40B4-BE49-F238E27FC236}">
                <a16:creationId xmlns:a16="http://schemas.microsoft.com/office/drawing/2014/main" id="{1D7F84B9-D0E8-443B-B2DA-707ED7D963A8}"/>
              </a:ext>
            </a:extLst>
          </p:cNvPr>
          <p:cNvSpPr>
            <a:spLocks noGrp="1"/>
          </p:cNvSpPr>
          <p:nvPr>
            <p:ph idx="1"/>
          </p:nvPr>
        </p:nvSpPr>
        <p:spPr>
          <a:xfrm>
            <a:off x="838200" y="1457325"/>
            <a:ext cx="10515600" cy="2432287"/>
          </a:xfrm>
        </p:spPr>
        <p:txBody>
          <a:bodyPr numCol="1">
            <a:normAutofit/>
          </a:bodyPr>
          <a:lstStyle/>
          <a:p>
            <a:pPr algn="l" indent="-342900" marL="342900">
              <a:buFont charset="0" panose="020B0604020202020204" pitchFamily="34" typeface="Arial"/>
              <a:buChar char="•"/>
            </a:pPr>
            <a:r>
              <a:rPr dirty="0" lang="en-US" sz="2000"/>
              <a:t>7: I like when our student information pops up when you hover over their data point versus when clicking. In the bottom left window, find the “Appearance” expansion tab. Under Appearance, find “Show popups on hover” and check the box.</a:t>
            </a:r>
          </a:p>
          <a:p>
            <a:pPr algn="l" indent="-342900" marL="342900">
              <a:buFont charset="0" panose="020B0604020202020204" pitchFamily="34" typeface="Arial"/>
              <a:buChar char="•"/>
            </a:pPr>
            <a:r>
              <a:rPr dirty="0" lang="en-US" sz="2000"/>
              <a:t>8: I also like the information which is displayed to have a label to make is easier on the end user. In the top left window, find the “Layers and Groups” expansion tab. Find the layer which holds our student data. You should notice the variables which are a part of our dataset. Click the dropdown next to the variables’ name and select “inline label” or “header label.”</a:t>
            </a:r>
          </a:p>
          <a:p>
            <a:pPr indent="0" lvl="1" marL="457200">
              <a:buNone/>
            </a:pPr>
            <a:r>
              <a:rPr dirty="0" lang="en-US" sz="1600" u="sng"/>
              <a:t>Header Label Example</a:t>
            </a:r>
            <a:r>
              <a:rPr dirty="0" lang="en-US" sz="1600"/>
              <a:t>					</a:t>
            </a:r>
            <a:r>
              <a:rPr dirty="0" lang="en-US" sz="1600" u="sng"/>
              <a:t>Inline Label Example</a:t>
            </a:r>
          </a:p>
          <a:p>
            <a:pPr algn="l" indent="-342900" marL="342900">
              <a:buFont charset="0" panose="020B0604020202020204" pitchFamily="34" typeface="Arial"/>
              <a:buChar char="•"/>
            </a:pPr>
            <a:endParaRPr dirty="0" lang="en-US" sz="1600"/>
          </a:p>
          <a:p>
            <a:pPr algn="l" lvl="1"/>
            <a:endParaRPr dirty="0" lang="en-US" sz="1000"/>
          </a:p>
        </p:txBody>
      </p:sp>
      <p:sp>
        <p:nvSpPr>
          <p:cNvPr id="8" name="TextBox 7">
            <a:extLst>
              <a:ext uri="{FF2B5EF4-FFF2-40B4-BE49-F238E27FC236}">
                <a16:creationId xmlns:a16="http://schemas.microsoft.com/office/drawing/2014/main" id="{2B43C608-46D1-461B-A49D-9A1821B3094B}"/>
              </a:ext>
            </a:extLst>
          </p:cNvPr>
          <p:cNvSpPr txBox="1"/>
          <p:nvPr/>
        </p:nvSpPr>
        <p:spPr>
          <a:xfrm>
            <a:off x="1651379" y="3935778"/>
            <a:ext cx="2224585" cy="646331"/>
          </a:xfrm>
          <a:prstGeom prst="rect">
            <a:avLst/>
          </a:prstGeom>
          <a:noFill/>
        </p:spPr>
        <p:txBody>
          <a:bodyPr numCol="1" rtlCol="0" wrap="square">
            <a:spAutoFit/>
          </a:bodyPr>
          <a:lstStyle/>
          <a:p>
            <a:pPr algn="l" defTabSz="914400" eaLnBrk="1" hangingPunct="1" indent="0" latinLnBrk="0" lvl="0" marL="0" marR="0" rtl="0">
              <a:lnSpc>
                <a:spcPct val="100000"/>
              </a:lnSpc>
              <a:spcBef>
                <a:spcPts val="0"/>
              </a:spcBef>
              <a:spcAft>
                <a:spcPts val="0"/>
              </a:spcAft>
              <a:buClrTx/>
              <a:buSzTx/>
              <a:buFontTx/>
              <a:buNone/>
              <a:tabLst/>
              <a:defRPr/>
            </a:pPr>
            <a:r>
              <a:rPr b="1"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Name:</a:t>
            </a:r>
          </a:p>
          <a:p>
            <a:pPr algn="l" defTabSz="914400" eaLnBrk="1"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John Doe 1</a:t>
            </a:r>
          </a:p>
        </p:txBody>
      </p:sp>
      <p:sp>
        <p:nvSpPr>
          <p:cNvPr id="9" name="TextBox 8">
            <a:extLst>
              <a:ext uri="{FF2B5EF4-FFF2-40B4-BE49-F238E27FC236}">
                <a16:creationId xmlns:a16="http://schemas.microsoft.com/office/drawing/2014/main" id="{EC566AC4-2877-4ACD-AE5F-A7798105BB5E}"/>
              </a:ext>
            </a:extLst>
          </p:cNvPr>
          <p:cNvSpPr txBox="1"/>
          <p:nvPr/>
        </p:nvSpPr>
        <p:spPr>
          <a:xfrm>
            <a:off x="7249236" y="3889612"/>
            <a:ext cx="2224585" cy="369332"/>
          </a:xfrm>
          <a:prstGeom prst="rect">
            <a:avLst/>
          </a:prstGeom>
          <a:noFill/>
        </p:spPr>
        <p:txBody>
          <a:bodyPr numCol="1" rtlCol="0" wrap="square">
            <a:spAutoFit/>
          </a:bodyPr>
          <a:lstStyle/>
          <a:p>
            <a:pPr algn="l" defTabSz="914400" eaLnBrk="1" hangingPunct="1" indent="0" latinLnBrk="0" lvl="0" marL="0" marR="0" rtl="0">
              <a:lnSpc>
                <a:spcPct val="100000"/>
              </a:lnSpc>
              <a:spcBef>
                <a:spcPts val="0"/>
              </a:spcBef>
              <a:spcAft>
                <a:spcPts val="0"/>
              </a:spcAft>
              <a:buClrTx/>
              <a:buSzTx/>
              <a:buFontTx/>
              <a:buNone/>
              <a:tabLst/>
              <a:defRPr/>
            </a:pPr>
            <a:r>
              <a:rPr b="1"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Name: </a:t>
            </a:r>
            <a:r>
              <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John Doe 1</a:t>
            </a:r>
          </a:p>
        </p:txBody>
      </p:sp>
      <p:sp>
        <p:nvSpPr>
          <p:cNvPr id="10" name="TextBox 9">
            <a:extLst>
              <a:ext uri="{FF2B5EF4-FFF2-40B4-BE49-F238E27FC236}">
                <a16:creationId xmlns:a16="http://schemas.microsoft.com/office/drawing/2014/main" id="{6A42AF00-C1C1-4D8D-A688-6C8B49A2AB6D}"/>
              </a:ext>
            </a:extLst>
          </p:cNvPr>
          <p:cNvSpPr txBox="1"/>
          <p:nvPr/>
        </p:nvSpPr>
        <p:spPr>
          <a:xfrm>
            <a:off x="1247633" y="4638384"/>
            <a:ext cx="10515600" cy="369332"/>
          </a:xfrm>
          <a:prstGeom prst="rect">
            <a:avLst/>
          </a:prstGeom>
          <a:noFill/>
        </p:spPr>
        <p:txBody>
          <a:bodyPr numCol="1" rtlCol="0" wrap="square">
            <a:spAutoFit/>
          </a:bodyPr>
          <a:lstStyle/>
          <a:p>
            <a:pPr algn="l" defTabSz="914400" eaLnBrk="1"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You can also choose to have no header, which may make sense if the content doesn’t need an explanation.</a:t>
            </a:r>
          </a:p>
        </p:txBody>
      </p:sp>
      <p:sp>
        <p:nvSpPr>
          <p:cNvPr id="12" name="TextBox 11">
            <a:extLst>
              <a:ext uri="{FF2B5EF4-FFF2-40B4-BE49-F238E27FC236}">
                <a16:creationId xmlns:a16="http://schemas.microsoft.com/office/drawing/2014/main" id="{277EF977-7632-4EB8-82FC-82F5DDFB7008}"/>
              </a:ext>
            </a:extLst>
          </p:cNvPr>
          <p:cNvSpPr txBox="1"/>
          <p:nvPr/>
        </p:nvSpPr>
        <p:spPr>
          <a:xfrm>
            <a:off x="382137" y="5609230"/>
            <a:ext cx="10413242" cy="646331"/>
          </a:xfrm>
          <a:prstGeom prst="rect">
            <a:avLst/>
          </a:prstGeom>
          <a:noFill/>
        </p:spPr>
        <p:txBody>
          <a:bodyPr numCol="1" rtlCol="0" wrap="square">
            <a:spAutoFit/>
          </a:bodyPr>
          <a:lstStyle/>
          <a:p>
            <a:pPr algn="ctr" defTabSz="914400" eaLnBrk="1"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 Be sure to click “Update Preview” button towards the bottom of this window to see changes you make while following these steps.</a:t>
            </a:r>
          </a:p>
        </p:txBody>
      </p:sp>
    </p:spTree>
    <p:extLst>
      <p:ext uri="{BB962C8B-B14F-4D97-AF65-F5344CB8AC3E}">
        <p14:creationId xmlns:p14="http://schemas.microsoft.com/office/powerpoint/2010/main" val="511328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1B2E-EA89-49C9-8B80-C9DBB712B294}"/>
              </a:ext>
            </a:extLst>
          </p:cNvPr>
          <p:cNvSpPr>
            <a:spLocks noGrp="1"/>
          </p:cNvSpPr>
          <p:nvPr>
            <p:ph type="title"/>
          </p:nvPr>
        </p:nvSpPr>
        <p:spPr/>
        <p:txBody>
          <a:bodyPr numCol="1"/>
          <a:lstStyle/>
          <a:p>
            <a:r>
              <a:rPr dirty="0" lang="en-US"/>
              <a:t>Creating our shareable, interactive map</a:t>
            </a:r>
          </a:p>
        </p:txBody>
      </p:sp>
      <p:sp>
        <p:nvSpPr>
          <p:cNvPr id="4" name="Content Placeholder 2">
            <a:extLst>
              <a:ext uri="{FF2B5EF4-FFF2-40B4-BE49-F238E27FC236}">
                <a16:creationId xmlns:a16="http://schemas.microsoft.com/office/drawing/2014/main" id="{AA567028-CEC3-4714-9370-F5BCE6FB5E68}"/>
              </a:ext>
            </a:extLst>
          </p:cNvPr>
          <p:cNvSpPr>
            <a:spLocks noGrp="1"/>
          </p:cNvSpPr>
          <p:nvPr>
            <p:ph idx="1"/>
          </p:nvPr>
        </p:nvSpPr>
        <p:spPr>
          <a:xfrm>
            <a:off x="838200" y="1690688"/>
            <a:ext cx="10515600" cy="4486275"/>
          </a:xfrm>
        </p:spPr>
        <p:txBody>
          <a:bodyPr numCol="1">
            <a:normAutofit/>
          </a:bodyPr>
          <a:lstStyle/>
          <a:p>
            <a:pPr algn="l" indent="0" marL="0">
              <a:buNone/>
            </a:pPr>
            <a:r>
              <a:rPr dirty="0" lang="en-US" sz="1800"/>
              <a:t>The buttons “</a:t>
            </a:r>
            <a:r>
              <a:rPr dirty="0" err="1" lang="en-US" sz="1800"/>
              <a:t>OpenLayers</a:t>
            </a:r>
            <a:r>
              <a:rPr dirty="0" lang="en-US" sz="1800"/>
              <a:t>” and “Leaflet” at the bottom left are two plugins which qgis2web use to create the map. I haven’t noticed a difference in my experience, but there are strengths to each one. It’s possible that basic maps like the one we create here is not complex enough to show the differences. </a:t>
            </a:r>
          </a:p>
          <a:p>
            <a:pPr algn="l" indent="-342900" marL="342900">
              <a:buFont charset="0" panose="020B0604020202020204" pitchFamily="34" typeface="Arial"/>
              <a:buChar char="•"/>
            </a:pPr>
            <a:r>
              <a:rPr dirty="0" lang="en-US" sz="2000"/>
              <a:t>9: Once the map in our preview window looks good. We are ready to export. Click the “Export” button at the bottom of our window.</a:t>
            </a:r>
          </a:p>
          <a:p>
            <a:pPr algn="l" indent="0" marL="0">
              <a:buNone/>
            </a:pPr>
            <a:r>
              <a:rPr dirty="0" lang="en-US" sz="2000"/>
              <a:t>Our map should open in a web browser. </a:t>
            </a:r>
          </a:p>
          <a:p>
            <a:pPr algn="l" indent="0" marL="0">
              <a:buNone/>
            </a:pPr>
            <a:endParaRPr dirty="0" lang="en-US" sz="2000"/>
          </a:p>
          <a:p>
            <a:pPr algn="l" indent="0" marL="0">
              <a:buNone/>
            </a:pPr>
            <a:endParaRPr dirty="0" lang="en-US" sz="2000"/>
          </a:p>
          <a:p>
            <a:pPr algn="l" lvl="1"/>
            <a:endParaRPr dirty="0" lang="en-US" sz="1000"/>
          </a:p>
        </p:txBody>
      </p:sp>
      <p:pic>
        <p:nvPicPr>
          <p:cNvPr id="6" name="Picture 5">
            <a:extLst>
              <a:ext uri="{FF2B5EF4-FFF2-40B4-BE49-F238E27FC236}">
                <a16:creationId xmlns:a16="http://schemas.microsoft.com/office/drawing/2014/main" id="{5E9C1BA1-2365-4BD9-935F-2A482FB89EA1}"/>
              </a:ext>
            </a:extLst>
          </p:cNvPr>
          <p:cNvPicPr>
            <a:picLocks noChangeAspect="1"/>
          </p:cNvPicPr>
          <p:nvPr/>
        </p:nvPicPr>
        <p:blipFill>
          <a:blip r:embed="rId2"/>
          <a:stretch>
            <a:fillRect/>
          </a:stretch>
        </p:blipFill>
        <p:spPr>
          <a:xfrm>
            <a:off x="6467902" y="3712191"/>
            <a:ext cx="5445454" cy="2827447"/>
          </a:xfrm>
          <a:prstGeom prst="rect">
            <a:avLst/>
          </a:prstGeom>
        </p:spPr>
      </p:pic>
      <p:sp>
        <p:nvSpPr>
          <p:cNvPr id="7" name="TextBox 6">
            <a:extLst>
              <a:ext uri="{FF2B5EF4-FFF2-40B4-BE49-F238E27FC236}">
                <a16:creationId xmlns:a16="http://schemas.microsoft.com/office/drawing/2014/main" id="{5C1918F6-23DB-4961-9129-DB87198591D4}"/>
              </a:ext>
            </a:extLst>
          </p:cNvPr>
          <p:cNvSpPr txBox="1"/>
          <p:nvPr/>
        </p:nvSpPr>
        <p:spPr>
          <a:xfrm>
            <a:off x="838200" y="3712191"/>
            <a:ext cx="5450305" cy="3170099"/>
          </a:xfrm>
          <a:prstGeom prst="rect">
            <a:avLst/>
          </a:prstGeom>
          <a:noFill/>
        </p:spPr>
        <p:txBody>
          <a:bodyPr numCol="1" rtlCol="0" wrap="square">
            <a:spAutoFit/>
          </a:bodyPr>
          <a:lstStyle/>
          <a:p>
            <a:pPr algn="l" defTabSz="914400" eaLnBrk="1" hangingPunct="1" indent="-285750" latinLnBrk="0" lvl="0" marL="285750" marR="0" rtl="0">
              <a:lnSpc>
                <a:spcPct val="100000"/>
              </a:lnSpc>
              <a:spcBef>
                <a:spcPts val="0"/>
              </a:spcBef>
              <a:spcAft>
                <a:spcPts val="0"/>
              </a:spcAft>
              <a:buClrTx/>
              <a:buSzTx/>
              <a:buFont charset="0" panose="020B0604020202020204" pitchFamily="34" typeface="Arial"/>
              <a:buChar char="•"/>
              <a:tabLst/>
              <a:defRPr/>
            </a:pPr>
            <a:r>
              <a:rPr b="0" baseline="0" cap="none" dirty="0" i="0" kern="1200" kumimoji="0" lang="en-US" noProof="0" normalizeH="0" spc="0" strike="noStrike" sz="2000" u="none">
                <a:ln>
                  <a:noFill/>
                </a:ln>
                <a:solidFill>
                  <a:prstClr val="black"/>
                </a:solidFill>
                <a:effectLst/>
                <a:uLnTx/>
                <a:uFillTx/>
                <a:latin panose="020F0502020204030204" typeface="Calibri"/>
                <a:ea typeface="+mn-ea"/>
                <a:cs typeface="+mn-cs"/>
              </a:rPr>
              <a:t>10: At this point, our map only exists on our computer.  Look at the URL bar of the browser that opened when you exported the map. This tells us where our folder with our map files sit on our computer.  Mine is going to:</a:t>
            </a:r>
          </a:p>
          <a:p>
            <a:pPr algn="l" defTabSz="914400" eaLnBrk="1"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2000" u="none">
                <a:ln>
                  <a:noFill/>
                </a:ln>
                <a:solidFill>
                  <a:prstClr val="black"/>
                </a:solidFill>
                <a:effectLst/>
                <a:uLnTx/>
                <a:uFillTx/>
                <a:latin panose="020F0502020204030204" typeface="Calibri"/>
                <a:ea typeface="+mn-ea"/>
                <a:cs typeface="+mn-cs"/>
              </a:rPr>
              <a:t>C:/Users/Dan/AppData/Local/Temp/qgis2web/….</a:t>
            </a:r>
          </a:p>
          <a:p>
            <a:pPr algn="l" defTabSz="914400" eaLnBrk="1" hangingPunct="1" indent="-342900" latinLnBrk="0" lvl="0" marL="342900" marR="0" rtl="0">
              <a:lnSpc>
                <a:spcPct val="100000"/>
              </a:lnSpc>
              <a:spcBef>
                <a:spcPts val="0"/>
              </a:spcBef>
              <a:spcAft>
                <a:spcPts val="0"/>
              </a:spcAft>
              <a:buClrTx/>
              <a:buSzTx/>
              <a:buFont charset="0" panose="020B0604020202020204" pitchFamily="34" typeface="Arial"/>
              <a:buChar char="•"/>
              <a:tabLst/>
              <a:defRPr/>
            </a:pPr>
            <a:r>
              <a:rPr b="0" baseline="0" cap="none" dirty="0" i="0" kern="1200" kumimoji="0" lang="en-US" noProof="0" normalizeH="0" spc="0" strike="noStrike" sz="2000" u="none">
                <a:ln>
                  <a:noFill/>
                </a:ln>
                <a:solidFill>
                  <a:prstClr val="black"/>
                </a:solidFill>
                <a:effectLst/>
                <a:uLnTx/>
                <a:uFillTx/>
                <a:latin panose="020F0502020204030204" typeface="Calibri"/>
                <a:ea typeface="+mn-ea"/>
                <a:cs typeface="+mn-cs"/>
              </a:rPr>
              <a:t>11: This “qgis2web” folder has many folders in it for me. I’ve always used the most recent and deleted the rest. My guess is that QGIS may save every time we update preview.</a:t>
            </a:r>
          </a:p>
        </p:txBody>
      </p:sp>
    </p:spTree>
    <p:extLst>
      <p:ext uri="{BB962C8B-B14F-4D97-AF65-F5344CB8AC3E}">
        <p14:creationId xmlns:p14="http://schemas.microsoft.com/office/powerpoint/2010/main" val="3943375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961A-63CC-4177-ACDA-C837F9B86D66}"/>
              </a:ext>
            </a:extLst>
          </p:cNvPr>
          <p:cNvSpPr>
            <a:spLocks noGrp="1"/>
          </p:cNvSpPr>
          <p:nvPr>
            <p:ph type="title"/>
          </p:nvPr>
        </p:nvSpPr>
        <p:spPr/>
        <p:txBody>
          <a:bodyPr numCol="1"/>
          <a:lstStyle/>
          <a:p>
            <a:r>
              <a:rPr dirty="0" lang="en-US"/>
              <a:t>Creating our shareable, interactive map</a:t>
            </a:r>
          </a:p>
        </p:txBody>
      </p:sp>
      <p:sp>
        <p:nvSpPr>
          <p:cNvPr id="3" name="Content Placeholder 2">
            <a:extLst>
              <a:ext uri="{FF2B5EF4-FFF2-40B4-BE49-F238E27FC236}">
                <a16:creationId xmlns:a16="http://schemas.microsoft.com/office/drawing/2014/main" id="{7788DBF6-A74F-45C8-A137-D66B436A85C5}"/>
              </a:ext>
            </a:extLst>
          </p:cNvPr>
          <p:cNvSpPr>
            <a:spLocks noGrp="1"/>
          </p:cNvSpPr>
          <p:nvPr>
            <p:ph idx="1"/>
          </p:nvPr>
        </p:nvSpPr>
        <p:spPr>
          <a:xfrm>
            <a:off x="838200" y="1825625"/>
            <a:ext cx="10515600" cy="4351338"/>
          </a:xfrm>
        </p:spPr>
        <p:txBody>
          <a:bodyPr numCol="1">
            <a:normAutofit lnSpcReduction="10000"/>
          </a:bodyPr>
          <a:lstStyle/>
          <a:p>
            <a:r>
              <a:rPr dirty="0" lang="en-US"/>
              <a:t>12: Once you’ve found the newest folder with a name that will look something like “qgis2web_2017_11_09-17_15_39_605000” you may want to rename it. You don’t want to rename anything within this folder however, so you may want to make sure the original folder name is descriptive enough to explain the entire map. </a:t>
            </a:r>
          </a:p>
          <a:p>
            <a:r>
              <a:rPr dirty="0" lang="en-US"/>
              <a:t>13: The last step is going to be different for every institution and for every project. In my experience, the best way to share the map is to save the folder somewhere on your institutions shared system and within a folder only IR and the concerned parties have access to. From there, just tell them to open the folder and open the HTML file called “index.” </a:t>
            </a:r>
          </a:p>
          <a:p>
            <a:pPr indent="0" marL="0">
              <a:buNone/>
            </a:pPr>
            <a:endParaRPr dirty="0" lang="en-US"/>
          </a:p>
        </p:txBody>
      </p:sp>
    </p:spTree>
    <p:extLst>
      <p:ext uri="{BB962C8B-B14F-4D97-AF65-F5344CB8AC3E}">
        <p14:creationId xmlns:p14="http://schemas.microsoft.com/office/powerpoint/2010/main" val="2610991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0" sz="quarter"/>
          </p:nvPr>
        </p:nvSpPr>
        <p:spPr>
          <a:xfrm>
            <a:off x="1208690" y="378372"/>
            <a:ext cx="9772285" cy="4572000"/>
          </a:xfrm>
        </p:spPr>
        <p:txBody>
          <a:bodyPr numCol="1">
            <a:normAutofit lnSpcReduction="10000"/>
          </a:bodyPr>
          <a:lstStyle/>
          <a:p>
            <a:endParaRPr dirty="0" lang="en-US" smtClean="0"/>
          </a:p>
          <a:p>
            <a:endParaRPr dirty="0" lang="en-US"/>
          </a:p>
          <a:p>
            <a:r>
              <a:rPr dirty="0" lang="en-US" smtClean="0" sz="6600"/>
              <a:t>Creating </a:t>
            </a:r>
            <a:r>
              <a:rPr dirty="0" lang="en-US" sz="6600"/>
              <a:t>Interactive Maps Using R and </a:t>
            </a:r>
            <a:r>
              <a:rPr dirty="0" lang="en-US" smtClean="0" sz="6600"/>
              <a:t>QGIS</a:t>
            </a:r>
          </a:p>
          <a:p>
            <a:pPr>
              <a:spcBef>
                <a:spcPts val="0"/>
              </a:spcBef>
            </a:pPr>
            <a:r>
              <a:rPr dirty="0" lang="en-US" smtClean="0"/>
              <a:t/>
            </a:r>
            <a:br>
              <a:rPr dirty="0" lang="en-US" smtClean="0"/>
            </a:br>
            <a:r>
              <a:rPr dirty="0" lang="en-US" smtClean="0" sz="2400"/>
              <a:t>Dan </a:t>
            </a:r>
            <a:r>
              <a:rPr dirty="0" lang="en-US" sz="2400"/>
              <a:t>Vollrath</a:t>
            </a:r>
          </a:p>
          <a:p>
            <a:pPr>
              <a:spcBef>
                <a:spcPts val="0"/>
              </a:spcBef>
            </a:pPr>
            <a:r>
              <a:rPr dirty="0" lang="en-US" sz="2400"/>
              <a:t>Institutional Research Data Specialist</a:t>
            </a:r>
          </a:p>
          <a:p>
            <a:pPr>
              <a:spcBef>
                <a:spcPts val="0"/>
              </a:spcBef>
            </a:pPr>
            <a:r>
              <a:rPr dirty="0" lang="en-US" sz="2400"/>
              <a:t>Elgin Community College</a:t>
            </a:r>
          </a:p>
          <a:p>
            <a:pPr>
              <a:spcBef>
                <a:spcPts val="0"/>
              </a:spcBef>
            </a:pPr>
            <a:r>
              <a:rPr dirty="0" lang="en-US" sz="2400"/>
              <a:t>dvollrath@elgin.edu</a:t>
            </a:r>
          </a:p>
        </p:txBody>
      </p:sp>
    </p:spTree>
    <p:extLst>
      <p:ext uri="{BB962C8B-B14F-4D97-AF65-F5344CB8AC3E}">
        <p14:creationId xmlns:p14="http://schemas.microsoft.com/office/powerpoint/2010/main" val="506295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128" y="2439731"/>
            <a:ext cx="3782961" cy="1325563"/>
          </a:xfrm>
        </p:spPr>
        <p:txBody>
          <a:bodyPr numCol="1"/>
          <a:lstStyle/>
          <a:p>
            <a:r>
              <a:rPr dirty="0" lang="en-US" smtClean="0"/>
              <a:t>Bonus Tools</a:t>
            </a:r>
            <a:endParaRPr dirty="0" lang="en-US"/>
          </a:p>
        </p:txBody>
      </p:sp>
    </p:spTree>
    <p:extLst>
      <p:ext uri="{BB962C8B-B14F-4D97-AF65-F5344CB8AC3E}">
        <p14:creationId xmlns:p14="http://schemas.microsoft.com/office/powerpoint/2010/main" val="2132861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Finding who’s within 500 miles of campus</a:t>
            </a:r>
            <a:endParaRPr dirty="0" lang="en-US"/>
          </a:p>
        </p:txBody>
      </p:sp>
      <p:sp>
        <p:nvSpPr>
          <p:cNvPr id="8" name="Content Placeholder 7"/>
          <p:cNvSpPr>
            <a:spLocks noGrp="1"/>
          </p:cNvSpPr>
          <p:nvPr>
            <p:ph idx="1" sz="half"/>
          </p:nvPr>
        </p:nvSpPr>
        <p:spPr/>
        <p:txBody>
          <a:bodyPr numCol="1">
            <a:normAutofit lnSpcReduction="10000"/>
          </a:bodyPr>
          <a:lstStyle/>
          <a:p>
            <a:r>
              <a:rPr dirty="0" lang="en-US" smtClean="0" sz="1400"/>
              <a:t>Make sure the student data layer is selected in the layers panel. Use the information icon pictured right. This icon lets us know the data behind any point/area on our map. The data shows up in the window on the right. Find a dot which has a distance from campus of ~500 miles. For our data, that was John Doe 65, right on the Kansas/Missouri border. </a:t>
            </a:r>
          </a:p>
          <a:p>
            <a:r>
              <a:rPr dirty="0" lang="en-US" smtClean="0" sz="1400"/>
              <a:t>Use the measurement tool pictured right. Switch from meters to degrees. Using the crosshairs, click on our campus (as precisely as possible) and then click on John Doe 65 (or whichever student you’ve found). </a:t>
            </a:r>
          </a:p>
          <a:p>
            <a:r>
              <a:rPr dirty="0" lang="en-US" smtClean="0" sz="1400"/>
              <a:t>You should have found something in the ballpark of 9.07 degrees.</a:t>
            </a:r>
          </a:p>
          <a:p>
            <a:r>
              <a:rPr dirty="0" lang="en-US" smtClean="0" sz="1400"/>
              <a:t>Click the Campus layer in Layers Panel. Select Vector&gt;Geoprocessing tools&gt;Fixed distance buffer. Input layer should be Campus. Distance should be 9.07 (or whatever you’ve found), and I like to use about 10 segments. Run it.</a:t>
            </a:r>
          </a:p>
          <a:p>
            <a:r>
              <a:rPr dirty="0" lang="en-US" smtClean="0" sz="1400"/>
              <a:t>Right click buffer, go to properties, set the transparency above 50%. </a:t>
            </a:r>
          </a:p>
          <a:p>
            <a:r>
              <a:rPr dirty="0" lang="en-US" smtClean="0" sz="1400"/>
              <a:t>Your new buffer should end very close to the student you measured from. </a:t>
            </a:r>
          </a:p>
        </p:txBody>
      </p:sp>
      <p:pic>
        <p:nvPicPr>
          <p:cNvPr id="10" name="Content Placeholder 9"/>
          <p:cNvPicPr>
            <a:picLocks noChangeAspect="1" noGrp="1"/>
          </p:cNvPicPr>
          <p:nvPr>
            <p:ph idx="2" sz="half"/>
          </p:nvPr>
        </p:nvPicPr>
        <p:blipFill>
          <a:blip r:embed="rId2"/>
          <a:stretch>
            <a:fillRect/>
          </a:stretch>
        </p:blipFill>
        <p:spPr>
          <a:xfrm>
            <a:off x="6341499" y="1957874"/>
            <a:ext cx="438150" cy="409575"/>
          </a:xfrm>
          <a:prstGeom prst="rect">
            <a:avLst/>
          </a:prstGeom>
        </p:spPr>
      </p:pic>
      <p:pic>
        <p:nvPicPr>
          <p:cNvPr id="11" name="Picture 10"/>
          <p:cNvPicPr>
            <a:picLocks noChangeAspect="1"/>
          </p:cNvPicPr>
          <p:nvPr/>
        </p:nvPicPr>
        <p:blipFill>
          <a:blip r:embed="rId3"/>
          <a:stretch>
            <a:fillRect/>
          </a:stretch>
        </p:blipFill>
        <p:spPr>
          <a:xfrm>
            <a:off x="6293874" y="3036170"/>
            <a:ext cx="533400" cy="333375"/>
          </a:xfrm>
          <a:prstGeom prst="rect">
            <a:avLst/>
          </a:prstGeom>
        </p:spPr>
      </p:pic>
      <p:sp>
        <p:nvSpPr>
          <p:cNvPr id="12" name="TextBox 11"/>
          <p:cNvSpPr txBox="1"/>
          <p:nvPr/>
        </p:nvSpPr>
        <p:spPr>
          <a:xfrm>
            <a:off x="7315200" y="1825625"/>
            <a:ext cx="4473677" cy="1477328"/>
          </a:xfrm>
          <a:prstGeom prst="rect">
            <a:avLst/>
          </a:prstGeom>
          <a:noFill/>
        </p:spPr>
        <p:txBody>
          <a:bodyPr numCol="1" rtlCol="0" wrap="square">
            <a:spAutoFit/>
          </a:bodyPr>
          <a:lstStyle/>
          <a:p>
            <a:pPr algn="l" defTabSz="914400" eaLnBrk="1"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mtClean="0" spc="0" strike="noStrike" sz="1200" u="none">
                <a:ln>
                  <a:noFill/>
                </a:ln>
                <a:solidFill>
                  <a:prstClr val="black"/>
                </a:solidFill>
                <a:effectLst/>
                <a:uLnTx/>
                <a:uFillTx/>
                <a:latin panose="020F0502020204030204" typeface="Calibri"/>
                <a:ea typeface="+mn-ea"/>
                <a:cs typeface="+mn-cs"/>
              </a:rPr>
              <a:t>Admittedly</a:t>
            </a:r>
            <a:r>
              <a:rPr b="0" baseline="0" cap="none" dirty="0" i="0" kern="1200" kumimoji="0" lang="en-US" noProof="0" normalizeH="0" spc="0" strike="noStrike" sz="1200" u="none">
                <a:ln>
                  <a:noFill/>
                </a:ln>
                <a:solidFill>
                  <a:prstClr val="black"/>
                </a:solidFill>
                <a:effectLst/>
                <a:uLnTx/>
                <a:uFillTx/>
                <a:latin panose="020F0502020204030204" typeface="Calibri"/>
                <a:ea typeface="+mn-ea"/>
                <a:cs typeface="+mn-cs"/>
              </a:rPr>
              <a:t>, I haven’t figured out the best way to do this yet. QGIS is using a CRS (Coordinate Reference System) and the buffer tool </a:t>
            </a:r>
            <a:r>
              <a:rPr b="0" baseline="0" cap="none" dirty="0" i="0" kern="1200" kumimoji="0" lang="en-US" noProof="0" normalizeH="0" smtClean="0" spc="0" strike="noStrike" sz="1200" u="none">
                <a:ln>
                  <a:noFill/>
                </a:ln>
                <a:solidFill>
                  <a:prstClr val="black"/>
                </a:solidFill>
                <a:effectLst/>
                <a:uLnTx/>
                <a:uFillTx/>
                <a:latin panose="020F0502020204030204" typeface="Calibri"/>
                <a:ea typeface="+mn-ea"/>
                <a:cs typeface="+mn-cs"/>
              </a:rPr>
              <a:t>uses degrees. All we’re doing with the measurement tool is back of the envelope converting miles to degrees. This is more of a visual tool, if you say, want to know average GPA of everyone within 100 miles, just use the distances we calculated in R. </a:t>
            </a:r>
            <a:endParaRPr b="0" baseline="0" cap="none" dirty="0" i="0" kern="1200" kumimoji="0" lang="en-US" noProof="0" normalizeH="0" spc="0" strike="noStrike" sz="1200" u="none">
              <a:ln>
                <a:noFill/>
              </a:ln>
              <a:solidFill>
                <a:prstClr val="black"/>
              </a:solidFill>
              <a:effectLst/>
              <a:uLnTx/>
              <a:uFillTx/>
              <a:latin panose="020F0502020204030204" typeface="Calibri"/>
              <a:ea typeface="+mn-ea"/>
              <a:cs typeface="+mn-cs"/>
            </a:endParaRPr>
          </a:p>
          <a:p>
            <a:pPr algn="l" defTabSz="914400" eaLnBrk="1" hangingPunct="1" indent="0" latinLnBrk="0" lvl="0" marL="0" marR="0" rtl="0">
              <a:lnSpc>
                <a:spcPct val="100000"/>
              </a:lnSpc>
              <a:spcBef>
                <a:spcPts val="0"/>
              </a:spcBef>
              <a:spcAft>
                <a:spcPts val="0"/>
              </a:spcAft>
              <a:buClrTx/>
              <a:buSzTx/>
              <a:buFontTx/>
              <a:buNone/>
              <a:tabLst/>
              <a:defRPr/>
            </a:pPr>
            <a:endPar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endParaRPr>
          </a:p>
        </p:txBody>
      </p:sp>
      <p:pic>
        <p:nvPicPr>
          <p:cNvPr id="13" name="Picture 12"/>
          <p:cNvPicPr>
            <a:picLocks noChangeAspect="1"/>
          </p:cNvPicPr>
          <p:nvPr/>
        </p:nvPicPr>
        <p:blipFill>
          <a:blip r:embed="rId4"/>
          <a:stretch>
            <a:fillRect/>
          </a:stretch>
        </p:blipFill>
        <p:spPr>
          <a:xfrm>
            <a:off x="7403690" y="3608681"/>
            <a:ext cx="3831508" cy="2568282"/>
          </a:xfrm>
          <a:prstGeom prst="rect">
            <a:avLst/>
          </a:prstGeom>
        </p:spPr>
      </p:pic>
      <p:sp>
        <p:nvSpPr>
          <p:cNvPr id="14" name="TextBox 13"/>
          <p:cNvSpPr txBox="1"/>
          <p:nvPr/>
        </p:nvSpPr>
        <p:spPr>
          <a:xfrm>
            <a:off x="838200" y="1307690"/>
            <a:ext cx="5181600" cy="382998"/>
          </a:xfrm>
          <a:prstGeom prst="rect">
            <a:avLst/>
          </a:prstGeom>
          <a:noFill/>
        </p:spPr>
        <p:txBody>
          <a:bodyPr numCol="1" rtlCol="0" wrap="square">
            <a:spAutoFit/>
          </a:bodyPr>
          <a:lstStyle/>
          <a:p>
            <a:pPr algn="l" defTabSz="914400" eaLnBrk="1"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mtClean="0" spc="0" strike="noStrike" sz="1800" u="none">
                <a:ln>
                  <a:noFill/>
                </a:ln>
                <a:solidFill>
                  <a:prstClr val="black"/>
                </a:solidFill>
                <a:effectLst/>
                <a:uLnTx/>
                <a:uFillTx/>
                <a:latin panose="020F0502020204030204" typeface="Calibri"/>
                <a:ea typeface="+mn-ea"/>
                <a:cs typeface="+mn-cs"/>
              </a:rPr>
              <a:t>Information, Measurement, and Buffer tools</a:t>
            </a:r>
            <a:endPar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endParaRPr>
          </a:p>
        </p:txBody>
      </p:sp>
    </p:spTree>
    <p:extLst>
      <p:ext uri="{BB962C8B-B14F-4D97-AF65-F5344CB8AC3E}">
        <p14:creationId xmlns:p14="http://schemas.microsoft.com/office/powerpoint/2010/main" val="4108871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08017" y="3037024"/>
            <a:ext cx="7223566" cy="3274876"/>
          </a:xfrm>
          <a:prstGeom prst="rect">
            <a:avLst/>
          </a:prstGeom>
        </p:spPr>
      </p:pic>
      <p:sp>
        <p:nvSpPr>
          <p:cNvPr id="2" name="Title 1"/>
          <p:cNvSpPr>
            <a:spLocks noGrp="1"/>
          </p:cNvSpPr>
          <p:nvPr>
            <p:ph type="title"/>
          </p:nvPr>
        </p:nvSpPr>
        <p:spPr/>
        <p:txBody>
          <a:bodyPr numCol="1"/>
          <a:lstStyle/>
          <a:p>
            <a:r>
              <a:rPr dirty="0" lang="en-US" smtClean="0"/>
              <a:t>Label students within the buffer zone</a:t>
            </a:r>
            <a:endParaRPr dirty="0" lang="en-US"/>
          </a:p>
        </p:txBody>
      </p:sp>
      <p:sp>
        <p:nvSpPr>
          <p:cNvPr id="3" name="Content Placeholder 2"/>
          <p:cNvSpPr>
            <a:spLocks noGrp="1"/>
          </p:cNvSpPr>
          <p:nvPr>
            <p:ph idx="1" sz="half"/>
          </p:nvPr>
        </p:nvSpPr>
        <p:spPr/>
        <p:txBody>
          <a:bodyPr numCol="1">
            <a:normAutofit/>
          </a:bodyPr>
          <a:lstStyle/>
          <a:p>
            <a:r>
              <a:rPr dirty="0" lang="en-US" smtClean="0" sz="1400"/>
              <a:t>Now we want to </a:t>
            </a:r>
            <a:r>
              <a:rPr dirty="0" lang="en-US" sz="1400"/>
              <a:t>differently </a:t>
            </a:r>
            <a:r>
              <a:rPr dirty="0" lang="en-US" smtClean="0" sz="1400"/>
              <a:t> symbolize the students within the 500 mile buffer zone we just created. </a:t>
            </a:r>
          </a:p>
          <a:p>
            <a:r>
              <a:rPr dirty="0" lang="en-US" smtClean="0" sz="1400"/>
              <a:t>Go to Vector &gt; Geoprocessing Tools &gt; Intersection. Use our student data as the Input layer and our Buffer layer as the Intersect layer.</a:t>
            </a:r>
          </a:p>
          <a:p>
            <a:r>
              <a:rPr dirty="0" lang="en-US" smtClean="0" sz="1400"/>
              <a:t>I played around with the style to get what you see in the picture here.</a:t>
            </a:r>
            <a:endParaRPr dirty="0" lang="en-US" sz="1400"/>
          </a:p>
        </p:txBody>
      </p:sp>
    </p:spTree>
    <p:extLst>
      <p:ext uri="{BB962C8B-B14F-4D97-AF65-F5344CB8AC3E}">
        <p14:creationId xmlns:p14="http://schemas.microsoft.com/office/powerpoint/2010/main" val="2531748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Joining Layers</a:t>
            </a:r>
            <a:endParaRPr dirty="0" lang="en-US"/>
          </a:p>
        </p:txBody>
      </p:sp>
      <p:sp>
        <p:nvSpPr>
          <p:cNvPr id="3" name="Content Placeholder 2"/>
          <p:cNvSpPr>
            <a:spLocks noGrp="1"/>
          </p:cNvSpPr>
          <p:nvPr>
            <p:ph idx="1" sz="half"/>
          </p:nvPr>
        </p:nvSpPr>
        <p:spPr/>
        <p:txBody>
          <a:bodyPr numCol="1">
            <a:normAutofit fontScale="92500" lnSpcReduction="20000"/>
          </a:bodyPr>
          <a:lstStyle/>
          <a:p>
            <a:r>
              <a:rPr dirty="0" lang="en-US" smtClean="0" sz="1800"/>
              <a:t>Earlier, we joined by location because it’s the more </a:t>
            </a:r>
            <a:r>
              <a:rPr dirty="0" lang="en-US" smtClean="0" sz="1800"/>
              <a:t>generally </a:t>
            </a:r>
            <a:r>
              <a:rPr dirty="0" lang="en-US" smtClean="0" sz="1800"/>
              <a:t>useful method. You can also join layers in the properties menu. To demonstrate this, use </a:t>
            </a:r>
            <a:r>
              <a:rPr dirty="0" lang="en-US" smtClean="0" sz="1800"/>
              <a:t>a </a:t>
            </a:r>
            <a:r>
              <a:rPr dirty="0" err="1" lang="en-US" smtClean="0" sz="1800"/>
              <a:t>zipcode</a:t>
            </a:r>
            <a:r>
              <a:rPr dirty="0" lang="en-US" smtClean="0" sz="1800"/>
              <a:t> </a:t>
            </a:r>
            <a:r>
              <a:rPr dirty="0" err="1" lang="en-US" smtClean="0" sz="1800"/>
              <a:t>shapefile</a:t>
            </a:r>
            <a:r>
              <a:rPr dirty="0" lang="en-US" smtClean="0" sz="1800"/>
              <a:t>.</a:t>
            </a:r>
            <a:endParaRPr dirty="0" lang="en-US" smtClean="0" sz="1800"/>
          </a:p>
          <a:p>
            <a:r>
              <a:rPr dirty="0" lang="en-US" smtClean="0" sz="1800"/>
              <a:t>Add the zip code shapefile, right click it in the Layers Panel, select properties. Go to Joins on the left hand side. Hit the green plus sign button. </a:t>
            </a:r>
            <a:endParaRPr dirty="0" lang="en-US" sz="1800"/>
          </a:p>
          <a:p>
            <a:r>
              <a:rPr dirty="0" lang="en-US" smtClean="0" sz="1800"/>
              <a:t>Set Join Layer to </a:t>
            </a:r>
            <a:r>
              <a:rPr dirty="0" err="1" lang="en-US" smtClean="0" sz="1800"/>
              <a:t>StudentData_geocoded</a:t>
            </a:r>
            <a:r>
              <a:rPr dirty="0" lang="en-US" smtClean="0" sz="1800"/>
              <a:t>, Join Field to ZIP and Target field to ZCTA5CE10.</a:t>
            </a:r>
          </a:p>
          <a:p>
            <a:r>
              <a:rPr dirty="0" lang="en-US" smtClean="0" sz="1800"/>
              <a:t>I mostly use this method if I’ve already aggregated the Student Data using some other tool (Excel, R, </a:t>
            </a:r>
            <a:r>
              <a:rPr dirty="0" err="1" lang="en-US" smtClean="0" sz="1800"/>
              <a:t>etc</a:t>
            </a:r>
            <a:r>
              <a:rPr dirty="0" lang="en-US" smtClean="0" sz="1800"/>
              <a:t>) so that each row of data matches up with only one shape on the map. Notice in the example above there is no aggregation happening. QGIS is going to grab the information from the Student Data record it matches with first. It’s fine if you just want to show which areas have students in them (see example to right), but you won’t get something like ‘average GPA’, ‘sum of donation dollars from’, etc.</a:t>
            </a:r>
          </a:p>
          <a:p>
            <a:endParaRPr dirty="0" lang="en-US" sz="1800"/>
          </a:p>
        </p:txBody>
      </p:sp>
      <p:pic>
        <p:nvPicPr>
          <p:cNvPr id="5" name="Picture 4"/>
          <p:cNvPicPr>
            <a:picLocks noChangeAspect="1"/>
          </p:cNvPicPr>
          <p:nvPr/>
        </p:nvPicPr>
        <p:blipFill>
          <a:blip r:embed="rId2"/>
          <a:stretch>
            <a:fillRect/>
          </a:stretch>
        </p:blipFill>
        <p:spPr>
          <a:xfrm>
            <a:off x="6880430" y="2098170"/>
            <a:ext cx="3752850" cy="3276600"/>
          </a:xfrm>
          <a:prstGeom prst="rect">
            <a:avLst/>
          </a:prstGeom>
        </p:spPr>
      </p:pic>
    </p:spTree>
    <p:extLst>
      <p:ext uri="{BB962C8B-B14F-4D97-AF65-F5344CB8AC3E}">
        <p14:creationId xmlns:p14="http://schemas.microsoft.com/office/powerpoint/2010/main" val="423276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Finding the average location of your students</a:t>
            </a:r>
            <a:endParaRPr dirty="0" lang="en-US"/>
          </a:p>
        </p:txBody>
      </p:sp>
      <p:sp>
        <p:nvSpPr>
          <p:cNvPr id="3" name="Content Placeholder 2"/>
          <p:cNvSpPr>
            <a:spLocks noGrp="1"/>
          </p:cNvSpPr>
          <p:nvPr>
            <p:ph idx="1" sz="half"/>
          </p:nvPr>
        </p:nvSpPr>
        <p:spPr/>
        <p:txBody>
          <a:bodyPr numCol="1"/>
          <a:lstStyle/>
          <a:p>
            <a:r>
              <a:rPr dirty="0" lang="en-US" smtClean="0" sz="1800"/>
              <a:t>Using this tool you are able to find the mean location of your group of students. I’m not sure how useful this one statistic is on its own, but I believe it might be interesting to track over time.</a:t>
            </a:r>
          </a:p>
          <a:p>
            <a:r>
              <a:rPr dirty="0" lang="en-US" smtClean="0" sz="1800"/>
              <a:t>Go to Vector&gt;Analysis tools&gt;mean coordinates. Enter your student level data for Input layer.</a:t>
            </a:r>
            <a:endParaRPr dirty="0" lang="en-US" sz="1800"/>
          </a:p>
        </p:txBody>
      </p:sp>
      <p:pic>
        <p:nvPicPr>
          <p:cNvPr id="5" name="Picture 4"/>
          <p:cNvPicPr>
            <a:picLocks noChangeAspect="1"/>
          </p:cNvPicPr>
          <p:nvPr/>
        </p:nvPicPr>
        <p:blipFill>
          <a:blip r:embed="rId2"/>
          <a:stretch>
            <a:fillRect/>
          </a:stretch>
        </p:blipFill>
        <p:spPr>
          <a:xfrm>
            <a:off x="3660980" y="3490502"/>
            <a:ext cx="6092620" cy="2686461"/>
          </a:xfrm>
          <a:prstGeom prst="rect">
            <a:avLst/>
          </a:prstGeom>
        </p:spPr>
      </p:pic>
      <p:cxnSp>
        <p:nvCxnSpPr>
          <p:cNvPr id="7" name="Straight Arrow Connector 6"/>
          <p:cNvCxnSpPr/>
          <p:nvPr/>
        </p:nvCxnSpPr>
        <p:spPr>
          <a:xfrm flipH="1">
            <a:off x="7020232" y="4267200"/>
            <a:ext cx="108155" cy="5665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097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Creating a Location Zoom Insert</a:t>
            </a:r>
            <a:endParaRPr dirty="0" lang="en-US"/>
          </a:p>
        </p:txBody>
      </p:sp>
      <p:sp>
        <p:nvSpPr>
          <p:cNvPr id="3" name="Content Placeholder 2"/>
          <p:cNvSpPr>
            <a:spLocks noGrp="1"/>
          </p:cNvSpPr>
          <p:nvPr>
            <p:ph idx="1" sz="half"/>
          </p:nvPr>
        </p:nvSpPr>
        <p:spPr/>
        <p:txBody>
          <a:bodyPr numCol="1">
            <a:normAutofit fontScale="85000" lnSpcReduction="10000"/>
          </a:bodyPr>
          <a:lstStyle/>
          <a:p>
            <a:r>
              <a:rPr dirty="0" lang="en-US" smtClean="0" sz="1800"/>
              <a:t>In our map, we lost out on the details about the states in the Northeast. So, to create a zoomed in insert onto our original map we follow these steps. </a:t>
            </a:r>
          </a:p>
          <a:p>
            <a:r>
              <a:rPr dirty="0" lang="en-US" smtClean="0" sz="1800"/>
              <a:t>Start with our original map with the graduated color scheme in Print Composer (PC). Go back to the QGIS mapping window and find the zoom tool (magnifying glass with plus sign). Zoom into the Northeast.</a:t>
            </a:r>
          </a:p>
          <a:p>
            <a:r>
              <a:rPr dirty="0" lang="en-US" smtClean="0" sz="1800"/>
              <a:t>Go back to PC and select ‘Add Map’ like before. Drag this map just like we did before, but in an open space, not covering our original map.</a:t>
            </a:r>
          </a:p>
          <a:p>
            <a:r>
              <a:rPr dirty="0" lang="en-US" smtClean="0" sz="1800"/>
              <a:t>It doesn’t look very good without a border, so go to the Item Properties tab on the right hand side of PC. Scroll down and select the box next to “Frame”. Set your preferred dimensions.</a:t>
            </a:r>
          </a:p>
          <a:p>
            <a:r>
              <a:rPr dirty="0" lang="en-US" smtClean="0" sz="1800"/>
              <a:t>Now we want to see where our little map came from on our big map. Under the “Items” grouping on the right hand side, make sure the big map is selected. Then go down to Item Properties again and find ‘Overview” (a couple spots above Frame). Green Plus sign &gt; Map frame = [name of small map]. You can play with the formatting from there.</a:t>
            </a:r>
            <a:endParaRPr dirty="0" lang="en-US" sz="1800"/>
          </a:p>
        </p:txBody>
      </p:sp>
      <p:pic>
        <p:nvPicPr>
          <p:cNvPr id="5" name="Content Placeholder 4"/>
          <p:cNvPicPr>
            <a:picLocks noChangeAspect="1" noGrp="1"/>
          </p:cNvPicPr>
          <p:nvPr>
            <p:ph idx="2" sz="half"/>
          </p:nvPr>
        </p:nvPicPr>
        <p:blipFill>
          <a:blip r:embed="rId2"/>
          <a:stretch>
            <a:fillRect/>
          </a:stretch>
        </p:blipFill>
        <p:spPr>
          <a:xfrm>
            <a:off x="6096000" y="1690688"/>
            <a:ext cx="5181600" cy="3339829"/>
          </a:xfrm>
          <a:prstGeom prst="rect">
            <a:avLst/>
          </a:prstGeom>
        </p:spPr>
      </p:pic>
    </p:spTree>
    <p:extLst>
      <p:ext uri="{BB962C8B-B14F-4D97-AF65-F5344CB8AC3E}">
        <p14:creationId xmlns:p14="http://schemas.microsoft.com/office/powerpoint/2010/main" val="329470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a:t>Downloading R, </a:t>
            </a:r>
            <a:r>
              <a:rPr dirty="0" err="1" lang="en-US"/>
              <a:t>Rstudio</a:t>
            </a:r>
            <a:r>
              <a:rPr dirty="0" lang="en-US"/>
              <a:t>, and QGIS </a:t>
            </a:r>
          </a:p>
        </p:txBody>
      </p:sp>
      <p:sp>
        <p:nvSpPr>
          <p:cNvPr id="3" name="Content Placeholder 2"/>
          <p:cNvSpPr>
            <a:spLocks noGrp="1"/>
          </p:cNvSpPr>
          <p:nvPr>
            <p:ph idx="1"/>
          </p:nvPr>
        </p:nvSpPr>
        <p:spPr/>
        <p:txBody>
          <a:bodyPr numCol="1">
            <a:normAutofit/>
          </a:bodyPr>
          <a:lstStyle/>
          <a:p>
            <a:pPr indent="0" marL="0">
              <a:buNone/>
            </a:pPr>
            <a:r>
              <a:rPr dirty="0" lang="en-US" u="sng"/>
              <a:t>R</a:t>
            </a:r>
          </a:p>
          <a:p>
            <a:pPr indent="0" marL="0">
              <a:buNone/>
            </a:pPr>
            <a:r>
              <a:rPr dirty="0" lang="en-US" sz="2000"/>
              <a:t>http://cran.stat.ucla.edu/</a:t>
            </a:r>
          </a:p>
          <a:p>
            <a:pPr indent="0" marL="0">
              <a:buNone/>
            </a:pPr>
            <a:endParaRPr dirty="0" lang="en-US"/>
          </a:p>
          <a:p>
            <a:pPr indent="0" marL="0">
              <a:buNone/>
            </a:pPr>
            <a:r>
              <a:rPr dirty="0" err="1" lang="en-US" u="sng"/>
              <a:t>RStudio</a:t>
            </a:r>
            <a:endParaRPr dirty="0" lang="en-US" u="sng"/>
          </a:p>
          <a:p>
            <a:pPr indent="0" marL="0">
              <a:buNone/>
            </a:pPr>
            <a:r>
              <a:rPr dirty="0" lang="en-US" sz="2000"/>
              <a:t>https://www.rstudio.com/products/rstudio/download/</a:t>
            </a:r>
          </a:p>
          <a:p>
            <a:pPr indent="0" marL="0">
              <a:buNone/>
            </a:pPr>
            <a:endParaRPr dirty="0" lang="en-US"/>
          </a:p>
          <a:p>
            <a:pPr indent="0" marL="0">
              <a:buNone/>
            </a:pPr>
            <a:r>
              <a:rPr dirty="0" lang="en-US" u="sng"/>
              <a:t>QGIS</a:t>
            </a:r>
          </a:p>
          <a:p>
            <a:pPr indent="0" marL="0">
              <a:buNone/>
            </a:pPr>
            <a:r>
              <a:rPr dirty="0" lang="en-US" sz="2000"/>
              <a:t>http://www.qgis.org/en/site/forusers/download.html</a:t>
            </a:r>
          </a:p>
          <a:p>
            <a:pPr indent="0" marL="0">
              <a:buNone/>
            </a:pPr>
            <a:r>
              <a:rPr dirty="0" lang="en-US" sz="2000"/>
              <a:t>*I always download 64 bit</a:t>
            </a:r>
          </a:p>
        </p:txBody>
      </p:sp>
    </p:spTree>
    <p:extLst>
      <p:ext uri="{BB962C8B-B14F-4D97-AF65-F5344CB8AC3E}">
        <p14:creationId xmlns:p14="http://schemas.microsoft.com/office/powerpoint/2010/main" val="1243478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Creating a </a:t>
            </a:r>
            <a:r>
              <a:rPr dirty="0" err="1" lang="en-US" smtClean="0"/>
              <a:t>Heatmap</a:t>
            </a:r>
            <a:endParaRPr dirty="0" lang="en-US"/>
          </a:p>
        </p:txBody>
      </p:sp>
      <p:sp>
        <p:nvSpPr>
          <p:cNvPr id="3" name="Content Placeholder 2"/>
          <p:cNvSpPr>
            <a:spLocks noGrp="1"/>
          </p:cNvSpPr>
          <p:nvPr>
            <p:ph idx="1" sz="half"/>
          </p:nvPr>
        </p:nvSpPr>
        <p:spPr/>
        <p:txBody>
          <a:bodyPr numCol="1">
            <a:normAutofit fontScale="92500" lnSpcReduction="20000"/>
          </a:bodyPr>
          <a:lstStyle/>
          <a:p>
            <a:r>
              <a:rPr dirty="0" lang="en-US" smtClean="0" sz="2000"/>
              <a:t>To create a </a:t>
            </a:r>
            <a:r>
              <a:rPr dirty="0" err="1" lang="en-US" smtClean="0" sz="2000"/>
              <a:t>heatmap</a:t>
            </a:r>
            <a:r>
              <a:rPr dirty="0" lang="en-US" smtClean="0" sz="2000"/>
              <a:t> of our students:</a:t>
            </a:r>
          </a:p>
          <a:p>
            <a:r>
              <a:rPr dirty="0" lang="en-US" smtClean="0" sz="2000"/>
              <a:t>Right click on our </a:t>
            </a:r>
            <a:r>
              <a:rPr dirty="0" err="1" lang="en-US" smtClean="0" sz="2000"/>
              <a:t>StudentData_geocoded</a:t>
            </a:r>
            <a:r>
              <a:rPr dirty="0" lang="en-US" smtClean="0" sz="2000"/>
              <a:t> layer in our Layers Panel, then click properties.</a:t>
            </a:r>
          </a:p>
          <a:p>
            <a:r>
              <a:rPr dirty="0" lang="en-US" smtClean="0" sz="2000"/>
              <a:t>Go to the Style tab on the left hand side, go to the drop down at the very top and select </a:t>
            </a:r>
            <a:r>
              <a:rPr dirty="0" err="1" lang="en-US" smtClean="0" sz="2000"/>
              <a:t>Heatmap</a:t>
            </a:r>
            <a:r>
              <a:rPr dirty="0" lang="en-US" smtClean="0" sz="2000"/>
              <a:t>.</a:t>
            </a:r>
          </a:p>
          <a:p>
            <a:r>
              <a:rPr dirty="0" lang="en-US" smtClean="0" sz="2000"/>
              <a:t>To get the map in the background to show up, go down to the Layer rendering area and set the transparency above 0.</a:t>
            </a:r>
          </a:p>
          <a:p>
            <a:r>
              <a:rPr dirty="0" lang="en-US" smtClean="0" sz="2000"/>
              <a:t>Note how the </a:t>
            </a:r>
            <a:r>
              <a:rPr dirty="0" err="1" lang="en-US" smtClean="0" sz="2000"/>
              <a:t>heatmap</a:t>
            </a:r>
            <a:r>
              <a:rPr dirty="0" lang="en-US" smtClean="0" sz="2000"/>
              <a:t> changes when we zoom in (right). In the country map Michigan doesn’t have much color because it has a low number of students compared to places like Texas. When we zoom in, Michigan is no longer being compared to places like Texas, so locations with students become darker. Also note how the color on the map centralizes around the cities when we zoom into Texas.</a:t>
            </a:r>
            <a:endParaRPr dirty="0" lang="en-US" sz="2000"/>
          </a:p>
        </p:txBody>
      </p:sp>
      <p:pic>
        <p:nvPicPr>
          <p:cNvPr id="5" name="Content Placeholder 4"/>
          <p:cNvPicPr>
            <a:picLocks noChangeAspect="1" noGrp="1"/>
          </p:cNvPicPr>
          <p:nvPr>
            <p:ph idx="2" sz="half"/>
          </p:nvPr>
        </p:nvPicPr>
        <p:blipFill>
          <a:blip r:embed="rId2"/>
          <a:stretch>
            <a:fillRect/>
          </a:stretch>
        </p:blipFill>
        <p:spPr>
          <a:xfrm>
            <a:off x="6096000" y="1516729"/>
            <a:ext cx="5181600" cy="2274056"/>
          </a:xfrm>
          <a:prstGeom prst="rect">
            <a:avLst/>
          </a:prstGeom>
        </p:spPr>
      </p:pic>
      <p:pic>
        <p:nvPicPr>
          <p:cNvPr id="6" name="Picture 5"/>
          <p:cNvPicPr>
            <a:picLocks noChangeAspect="1"/>
          </p:cNvPicPr>
          <p:nvPr/>
        </p:nvPicPr>
        <p:blipFill>
          <a:blip r:embed="rId3"/>
          <a:stretch>
            <a:fillRect/>
          </a:stretch>
        </p:blipFill>
        <p:spPr>
          <a:xfrm>
            <a:off x="6096000" y="3937924"/>
            <a:ext cx="2702014" cy="2553620"/>
          </a:xfrm>
          <a:prstGeom prst="rect">
            <a:avLst/>
          </a:prstGeom>
        </p:spPr>
      </p:pic>
      <p:pic>
        <p:nvPicPr>
          <p:cNvPr id="7" name="Picture 6"/>
          <p:cNvPicPr>
            <a:picLocks noChangeAspect="1"/>
          </p:cNvPicPr>
          <p:nvPr/>
        </p:nvPicPr>
        <p:blipFill>
          <a:blip r:embed="rId4"/>
          <a:stretch>
            <a:fillRect/>
          </a:stretch>
        </p:blipFill>
        <p:spPr>
          <a:xfrm>
            <a:off x="8874215" y="4127156"/>
            <a:ext cx="2768163" cy="2386195"/>
          </a:xfrm>
          <a:prstGeom prst="rect">
            <a:avLst/>
          </a:prstGeom>
        </p:spPr>
      </p:pic>
    </p:spTree>
    <p:extLst>
      <p:ext uri="{BB962C8B-B14F-4D97-AF65-F5344CB8AC3E}">
        <p14:creationId xmlns:p14="http://schemas.microsoft.com/office/powerpoint/2010/main" val="3409523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F281F73-014A-4059-938A-BE64084D5C6C}"/>
              </a:ext>
            </a:extLst>
          </p:cNvPr>
          <p:cNvSpPr>
            <a:spLocks noGrp="1"/>
          </p:cNvSpPr>
          <p:nvPr>
            <p:ph type="title"/>
          </p:nvPr>
        </p:nvSpPr>
        <p:spPr/>
        <p:txBody>
          <a:bodyPr numCol="1"/>
          <a:lstStyle/>
          <a:p>
            <a:r>
              <a:rPr dirty="0" lang="en-US"/>
              <a:t>Creating a bootleg filter tool</a:t>
            </a:r>
          </a:p>
        </p:txBody>
      </p:sp>
      <p:sp>
        <p:nvSpPr>
          <p:cNvPr id="10" name="Content Placeholder 9">
            <a:extLst>
              <a:ext uri="{FF2B5EF4-FFF2-40B4-BE49-F238E27FC236}">
                <a16:creationId xmlns:a16="http://schemas.microsoft.com/office/drawing/2014/main" id="{73B4E3CF-96A4-4A35-8205-508BDEBC0B27}"/>
              </a:ext>
            </a:extLst>
          </p:cNvPr>
          <p:cNvSpPr>
            <a:spLocks noGrp="1"/>
          </p:cNvSpPr>
          <p:nvPr>
            <p:ph idx="1"/>
          </p:nvPr>
        </p:nvSpPr>
        <p:spPr>
          <a:xfrm>
            <a:off x="838199" y="1690688"/>
            <a:ext cx="10515600" cy="1013828"/>
          </a:xfrm>
        </p:spPr>
        <p:txBody>
          <a:bodyPr numCol="1">
            <a:normAutofit/>
          </a:bodyPr>
          <a:lstStyle/>
          <a:p>
            <a:pPr algn="ctr" indent="0" marL="0">
              <a:buNone/>
            </a:pPr>
            <a:r>
              <a:rPr dirty="0" lang="en-US" sz="2000"/>
              <a:t>At the time of writing, there’s no filter tool that you can add in the qgis2web plugin. You can filter within QGIS, but our goal is to make this map for people without QGIS. There’s one technique I’ve found that works well for variables that you can fit into ~5 or less bins.</a:t>
            </a:r>
          </a:p>
        </p:txBody>
      </p:sp>
      <p:sp>
        <p:nvSpPr>
          <p:cNvPr id="12" name="TextBox 11">
            <a:extLst>
              <a:ext uri="{FF2B5EF4-FFF2-40B4-BE49-F238E27FC236}">
                <a16:creationId xmlns:a16="http://schemas.microsoft.com/office/drawing/2014/main" id="{12C92807-A808-40FF-904F-2B625B5AC27E}"/>
              </a:ext>
            </a:extLst>
          </p:cNvPr>
          <p:cNvSpPr txBox="1"/>
          <p:nvPr/>
        </p:nvSpPr>
        <p:spPr>
          <a:xfrm>
            <a:off x="425115" y="3240506"/>
            <a:ext cx="11341769" cy="3416320"/>
          </a:xfrm>
          <a:prstGeom prst="rect">
            <a:avLst/>
          </a:prstGeom>
          <a:noFill/>
        </p:spPr>
        <p:txBody>
          <a:bodyPr numCol="1" rtlCol="0" wrap="square">
            <a:spAutoFit/>
          </a:bodyPr>
          <a:lstStyle/>
          <a:p>
            <a:pPr algn="l" defTabSz="914400" eaLnBrk="1"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1: In QGIS, go to our Layers Panel and find our layer with our student data. Right click the layer and select ‘Duplicate’. You want to create as many duplicate layers as you will have bins for a specific variable. For example: Two layers if you want to compare Male and Female. Rename the layers after what they will eventually represent.</a:t>
            </a:r>
          </a:p>
          <a:p>
            <a:pPr algn="l" defTabSz="914400" eaLnBrk="1"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2: Right click one of the duplicate layers and select “Filter.” Select the Field you are differentiating your students on and use the Operators to create your filter statement. (Note: It’s important your variables were imported as the right type in this step if you are looking at something like “GPA &gt; 3.00”) Complete this for each new duplicate layer.</a:t>
            </a:r>
          </a:p>
          <a:p>
            <a:pPr algn="l" defTabSz="914400" eaLnBrk="1"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3: Follow the steps using the qgis2web plugin. In the “Export to web map” window, find the “Appearance” expansion tab and the “Add layers list” underneath. Click the dropdown and change it to “Expanded.”</a:t>
            </a:r>
          </a:p>
          <a:p>
            <a:pPr algn="l" defTabSz="914400" eaLnBrk="1"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4: Click “Update Preview”</a:t>
            </a:r>
          </a:p>
          <a:p>
            <a:pPr algn="l" defTabSz="914400" eaLnBrk="1" hangingPunct="1" indent="0" latinLnBrk="0" lvl="0" marL="0" marR="0" rtl="0">
              <a:lnSpc>
                <a:spcPct val="100000"/>
              </a:lnSpc>
              <a:spcBef>
                <a:spcPts val="0"/>
              </a:spcBef>
              <a:spcAft>
                <a:spcPts val="0"/>
              </a:spcAft>
              <a:buClrTx/>
              <a:buSzTx/>
              <a:buFontTx/>
              <a:buNone/>
              <a:tabLst/>
              <a:defRPr/>
            </a:pPr>
            <a:endPar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endParaRPr>
          </a:p>
          <a:p>
            <a:pPr algn="ctr" defTabSz="914400" eaLnBrk="1"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Example on Next Page</a:t>
            </a:r>
          </a:p>
          <a:p>
            <a:pPr algn="l" defTabSz="914400" eaLnBrk="1" hangingPunct="1" indent="0" latinLnBrk="0" lvl="0" marL="0" marR="0" rtl="0">
              <a:lnSpc>
                <a:spcPct val="100000"/>
              </a:lnSpc>
              <a:spcBef>
                <a:spcPts val="0"/>
              </a:spcBef>
              <a:spcAft>
                <a:spcPts val="0"/>
              </a:spcAft>
              <a:buClrTx/>
              <a:buSzTx/>
              <a:buFontTx/>
              <a:buNone/>
              <a:tabLst/>
              <a:defRPr/>
            </a:pPr>
            <a:endPar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endParaRPr>
          </a:p>
        </p:txBody>
      </p:sp>
      <p:pic>
        <p:nvPicPr>
          <p:cNvPr id="13" name="Picture 12">
            <a:extLst>
              <a:ext uri="{FF2B5EF4-FFF2-40B4-BE49-F238E27FC236}">
                <a16:creationId xmlns:a16="http://schemas.microsoft.com/office/drawing/2014/main" id="{35712F63-9549-46D2-AA36-53A25475B18C}"/>
              </a:ext>
            </a:extLst>
          </p:cNvPr>
          <p:cNvPicPr>
            <a:picLocks noChangeAspect="1"/>
          </p:cNvPicPr>
          <p:nvPr/>
        </p:nvPicPr>
        <p:blipFill>
          <a:blip r:embed="rId2"/>
          <a:stretch>
            <a:fillRect/>
          </a:stretch>
        </p:blipFill>
        <p:spPr>
          <a:xfrm>
            <a:off x="8060238" y="293227"/>
            <a:ext cx="1528262" cy="1230064"/>
          </a:xfrm>
          <a:prstGeom prst="rect">
            <a:avLst/>
          </a:prstGeom>
        </p:spPr>
      </p:pic>
    </p:spTree>
    <p:extLst>
      <p:ext uri="{BB962C8B-B14F-4D97-AF65-F5344CB8AC3E}">
        <p14:creationId xmlns:p14="http://schemas.microsoft.com/office/powerpoint/2010/main" val="592154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5E2B26-A0FE-4431-A7CD-E62A788EDAAE}"/>
              </a:ext>
            </a:extLst>
          </p:cNvPr>
          <p:cNvPicPr>
            <a:picLocks noChangeAspect="1"/>
          </p:cNvPicPr>
          <p:nvPr/>
        </p:nvPicPr>
        <p:blipFill>
          <a:blip r:embed="rId2"/>
          <a:stretch>
            <a:fillRect/>
          </a:stretch>
        </p:blipFill>
        <p:spPr>
          <a:xfrm>
            <a:off x="1283368" y="0"/>
            <a:ext cx="9625263" cy="6851480"/>
          </a:xfrm>
          <a:prstGeom prst="rect">
            <a:avLst/>
          </a:prstGeom>
        </p:spPr>
      </p:pic>
    </p:spTree>
    <p:extLst>
      <p:ext uri="{BB962C8B-B14F-4D97-AF65-F5344CB8AC3E}">
        <p14:creationId xmlns:p14="http://schemas.microsoft.com/office/powerpoint/2010/main" val="375662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sz="half"/>
          </p:nvPr>
        </p:nvSpPr>
        <p:spPr>
          <a:xfrm>
            <a:off x="838200" y="1825625"/>
            <a:ext cx="5181600" cy="1015898"/>
          </a:xfrm>
        </p:spPr>
        <p:txBody>
          <a:bodyPr numCol="1"/>
          <a:lstStyle/>
          <a:p>
            <a:r>
              <a:rPr dirty="0" lang="en-US"/>
              <a:t>R is a language and environment for statistical computing</a:t>
            </a:r>
          </a:p>
        </p:txBody>
      </p:sp>
      <p:sp>
        <p:nvSpPr>
          <p:cNvPr id="7" name="Content Placeholder 6"/>
          <p:cNvSpPr>
            <a:spLocks noGrp="1"/>
          </p:cNvSpPr>
          <p:nvPr>
            <p:ph idx="2" sz="half"/>
          </p:nvPr>
        </p:nvSpPr>
        <p:spPr/>
        <p:txBody>
          <a:bodyPr numCol="1"/>
          <a:lstStyle/>
          <a:p>
            <a:r>
              <a:rPr dirty="0" err="1" lang="en-US"/>
              <a:t>RStudio</a:t>
            </a:r>
            <a:r>
              <a:rPr dirty="0" lang="en-US"/>
              <a:t> is an environment for using R.</a:t>
            </a:r>
          </a:p>
          <a:p>
            <a:r>
              <a:rPr dirty="0" lang="en-US"/>
              <a:t>Allows us to use R more intuitively.</a:t>
            </a:r>
          </a:p>
        </p:txBody>
      </p:sp>
      <p:pic>
        <p:nvPicPr>
          <p:cNvPr id="4" name="Picture 3"/>
          <p:cNvPicPr>
            <a:picLocks noChangeAspect="1"/>
          </p:cNvPicPr>
          <p:nvPr/>
        </p:nvPicPr>
        <p:blipFill>
          <a:blip r:embed="rId2"/>
          <a:stretch>
            <a:fillRect/>
          </a:stretch>
        </p:blipFill>
        <p:spPr>
          <a:xfrm>
            <a:off x="2281391" y="484981"/>
            <a:ext cx="1390650" cy="1085850"/>
          </a:xfrm>
          <a:prstGeom prst="rect">
            <a:avLst/>
          </a:prstGeom>
        </p:spPr>
      </p:pic>
      <p:pic>
        <p:nvPicPr>
          <p:cNvPr id="8" name="Picture 7"/>
          <p:cNvPicPr>
            <a:picLocks noChangeAspect="1"/>
          </p:cNvPicPr>
          <p:nvPr/>
        </p:nvPicPr>
        <p:blipFill>
          <a:blip r:embed="rId3"/>
          <a:stretch>
            <a:fillRect/>
          </a:stretch>
        </p:blipFill>
        <p:spPr>
          <a:xfrm>
            <a:off x="7517786" y="556879"/>
            <a:ext cx="2490427" cy="942053"/>
          </a:xfrm>
          <a:prstGeom prst="rect">
            <a:avLst/>
          </a:prstGeom>
        </p:spPr>
      </p:pic>
      <p:sp>
        <p:nvSpPr>
          <p:cNvPr id="9" name="Content Placeholder 5"/>
          <p:cNvSpPr txBox="1">
            <a:spLocks/>
          </p:cNvSpPr>
          <p:nvPr/>
        </p:nvSpPr>
        <p:spPr>
          <a:xfrm>
            <a:off x="838200" y="4218459"/>
            <a:ext cx="5181600" cy="1958504"/>
          </a:xfrm>
          <a:prstGeom prst="rect">
            <a:avLst/>
          </a:prstGeom>
        </p:spPr>
        <p:txBody>
          <a:bodyPr bIns="45720" lIns="91440" numCol="1" rIns="91440" rtlCol="0" tIns="45720" vert="horz">
            <a:normAutofit lnSpcReduction="10000"/>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r>
              <a:rPr dirty="0" lang="en-US"/>
              <a:t>CRAN is the network of servers allowing us to use R. When you download R, it will ask you to choose your location, finding the nearest server.</a:t>
            </a:r>
          </a:p>
        </p:txBody>
      </p:sp>
      <p:sp>
        <p:nvSpPr>
          <p:cNvPr id="10" name="TextBox 9"/>
          <p:cNvSpPr txBox="1"/>
          <p:nvPr/>
        </p:nvSpPr>
        <p:spPr>
          <a:xfrm>
            <a:off x="2024139" y="3295128"/>
            <a:ext cx="1905154" cy="923330"/>
          </a:xfrm>
          <a:prstGeom prst="rect">
            <a:avLst/>
          </a:prstGeom>
          <a:noFill/>
        </p:spPr>
        <p:txBody>
          <a:bodyPr numCol="1" rtlCol="0" wrap="square">
            <a:spAutoFit/>
          </a:bodyPr>
          <a:lstStyle/>
          <a:p>
            <a:r>
              <a:rPr dirty="0" lang="en-US" sz="5400"/>
              <a:t>CRAN</a:t>
            </a:r>
            <a:endParaRPr dirty="0" lang="en-US"/>
          </a:p>
        </p:txBody>
      </p:sp>
    </p:spTree>
    <p:extLst>
      <p:ext uri="{BB962C8B-B14F-4D97-AF65-F5344CB8AC3E}">
        <p14:creationId xmlns:p14="http://schemas.microsoft.com/office/powerpoint/2010/main" val="3848170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a:xfrm>
            <a:off x="838199" y="1825625"/>
            <a:ext cx="10016613" cy="4351338"/>
          </a:xfrm>
        </p:spPr>
        <p:txBody>
          <a:bodyPr numCol="1"/>
          <a:lstStyle/>
          <a:p>
            <a:r>
              <a:rPr dirty="0" lang="en-US"/>
              <a:t>Quantum Geographic Information System</a:t>
            </a:r>
          </a:p>
          <a:p>
            <a:pPr lvl="1"/>
            <a:r>
              <a:rPr dirty="0" lang="en-US"/>
              <a:t>Tool to create, </a:t>
            </a:r>
            <a:r>
              <a:rPr dirty="0" lang="en-US" smtClean="0"/>
              <a:t>edit, </a:t>
            </a:r>
            <a:r>
              <a:rPr dirty="0" lang="en-US"/>
              <a:t>visualize, analyze, and publish geospatial information</a:t>
            </a:r>
          </a:p>
          <a:p>
            <a:r>
              <a:rPr dirty="0" lang="en-US"/>
              <a:t>Created by Open Source Geospatial Foundation (</a:t>
            </a:r>
            <a:r>
              <a:rPr dirty="0" err="1" lang="en-US"/>
              <a:t>OSGeo</a:t>
            </a:r>
            <a:r>
              <a:rPr dirty="0" lang="en-US"/>
              <a:t>)</a:t>
            </a:r>
          </a:p>
        </p:txBody>
      </p:sp>
      <p:pic>
        <p:nvPicPr>
          <p:cNvPr id="4" name="Picture 3"/>
          <p:cNvPicPr>
            <a:picLocks noChangeAspect="1"/>
          </p:cNvPicPr>
          <p:nvPr/>
        </p:nvPicPr>
        <p:blipFill>
          <a:blip r:embed="rId2"/>
          <a:stretch>
            <a:fillRect/>
          </a:stretch>
        </p:blipFill>
        <p:spPr>
          <a:xfrm>
            <a:off x="2758600" y="3454369"/>
            <a:ext cx="6175810" cy="2799865"/>
          </a:xfrm>
          <a:prstGeom prst="rect">
            <a:avLst/>
          </a:prstGeom>
        </p:spPr>
      </p:pic>
      <p:pic>
        <p:nvPicPr>
          <p:cNvPr descr="Image result for qgis" id="1026" name="Picture 2"/>
          <p:cNvPicPr>
            <a:picLocks noChangeArrowheads="1" noChangeAspect="1"/>
          </p:cNvPicPr>
          <p:nvPr/>
        </p:nvPicPr>
        <p:blipFill>
          <a:blip cstate="print" r:embed="rId3">
            <a:extLst>
              <a:ext uri="{28A0092B-C50C-407E-A947-70E740481C1C}">
                <a14:useLocalDpi xmlns:a14="http://schemas.microsoft.com/office/drawing/2010/main" val="0"/>
              </a:ext>
            </a:extLst>
          </a:blip>
          <a:srcRect/>
          <a:stretch>
            <a:fillRect/>
          </a:stretch>
        </p:blipFill>
        <p:spPr>
          <a:xfrm>
            <a:off x="4710313" y="0"/>
            <a:ext cx="2272384" cy="2083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75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a:t>Our Data</a:t>
            </a:r>
          </a:p>
        </p:txBody>
      </p:sp>
      <p:sp>
        <p:nvSpPr>
          <p:cNvPr id="6" name="Content Placeholder 5"/>
          <p:cNvSpPr>
            <a:spLocks noGrp="1"/>
          </p:cNvSpPr>
          <p:nvPr>
            <p:ph idx="1" sz="half"/>
          </p:nvPr>
        </p:nvSpPr>
        <p:spPr>
          <a:xfrm>
            <a:off x="838201" y="1369879"/>
            <a:ext cx="10237470" cy="3618271"/>
          </a:xfrm>
        </p:spPr>
        <p:txBody>
          <a:bodyPr numCol="1"/>
          <a:lstStyle/>
          <a:p>
            <a:r>
              <a:rPr dirty="0" lang="en-US"/>
              <a:t>Incoming Cohort</a:t>
            </a:r>
          </a:p>
          <a:p>
            <a:r>
              <a:rPr dirty="0" lang="en-US"/>
              <a:t>500 Students</a:t>
            </a:r>
          </a:p>
          <a:p>
            <a:r>
              <a:rPr dirty="0" lang="en-US"/>
              <a:t>High School GPA, ACT, SAT etc.</a:t>
            </a:r>
          </a:p>
          <a:p>
            <a:r>
              <a:rPr dirty="0" lang="en-US"/>
              <a:t>Latitude and Longitude from R</a:t>
            </a:r>
          </a:p>
          <a:p>
            <a:pPr indent="0" lvl="4" marL="1828800">
              <a:buNone/>
            </a:pPr>
            <a:r>
              <a:rPr dirty="0" lang="en-US"/>
              <a:t>		Student Data File Example</a:t>
            </a:r>
          </a:p>
        </p:txBody>
      </p:sp>
      <p:pic>
        <p:nvPicPr>
          <p:cNvPr id="3" name="Picture 2">
            <a:extLst>
              <a:ext uri="{FF2B5EF4-FFF2-40B4-BE49-F238E27FC236}">
                <a16:creationId xmlns:a16="http://schemas.microsoft.com/office/drawing/2014/main" id="{D5C14E12-50B8-435A-98CA-B7A5EC4DDED9}"/>
              </a:ext>
            </a:extLst>
          </p:cNvPr>
          <p:cNvPicPr>
            <a:picLocks noChangeAspect="1"/>
          </p:cNvPicPr>
          <p:nvPr/>
        </p:nvPicPr>
        <p:blipFill>
          <a:blip r:embed="rId2"/>
          <a:stretch>
            <a:fillRect/>
          </a:stretch>
        </p:blipFill>
        <p:spPr>
          <a:xfrm>
            <a:off x="838200" y="3626075"/>
            <a:ext cx="10224448" cy="1674795"/>
          </a:xfrm>
          <a:prstGeom prst="rect">
            <a:avLst/>
          </a:prstGeom>
        </p:spPr>
      </p:pic>
      <p:pic>
        <p:nvPicPr>
          <p:cNvPr id="4" name="Picture 3">
            <a:extLst>
              <a:ext uri="{FF2B5EF4-FFF2-40B4-BE49-F238E27FC236}">
                <a16:creationId xmlns:a16="http://schemas.microsoft.com/office/drawing/2014/main" id="{FEB6CF73-4CE9-4945-9EFA-C23F0D4459CA}"/>
              </a:ext>
            </a:extLst>
          </p:cNvPr>
          <p:cNvPicPr>
            <a:picLocks noChangeAspect="1"/>
          </p:cNvPicPr>
          <p:nvPr/>
        </p:nvPicPr>
        <p:blipFill>
          <a:blip r:embed="rId3"/>
          <a:stretch>
            <a:fillRect/>
          </a:stretch>
        </p:blipFill>
        <p:spPr>
          <a:xfrm>
            <a:off x="4638674" y="5764006"/>
            <a:ext cx="2305050" cy="581025"/>
          </a:xfrm>
          <a:prstGeom prst="rect">
            <a:avLst/>
          </a:prstGeom>
        </p:spPr>
      </p:pic>
      <p:sp>
        <p:nvSpPr>
          <p:cNvPr id="5" name="TextBox 4">
            <a:extLst>
              <a:ext uri="{FF2B5EF4-FFF2-40B4-BE49-F238E27FC236}">
                <a16:creationId xmlns:a16="http://schemas.microsoft.com/office/drawing/2014/main" id="{F20F6B6B-07F7-4CEA-BA8B-CE97C6F7BBDE}"/>
              </a:ext>
            </a:extLst>
          </p:cNvPr>
          <p:cNvSpPr txBox="1"/>
          <p:nvPr/>
        </p:nvSpPr>
        <p:spPr>
          <a:xfrm>
            <a:off x="4373217" y="5333059"/>
            <a:ext cx="2835965" cy="369332"/>
          </a:xfrm>
          <a:prstGeom prst="rect">
            <a:avLst/>
          </a:prstGeom>
          <a:noFill/>
        </p:spPr>
        <p:txBody>
          <a:bodyPr numCol="1" rtlCol="0" wrap="square">
            <a:spAutoFit/>
          </a:bodyPr>
          <a:lstStyle/>
          <a:p>
            <a:pPr algn="l" defTabSz="914400" eaLnBrk="1"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800" u="none">
                <a:ln>
                  <a:noFill/>
                </a:ln>
                <a:solidFill>
                  <a:prstClr val="black"/>
                </a:solidFill>
                <a:effectLst/>
                <a:uLnTx/>
                <a:uFillTx/>
                <a:latin panose="020F0502020204030204" typeface="Calibri"/>
                <a:ea typeface="+mn-ea"/>
                <a:cs typeface="+mn-cs"/>
              </a:rPr>
              <a:t>Campus Data File Example</a:t>
            </a:r>
          </a:p>
        </p:txBody>
      </p:sp>
    </p:spTree>
    <p:extLst>
      <p:ext uri="{BB962C8B-B14F-4D97-AF65-F5344CB8AC3E}">
        <p14:creationId xmlns:p14="http://schemas.microsoft.com/office/powerpoint/2010/main" val="3043882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Importing CSV files</a:t>
            </a:r>
            <a:endParaRPr dirty="0" lang="en-US"/>
          </a:p>
        </p:txBody>
      </p:sp>
      <p:sp>
        <p:nvSpPr>
          <p:cNvPr id="3" name="Content Placeholder 2"/>
          <p:cNvSpPr>
            <a:spLocks noGrp="1"/>
          </p:cNvSpPr>
          <p:nvPr>
            <p:ph idx="1"/>
          </p:nvPr>
        </p:nvSpPr>
        <p:spPr/>
        <p:txBody>
          <a:bodyPr numCol="1">
            <a:normAutofit fontScale="85000" lnSpcReduction="10000"/>
          </a:bodyPr>
          <a:lstStyle/>
          <a:p>
            <a:pPr indent="0" marL="0">
              <a:buNone/>
            </a:pPr>
            <a:r>
              <a:rPr dirty="0" lang="en-US" sz="2400">
                <a:solidFill>
                  <a:schemeClr val="accent6">
                    <a:lumMod val="50000"/>
                  </a:schemeClr>
                </a:solidFill>
              </a:rPr>
              <a:t># Usually I try to save Excel files as csv files before bringing them into R</a:t>
            </a:r>
          </a:p>
          <a:p>
            <a:pPr indent="0" marL="0">
              <a:buNone/>
            </a:pPr>
            <a:r>
              <a:rPr dirty="0" lang="en-US" sz="2400">
                <a:solidFill>
                  <a:schemeClr val="accent6">
                    <a:lumMod val="50000"/>
                  </a:schemeClr>
                </a:solidFill>
              </a:rPr>
              <a:t># Excel is possible, I've just had much better luck with csv</a:t>
            </a:r>
          </a:p>
          <a:p>
            <a:pPr indent="0" marL="0">
              <a:buNone/>
            </a:pPr>
            <a:r>
              <a:rPr dirty="0" lang="en-US" sz="2400">
                <a:solidFill>
                  <a:schemeClr val="accent6">
                    <a:lumMod val="50000"/>
                  </a:schemeClr>
                </a:solidFill>
              </a:rPr>
              <a:t># Use read.csv for csv </a:t>
            </a:r>
          </a:p>
          <a:p>
            <a:pPr indent="0" marL="0">
              <a:buNone/>
            </a:pPr>
            <a:r>
              <a:rPr dirty="0" lang="en-US" sz="2400">
                <a:solidFill>
                  <a:schemeClr val="accent6">
                    <a:lumMod val="50000"/>
                  </a:schemeClr>
                </a:solidFill>
              </a:rPr>
              <a:t># </a:t>
            </a:r>
            <a:r>
              <a:rPr dirty="0" err="1" lang="en-US" sz="2400">
                <a:solidFill>
                  <a:schemeClr val="accent6">
                    <a:lumMod val="50000"/>
                  </a:schemeClr>
                </a:solidFill>
              </a:rPr>
              <a:t>file.choose</a:t>
            </a:r>
            <a:r>
              <a:rPr dirty="0" lang="en-US" sz="2400">
                <a:solidFill>
                  <a:schemeClr val="accent6">
                    <a:lumMod val="50000"/>
                  </a:schemeClr>
                </a:solidFill>
              </a:rPr>
              <a:t> opens the directory for you to select a file</a:t>
            </a:r>
          </a:p>
          <a:p>
            <a:pPr indent="0" marL="0">
              <a:buNone/>
            </a:pPr>
            <a:r>
              <a:rPr dirty="0" lang="en-US" sz="2400">
                <a:solidFill>
                  <a:schemeClr val="accent6">
                    <a:lumMod val="50000"/>
                  </a:schemeClr>
                </a:solidFill>
              </a:rPr>
              <a:t># I like to at least add the </a:t>
            </a:r>
            <a:r>
              <a:rPr dirty="0" err="1" lang="en-US" sz="2400">
                <a:solidFill>
                  <a:schemeClr val="accent6">
                    <a:lumMod val="50000"/>
                  </a:schemeClr>
                </a:solidFill>
              </a:rPr>
              <a:t>filepath</a:t>
            </a:r>
            <a:r>
              <a:rPr dirty="0" lang="en-US" sz="2400">
                <a:solidFill>
                  <a:schemeClr val="accent6">
                    <a:lumMod val="50000"/>
                  </a:schemeClr>
                </a:solidFill>
              </a:rPr>
              <a:t> to the code, because I am always re-importing my original dataset</a:t>
            </a:r>
          </a:p>
          <a:p>
            <a:pPr indent="0" marL="0">
              <a:buNone/>
            </a:pPr>
            <a:r>
              <a:rPr dirty="0" lang="en-US" sz="2400">
                <a:solidFill>
                  <a:schemeClr val="accent6">
                    <a:lumMod val="50000"/>
                  </a:schemeClr>
                </a:solidFill>
              </a:rPr>
              <a:t># "&lt;-" is an assignment operator. It assigns our table to an object called </a:t>
            </a:r>
            <a:r>
              <a:rPr dirty="0" err="1" lang="en-US" sz="2400">
                <a:solidFill>
                  <a:schemeClr val="accent6">
                    <a:lumMod val="50000"/>
                  </a:schemeClr>
                </a:solidFill>
              </a:rPr>
              <a:t>mydata</a:t>
            </a:r>
            <a:endParaRPr dirty="0" lang="en-US" sz="2400">
              <a:solidFill>
                <a:schemeClr val="accent6">
                  <a:lumMod val="50000"/>
                </a:schemeClr>
              </a:solidFill>
            </a:endParaRPr>
          </a:p>
          <a:p>
            <a:pPr indent="0" marL="0">
              <a:buNone/>
            </a:pPr>
            <a:r>
              <a:rPr dirty="0" lang="en-US" sz="2400">
                <a:solidFill>
                  <a:schemeClr val="accent6">
                    <a:lumMod val="50000"/>
                  </a:schemeClr>
                </a:solidFill>
              </a:rPr>
              <a:t># "=" can also be an assignment operator, but because of equality uses of "=", using "&lt;-" is a good habit.</a:t>
            </a:r>
          </a:p>
          <a:p>
            <a:pPr indent="0" marL="0">
              <a:buNone/>
            </a:pPr>
            <a:r>
              <a:rPr dirty="0" lang="en-US" sz="2400">
                <a:solidFill>
                  <a:schemeClr val="accent6">
                    <a:lumMod val="50000"/>
                  </a:schemeClr>
                </a:solidFill>
              </a:rPr>
              <a:t># Common mistakes by me: Using “\” instead of “/”, forgetting “.csv”, forgetting “header = T</a:t>
            </a:r>
            <a:r>
              <a:rPr dirty="0" lang="en-US" smtClean="0" sz="2400">
                <a:solidFill>
                  <a:schemeClr val="accent6">
                    <a:lumMod val="50000"/>
                  </a:schemeClr>
                </a:solidFill>
              </a:rPr>
              <a:t>”</a:t>
            </a:r>
          </a:p>
          <a:p>
            <a:pPr indent="0" marL="0">
              <a:buNone/>
            </a:pPr>
            <a:endParaRPr dirty="0" lang="en-US" smtClean="0" sz="2400"/>
          </a:p>
          <a:p>
            <a:pPr indent="0" marL="0">
              <a:buNone/>
            </a:pPr>
            <a:r>
              <a:rPr dirty="0" err="1" lang="en-US" smtClean="0" sz="2400"/>
              <a:t>mydata</a:t>
            </a:r>
            <a:r>
              <a:rPr dirty="0" lang="en-US" smtClean="0" sz="2400"/>
              <a:t> </a:t>
            </a:r>
            <a:r>
              <a:rPr dirty="0" lang="en-US" sz="2400"/>
              <a:t>&lt;- read.csv("C:/Users/dvollrat/Desktop/addresses.csv",header = T</a:t>
            </a:r>
            <a:r>
              <a:rPr dirty="0" lang="en-US" smtClean="0" sz="2400"/>
              <a:t>)</a:t>
            </a:r>
          </a:p>
          <a:p>
            <a:pPr indent="0" marL="0">
              <a:buNone/>
            </a:pPr>
            <a:r>
              <a:rPr dirty="0" err="1" lang="en-US" smtClean="0" sz="2400"/>
              <a:t>mydata</a:t>
            </a:r>
            <a:r>
              <a:rPr dirty="0" lang="en-US" smtClean="0" sz="2400"/>
              <a:t> </a:t>
            </a:r>
            <a:r>
              <a:rPr dirty="0" lang="en-US" sz="2400"/>
              <a:t>&lt;- read.csv(</a:t>
            </a:r>
            <a:r>
              <a:rPr dirty="0" err="1" lang="en-US" sz="2400"/>
              <a:t>file.choose</a:t>
            </a:r>
            <a:r>
              <a:rPr dirty="0" lang="en-US" sz="2400"/>
              <a:t>(),header = T)</a:t>
            </a:r>
          </a:p>
        </p:txBody>
      </p:sp>
    </p:spTree>
    <p:extLst>
      <p:ext uri="{BB962C8B-B14F-4D97-AF65-F5344CB8AC3E}">
        <p14:creationId xmlns:p14="http://schemas.microsoft.com/office/powerpoint/2010/main" val="3090727594"/>
      </p:ext>
    </p:extLst>
  </p:cSld>
  <p:clrMapOvr>
    <a:masterClrMapping/>
  </p:clrMapOvr>
  <p:timing>
    <p:tnLst>
      <p:par>
        <p:cTn dur="indefinite" id="1" nodeType="tmRoot" restart="never"/>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fontScale="90000"/>
          </a:bodyPr>
          <a:lstStyle/>
          <a:p>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Viewing Data</a:t>
            </a:r>
            <a:br>
              <a:rPr dirty="0" lang="en-US" smtClean="0"/>
            </a:br>
            <a:r>
              <a:rPr dirty="0" lang="en-US"/>
              <a:t/>
            </a:r>
            <a:br>
              <a:rPr dirty="0" lang="en-US"/>
            </a:br>
            <a:r>
              <a:rPr dirty="0" lang="en-US" sz="3600">
                <a:solidFill>
                  <a:schemeClr val="accent6">
                    <a:lumMod val="75000"/>
                  </a:schemeClr>
                </a:solidFill>
              </a:rPr>
              <a:t># Click on the object in the Environment window to view your </a:t>
            </a:r>
            <a:r>
              <a:rPr dirty="0" err="1" lang="en-US" sz="3600">
                <a:solidFill>
                  <a:schemeClr val="accent6">
                    <a:lumMod val="75000"/>
                  </a:schemeClr>
                </a:solidFill>
              </a:rPr>
              <a:t>dataframe</a:t>
            </a:r>
            <a:r>
              <a:rPr dirty="0" lang="en-US" sz="3600">
                <a:solidFill>
                  <a:schemeClr val="accent6">
                    <a:lumMod val="75000"/>
                  </a:schemeClr>
                </a:solidFill>
              </a:rPr>
              <a:t/>
            </a:r>
            <a:br>
              <a:rPr dirty="0" lang="en-US" sz="3600">
                <a:solidFill>
                  <a:schemeClr val="accent6">
                    <a:lumMod val="75000"/>
                  </a:schemeClr>
                </a:solidFill>
              </a:rPr>
            </a:br>
            <a:r>
              <a:rPr dirty="0" lang="en-US" sz="3600">
                <a:solidFill>
                  <a:schemeClr val="accent6">
                    <a:lumMod val="75000"/>
                  </a:schemeClr>
                </a:solidFill>
              </a:rPr>
              <a:t># R is great because you can have multiple </a:t>
            </a:r>
            <a:r>
              <a:rPr dirty="0" err="1" lang="en-US" sz="3600">
                <a:solidFill>
                  <a:schemeClr val="accent6">
                    <a:lumMod val="75000"/>
                  </a:schemeClr>
                </a:solidFill>
              </a:rPr>
              <a:t>dataframes</a:t>
            </a:r>
            <a:r>
              <a:rPr dirty="0" lang="en-US" sz="3600">
                <a:solidFill>
                  <a:schemeClr val="accent6">
                    <a:lumMod val="75000"/>
                  </a:schemeClr>
                </a:solidFill>
              </a:rPr>
              <a:t> in your environment</a:t>
            </a:r>
            <a:br>
              <a:rPr dirty="0" lang="en-US" sz="3600">
                <a:solidFill>
                  <a:schemeClr val="accent6">
                    <a:lumMod val="75000"/>
                  </a:schemeClr>
                </a:solidFill>
              </a:rPr>
            </a:br>
            <a:r>
              <a:rPr dirty="0" lang="en-US" sz="3600">
                <a:solidFill>
                  <a:schemeClr val="accent6">
                    <a:lumMod val="75000"/>
                  </a:schemeClr>
                </a:solidFill>
              </a:rPr>
              <a:t># Or use View(), </a:t>
            </a:r>
            <a:r>
              <a:rPr dirty="0" lang="en-US"/>
              <a:t/>
            </a:r>
            <a:br>
              <a:rPr dirty="0" lang="en-US"/>
            </a:br>
            <a:r>
              <a:rPr dirty="0" lang="en-US"/>
              <a:t/>
            </a:r>
            <a:br>
              <a:rPr dirty="0" lang="en-US"/>
            </a:br>
            <a:r>
              <a:rPr dirty="0" lang="en-US" smtClean="0" sz="3600"/>
              <a:t>View(</a:t>
            </a:r>
            <a:r>
              <a:rPr dirty="0" err="1" lang="en-US" smtClean="0" sz="3600"/>
              <a:t>mydata</a:t>
            </a:r>
            <a:r>
              <a:rPr dirty="0" lang="en-US" smtClean="0" sz="3600"/>
              <a:t>)</a:t>
            </a:r>
            <a:endParaRPr dirty="0" lang="en-US" sz="3600"/>
          </a:p>
        </p:txBody>
      </p:sp>
    </p:spTree>
    <p:extLst>
      <p:ext uri="{BB962C8B-B14F-4D97-AF65-F5344CB8AC3E}">
        <p14:creationId xmlns:p14="http://schemas.microsoft.com/office/powerpoint/2010/main" val="3050886324"/>
      </p:ext>
    </p:extLst>
  </p:cSld>
  <p:clrMapOvr>
    <a:masterClrMapping/>
  </p:clrMapOvr>
  <p:timing>
    <p:tnLst>
      <p:par>
        <p:cTn dur="indefinite" id="1" nodeType="tmRoot" restart="never"/>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Geocoding (</a:t>
            </a:r>
            <a:r>
              <a:rPr dirty="0" err="1" lang="en-US" smtClean="0"/>
              <a:t>pt</a:t>
            </a:r>
            <a:r>
              <a:rPr dirty="0" lang="en-US" smtClean="0"/>
              <a:t> 1)</a:t>
            </a:r>
            <a:endParaRPr dirty="0" lang="en-US"/>
          </a:p>
        </p:txBody>
      </p:sp>
      <p:sp>
        <p:nvSpPr>
          <p:cNvPr id="3" name="Content Placeholder 2"/>
          <p:cNvSpPr>
            <a:spLocks noGrp="1"/>
          </p:cNvSpPr>
          <p:nvPr>
            <p:ph idx="1"/>
          </p:nvPr>
        </p:nvSpPr>
        <p:spPr/>
        <p:txBody>
          <a:bodyPr numCol="1">
            <a:normAutofit fontScale="70000" lnSpcReduction="20000"/>
          </a:bodyPr>
          <a:lstStyle/>
          <a:p>
            <a:pPr indent="0" marL="0">
              <a:buNone/>
            </a:pPr>
            <a:r>
              <a:rPr dirty="0" lang="en-US">
                <a:solidFill>
                  <a:schemeClr val="accent6">
                    <a:lumMod val="50000"/>
                  </a:schemeClr>
                </a:solidFill>
              </a:rPr>
              <a:t># First I'm creating empty columns for latitude and longitude in my </a:t>
            </a:r>
            <a:r>
              <a:rPr dirty="0" err="1" lang="en-US">
                <a:solidFill>
                  <a:schemeClr val="accent6">
                    <a:lumMod val="50000"/>
                  </a:schemeClr>
                </a:solidFill>
              </a:rPr>
              <a:t>dataframe</a:t>
            </a:r>
            <a:endParaRPr dirty="0" lang="en-US">
              <a:solidFill>
                <a:schemeClr val="accent6">
                  <a:lumMod val="50000"/>
                </a:schemeClr>
              </a:solidFill>
            </a:endParaRPr>
          </a:p>
          <a:p>
            <a:pPr indent="0" marL="0">
              <a:buNone/>
            </a:pPr>
            <a:r>
              <a:rPr dirty="0" lang="en-US">
                <a:solidFill>
                  <a:schemeClr val="accent6">
                    <a:lumMod val="50000"/>
                  </a:schemeClr>
                </a:solidFill>
              </a:rPr>
              <a:t># The semicolon acts as a new line of code, since these two lines are so related, I find it more neat</a:t>
            </a:r>
          </a:p>
          <a:p>
            <a:pPr indent="0" marL="0">
              <a:buNone/>
            </a:pPr>
            <a:r>
              <a:rPr dirty="0" lang="en-US">
                <a:solidFill>
                  <a:schemeClr val="accent6">
                    <a:lumMod val="50000"/>
                  </a:schemeClr>
                </a:solidFill>
              </a:rPr>
              <a:t>#     to code this way</a:t>
            </a:r>
          </a:p>
          <a:p>
            <a:pPr indent="0" marL="0">
              <a:buNone/>
            </a:pPr>
            <a:r>
              <a:rPr dirty="0" lang="en-US">
                <a:solidFill>
                  <a:schemeClr val="accent6">
                    <a:lumMod val="50000"/>
                  </a:schemeClr>
                </a:solidFill>
              </a:rPr>
              <a:t># To access a part of a data frame, we use brackets. First position is row, second column</a:t>
            </a:r>
          </a:p>
          <a:p>
            <a:pPr indent="0" marL="0">
              <a:buNone/>
            </a:pPr>
            <a:r>
              <a:rPr dirty="0" lang="en-US">
                <a:solidFill>
                  <a:schemeClr val="accent6">
                    <a:lumMod val="50000"/>
                  </a:schemeClr>
                </a:solidFill>
              </a:rPr>
              <a:t># To find </a:t>
            </a:r>
            <a:r>
              <a:rPr dirty="0" lang="en-US" smtClean="0">
                <a:solidFill>
                  <a:schemeClr val="accent6">
                    <a:lumMod val="50000"/>
                  </a:schemeClr>
                </a:solidFill>
              </a:rPr>
              <a:t>what’s </a:t>
            </a:r>
            <a:r>
              <a:rPr dirty="0" lang="en-US">
                <a:solidFill>
                  <a:schemeClr val="accent6">
                    <a:lumMod val="50000"/>
                  </a:schemeClr>
                </a:solidFill>
              </a:rPr>
              <a:t>in row 1 column 1, we would write </a:t>
            </a:r>
            <a:r>
              <a:rPr dirty="0" err="1" lang="en-US">
                <a:solidFill>
                  <a:schemeClr val="accent6">
                    <a:lumMod val="50000"/>
                  </a:schemeClr>
                </a:solidFill>
              </a:rPr>
              <a:t>mydata</a:t>
            </a:r>
            <a:r>
              <a:rPr dirty="0" lang="en-US">
                <a:solidFill>
                  <a:schemeClr val="accent6">
                    <a:lumMod val="50000"/>
                  </a:schemeClr>
                </a:solidFill>
              </a:rPr>
              <a:t>[1,1] for example</a:t>
            </a:r>
          </a:p>
          <a:p>
            <a:pPr indent="0" marL="0">
              <a:buNone/>
            </a:pPr>
            <a:r>
              <a:rPr dirty="0" lang="en-US">
                <a:solidFill>
                  <a:schemeClr val="accent6">
                    <a:lumMod val="50000"/>
                  </a:schemeClr>
                </a:solidFill>
              </a:rPr>
              <a:t># By not having a row in the first position of the [,], I'm accessing the entire 12th and 13 columns of </a:t>
            </a:r>
            <a:r>
              <a:rPr dirty="0" err="1" lang="en-US" smtClean="0">
                <a:solidFill>
                  <a:schemeClr val="accent6">
                    <a:lumMod val="50000"/>
                  </a:schemeClr>
                </a:solidFill>
              </a:rPr>
              <a:t>mydata</a:t>
            </a:r>
            <a:endParaRPr dirty="0" lang="en-US" smtClean="0">
              <a:solidFill>
                <a:schemeClr val="accent6">
                  <a:lumMod val="50000"/>
                </a:schemeClr>
              </a:solidFill>
            </a:endParaRPr>
          </a:p>
          <a:p>
            <a:pPr indent="0" marL="0">
              <a:buNone/>
            </a:pPr>
            <a:endParaRPr dirty="0" lang="en-US"/>
          </a:p>
          <a:p>
            <a:pPr indent="0" marL="0">
              <a:buNone/>
            </a:pPr>
            <a:r>
              <a:rPr dirty="0" lang="en-US" smtClean="0"/>
              <a:t>length(</a:t>
            </a:r>
            <a:r>
              <a:rPr dirty="0" err="1" lang="en-US" smtClean="0"/>
              <a:t>mydata</a:t>
            </a:r>
            <a:r>
              <a:rPr dirty="0" lang="en-US" smtClean="0"/>
              <a:t>)</a:t>
            </a:r>
            <a:endParaRPr dirty="0" lang="en-US"/>
          </a:p>
          <a:p>
            <a:pPr indent="0" marL="0">
              <a:buNone/>
            </a:pPr>
            <a:r>
              <a:rPr dirty="0" err="1" lang="en-US" smtClean="0"/>
              <a:t>mydata</a:t>
            </a:r>
            <a:r>
              <a:rPr dirty="0" lang="en-US" smtClean="0"/>
              <a:t>[,</a:t>
            </a:r>
            <a:r>
              <a:rPr dirty="0" lang="en-US"/>
              <a:t>12] &lt;- NA ; </a:t>
            </a:r>
            <a:r>
              <a:rPr dirty="0" err="1" lang="en-US" smtClean="0"/>
              <a:t>colnames</a:t>
            </a:r>
            <a:r>
              <a:rPr dirty="0" lang="en-US" smtClean="0"/>
              <a:t>(</a:t>
            </a:r>
            <a:r>
              <a:rPr dirty="0" err="1" lang="en-US" smtClean="0"/>
              <a:t>mydata</a:t>
            </a:r>
            <a:r>
              <a:rPr dirty="0" lang="en-US" smtClean="0"/>
              <a:t>)[</a:t>
            </a:r>
            <a:r>
              <a:rPr dirty="0" lang="en-US"/>
              <a:t>12] &lt;- "</a:t>
            </a:r>
            <a:r>
              <a:rPr dirty="0" err="1" lang="en-US"/>
              <a:t>lat</a:t>
            </a:r>
            <a:r>
              <a:rPr dirty="0" lang="en-US"/>
              <a:t>"</a:t>
            </a:r>
          </a:p>
          <a:p>
            <a:pPr indent="0" marL="0">
              <a:buNone/>
            </a:pPr>
            <a:r>
              <a:rPr dirty="0" err="1" lang="en-US" smtClean="0"/>
              <a:t>mydata</a:t>
            </a:r>
            <a:r>
              <a:rPr dirty="0" lang="en-US" smtClean="0"/>
              <a:t>[,</a:t>
            </a:r>
            <a:r>
              <a:rPr dirty="0" lang="en-US"/>
              <a:t>13] &lt;- NA ; </a:t>
            </a:r>
            <a:r>
              <a:rPr dirty="0" err="1" lang="en-US" smtClean="0"/>
              <a:t>colnames</a:t>
            </a:r>
            <a:r>
              <a:rPr dirty="0" lang="en-US" smtClean="0"/>
              <a:t>(</a:t>
            </a:r>
            <a:r>
              <a:rPr dirty="0" err="1" lang="en-US" smtClean="0"/>
              <a:t>mydata</a:t>
            </a:r>
            <a:r>
              <a:rPr dirty="0" lang="en-US" smtClean="0"/>
              <a:t>)[</a:t>
            </a:r>
            <a:r>
              <a:rPr dirty="0" lang="en-US"/>
              <a:t>13] &lt;- "</a:t>
            </a:r>
            <a:r>
              <a:rPr dirty="0" err="1" lang="en-US"/>
              <a:t>lon</a:t>
            </a:r>
            <a:r>
              <a:rPr dirty="0" lang="en-US"/>
              <a:t>"</a:t>
            </a:r>
          </a:p>
          <a:p>
            <a:pPr indent="0" marL="0">
              <a:buNone/>
            </a:pPr>
            <a:r>
              <a:rPr dirty="0" lang="en-US" smtClean="0"/>
              <a:t>View(</a:t>
            </a:r>
            <a:r>
              <a:rPr dirty="0" err="1" lang="en-US" smtClean="0"/>
              <a:t>mydata</a:t>
            </a:r>
            <a:r>
              <a:rPr dirty="0" lang="en-US" smtClean="0"/>
              <a:t>)</a:t>
            </a:r>
            <a:endParaRPr dirty="0" lang="en-US"/>
          </a:p>
        </p:txBody>
      </p:sp>
    </p:spTree>
    <p:extLst>
      <p:ext uri="{BB962C8B-B14F-4D97-AF65-F5344CB8AC3E}">
        <p14:creationId xmlns:p14="http://schemas.microsoft.com/office/powerpoint/2010/main" val="4254045331"/>
      </p:ext>
    </p:extLst>
  </p:cSld>
  <p:clrMapOvr>
    <a:masterClrMapping/>
  </p:clrMapOvr>
  <p:timing>
    <p:tnLst>
      <p:par>
        <p:cTn dur="indefinite" id="1" nodeType="tmRoot" restart="never"/>
      </p:par>
    </p:tnLst>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panose="020F0302020204030204"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F0502020204030204"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id="{62F939B6-93AF-4DB8-9C6B-D6C7DFDC589F}" name="Office Theme" vid="{4A3C46E8-61CC-4603-A589-7422A47A8E4A}"/>
    </a:ext>
  </a:ext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panose="020F0302020204030204"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F0502020204030204"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id="{62F939B6-93AF-4DB8-9C6B-D6C7DFDC589F}" name="Office Theme" vid="{4A3C46E8-61CC-4603-A589-7422A47A8E4A}"/>
    </a:ext>
  </a:extLst>
</a:theme>
</file>

<file path=docProps/app.xml><?xml version="1.0" encoding="utf-8"?>
<Properties xmlns="http://schemas.openxmlformats.org/officeDocument/2006/extended-properties" xmlns:vt="http://schemas.openxmlformats.org/officeDocument/2006/docPropsVTypes">
  <Company>Trinity University</Company>
  <Words>3577</Words>
  <Paragraphs>220</Paragraphs>
  <Slides>32</Slides>
  <Notes>0</Notes>
  <TotalTime>2765</TotalTime>
  <HiddenSlides>0</HiddenSlides>
  <MMClips>0</MMClips>
  <ScaleCrop>false</ScaleCrop>
  <HeadingPairs>
    <vt:vector baseType="variant" size="6">
      <vt:variant>
        <vt:lpstr>Fonts Used</vt:lpstr>
      </vt:variant>
      <vt:variant>
        <vt:i4>3</vt:i4>
      </vt:variant>
      <vt:variant>
        <vt:lpstr>Theme</vt:lpstr>
      </vt:variant>
      <vt:variant>
        <vt:i4>1</vt:i4>
      </vt:variant>
      <vt:variant>
        <vt:lpstr>Slide Titles</vt:lpstr>
      </vt:variant>
      <vt:variant>
        <vt:i4>32</vt:i4>
      </vt:variant>
    </vt:vector>
  </HeadingPairs>
  <TitlesOfParts>
    <vt:vector baseType="lpstr" size="36">
      <vt:lpstr>Arial</vt:lpstr>
      <vt:lpstr>Calibri</vt:lpstr>
      <vt:lpstr>Calibri Light</vt:lpstr>
      <vt:lpstr>Office Theme</vt:lpstr>
      <vt:lpstr>PowerPoint Presentation</vt:lpstr>
      <vt:lpstr>Learning Goals</vt:lpstr>
      <vt:lpstr>Downloading R, Rstudio, and QGIS</vt:lpstr>
      <vt:lpstr>PowerPoint Presentation</vt:lpstr>
      <vt:lpstr>PowerPoint Presentation</vt:lpstr>
      <vt:lpstr>Our Data</vt:lpstr>
      <vt:lpstr>Importing CSV files</vt:lpstr>
      <vt:lpstr>Viewing Data  # Click on the object in the Environment window to view your dataframe # R is great because you can have multiple dataframes in your environment # Or use View(),   View(mydata)</vt:lpstr>
      <vt:lpstr>Geocoding (pt 1)</vt:lpstr>
      <vt:lpstr>Geocoding (pt 2)</vt:lpstr>
      <vt:lpstr>CSVT</vt:lpstr>
      <vt:lpstr>Adding Our CSVs to QGIS</vt:lpstr>
      <vt:lpstr>Add Campus and Change Symbol</vt:lpstr>
      <vt:lpstr>Where we’re at now</vt:lpstr>
      <vt:lpstr>Cleanup our student data file</vt:lpstr>
      <vt:lpstr>Add Basemap</vt:lpstr>
      <vt:lpstr>Downloading Shapefiles off the Internet</vt:lpstr>
      <vt:lpstr>Aggregating by Geographic Boundary</vt:lpstr>
      <vt:lpstr>Creating our shareable, interactive map</vt:lpstr>
      <vt:lpstr>Creating our shareable, interactive map</vt:lpstr>
      <vt:lpstr>Creating our shareable, interactive map</vt:lpstr>
      <vt:lpstr>Creating our shareable, interactive map</vt:lpstr>
      <vt:lpstr>PowerPoint Presentation</vt:lpstr>
      <vt:lpstr>Bonus Tools</vt:lpstr>
      <vt:lpstr>Finding who’s within 500 miles of campus</vt:lpstr>
      <vt:lpstr>Label students within the buffer zone</vt:lpstr>
      <vt:lpstr>Joining Layers</vt:lpstr>
      <vt:lpstr>Finding the average location of your students</vt:lpstr>
      <vt:lpstr>Creating a Location Zoom Insert</vt:lpstr>
      <vt:lpstr>Creating a Heatmap</vt:lpstr>
      <vt:lpstr>Creating a bootleg filter tool</vt:lpstr>
      <vt:lpstr>PowerPoint Presentation</vt:lpstr>
    </vt:vector>
  </TitlesOfParts>
  <LinksUpToDate>false</LinksUpToDate>
  <SharedDoc>false</SharedDoc>
  <HyperlinksChanged>false</HyperlinksChanged>
  <Application>Microsoft Office PowerPoint</Application>
  <AppVersion>16.0000</AppVersion>
  <PresentationFormat>Widescreen</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2017-02-16T15:26:39Z</dcterms:created>
  <dc:creator>Vollrath, Daniel</dc:creator>
  <cp:lastModifiedBy>Vollrath, Daniel P.</cp:lastModifiedBy>
  <dcterms:modified xsi:type="dcterms:W3CDTF">2018-11-13T22:14:13Z</dcterms:modified>
  <cp:revision>109</cp:revision>
  <dc:title>Using R and QGIS for Geospatial Analysis</dc:title>
</cp:coreProperties>
</file>