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1"/>
  </p:notesMasterIdLst>
  <p:sldIdLst>
    <p:sldId id="256" r:id="rId2"/>
    <p:sldId id="314" r:id="rId3"/>
    <p:sldId id="315" r:id="rId4"/>
    <p:sldId id="316" r:id="rId5"/>
    <p:sldId id="267" r:id="rId6"/>
    <p:sldId id="317" r:id="rId7"/>
    <p:sldId id="312" r:id="rId8"/>
    <p:sldId id="311" r:id="rId9"/>
    <p:sldId id="297" r:id="rId10"/>
    <p:sldId id="292" r:id="rId11"/>
    <p:sldId id="313" r:id="rId12"/>
    <p:sldId id="289" r:id="rId13"/>
    <p:sldId id="305" r:id="rId14"/>
    <p:sldId id="285" r:id="rId15"/>
    <p:sldId id="270" r:id="rId16"/>
    <p:sldId id="299" r:id="rId17"/>
    <p:sldId id="300" r:id="rId18"/>
    <p:sldId id="301" r:id="rId19"/>
    <p:sldId id="30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92" autoAdjust="0"/>
    <p:restoredTop sz="77076" autoAdjust="0"/>
  </p:normalViewPr>
  <p:slideViewPr>
    <p:cSldViewPr>
      <p:cViewPr>
        <p:scale>
          <a:sx n="80" d="100"/>
          <a:sy n="80" d="100"/>
        </p:scale>
        <p:origin x="-1884" y="-12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5FB5D-AD6E-4252-9569-5BCAF9B97DD1}" type="datetimeFigureOut">
              <a:rPr lang="en-GB" smtClean="0"/>
              <a:t>19/07/2012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1249A-BF5B-4BBC-A05C-81B3AE53F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042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July 19,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July 19,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July 19,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182880">
              <a:buFont typeface="Arial" pitchFamily="34" charset="0"/>
              <a:buChar char="−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July 19,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July 19,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July 19,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July 19,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July 19,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July 19,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July 19,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July 19,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July 19,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HALO: Haskell to Logic through </a:t>
            </a:r>
            <a:r>
              <a:rPr lang="en-US" sz="4000" dirty="0" err="1" smtClean="0"/>
              <a:t>Denotational</a:t>
            </a:r>
            <a:r>
              <a:rPr lang="en-US" sz="4000" dirty="0" smtClean="0"/>
              <a:t> Semantics 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2286000"/>
          </a:xfrm>
        </p:spPr>
        <p:txBody>
          <a:bodyPr anchor="t" anchorCtr="0">
            <a:normAutofit/>
          </a:bodyPr>
          <a:lstStyle/>
          <a:p>
            <a:r>
              <a:rPr lang="en-US" sz="2000" dirty="0" smtClean="0"/>
              <a:t>Dimitrios Vytiniotis, Simon Peyton Jones,</a:t>
            </a:r>
          </a:p>
          <a:p>
            <a:r>
              <a:rPr lang="en-US" sz="2000" dirty="0" err="1" smtClean="0"/>
              <a:t>Koen</a:t>
            </a:r>
            <a:r>
              <a:rPr lang="en-US" sz="2000" dirty="0" smtClean="0"/>
              <a:t> </a:t>
            </a:r>
            <a:r>
              <a:rPr lang="en-US" sz="2000" dirty="0" err="1" smtClean="0"/>
              <a:t>Claessen</a:t>
            </a:r>
            <a:r>
              <a:rPr lang="en-US" sz="2000" dirty="0" smtClean="0"/>
              <a:t>, Dan Rosén</a:t>
            </a:r>
            <a:endParaRPr lang="en-GB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i="1" dirty="0" smtClean="0"/>
              <a:t>Submitted to POPL 2013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web.student.chalmers.se/~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danr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/halo-popl.pdf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57350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 to new territory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Enable </a:t>
            </a:r>
            <a:r>
              <a:rPr lang="en-US" dirty="0"/>
              <a:t>finite </a:t>
            </a:r>
            <a:r>
              <a:rPr lang="en-US" dirty="0" smtClean="0"/>
              <a:t>counter models </a:t>
            </a:r>
            <a:r>
              <a:rPr lang="en-US" dirty="0"/>
              <a:t>for </a:t>
            </a:r>
            <a:r>
              <a:rPr lang="en-US" dirty="0">
                <a:solidFill>
                  <a:schemeClr val="tx2"/>
                </a:solidFill>
              </a:rPr>
              <a:t>contracts that </a:t>
            </a:r>
            <a:r>
              <a:rPr lang="en-US" dirty="0" smtClean="0">
                <a:solidFill>
                  <a:schemeClr val="tx2"/>
                </a:solidFill>
              </a:rPr>
              <a:t>don’t hold</a:t>
            </a:r>
            <a:r>
              <a:rPr lang="en-US" dirty="0" smtClean="0"/>
              <a:t>: users can then </a:t>
            </a:r>
            <a:r>
              <a:rPr lang="en-US" dirty="0" smtClean="0">
                <a:solidFill>
                  <a:schemeClr val="tx2"/>
                </a:solidFill>
              </a:rPr>
              <a:t>get counterexamples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Can we use our ideas using triggers in Z3?</a:t>
            </a:r>
          </a:p>
          <a:p>
            <a:pPr lvl="1"/>
            <a:r>
              <a:rPr lang="en-US" dirty="0" smtClean="0"/>
              <a:t>These heuristics can guide theorem </a:t>
            </a:r>
            <a:r>
              <a:rPr lang="en-US" dirty="0" err="1" smtClean="0"/>
              <a:t>provers</a:t>
            </a:r>
            <a:r>
              <a:rPr lang="en-US" dirty="0" smtClean="0"/>
              <a:t> to faster successes</a:t>
            </a:r>
          </a:p>
          <a:p>
            <a:pPr lvl="1"/>
            <a:endParaRPr lang="en-US" dirty="0" smtClean="0"/>
          </a:p>
          <a:p>
            <a:r>
              <a:rPr lang="en-US" dirty="0"/>
              <a:t>Richer contract constructs </a:t>
            </a:r>
          </a:p>
          <a:p>
            <a:pPr lvl="1"/>
            <a:r>
              <a:rPr lang="en-US" dirty="0" err="1"/>
              <a:t>parameterised</a:t>
            </a:r>
            <a:r>
              <a:rPr lang="en-US" dirty="0"/>
              <a:t>, partially </a:t>
            </a:r>
            <a:r>
              <a:rPr lang="en-US" dirty="0" smtClean="0"/>
              <a:t>applied contracts, </a:t>
            </a:r>
            <a:r>
              <a:rPr lang="en-US" dirty="0"/>
              <a:t>access to FOL equality</a:t>
            </a:r>
          </a:p>
          <a:p>
            <a:pPr lvl="1"/>
            <a:endParaRPr lang="en-US" dirty="0"/>
          </a:p>
          <a:p>
            <a:r>
              <a:rPr lang="en-US" dirty="0"/>
              <a:t>Wider Haskell coverage</a:t>
            </a:r>
          </a:p>
          <a:p>
            <a:pPr lvl="1"/>
            <a:r>
              <a:rPr lang="en-US" dirty="0"/>
              <a:t>Type classes, primitive </a:t>
            </a:r>
            <a:r>
              <a:rPr lang="en-US" dirty="0" smtClean="0"/>
              <a:t>theories for data </a:t>
            </a:r>
            <a:r>
              <a:rPr lang="en-US" dirty="0"/>
              <a:t>types as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Integer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web.student.chalmers.se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/~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danr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/halo-popl.pdf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154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 induction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Replace recursive calls to a fresh function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risers_rec</a:t>
            </a:r>
            <a:r>
              <a:rPr lang="en-US" dirty="0">
                <a:cs typeface="Consolas" pitchFamily="49" charset="0"/>
              </a:rPr>
              <a:t>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 contract holds for the recursive call:</a:t>
            </a:r>
          </a:p>
        </p:txBody>
      </p:sp>
      <p:sp>
        <p:nvSpPr>
          <p:cNvPr id="4" name="Rectangle 3"/>
          <p:cNvSpPr/>
          <p:nvPr/>
        </p:nvSpPr>
        <p:spPr>
          <a:xfrm>
            <a:off x="389247" y="2058443"/>
            <a:ext cx="8229600" cy="17145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risers []  = []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risers [x] = [[x]]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isers (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x:y:ys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= if x &lt;= y then (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x:s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):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ss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else [x]: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s:ss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where (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s:ss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=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risers_rec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y:ys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8976" y="4255717"/>
                <a:ext cx="8229600" cy="239168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2000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Hypothesis</a:t>
                </a:r>
                <a:r>
                  <a:rPr lang="en-US" sz="2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: </a:t>
                </a:r>
                <a:endParaRPr lang="en-US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US" sz="20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risers_rec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cs typeface="Consolas" pitchFamily="49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CF &amp;&amp; {</a:t>
                </a:r>
                <a:r>
                  <a:rPr lang="en-US" sz="2000" dirty="0" err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xs</a:t>
                </a:r>
                <a:r>
                  <a:rPr lang="en-US" sz="2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| not (null </a:t>
                </a:r>
                <a:r>
                  <a:rPr lang="en-US" sz="2000" dirty="0" err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xs</a:t>
                </a:r>
                <a:r>
                  <a:rPr lang="en-US" sz="2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)}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-&gt; </a:t>
                </a:r>
                <a:endParaRPr lang="en-US" sz="2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            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CF </a:t>
                </a:r>
                <a:r>
                  <a:rPr lang="en-US" sz="2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&amp;&amp; {</a:t>
                </a:r>
                <a:r>
                  <a:rPr lang="en-US" sz="2000" dirty="0" err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ys</a:t>
                </a:r>
                <a:r>
                  <a:rPr lang="en-US" sz="2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| not (null </a:t>
                </a:r>
                <a:r>
                  <a:rPr lang="en-US" sz="2000" dirty="0" err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ys</a:t>
                </a:r>
                <a:r>
                  <a:rPr lang="en-US" sz="2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)}</a:t>
                </a:r>
              </a:p>
              <a:p>
                <a:endParaRPr lang="en-US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US" sz="2000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To </a:t>
                </a:r>
                <a:r>
                  <a:rPr lang="en-US" sz="2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show: </a:t>
                </a:r>
                <a:endParaRPr lang="en-US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US" sz="2000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risers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cs typeface="Consolas" pitchFamily="49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CF &amp;&amp; {</a:t>
                </a:r>
                <a:r>
                  <a:rPr lang="en-US" sz="2000" dirty="0" err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xs</a:t>
                </a:r>
                <a:r>
                  <a:rPr lang="en-US" sz="2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| not (null </a:t>
                </a:r>
                <a:r>
                  <a:rPr lang="en-US" sz="2000" dirty="0" err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xs</a:t>
                </a:r>
                <a:r>
                  <a:rPr lang="en-US" sz="2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)} -&gt;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       CF </a:t>
                </a:r>
                <a:r>
                  <a:rPr lang="en-US" sz="2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&amp;&amp; {</a:t>
                </a:r>
                <a:r>
                  <a:rPr lang="en-US" sz="2000" dirty="0" err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ys</a:t>
                </a:r>
                <a:r>
                  <a:rPr lang="en-US" sz="2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| not (null </a:t>
                </a:r>
                <a:r>
                  <a:rPr lang="en-US" sz="2000" dirty="0" err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ys</a:t>
                </a:r>
                <a:r>
                  <a:rPr lang="en-US" sz="2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)}</a:t>
                </a:r>
              </a:p>
              <a:p>
                <a:endParaRPr lang="en-US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endParaRPr lang="en-US" sz="16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76" y="4255717"/>
                <a:ext cx="8229600" cy="2391689"/>
              </a:xfrm>
              <a:prstGeom prst="rect">
                <a:avLst/>
              </a:prstGeom>
              <a:blipFill rotWithShape="1">
                <a:blip r:embed="rId2"/>
                <a:stretch>
                  <a:fillRect l="-665" t="-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324600" y="5029200"/>
            <a:ext cx="2461212" cy="1485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Fixed </a:t>
            </a:r>
            <a:r>
              <a:rPr lang="en-US" dirty="0">
                <a:solidFill>
                  <a:schemeClr val="tx2"/>
                </a:solidFill>
              </a:rPr>
              <a:t>point induction </a:t>
            </a:r>
            <a:r>
              <a:rPr lang="en-US" b="1" dirty="0">
                <a:solidFill>
                  <a:schemeClr val="tx2"/>
                </a:solidFill>
              </a:rPr>
              <a:t>only</a:t>
            </a:r>
            <a:r>
              <a:rPr lang="en-US" dirty="0">
                <a:solidFill>
                  <a:schemeClr val="tx2"/>
                </a:solidFill>
              </a:rPr>
              <a:t> applicable </a:t>
            </a:r>
            <a:r>
              <a:rPr lang="en-US" dirty="0" smtClean="0">
                <a:solidFill>
                  <a:schemeClr val="tx2"/>
                </a:solidFill>
              </a:rPr>
              <a:t>on </a:t>
            </a:r>
            <a:r>
              <a:rPr lang="en-US" dirty="0">
                <a:solidFill>
                  <a:schemeClr val="tx2"/>
                </a:solidFill>
              </a:rPr>
              <a:t>admissible predicates!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Contracts are!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2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verification for functional programs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85800" y="1524000"/>
            <a:ext cx="3048000" cy="139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u="sng" dirty="0" smtClean="0"/>
              <a:t>Liquid Types [Jhala et al]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Symbolic </a:t>
            </a:r>
            <a:r>
              <a:rPr lang="en-US" sz="1600" dirty="0" smtClean="0"/>
              <a:t>contracts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P</a:t>
            </a:r>
            <a:r>
              <a:rPr lang="en-US" sz="1600" dirty="0" smtClean="0"/>
              <a:t>redicate abstraction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Inference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S</a:t>
            </a:r>
            <a:r>
              <a:rPr lang="en-US" sz="1600" dirty="0" smtClean="0"/>
              <a:t>trict </a:t>
            </a:r>
            <a:r>
              <a:rPr lang="en-US" sz="1600" dirty="0"/>
              <a:t>semantics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419600" y="1524000"/>
            <a:ext cx="3048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u="sng" dirty="0" smtClean="0"/>
              <a:t>ESC/Haskell [</a:t>
            </a:r>
            <a:r>
              <a:rPr lang="en-US" sz="2000" u="sng" dirty="0" err="1" smtClean="0"/>
              <a:t>Xu</a:t>
            </a:r>
            <a:r>
              <a:rPr lang="en-US" sz="2000" u="sng" dirty="0" smtClean="0"/>
              <a:t> et al]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Contracts </a:t>
            </a:r>
            <a:r>
              <a:rPr lang="en-US" sz="1600" dirty="0">
                <a:solidFill>
                  <a:schemeClr val="tx2"/>
                </a:solidFill>
              </a:rPr>
              <a:t>are</a:t>
            </a:r>
            <a:r>
              <a:rPr lang="en-US" sz="1600" dirty="0"/>
              <a:t> </a:t>
            </a:r>
            <a:r>
              <a:rPr lang="en-US" sz="1600" dirty="0" smtClean="0"/>
              <a:t>programs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S</a:t>
            </a:r>
            <a:r>
              <a:rPr lang="en-US" sz="1600" dirty="0" smtClean="0"/>
              <a:t>ymbolic execution/</a:t>
            </a:r>
            <a:r>
              <a:rPr lang="en-US" sz="1600" dirty="0" err="1" smtClean="0"/>
              <a:t>inlining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Lazy </a:t>
            </a:r>
            <a:r>
              <a:rPr lang="en-US" sz="1600" dirty="0"/>
              <a:t>semantics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886200" y="2743200"/>
            <a:ext cx="2895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u="sng" dirty="0" smtClean="0"/>
              <a:t>Zeno [</a:t>
            </a:r>
            <a:r>
              <a:rPr lang="en-US" sz="2000" u="sng" dirty="0" err="1" smtClean="0"/>
              <a:t>Sonnex</a:t>
            </a:r>
            <a:r>
              <a:rPr lang="en-US" sz="2000" u="sng" dirty="0" smtClean="0"/>
              <a:t> et al]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Automated equality proofs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Clever heuristics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Strict semantics</a:t>
            </a:r>
            <a:endParaRPr lang="en-US" sz="1600" dirty="0"/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09600" y="3200399"/>
            <a:ext cx="3124200" cy="114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u="sng" dirty="0" smtClean="0"/>
              <a:t>Catch [Mitchell]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Detect pattern match failures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Via static analysis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For Haskell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572000" y="4018881"/>
            <a:ext cx="3124200" cy="47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 err="1" smtClean="0"/>
              <a:t>Dafny</a:t>
            </a:r>
            <a:r>
              <a:rPr lang="en-US" u="sng" dirty="0" smtClean="0"/>
              <a:t> &amp; Boogie [Leino et al]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5906869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</a:t>
            </a:r>
            <a:endParaRPr lang="en-GB" sz="3600" dirty="0"/>
          </a:p>
        </p:txBody>
      </p:sp>
      <p:sp>
        <p:nvSpPr>
          <p:cNvPr id="12" name="Rectangle 11"/>
          <p:cNvSpPr/>
          <p:nvPr/>
        </p:nvSpPr>
        <p:spPr>
          <a:xfrm>
            <a:off x="457200" y="4572000"/>
            <a:ext cx="4343400" cy="935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 smtClean="0"/>
              <a:t>Leon [</a:t>
            </a:r>
            <a:r>
              <a:rPr lang="en-US" u="sng" dirty="0" err="1" smtClean="0"/>
              <a:t>Suter</a:t>
            </a:r>
            <a:r>
              <a:rPr lang="en-US" u="sng" dirty="0" smtClean="0"/>
              <a:t> et al]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Satisfiability</a:t>
            </a:r>
            <a:r>
              <a:rPr lang="en-US" sz="1600" dirty="0" smtClean="0"/>
              <a:t> mod CBV recursive programs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Integrated with </a:t>
            </a:r>
            <a:r>
              <a:rPr lang="en-US" sz="1600" dirty="0" err="1" smtClean="0"/>
              <a:t>Scala</a:t>
            </a:r>
            <a:endParaRPr lang="en-US" sz="16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77100" y="3048000"/>
            <a:ext cx="800100" cy="47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 smtClean="0"/>
              <a:t>ACL2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14400" y="5638800"/>
            <a:ext cx="2584231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 smtClean="0"/>
              <a:t>F7/F* [Swamy et al]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Value-dependent types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S</a:t>
            </a:r>
            <a:r>
              <a:rPr lang="en-US" sz="1600" dirty="0" smtClean="0"/>
              <a:t>ymbolic predicates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14900" y="4741401"/>
            <a:ext cx="3886200" cy="82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 smtClean="0"/>
              <a:t>Recursive predicates [</a:t>
            </a:r>
            <a:r>
              <a:rPr lang="en-US" u="sng" dirty="0" err="1" smtClean="0"/>
              <a:t>Bjørner</a:t>
            </a:r>
            <a:r>
              <a:rPr lang="en-US" u="sng" dirty="0" smtClean="0"/>
              <a:t> et al]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R</a:t>
            </a:r>
            <a:r>
              <a:rPr lang="en-US" sz="1600" dirty="0" smtClean="0"/>
              <a:t>ecursive logic programs + SAT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505200" y="5181600"/>
            <a:ext cx="5217459" cy="1557183"/>
            <a:chOff x="3505200" y="5181600"/>
            <a:chExt cx="5217459" cy="1557183"/>
          </a:xfrm>
        </p:grpSpPr>
        <p:sp>
          <p:nvSpPr>
            <p:cNvPr id="17" name="Explosion 2 16"/>
            <p:cNvSpPr/>
            <p:nvPr/>
          </p:nvSpPr>
          <p:spPr>
            <a:xfrm>
              <a:off x="7315200" y="5212100"/>
              <a:ext cx="1407459" cy="609600"/>
            </a:xfrm>
            <a:prstGeom prst="irregularSeal2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2012</a:t>
              </a:r>
              <a:endParaRPr lang="en-GB" sz="1400" dirty="0"/>
            </a:p>
          </p:txBody>
        </p:sp>
        <p:sp>
          <p:nvSpPr>
            <p:cNvPr id="18" name="Explosion 2 17"/>
            <p:cNvSpPr/>
            <p:nvPr/>
          </p:nvSpPr>
          <p:spPr>
            <a:xfrm>
              <a:off x="3505200" y="5181600"/>
              <a:ext cx="1333500" cy="640100"/>
            </a:xfrm>
            <a:prstGeom prst="irregularSeal2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2011</a:t>
              </a:r>
              <a:endParaRPr lang="en-GB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946712" y="5900583"/>
              <a:ext cx="4587688" cy="8382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Active research on</a:t>
              </a:r>
            </a:p>
            <a:p>
              <a:pPr algn="ctr"/>
              <a:r>
                <a:rPr lang="en-US" dirty="0"/>
                <a:t>v</a:t>
              </a:r>
              <a:r>
                <a:rPr lang="en-US" dirty="0" smtClean="0"/>
                <a:t>erification of “pure” recursive programs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035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2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Admissibility and induction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752600"/>
          </a:xfrm>
        </p:spPr>
        <p:txBody>
          <a:bodyPr/>
          <a:lstStyle/>
          <a:p>
            <a:r>
              <a:rPr lang="en-US" dirty="0" smtClean="0"/>
              <a:t>If a predicate is true for all elements of a chain, then it is true for the limit. Not all predicates are admissible</a:t>
            </a:r>
          </a:p>
          <a:p>
            <a:r>
              <a:rPr lang="en-US" dirty="0" smtClean="0"/>
              <a:t>Our language of contracts </a:t>
            </a:r>
            <a:r>
              <a:rPr lang="en-US" i="1" dirty="0" smtClean="0">
                <a:solidFill>
                  <a:schemeClr val="tx2"/>
                </a:solidFill>
              </a:rPr>
              <a:t>is</a:t>
            </a:r>
            <a:r>
              <a:rPr lang="en-US" dirty="0" smtClean="0"/>
              <a:t> admissible: </a:t>
            </a:r>
          </a:p>
          <a:p>
            <a:pPr lvl="1"/>
            <a:r>
              <a:rPr lang="en-US" dirty="0" smtClean="0"/>
              <a:t>Informal argument: Haskell functions are continuous 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340069" y="3124200"/>
                <a:ext cx="6934200" cy="1447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−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800" i="1" smtClean="0">
                                  <a:latin typeface="Cambria Math"/>
                                </a:rPr>
                                <m:t>𝑎𝑑𝑚𝑖𝑠𝑠𝑖𝑏𝑙𝑒</m:t>
                              </m:r>
                              <m:d>
                                <m:d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en-US" sz="2800" i="1" smtClean="0"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280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280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800" smtClean="0">
                                  <a:latin typeface="Cambria Math"/>
                                </a:rPr>
                                <m:t>UNR</m:t>
                              </m:r>
                              <m:r>
                                <a:rPr lang="en-US" sz="280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2800" i="1" smtClean="0">
                                  <a:latin typeface="Cambria Math"/>
                                </a:rPr>
                                <m:t>⟹</m:t>
                              </m:r>
                              <m:r>
                                <a:rPr lang="en-US" sz="280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280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i="1" smtClean="0"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sz="280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sz="280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num>
                        <m:den>
                          <m:r>
                            <a:rPr lang="en-US" sz="280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80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800" i="1" smtClean="0">
                              <a:latin typeface="Cambria Math"/>
                            </a:rPr>
                            <m:t>𝑖𝑥</m:t>
                          </m:r>
                          <m:r>
                            <a:rPr lang="en-US" sz="280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sz="280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2800" i="1" smtClean="0">
                          <a:latin typeface="Cambria Math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2800" smtClean="0">
                          <a:latin typeface="Cambria Math"/>
                        </a:rPr>
                        <m:t>FixInd</m:t>
                      </m:r>
                      <m:r>
                        <a:rPr lang="en-US" sz="280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069" y="3124200"/>
                <a:ext cx="6934200" cy="14478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4572" y="4648200"/>
                <a:ext cx="8229600" cy="1905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−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[</a:t>
                </a:r>
                <a:r>
                  <a:rPr lang="en-US" b="1" dirty="0" smtClean="0"/>
                  <a:t>Design Principle</a:t>
                </a:r>
                <a:r>
                  <a:rPr lang="en-US" dirty="0" smtClean="0"/>
                  <a:t>]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All predicates of the form</a:t>
                </a:r>
              </a:p>
              <a:p>
                <a:pPr marL="0" indent="0" algn="ctr">
                  <a:buFont typeface="Arial" pitchFamily="34" charset="0"/>
                  <a:buNone/>
                </a:pPr>
                <a:r>
                  <a:rPr lang="en-US" dirty="0" smtClean="0"/>
                  <a:t>P(f) = 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C1 -&gt; … -&gt; </a:t>
                </a:r>
                <a:r>
                  <a:rPr lang="en-US" dirty="0" err="1" smtClean="0">
                    <a:latin typeface="Consolas" pitchFamily="49" charset="0"/>
                    <a:cs typeface="Consolas" pitchFamily="49" charset="0"/>
                  </a:rPr>
                  <a:t>Cn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-&gt; C)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are admissible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72" y="4648200"/>
                <a:ext cx="8229600" cy="1905000"/>
              </a:xfrm>
              <a:prstGeom prst="rect">
                <a:avLst/>
              </a:prstGeom>
              <a:blipFill rotWithShape="1">
                <a:blip r:embed="rId3"/>
                <a:stretch>
                  <a:fillRect l="-1185" t="-2244" b="-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86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Min</a:t>
            </a:r>
            <a:r>
              <a:rPr lang="en-US" dirty="0" smtClean="0"/>
              <a:t>imize to the terms I’</a:t>
            </a:r>
            <a:r>
              <a:rPr lang="en-US" dirty="0" smtClean="0">
                <a:solidFill>
                  <a:schemeClr val="tx1"/>
                </a:solidFill>
              </a:rPr>
              <a:t>m in</a:t>
            </a:r>
            <a:r>
              <a:rPr lang="en-US" dirty="0" smtClean="0"/>
              <a:t>terested in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</a:t>
                </a:r>
                <a:r>
                  <a:rPr lang="en-US" dirty="0" smtClean="0"/>
                  <a:t>ots of quantified axioms in the assumptions, eg: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292934"/>
                        </a:solidFill>
                        <a:latin typeface="Cambria Math"/>
                      </a:rPr>
                      <m:t>∀</m:t>
                    </m:r>
                  </m:oMath>
                </a14:m>
                <a:r>
                  <a:rPr lang="en-US" sz="2400" dirty="0">
                    <a:solidFill>
                      <a:srgbClr val="292934"/>
                    </a:solidFill>
                  </a:rPr>
                  <a:t>x, CF(x)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292934"/>
                        </a:solidFill>
                        <a:latin typeface="Cambria Math"/>
                      </a:rPr>
                      <m:t>⟹</m:t>
                    </m:r>
                  </m:oMath>
                </a14:m>
                <a:r>
                  <a:rPr lang="en-US" sz="2400" dirty="0">
                    <a:solidFill>
                      <a:srgbClr val="292934"/>
                    </a:solidFill>
                  </a:rPr>
                  <a:t> CF(f(x</a:t>
                </a:r>
                <a:r>
                  <a:rPr lang="en-US" sz="2400" dirty="0" smtClean="0">
                    <a:solidFill>
                      <a:srgbClr val="292934"/>
                    </a:solidFill>
                  </a:rPr>
                  <a:t>))</a:t>
                </a:r>
                <a:endParaRPr lang="en-US" sz="2400" dirty="0">
                  <a:solidFill>
                    <a:srgbClr val="292934"/>
                  </a:solidFill>
                </a:endParaRPr>
              </a:p>
              <a:p>
                <a:pPr marL="0" lvl="1" indent="0" algn="ctr">
                  <a:buClr>
                    <a:srgbClr val="93A299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292934"/>
                        </a:solidFill>
                        <a:latin typeface="Cambria Math"/>
                      </a:rPr>
                      <m:t>∀</m:t>
                    </m:r>
                  </m:oMath>
                </a14:m>
                <a:r>
                  <a:rPr lang="en-US" sz="2400" dirty="0">
                    <a:solidFill>
                      <a:srgbClr val="292934"/>
                    </a:solidFill>
                  </a:rPr>
                  <a:t>x, f(x) = E[e</a:t>
                </a:r>
                <a:r>
                  <a:rPr lang="en-US" sz="2400" dirty="0" smtClean="0">
                    <a:solidFill>
                      <a:srgbClr val="292934"/>
                    </a:solidFill>
                  </a:rPr>
                  <a:t>]</a:t>
                </a:r>
                <a:endParaRPr lang="en-US" dirty="0" smtClean="0"/>
              </a:p>
              <a:p>
                <a:pPr>
                  <a:buFont typeface="Wingdings"/>
                  <a:buChar char="L"/>
                </a:pPr>
                <a:r>
                  <a:rPr lang="en-US" dirty="0" smtClean="0">
                    <a:sym typeface="Wingdings" pitchFamily="2" charset="2"/>
                  </a:rPr>
                  <a:t> </a:t>
                </a:r>
                <a:r>
                  <a:rPr lang="en-US" dirty="0" err="1" smtClean="0">
                    <a:sym typeface="Wingdings" pitchFamily="2" charset="2"/>
                  </a:rPr>
                  <a:t>Thm</a:t>
                </a:r>
                <a:r>
                  <a:rPr lang="en-US" dirty="0" smtClean="0">
                    <a:sym typeface="Wingdings" pitchFamily="2" charset="2"/>
                  </a:rPr>
                  <a:t> </a:t>
                </a:r>
                <a:r>
                  <a:rPr lang="en-US" dirty="0" err="1" smtClean="0">
                    <a:sym typeface="Wingdings" pitchFamily="2" charset="2"/>
                  </a:rPr>
                  <a:t>p</a:t>
                </a:r>
                <a:r>
                  <a:rPr lang="en-US" dirty="0" err="1" smtClean="0"/>
                  <a:t>rover</a:t>
                </a:r>
                <a:r>
                  <a:rPr lang="en-US" dirty="0"/>
                  <a:t> </a:t>
                </a:r>
                <a:r>
                  <a:rPr lang="en-US" dirty="0" smtClean="0"/>
                  <a:t>instantiating </a:t>
                </a:r>
                <a:r>
                  <a:rPr lang="en-US" dirty="0"/>
                  <a:t>quant. assumptions all the time</a:t>
                </a:r>
                <a:endParaRPr lang="en-US" dirty="0" smtClean="0"/>
              </a:p>
              <a:p>
                <a:pPr>
                  <a:buFont typeface="Wingdings"/>
                  <a:buChar char="L"/>
                </a:pPr>
                <a:r>
                  <a:rPr lang="en-US" dirty="0" smtClean="0"/>
                  <a:t> Generating new terms all the time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How can we restrict to the terms “I a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m in</a:t>
                </a:r>
                <a:r>
                  <a:rPr lang="en-US" dirty="0" smtClean="0"/>
                  <a:t>terested in?”</a:t>
                </a:r>
              </a:p>
              <a:p>
                <a:pPr marL="0" indent="0">
                  <a:buNone/>
                </a:pPr>
                <a:r>
                  <a:rPr lang="en-US" dirty="0" smtClean="0"/>
                  <a:t>Solution: introduce a 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min()</a:t>
                </a:r>
                <a:r>
                  <a:rPr lang="en-US" dirty="0" smtClean="0"/>
                  <a:t> predicate guard (like a “trigger”)</a:t>
                </a:r>
              </a:p>
              <a:p>
                <a:pPr marL="0" lvl="1" indent="0" algn="ctr">
                  <a:buClr>
                    <a:srgbClr val="93A299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292934"/>
                        </a:solidFill>
                        <a:latin typeface="Cambria Math"/>
                      </a:rPr>
                      <m:t>∀</m:t>
                    </m:r>
                  </m:oMath>
                </a14:m>
                <a:r>
                  <a:rPr lang="en-US" sz="2400" dirty="0">
                    <a:solidFill>
                      <a:srgbClr val="292934"/>
                    </a:solidFill>
                  </a:rPr>
                  <a:t>x, 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min(f(x))</a:t>
                </a:r>
                <a:r>
                  <a:rPr lang="en-US" sz="2400" dirty="0" smtClean="0">
                    <a:solidFill>
                      <a:srgbClr val="292934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292934"/>
                        </a:solidFill>
                        <a:latin typeface="Cambria Math"/>
                      </a:rPr>
                      <m:t>⟹</m:t>
                    </m:r>
                  </m:oMath>
                </a14:m>
                <a:r>
                  <a:rPr lang="en-US" sz="2400" dirty="0" smtClean="0">
                    <a:solidFill>
                      <a:srgbClr val="292934"/>
                    </a:solidFill>
                  </a:rPr>
                  <a:t> CF(x</a:t>
                </a:r>
                <a:r>
                  <a:rPr lang="en-US" sz="2400" dirty="0">
                    <a:solidFill>
                      <a:srgbClr val="292934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292934"/>
                        </a:solidFill>
                        <a:latin typeface="Cambria Math"/>
                      </a:rPr>
                      <m:t>⟹</m:t>
                    </m:r>
                  </m:oMath>
                </a14:m>
                <a:r>
                  <a:rPr lang="en-US" sz="2400" dirty="0">
                    <a:solidFill>
                      <a:srgbClr val="292934"/>
                    </a:solidFill>
                  </a:rPr>
                  <a:t> CF(f(x))</a:t>
                </a:r>
              </a:p>
              <a:p>
                <a:pPr marL="0" lvl="1" indent="0" algn="ctr">
                  <a:buClr>
                    <a:srgbClr val="93A299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292934"/>
                        </a:solidFill>
                        <a:latin typeface="Cambria Math"/>
                      </a:rPr>
                      <m:t>∀</m:t>
                    </m:r>
                  </m:oMath>
                </a14:m>
                <a:r>
                  <a:rPr lang="en-US" sz="2400" dirty="0">
                    <a:solidFill>
                      <a:srgbClr val="292934"/>
                    </a:solidFill>
                  </a:rPr>
                  <a:t>x, 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min(f(x))</a:t>
                </a:r>
                <a:r>
                  <a:rPr lang="en-US" sz="2400" dirty="0">
                    <a:solidFill>
                      <a:srgbClr val="292934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292934"/>
                        </a:solidFill>
                        <a:latin typeface="Cambria Math"/>
                      </a:rPr>
                      <m:t>⟹</m:t>
                    </m:r>
                  </m:oMath>
                </a14:m>
                <a:r>
                  <a:rPr lang="en-US" sz="2400" dirty="0" smtClean="0">
                    <a:solidFill>
                      <a:srgbClr val="292934"/>
                    </a:solidFill>
                  </a:rPr>
                  <a:t> f(x</a:t>
                </a:r>
                <a:r>
                  <a:rPr lang="en-US" sz="2400" dirty="0">
                    <a:solidFill>
                      <a:srgbClr val="292934"/>
                    </a:solidFill>
                  </a:rPr>
                  <a:t>) = E[e</a:t>
                </a:r>
                <a:r>
                  <a:rPr lang="en-US" sz="2400" dirty="0" smtClean="0">
                    <a:solidFill>
                      <a:srgbClr val="292934"/>
                    </a:solidFill>
                  </a:rPr>
                  <a:t>]</a:t>
                </a:r>
              </a:p>
              <a:p>
                <a:pPr marL="0" indent="0">
                  <a:buClr>
                    <a:srgbClr val="93A299"/>
                  </a:buClr>
                  <a:buNone/>
                </a:pPr>
                <a:r>
                  <a:rPr lang="en-US" dirty="0" smtClean="0">
                    <a:solidFill>
                      <a:srgbClr val="292934"/>
                    </a:solidFill>
                  </a:rPr>
                  <a:t>Split contract translation to “assumption” vs. “goal” mode 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lvl="1" indent="0">
                  <a:buNone/>
                </a:pPr>
                <a:endParaRPr lang="en-US" dirty="0"/>
              </a:p>
              <a:p>
                <a:pPr marL="182880" lvl="1" algn="ctr">
                  <a:buFont typeface="Arial" pitchFamily="34" charset="0"/>
                  <a:buChar char="•"/>
                </a:pPr>
                <a:endParaRPr lang="en-US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875" b="-2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18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Min</a:t>
            </a:r>
            <a:r>
              <a:rPr lang="en-US" dirty="0" smtClean="0"/>
              <a:t>imize to the terms I’</a:t>
            </a:r>
            <a:r>
              <a:rPr lang="en-US" dirty="0" smtClean="0">
                <a:solidFill>
                  <a:schemeClr val="tx1"/>
                </a:solidFill>
              </a:rPr>
              <a:t>m in</a:t>
            </a:r>
            <a:r>
              <a:rPr lang="en-US" dirty="0" smtClean="0"/>
              <a:t>terested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762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min() predicate propagates along evaluation, contract translation splits to </a:t>
            </a:r>
          </a:p>
          <a:p>
            <a:pPr marL="0" indent="0">
              <a:buNone/>
            </a:pPr>
            <a:r>
              <a:rPr lang="en-US" dirty="0" smtClean="0"/>
              <a:t>assumption/goal modes</a:t>
            </a:r>
          </a:p>
          <a:p>
            <a:pPr marL="0" lvl="1" indent="0">
              <a:buNone/>
            </a:pPr>
            <a:endParaRPr lang="en-US" dirty="0"/>
          </a:p>
          <a:p>
            <a:pPr marL="182880" lvl="1" algn="ctr">
              <a:buFont typeface="Arial" pitchFamily="34" charset="0"/>
              <a:buChar char="•"/>
            </a:pPr>
            <a:endParaRPr lang="en-US" dirty="0" smtClean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69931" y="2438400"/>
                <a:ext cx="8229600" cy="2971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 smtClean="0"/>
                  <a:t>D[</a:t>
                </a:r>
                <a:r>
                  <a:rPr lang="en-US" sz="2000" u="sng" dirty="0">
                    <a:latin typeface="Consolas" pitchFamily="49" charset="0"/>
                    <a:cs typeface="Consolas" pitchFamily="49" charset="0"/>
                  </a:rPr>
                  <a:t>let</a:t>
                </a:r>
                <a:r>
                  <a:rPr lang="en-US" sz="2000" dirty="0"/>
                  <a:t> f </a:t>
                </a:r>
                <a:r>
                  <a:rPr lang="en-US" sz="2000" dirty="0" smtClean="0"/>
                  <a:t>x </a:t>
                </a:r>
                <a:r>
                  <a:rPr lang="en-US" sz="2000" dirty="0"/>
                  <a:t>= </a:t>
                </a:r>
                <a:r>
                  <a:rPr lang="en-US" sz="2000" dirty="0" smtClean="0"/>
                  <a:t>e]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∀</m:t>
                    </m:r>
                  </m:oMath>
                </a14:m>
                <a:r>
                  <a:rPr lang="en-GB" sz="2000" dirty="0" smtClean="0"/>
                  <a:t>x, </a:t>
                </a:r>
                <a:r>
                  <a:rPr lang="en-GB" sz="2000" b="1" dirty="0" smtClean="0"/>
                  <a:t>min(f(x))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⟹</m:t>
                    </m:r>
                  </m:oMath>
                </a14:m>
                <a:r>
                  <a:rPr lang="en-GB" sz="2000" dirty="0" smtClean="0"/>
                  <a:t> f(x) = E[e]</a:t>
                </a:r>
              </a:p>
              <a:p>
                <a:pPr marL="0" indent="0">
                  <a:buNone/>
                </a:pPr>
                <a:endParaRPr lang="en-GB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D[</a:t>
                </a:r>
                <a:r>
                  <a:rPr lang="en-US" sz="2000" u="sng" dirty="0">
                    <a:latin typeface="Consolas" pitchFamily="49" charset="0"/>
                    <a:cs typeface="Consolas" pitchFamily="49" charset="0"/>
                  </a:rPr>
                  <a:t>let</a:t>
                </a:r>
                <a:r>
                  <a:rPr lang="en-US" sz="2000" dirty="0"/>
                  <a:t> f </a:t>
                </a:r>
                <a:r>
                  <a:rPr lang="en-US" sz="2000" dirty="0" smtClean="0"/>
                  <a:t>x </a:t>
                </a:r>
                <a:r>
                  <a:rPr lang="en-US" sz="2000" dirty="0"/>
                  <a:t>= </a:t>
                </a:r>
                <a:r>
                  <a:rPr lang="en-US" sz="2000" u="sng" dirty="0">
                    <a:latin typeface="Consolas" pitchFamily="49" charset="0"/>
                    <a:cs typeface="Consolas" pitchFamily="49" charset="0"/>
                  </a:rPr>
                  <a:t>case</a:t>
                </a:r>
                <a:r>
                  <a:rPr lang="en-US" sz="2000" dirty="0"/>
                  <a:t> e </a:t>
                </a:r>
                <a:r>
                  <a:rPr lang="en-US" sz="2000" u="sng" dirty="0">
                    <a:latin typeface="Consolas" pitchFamily="49" charset="0"/>
                    <a:cs typeface="Consolas" pitchFamily="49" charset="0"/>
                  </a:rPr>
                  <a:t>of</a:t>
                </a:r>
                <a:r>
                  <a:rPr lang="en-US" sz="2000" dirty="0"/>
                  <a:t> { </a:t>
                </a:r>
                <a:r>
                  <a:rPr lang="en-US" sz="2000" dirty="0" smtClean="0"/>
                  <a:t>K1 </a:t>
                </a:r>
                <a:r>
                  <a:rPr lang="en-US" sz="2000" dirty="0">
                    <a:latin typeface="Consolas" pitchFamily="49" charset="0"/>
                    <a:cs typeface="Consolas" pitchFamily="49" charset="0"/>
                  </a:rPr>
                  <a:t>-&gt;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e1; K2 </a:t>
                </a:r>
                <a:r>
                  <a:rPr lang="en-US" sz="2000" dirty="0" smtClean="0">
                    <a:latin typeface="Consolas" pitchFamily="49" charset="0"/>
                    <a:cs typeface="Consolas" pitchFamily="49" charset="0"/>
                  </a:rPr>
                  <a:t>-&gt;</a:t>
                </a:r>
                <a:r>
                  <a:rPr lang="en-US" sz="2000" dirty="0" smtClean="0"/>
                  <a:t> e2 }]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∀</m:t>
                    </m:r>
                  </m:oMath>
                </a14:m>
                <a:r>
                  <a:rPr lang="en-GB" sz="2000" dirty="0" smtClean="0"/>
                  <a:t>x, </a:t>
                </a:r>
                <a:r>
                  <a:rPr lang="en-GB" sz="2000" b="1" dirty="0" smtClean="0"/>
                  <a:t>min(f(x))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⟹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	</a:t>
                </a:r>
                <a:r>
                  <a:rPr lang="en-US" sz="2000" b="1" dirty="0" smtClean="0"/>
                  <a:t>min(E[e])</a:t>
                </a:r>
                <a:r>
                  <a:rPr lang="en-GB" sz="2000" dirty="0" smtClean="0">
                    <a:latin typeface="Cambria Math"/>
                    <a:ea typeface="Cambria Math"/>
                    <a:cs typeface="Consolas" pitchFamily="49" charset="0"/>
                  </a:rPr>
                  <a:t>∧(</a:t>
                </a:r>
                <a:r>
                  <a:rPr lang="en-US" sz="2000" dirty="0" smtClean="0"/>
                  <a:t>(E[e] </a:t>
                </a:r>
                <a:r>
                  <a:rPr lang="en-US" sz="2000" dirty="0"/>
                  <a:t>= K1 </a:t>
                </a:r>
                <a:r>
                  <a:rPr lang="en-GB" sz="2000" dirty="0">
                    <a:latin typeface="Cambria Math"/>
                    <a:ea typeface="Cambria Math"/>
                    <a:cs typeface="Consolas" pitchFamily="49" charset="0"/>
                  </a:rPr>
                  <a:t>∧ </a:t>
                </a:r>
                <a:r>
                  <a:rPr lang="en-GB" sz="2000" dirty="0">
                    <a:ea typeface="Cambria Math"/>
                    <a:cs typeface="Consolas" pitchFamily="49" charset="0"/>
                  </a:rPr>
                  <a:t>f(x) = </a:t>
                </a:r>
                <a:r>
                  <a:rPr lang="en-GB" sz="2000" dirty="0" smtClean="0">
                    <a:ea typeface="Cambria Math"/>
                    <a:cs typeface="Consolas" pitchFamily="49" charset="0"/>
                  </a:rPr>
                  <a:t>E[e1]</a:t>
                </a:r>
                <a:r>
                  <a:rPr lang="en-GB" sz="2000" dirty="0" smtClean="0">
                    <a:latin typeface="Cambria Math"/>
                    <a:ea typeface="Cambria Math"/>
                    <a:cs typeface="Consolas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  <a:cs typeface="Consolas" pitchFamily="49" charset="0"/>
                      </a:rPr>
                      <m:t>∨</m:t>
                    </m:r>
                  </m:oMath>
                </a14:m>
                <a:r>
                  <a:rPr lang="en-US" sz="2000" dirty="0" smtClean="0"/>
                  <a:t>(E[e] </a:t>
                </a:r>
                <a:r>
                  <a:rPr lang="en-US" sz="2000" dirty="0"/>
                  <a:t>= K2 </a:t>
                </a:r>
                <a:r>
                  <a:rPr lang="en-GB" sz="2000" dirty="0">
                    <a:latin typeface="Cambria Math"/>
                    <a:ea typeface="Cambria Math"/>
                    <a:cs typeface="Consolas" pitchFamily="49" charset="0"/>
                  </a:rPr>
                  <a:t>∧ </a:t>
                </a:r>
                <a:r>
                  <a:rPr lang="en-GB" sz="2000" dirty="0">
                    <a:ea typeface="Cambria Math"/>
                    <a:cs typeface="Consolas" pitchFamily="49" charset="0"/>
                  </a:rPr>
                  <a:t>f(x) = </a:t>
                </a:r>
                <a:r>
                  <a:rPr lang="en-GB" sz="2000" dirty="0" smtClean="0">
                    <a:ea typeface="Cambria Math"/>
                    <a:cs typeface="Consolas" pitchFamily="49" charset="0"/>
                  </a:rPr>
                  <a:t>E[e2]) </a:t>
                </a:r>
              </a:p>
              <a:p>
                <a:pPr marL="0" indent="0">
                  <a:buNone/>
                </a:pPr>
                <a:r>
                  <a:rPr lang="en-GB" sz="2000" dirty="0" smtClean="0">
                    <a:solidFill>
                      <a:schemeClr val="tx1"/>
                    </a:solidFill>
                    <a:ea typeface="Cambria Math"/>
                    <a:cs typeface="Consolas" pitchFamily="49" charset="0"/>
                  </a:rPr>
                  <a:t>	 	          </a:t>
                </a: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chemeClr val="tx1"/>
                        </a:solidFill>
                        <a:latin typeface="Cambria Math"/>
                        <a:cs typeface="Consolas" pitchFamily="49" charset="0"/>
                      </a:rPr>
                      <m:t>∨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cs typeface="Consolas" pitchFamily="49" charset="0"/>
                      </a:rPr>
                      <m:t> </m:t>
                    </m:r>
                  </m:oMath>
                </a14:m>
                <a:r>
                  <a:rPr lang="en-GB" sz="2000" dirty="0" smtClean="0">
                    <a:solidFill>
                      <a:schemeClr val="tx1"/>
                    </a:solidFill>
                  </a:rPr>
                  <a:t>(E[e] = BAD </a:t>
                </a:r>
                <a:r>
                  <a:rPr lang="en-GB" sz="2000" dirty="0" smtClean="0">
                    <a:solidFill>
                      <a:schemeClr val="tx1"/>
                    </a:solidFill>
                    <a:latin typeface="Cambria Math"/>
                    <a:ea typeface="Cambria Math"/>
                    <a:cs typeface="Consolas" pitchFamily="49" charset="0"/>
                  </a:rPr>
                  <a:t>∧ </a:t>
                </a:r>
                <a:r>
                  <a:rPr lang="en-GB" sz="2000" dirty="0" smtClean="0">
                    <a:solidFill>
                      <a:schemeClr val="tx1"/>
                    </a:solidFill>
                  </a:rPr>
                  <a:t>f(x) = BAD) </a:t>
                </a: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chemeClr val="tx1"/>
                        </a:solidFill>
                        <a:latin typeface="Cambria Math"/>
                        <a:cs typeface="Consolas" pitchFamily="49" charset="0"/>
                      </a:rPr>
                      <m:t>∨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cs typeface="Consolas" pitchFamily="49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(f(x) = UNR))</a:t>
                </a:r>
              </a:p>
              <a:p>
                <a:pPr marL="0" indent="0">
                  <a:buNone/>
                </a:pP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m</a:t>
                </a:r>
                <a:r>
                  <a:rPr lang="en-US" sz="2000" b="1" dirty="0" smtClean="0"/>
                  <a:t>in(app(e1,e2))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⟹</m:t>
                    </m:r>
                  </m:oMath>
                </a14:m>
                <a:r>
                  <a:rPr lang="en-US" sz="2000" b="1" dirty="0" smtClean="0"/>
                  <a:t> min(e1)</a:t>
                </a:r>
                <a:endParaRPr lang="en-GB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31" y="2438400"/>
                <a:ext cx="8229600" cy="2971800"/>
              </a:xfrm>
              <a:prstGeom prst="rect">
                <a:avLst/>
              </a:prstGeom>
              <a:blipFill rotWithShape="1">
                <a:blip r:embed="rId2"/>
                <a:stretch>
                  <a:fillRect l="-741" t="-1025"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88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ype classes: 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Do not</a:t>
            </a:r>
            <a:r>
              <a:rPr lang="en-US" dirty="0" smtClean="0"/>
              <a:t> want to treat dictionaries as records of functions!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57200" y="2057400"/>
            <a:ext cx="8229600" cy="1676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 ::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Eq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 =&gt; a -&gt; a -&gt;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-- In source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 x y = x == y </a:t>
            </a:r>
          </a:p>
          <a:p>
            <a:endParaRPr 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 ::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a.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Eq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 =&gt; a -&gt; a -&gt;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-- In FC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 = /\a.\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dEq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x y. (==)@a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dEq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x y </a:t>
            </a:r>
            <a:endParaRPr 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3886200"/>
                <a:ext cx="8229600" cy="22841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−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How to show that  CF(f </a:t>
                </a:r>
                <a:r>
                  <a:rPr lang="en-US" dirty="0" err="1" smtClean="0"/>
                  <a:t>dict</a:t>
                </a:r>
                <a:r>
                  <a:rPr lang="en-US" dirty="0" smtClean="0"/>
                  <a:t> ‘a’ ‘b’)?</a:t>
                </a:r>
              </a:p>
              <a:p>
                <a:r>
                  <a:rPr lang="en-US" dirty="0" smtClean="0"/>
                  <a:t>Only way is by showing that CF(</a:t>
                </a:r>
                <a:r>
                  <a:rPr lang="en-US" dirty="0" err="1" smtClean="0"/>
                  <a:t>dict</a:t>
                </a:r>
                <a:r>
                  <a:rPr lang="en-US" dirty="0" smtClean="0"/>
                  <a:t>); amounts to showing that CF((==)). But the only way to prove this is</a:t>
                </a:r>
                <a:r>
                  <a:rPr lang="en-US" dirty="0"/>
                  <a:t> </a:t>
                </a:r>
                <a:r>
                  <a:rPr lang="en-US" dirty="0" smtClean="0"/>
                  <a:t>by axiom: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</m:oMath>
                </a14:m>
                <a:r>
                  <a:rPr lang="en-US" dirty="0" smtClean="0"/>
                  <a:t>x, CF(g(x)))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⟹</m:t>
                    </m:r>
                  </m:oMath>
                </a14:m>
                <a:r>
                  <a:rPr lang="en-US" dirty="0" smtClean="0"/>
                  <a:t> CF(g)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Which can easily make the theorem </a:t>
                </a:r>
                <a:r>
                  <a:rPr lang="en-US" dirty="0" err="1" smtClean="0"/>
                  <a:t>prover</a:t>
                </a:r>
                <a:r>
                  <a:rPr lang="en-US" dirty="0" smtClean="0"/>
                  <a:t> search blow up …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86200"/>
                <a:ext cx="8229600" cy="2284186"/>
              </a:xfrm>
              <a:prstGeom prst="rect">
                <a:avLst/>
              </a:prstGeom>
              <a:blipFill rotWithShape="1">
                <a:blip r:embed="rId2"/>
                <a:stretch>
                  <a:fillRect l="-889" t="-1337" r="-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8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ype classes: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Treat type classes as “open GADTs”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57200" y="2057399"/>
            <a:ext cx="8229600" cy="31242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Eq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 where </a:t>
            </a:r>
          </a:p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::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Eq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-- there is an instance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Eq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TBool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::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Eq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-- there is an instance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Eq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Bool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TList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::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Eq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 -&gt;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Eq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[a] -- there is an instance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Eq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 =&gt;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Eq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[a]</a:t>
            </a:r>
          </a:p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(==) ::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Eq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 =&gt; a -&gt; a -&gt;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Bool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(==)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= ...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(==)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TBool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...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(==)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TList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[] [] = True 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(==) (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TList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t) (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x:xs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(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y:ys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)= (==) t x y &amp;&amp; (==) (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TList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t)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xs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ys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(==) (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TList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t) _ _ = False 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3340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Each instance declaration introduces:</a:t>
            </a:r>
          </a:p>
          <a:p>
            <a:r>
              <a:rPr lang="en-US" dirty="0" smtClean="0"/>
              <a:t>A new constructor with appropriate type </a:t>
            </a:r>
          </a:p>
          <a:p>
            <a:r>
              <a:rPr lang="en-US" dirty="0" smtClean="0"/>
              <a:t>A new FOL clause that matches on the new constructor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995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Ideas for separate compilation</a:t>
            </a:r>
            <a:endParaRPr lang="en-GB" dirty="0"/>
          </a:p>
        </p:txBody>
      </p:sp>
      <p:sp>
        <p:nvSpPr>
          <p:cNvPr id="4" name="Folded Corner 3"/>
          <p:cNvSpPr/>
          <p:nvPr/>
        </p:nvSpPr>
        <p:spPr>
          <a:xfrm>
            <a:off x="1741714" y="1600200"/>
            <a:ext cx="914400" cy="838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Foo.hs</a:t>
            </a:r>
            <a:endParaRPr lang="en-GB" dirty="0"/>
          </a:p>
        </p:txBody>
      </p:sp>
      <p:sp>
        <p:nvSpPr>
          <p:cNvPr id="5" name="Folded Corner 4"/>
          <p:cNvSpPr/>
          <p:nvPr/>
        </p:nvSpPr>
        <p:spPr>
          <a:xfrm>
            <a:off x="4114800" y="1600200"/>
            <a:ext cx="914400" cy="838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Bar.hs</a:t>
            </a:r>
            <a:endParaRPr lang="en-GB" dirty="0"/>
          </a:p>
        </p:txBody>
      </p:sp>
      <p:sp>
        <p:nvSpPr>
          <p:cNvPr id="6" name="Folded Corner 5"/>
          <p:cNvSpPr/>
          <p:nvPr/>
        </p:nvSpPr>
        <p:spPr>
          <a:xfrm>
            <a:off x="979714" y="4884057"/>
            <a:ext cx="1219200" cy="762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Main.hs</a:t>
            </a:r>
            <a:endParaRPr lang="en-GB" dirty="0"/>
          </a:p>
        </p:txBody>
      </p:sp>
      <p:cxnSp>
        <p:nvCxnSpPr>
          <p:cNvPr id="8" name="Straight Arrow Connector 7"/>
          <p:cNvCxnSpPr>
            <a:stCxn id="4" idx="2"/>
            <a:endCxn id="11" idx="0"/>
          </p:cNvCxnSpPr>
          <p:nvPr/>
        </p:nvCxnSpPr>
        <p:spPr>
          <a:xfrm flipH="1">
            <a:off x="1436914" y="2438400"/>
            <a:ext cx="762000" cy="689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ded Corner 9"/>
          <p:cNvSpPr/>
          <p:nvPr/>
        </p:nvSpPr>
        <p:spPr>
          <a:xfrm>
            <a:off x="2394856" y="3115129"/>
            <a:ext cx="1034143" cy="8382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Foo.</a:t>
            </a:r>
            <a:r>
              <a:rPr lang="en-US" dirty="0" err="1" smtClean="0">
                <a:solidFill>
                  <a:schemeClr val="tx2"/>
                </a:solidFill>
              </a:rPr>
              <a:t>hci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979714" y="3127829"/>
            <a:ext cx="914400" cy="838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Foo.hi</a:t>
            </a:r>
            <a:endParaRPr lang="en-GB" dirty="0"/>
          </a:p>
        </p:txBody>
      </p:sp>
      <p:cxnSp>
        <p:nvCxnSpPr>
          <p:cNvPr id="14" name="Straight Arrow Connector 13"/>
          <p:cNvCxnSpPr>
            <a:stCxn id="4" idx="2"/>
            <a:endCxn id="10" idx="0"/>
          </p:cNvCxnSpPr>
          <p:nvPr/>
        </p:nvCxnSpPr>
        <p:spPr>
          <a:xfrm>
            <a:off x="2198914" y="2438400"/>
            <a:ext cx="713014" cy="676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lded Corner 14"/>
          <p:cNvSpPr/>
          <p:nvPr/>
        </p:nvSpPr>
        <p:spPr>
          <a:xfrm>
            <a:off x="4114800" y="3038929"/>
            <a:ext cx="914400" cy="838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Bar.hi</a:t>
            </a:r>
            <a:endParaRPr lang="en-GB" dirty="0"/>
          </a:p>
        </p:txBody>
      </p:sp>
      <p:sp>
        <p:nvSpPr>
          <p:cNvPr id="16" name="Folded Corner 15"/>
          <p:cNvSpPr/>
          <p:nvPr/>
        </p:nvSpPr>
        <p:spPr>
          <a:xfrm>
            <a:off x="5410200" y="3038929"/>
            <a:ext cx="914400" cy="8382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Bar.hci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5" idx="2"/>
            <a:endCxn id="15" idx="0"/>
          </p:cNvCxnSpPr>
          <p:nvPr/>
        </p:nvCxnSpPr>
        <p:spPr>
          <a:xfrm>
            <a:off x="4572000" y="2438400"/>
            <a:ext cx="0" cy="600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16" idx="0"/>
          </p:cNvCxnSpPr>
          <p:nvPr/>
        </p:nvCxnSpPr>
        <p:spPr>
          <a:xfrm>
            <a:off x="4572000" y="2438400"/>
            <a:ext cx="1295400" cy="600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/>
          <p:cNvSpPr/>
          <p:nvPr/>
        </p:nvSpPr>
        <p:spPr>
          <a:xfrm>
            <a:off x="6858000" y="3038929"/>
            <a:ext cx="914400" cy="8382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Flip.hci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Folded Corner 21"/>
          <p:cNvSpPr/>
          <p:nvPr/>
        </p:nvSpPr>
        <p:spPr>
          <a:xfrm>
            <a:off x="2555421" y="4419600"/>
            <a:ext cx="1219200" cy="7620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Main.hci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60221" y="495300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+</a:t>
            </a:r>
            <a:endParaRPr lang="en-GB" sz="4800" dirty="0"/>
          </a:p>
        </p:txBody>
      </p:sp>
      <p:sp>
        <p:nvSpPr>
          <p:cNvPr id="25" name="Flowchart: Process 24"/>
          <p:cNvSpPr/>
          <p:nvPr/>
        </p:nvSpPr>
        <p:spPr>
          <a:xfrm>
            <a:off x="2514600" y="5562600"/>
            <a:ext cx="1371600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Prelude theory</a:t>
            </a:r>
            <a:endParaRPr lang="en-GB" i="1" dirty="0"/>
          </a:p>
        </p:txBody>
      </p:sp>
      <p:cxnSp>
        <p:nvCxnSpPr>
          <p:cNvPr id="27" name="Straight Arrow Connector 26"/>
          <p:cNvCxnSpPr>
            <a:stCxn id="6" idx="3"/>
            <a:endCxn id="22" idx="1"/>
          </p:cNvCxnSpPr>
          <p:nvPr/>
        </p:nvCxnSpPr>
        <p:spPr>
          <a:xfrm flipV="1">
            <a:off x="2198914" y="4800600"/>
            <a:ext cx="356507" cy="464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48400" y="4653643"/>
            <a:ext cx="19050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Z3 / Equinox</a:t>
            </a:r>
            <a:endParaRPr lang="en-GB" dirty="0"/>
          </a:p>
        </p:txBody>
      </p:sp>
      <p:sp>
        <p:nvSpPr>
          <p:cNvPr id="29" name="Freeform 28"/>
          <p:cNvSpPr/>
          <p:nvPr/>
        </p:nvSpPr>
        <p:spPr>
          <a:xfrm>
            <a:off x="3802743" y="4760686"/>
            <a:ext cx="2423886" cy="145143"/>
          </a:xfrm>
          <a:custGeom>
            <a:avLst/>
            <a:gdLst>
              <a:gd name="connsiteX0" fmla="*/ 0 w 2423886"/>
              <a:gd name="connsiteY0" fmla="*/ 0 h 145143"/>
              <a:gd name="connsiteX1" fmla="*/ 2423886 w 2423886"/>
              <a:gd name="connsiteY1" fmla="*/ 145143 h 14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23886" h="145143">
                <a:moveTo>
                  <a:pt x="0" y="0"/>
                </a:moveTo>
                <a:lnTo>
                  <a:pt x="2423886" y="145143"/>
                </a:lnTo>
              </a:path>
            </a:pathLst>
          </a:custGeom>
          <a:noFill/>
          <a:ln w="127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 30"/>
          <p:cNvSpPr/>
          <p:nvPr/>
        </p:nvSpPr>
        <p:spPr>
          <a:xfrm>
            <a:off x="3886200" y="5036457"/>
            <a:ext cx="2340429" cy="945243"/>
          </a:xfrm>
          <a:custGeom>
            <a:avLst/>
            <a:gdLst>
              <a:gd name="connsiteX0" fmla="*/ 0 w 2307772"/>
              <a:gd name="connsiteY0" fmla="*/ 1291772 h 1317281"/>
              <a:gd name="connsiteX1" fmla="*/ 798286 w 2307772"/>
              <a:gd name="connsiteY1" fmla="*/ 1175657 h 1317281"/>
              <a:gd name="connsiteX2" fmla="*/ 1378857 w 2307772"/>
              <a:gd name="connsiteY2" fmla="*/ 203200 h 1317281"/>
              <a:gd name="connsiteX3" fmla="*/ 2307772 w 2307772"/>
              <a:gd name="connsiteY3" fmla="*/ 0 h 131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7772" h="1317281">
                <a:moveTo>
                  <a:pt x="0" y="1291772"/>
                </a:moveTo>
                <a:cubicBezTo>
                  <a:pt x="284238" y="1324429"/>
                  <a:pt x="568477" y="1357086"/>
                  <a:pt x="798286" y="1175657"/>
                </a:cubicBezTo>
                <a:cubicBezTo>
                  <a:pt x="1028095" y="994228"/>
                  <a:pt x="1127276" y="399143"/>
                  <a:pt x="1378857" y="203200"/>
                </a:cubicBezTo>
                <a:cubicBezTo>
                  <a:pt x="1630438" y="7257"/>
                  <a:pt x="1969105" y="3628"/>
                  <a:pt x="2307772" y="0"/>
                </a:cubicBezTo>
              </a:path>
            </a:pathLst>
          </a:custGeom>
          <a:noFill/>
          <a:ln w="127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 32"/>
          <p:cNvSpPr/>
          <p:nvPr/>
        </p:nvSpPr>
        <p:spPr>
          <a:xfrm>
            <a:off x="5789839" y="3875314"/>
            <a:ext cx="1133475" cy="754743"/>
          </a:xfrm>
          <a:custGeom>
            <a:avLst/>
            <a:gdLst>
              <a:gd name="connsiteX0" fmla="*/ 44904 w 1133475"/>
              <a:gd name="connsiteY0" fmla="*/ 0 h 754743"/>
              <a:gd name="connsiteX1" fmla="*/ 88447 w 1133475"/>
              <a:gd name="connsiteY1" fmla="*/ 275772 h 754743"/>
              <a:gd name="connsiteX2" fmla="*/ 843190 w 1133475"/>
              <a:gd name="connsiteY2" fmla="*/ 435429 h 754743"/>
              <a:gd name="connsiteX3" fmla="*/ 1133475 w 1133475"/>
              <a:gd name="connsiteY3" fmla="*/ 754743 h 75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475" h="754743">
                <a:moveTo>
                  <a:pt x="44904" y="0"/>
                </a:moveTo>
                <a:cubicBezTo>
                  <a:pt x="151" y="101600"/>
                  <a:pt x="-44601" y="203201"/>
                  <a:pt x="88447" y="275772"/>
                </a:cubicBezTo>
                <a:cubicBezTo>
                  <a:pt x="221495" y="348343"/>
                  <a:pt x="669019" y="355601"/>
                  <a:pt x="843190" y="435429"/>
                </a:cubicBezTo>
                <a:cubicBezTo>
                  <a:pt x="1017361" y="515257"/>
                  <a:pt x="1075418" y="635000"/>
                  <a:pt x="1133475" y="754743"/>
                </a:cubicBezTo>
              </a:path>
            </a:pathLst>
          </a:custGeom>
          <a:noFill/>
          <a:ln w="127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 33"/>
          <p:cNvSpPr/>
          <p:nvPr/>
        </p:nvSpPr>
        <p:spPr>
          <a:xfrm>
            <a:off x="7280160" y="3875314"/>
            <a:ext cx="20526" cy="783772"/>
          </a:xfrm>
          <a:custGeom>
            <a:avLst/>
            <a:gdLst>
              <a:gd name="connsiteX0" fmla="*/ 20526 w 20526"/>
              <a:gd name="connsiteY0" fmla="*/ 0 h 783772"/>
              <a:gd name="connsiteX1" fmla="*/ 6011 w 20526"/>
              <a:gd name="connsiteY1" fmla="*/ 783772 h 78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526" h="783772">
                <a:moveTo>
                  <a:pt x="20526" y="0"/>
                </a:moveTo>
                <a:cubicBezTo>
                  <a:pt x="6011" y="354391"/>
                  <a:pt x="-8503" y="708782"/>
                  <a:pt x="6011" y="783772"/>
                </a:cubicBezTo>
              </a:path>
            </a:pathLst>
          </a:custGeom>
          <a:noFill/>
          <a:ln w="127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 36"/>
          <p:cNvSpPr/>
          <p:nvPr/>
        </p:nvSpPr>
        <p:spPr>
          <a:xfrm>
            <a:off x="2555422" y="3976914"/>
            <a:ext cx="3671208" cy="812800"/>
          </a:xfrm>
          <a:custGeom>
            <a:avLst/>
            <a:gdLst>
              <a:gd name="connsiteX0" fmla="*/ 290539 w 3425625"/>
              <a:gd name="connsiteY0" fmla="*/ 0 h 812800"/>
              <a:gd name="connsiteX1" fmla="*/ 305053 w 3425625"/>
              <a:gd name="connsiteY1" fmla="*/ 174172 h 812800"/>
              <a:gd name="connsiteX2" fmla="*/ 3425625 w 3425625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625" h="812800">
                <a:moveTo>
                  <a:pt x="290539" y="0"/>
                </a:moveTo>
                <a:cubicBezTo>
                  <a:pt x="36539" y="19352"/>
                  <a:pt x="-217461" y="38705"/>
                  <a:pt x="305053" y="174172"/>
                </a:cubicBezTo>
                <a:cubicBezTo>
                  <a:pt x="827567" y="309639"/>
                  <a:pt x="2126596" y="561219"/>
                  <a:pt x="3425625" y="812800"/>
                </a:cubicBezTo>
              </a:path>
            </a:pathLst>
          </a:custGeom>
          <a:noFill/>
          <a:ln w="127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Line Callout 1 37"/>
          <p:cNvSpPr/>
          <p:nvPr/>
        </p:nvSpPr>
        <p:spPr>
          <a:xfrm>
            <a:off x="5867400" y="2019300"/>
            <a:ext cx="2819400" cy="647700"/>
          </a:xfrm>
          <a:prstGeom prst="borderCallout1">
            <a:avLst>
              <a:gd name="adj1" fmla="val 39529"/>
              <a:gd name="adj2" fmla="val -1984"/>
              <a:gd name="adj3" fmla="val 198469"/>
              <a:gd name="adj4" fmla="val -95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Haskell Contract Interface</a:t>
            </a:r>
          </a:p>
          <a:p>
            <a:pPr algn="ctr"/>
            <a:r>
              <a:rPr lang="en-US" dirty="0" smtClean="0"/>
              <a:t>Just a TPTP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03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#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Haskell </a:t>
            </a:r>
            <a:r>
              <a:rPr lang="en-US" dirty="0" err="1" smtClean="0"/>
              <a:t>Int</a:t>
            </a:r>
            <a:r>
              <a:rPr lang="en-US" dirty="0" smtClean="0"/>
              <a:t> is something like: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data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where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# 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# -&gt;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This means we can treat it as any other </a:t>
            </a:r>
            <a:r>
              <a:rPr lang="en-US" dirty="0" err="1" smtClean="0"/>
              <a:t>datatype</a:t>
            </a:r>
            <a:r>
              <a:rPr lang="en-US" dirty="0" smtClean="0"/>
              <a:t> and</a:t>
            </a:r>
            <a:r>
              <a:rPr lang="en-US" dirty="0"/>
              <a:t> </a:t>
            </a:r>
            <a:r>
              <a:rPr lang="en-US" dirty="0" smtClean="0"/>
              <a:t>treat the </a:t>
            </a:r>
            <a:r>
              <a:rPr lang="en-US" dirty="0" err="1" smtClean="0"/>
              <a:t>Int</a:t>
            </a:r>
            <a:r>
              <a:rPr lang="en-US" dirty="0" smtClean="0"/>
              <a:t># argument as primitive integer, with operations as +# directly interpreted in the theory</a:t>
            </a:r>
          </a:p>
          <a:p>
            <a:endParaRPr lang="en-US" dirty="0"/>
          </a:p>
          <a:p>
            <a:r>
              <a:rPr lang="en-US" dirty="0" smtClean="0"/>
              <a:t>Need FOL + theory of arithmetic</a:t>
            </a:r>
          </a:p>
        </p:txBody>
      </p:sp>
    </p:spTree>
    <p:extLst>
      <p:ext uri="{BB962C8B-B14F-4D97-AF65-F5344CB8AC3E}">
        <p14:creationId xmlns:p14="http://schemas.microsoft.com/office/powerpoint/2010/main" val="355728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Contract Checking for Haskell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91866" y="1561009"/>
            <a:ext cx="8229600" cy="2057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risers []  = []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risers [x] = [[x]]</a:t>
            </a:r>
          </a:p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isers (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x:y:ys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case risers (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y:ys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of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[] -&gt; error “Crash”</a:t>
            </a:r>
          </a:p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	(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s:ss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-&gt; if x &lt;= y then (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x:s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ss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else [x]: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s:ss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4600" y="1752600"/>
            <a:ext cx="2133600" cy="1348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CAN THIS CODE CRASH?</a:t>
            </a:r>
            <a:endParaRPr lang="en-GB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91866" y="3810000"/>
                <a:ext cx="8229600" cy="762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2000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risers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cs typeface="Consolas" pitchFamily="49" charset="0"/>
                      </a:rPr>
                      <m:t>∈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CF &amp;&amp; {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xs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| not (null </a:t>
                </a:r>
                <a:r>
                  <a:rPr lang="en-US" sz="2000" dirty="0" err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)} -&gt; </a:t>
                </a:r>
              </a:p>
              <a:p>
                <a:r>
                  <a:rPr lang="en-US" sz="2000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       CF &amp;&amp; {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ys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| not (null </a:t>
                </a:r>
                <a:r>
                  <a:rPr lang="en-US" sz="2000" dirty="0" err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ys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)}</a:t>
                </a:r>
              </a:p>
              <a:p>
                <a:endParaRPr lang="en-US" sz="16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66" y="3810000"/>
                <a:ext cx="8229600" cy="762000"/>
              </a:xfrm>
              <a:prstGeom prst="rect">
                <a:avLst/>
              </a:prstGeom>
              <a:blipFill rotWithShape="1">
                <a:blip r:embed="rId2"/>
                <a:stretch>
                  <a:fillRect l="-665" t="-2326"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18407" y="4724400"/>
            <a:ext cx="8406726" cy="94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Consolas" pitchFamily="49" charset="0"/>
              </a:rPr>
              <a:t>Syntax of contracts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C ::= {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x|p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 |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x:C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-&gt; C | C &amp;&amp; C | CF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685800" y="5867400"/>
            <a:ext cx="2743200" cy="762000"/>
          </a:xfrm>
          <a:prstGeom prst="borderCallout1">
            <a:avLst>
              <a:gd name="adj1" fmla="val -6039"/>
              <a:gd name="adj2" fmla="val 49739"/>
              <a:gd name="adj3" fmla="val -33092"/>
              <a:gd name="adj4" fmla="val 80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Just a Haskell expression of type </a:t>
            </a:r>
            <a:r>
              <a:rPr lang="en-US" dirty="0" err="1" smtClean="0"/>
              <a:t>Bool</a:t>
            </a:r>
            <a:endParaRPr lang="en-GB" dirty="0"/>
          </a:p>
        </p:txBody>
      </p:sp>
      <p:sp>
        <p:nvSpPr>
          <p:cNvPr id="10" name="Line Callout 1 9"/>
          <p:cNvSpPr/>
          <p:nvPr/>
        </p:nvSpPr>
        <p:spPr>
          <a:xfrm>
            <a:off x="6968866" y="6052127"/>
            <a:ext cx="1752600" cy="533400"/>
          </a:xfrm>
          <a:prstGeom prst="borderCallout1">
            <a:avLst>
              <a:gd name="adj1" fmla="val -10492"/>
              <a:gd name="adj2" fmla="val 50964"/>
              <a:gd name="adj3" fmla="val -79195"/>
              <a:gd name="adj4" fmla="val 37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“crash-free”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85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868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Check contracts using an FOL theorem </a:t>
            </a:r>
            <a:r>
              <a:rPr lang="en-US" dirty="0" err="1" smtClean="0"/>
              <a:t>prover</a:t>
            </a:r>
            <a:endParaRPr lang="en-GB" dirty="0"/>
          </a:p>
        </p:txBody>
      </p:sp>
      <p:sp>
        <p:nvSpPr>
          <p:cNvPr id="5" name="Folded Corner 4"/>
          <p:cNvSpPr/>
          <p:nvPr/>
        </p:nvSpPr>
        <p:spPr>
          <a:xfrm>
            <a:off x="319087" y="1780400"/>
            <a:ext cx="2590800" cy="946666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odule Foo</a:t>
            </a:r>
          </a:p>
          <a:p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 x y =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19087" y="2868431"/>
                <a:ext cx="2590800" cy="3048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∈?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CF -&gt; CF -&gt; CF</a:t>
                </a:r>
                <a:endParaRPr lang="en-GB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87" y="2868431"/>
                <a:ext cx="2590800" cy="304800"/>
              </a:xfrm>
              <a:prstGeom prst="rect">
                <a:avLst/>
              </a:prstGeom>
              <a:blipFill rotWithShape="1">
                <a:blip r:embed="rId2"/>
                <a:stretch>
                  <a:fillRect l="-1399" t="-14815" r="-233" b="-351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lded Corner 7"/>
          <p:cNvSpPr/>
          <p:nvPr/>
        </p:nvSpPr>
        <p:spPr>
          <a:xfrm>
            <a:off x="5936286" y="1766830"/>
            <a:ext cx="1905000" cy="2245641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5054953" y="4785093"/>
            <a:ext cx="1905000" cy="5763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Z3/Equinox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11" idx="2"/>
            <a:endCxn id="50" idx="0"/>
          </p:cNvCxnSpPr>
          <p:nvPr/>
        </p:nvCxnSpPr>
        <p:spPr>
          <a:xfrm flipH="1">
            <a:off x="3073744" y="5361461"/>
            <a:ext cx="2933709" cy="493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</p:cNvCxnSpPr>
          <p:nvPr/>
        </p:nvCxnSpPr>
        <p:spPr>
          <a:xfrm>
            <a:off x="6007453" y="5361461"/>
            <a:ext cx="1376912" cy="416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52" idx="0"/>
          </p:cNvCxnSpPr>
          <p:nvPr/>
        </p:nvCxnSpPr>
        <p:spPr>
          <a:xfrm flipH="1">
            <a:off x="5257416" y="5361461"/>
            <a:ext cx="750037" cy="493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rocess 16"/>
          <p:cNvSpPr/>
          <p:nvPr/>
        </p:nvSpPr>
        <p:spPr>
          <a:xfrm>
            <a:off x="304800" y="3306457"/>
            <a:ext cx="2590800" cy="1110892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-- Prelude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 [a] = []  | a : as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 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True | False</a:t>
            </a:r>
          </a:p>
          <a:p>
            <a:r>
              <a:rPr lang="en-US" sz="14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 Functions over these…</a:t>
            </a:r>
            <a:endParaRPr lang="en-GB" sz="1400" i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204491" y="3460915"/>
                <a:ext cx="94393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𝑝𝑟𝑒𝑙𝑢𝑑𝑒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91" y="3460915"/>
                <a:ext cx="943939" cy="390748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95624" y="2816340"/>
                <a:ext cx="1172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𝑐𝑜𝑛𝑡𝑟𝑎𝑐𝑡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624" y="2816340"/>
                <a:ext cx="1172663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2073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46080" y="2057943"/>
                <a:ext cx="70485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𝑑𝑒𝑓𝑖𝑛𝑖𝑡𝑖𝑜𝑛𝑠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080" y="2057943"/>
                <a:ext cx="704850" cy="391582"/>
              </a:xfrm>
              <a:prstGeom prst="rect">
                <a:avLst/>
              </a:prstGeom>
              <a:blipFill rotWithShape="1">
                <a:blip r:embed="rId5"/>
                <a:stretch>
                  <a:fillRect r="-75000" b="-109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152400" y="4378189"/>
            <a:ext cx="1123667" cy="854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Haskell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Source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28988" y="4541260"/>
            <a:ext cx="1229623" cy="6915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Theorem </a:t>
            </a:r>
            <a:r>
              <a:rPr lang="en-US" dirty="0" err="1" smtClean="0">
                <a:solidFill>
                  <a:srgbClr val="00B0F0"/>
                </a:solidFill>
              </a:rPr>
              <a:t>prover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49163" y="1520789"/>
            <a:ext cx="1546291" cy="1074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First Order Logic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Formulae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06944" y="5854514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Unsatisfiable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  <a:sym typeface="Wingdings" pitchFamily="2" charset="2"/>
              </a:rPr>
              <a:t>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Contract holds!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6936241" y="5715000"/>
            <a:ext cx="2125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Satisfiable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sym typeface="Wingdings" pitchFamily="2" charset="2"/>
              </a:rPr>
              <a:t></a:t>
            </a:r>
            <a:endParaRPr lang="en-US" sz="1600" dirty="0" smtClean="0">
              <a:solidFill>
                <a:schemeClr val="tx2"/>
              </a:solidFill>
            </a:endParaRPr>
          </a:p>
          <a:p>
            <a:r>
              <a:rPr lang="en-US" sz="1600" dirty="0" smtClean="0"/>
              <a:t>Either contract doesn’t hold </a:t>
            </a:r>
            <a:r>
              <a:rPr lang="en-US" sz="1600" dirty="0" smtClean="0">
                <a:solidFill>
                  <a:schemeClr val="tx2"/>
                </a:solidFill>
              </a:rPr>
              <a:t>or too weak induction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86752" y="5854514"/>
            <a:ext cx="214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&lt;loop&gt;</a:t>
            </a:r>
          </a:p>
          <a:p>
            <a:r>
              <a:rPr lang="en-US" dirty="0" smtClean="0"/>
              <a:t>Can’t tell anything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609119" y="1799737"/>
            <a:ext cx="1572481" cy="261761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HALO: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translation to First Order Logic</a:t>
            </a:r>
          </a:p>
        </p:txBody>
      </p:sp>
      <p:cxnSp>
        <p:nvCxnSpPr>
          <p:cNvPr id="60" name="Straight Arrow Connector 59"/>
          <p:cNvCxnSpPr>
            <a:stCxn id="5" idx="3"/>
          </p:cNvCxnSpPr>
          <p:nvPr/>
        </p:nvCxnSpPr>
        <p:spPr>
          <a:xfrm>
            <a:off x="2909887" y="2253733"/>
            <a:ext cx="69923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181600" y="2253733"/>
            <a:ext cx="7546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</p:cNvCxnSpPr>
          <p:nvPr/>
        </p:nvCxnSpPr>
        <p:spPr>
          <a:xfrm>
            <a:off x="2909887" y="3020831"/>
            <a:ext cx="699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181600" y="3020831"/>
            <a:ext cx="7546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882160" y="3657600"/>
            <a:ext cx="7546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181600" y="3656289"/>
            <a:ext cx="7546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6476999" y="4057811"/>
            <a:ext cx="269184" cy="659260"/>
          </a:xfrm>
          <a:custGeom>
            <a:avLst/>
            <a:gdLst>
              <a:gd name="connsiteX0" fmla="*/ 0 w 378332"/>
              <a:gd name="connsiteY0" fmla="*/ 0 h 769257"/>
              <a:gd name="connsiteX1" fmla="*/ 377372 w 378332"/>
              <a:gd name="connsiteY1" fmla="*/ 377371 h 769257"/>
              <a:gd name="connsiteX2" fmla="*/ 87086 w 378332"/>
              <a:gd name="connsiteY2" fmla="*/ 769257 h 76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332" h="769257">
                <a:moveTo>
                  <a:pt x="0" y="0"/>
                </a:moveTo>
                <a:cubicBezTo>
                  <a:pt x="181429" y="124581"/>
                  <a:pt x="362858" y="249162"/>
                  <a:pt x="377372" y="377371"/>
                </a:cubicBezTo>
                <a:cubicBezTo>
                  <a:pt x="391886" y="505580"/>
                  <a:pt x="239486" y="637418"/>
                  <a:pt x="87086" y="769257"/>
                </a:cubicBezTo>
              </a:path>
            </a:pathLst>
          </a:custGeom>
          <a:noFill/>
          <a:ln w="127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24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Satisfying a contract, </a:t>
            </a:r>
            <a:r>
              <a:rPr lang="en-US" dirty="0" err="1" smtClean="0"/>
              <a:t>denotationally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does it really mean to satisfy a contract?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Define contract </a:t>
                </a:r>
                <a:r>
                  <a:rPr lang="en-US" dirty="0" err="1" smtClean="0"/>
                  <a:t>satisfication</a:t>
                </a:r>
                <a:r>
                  <a:rPr lang="en-US" dirty="0" smtClean="0"/>
                  <a:t>: 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C</a:t>
                </a:r>
                <a:r>
                  <a:rPr lang="en-US" dirty="0" smtClean="0"/>
                  <a:t> to be [f]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∈</m:t>
                    </m:r>
                  </m:oMath>
                </a14:m>
                <a:r>
                  <a:rPr lang="en-GB" dirty="0" smtClean="0"/>
                  <a:t> [C]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2167247"/>
            <a:ext cx="65849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9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058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Base contracts to FOL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590800"/>
                <a:ext cx="8229600" cy="4038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tx2"/>
                    </a:solidFill>
                    <a:cs typeface="Consolas" pitchFamily="49" charset="0"/>
                  </a:rPr>
                  <a:t>Predication: </a:t>
                </a:r>
                <a:r>
                  <a:rPr lang="en-US" dirty="0" smtClean="0"/>
                  <a:t>using a  function 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p : a -&gt; </a:t>
                </a:r>
                <a:r>
                  <a:rPr lang="en-US" dirty="0" err="1" smtClean="0">
                    <a:latin typeface="Consolas" pitchFamily="49" charset="0"/>
                    <a:cs typeface="Consolas" pitchFamily="49" charset="0"/>
                  </a:rPr>
                  <a:t>Bool</a:t>
                </a:r>
                <a:endParaRPr lang="en-US" dirty="0" smtClean="0">
                  <a:solidFill>
                    <a:schemeClr val="tx2"/>
                  </a:solidFill>
                  <a:cs typeface="Consolas" pitchFamily="49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 C[e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onsolas" pitchFamily="49" charset="0"/>
                      </a:rPr>
                      <m:t>∈</m:t>
                    </m:r>
                  </m:oMath>
                </a14:m>
                <a:r>
                  <a:rPr lang="en-GB" dirty="0" smtClean="0">
                    <a:latin typeface="Consolas" pitchFamily="49" charset="0"/>
                    <a:cs typeface="Consolas" pitchFamily="49" charset="0"/>
                  </a:rPr>
                  <a:t> {x | p}]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onsolas" pitchFamily="49" charset="0"/>
                      </a:rPr>
                      <m:t>≔</m:t>
                    </m:r>
                  </m:oMath>
                </a14:m>
                <a:r>
                  <a:rPr lang="en-GB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endParaRPr lang="en-GB" dirty="0">
                  <a:latin typeface="Consolas" pitchFamily="49" charset="0"/>
                  <a:cs typeface="Consolas" pitchFamily="49" charset="0"/>
                </a:endParaRPr>
              </a:p>
              <a:p>
                <a:pPr marL="0" indent="0">
                  <a:buNone/>
                </a:pPr>
                <a:r>
                  <a:rPr lang="en-GB" dirty="0" smtClean="0">
                    <a:latin typeface="Consolas" pitchFamily="49" charset="0"/>
                    <a:cs typeface="Consolas" pitchFamily="49" charset="0"/>
                  </a:rPr>
                  <a:t> 		E[e] = UNR </a:t>
                </a:r>
              </a:p>
              <a:p>
                <a:pPr marL="0" indent="0">
                  <a:buNone/>
                </a:pPr>
                <a:r>
                  <a:rPr lang="en-US" dirty="0" smtClean="0">
                    <a:cs typeface="Consolas" pitchFamily="49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cs typeface="Consolas" pitchFamily="49" charset="0"/>
                      </a:rPr>
                      <m:t>         </m:t>
                    </m:r>
                    <m:r>
                      <a:rPr lang="en-US" i="0">
                        <a:latin typeface="Cambria Math"/>
                        <a:cs typeface="Consolas" pitchFamily="49" charset="0"/>
                      </a:rPr>
                      <m:t>∨</m:t>
                    </m:r>
                  </m:oMath>
                </a14:m>
                <a:r>
                  <a:rPr lang="en-GB" dirty="0" smtClean="0">
                    <a:latin typeface="Consolas" pitchFamily="49" charset="0"/>
                    <a:cs typeface="Consolas" pitchFamily="49" charset="0"/>
                  </a:rPr>
                  <a:t>	E[p[e/x]]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onsolas" pitchFamily="49" charset="0"/>
                      </a:rPr>
                      <m:t>=</m:t>
                    </m:r>
                  </m:oMath>
                </a14:m>
                <a:r>
                  <a:rPr lang="en-GB" dirty="0" smtClean="0">
                    <a:latin typeface="Consolas" pitchFamily="49" charset="0"/>
                    <a:cs typeface="Consolas" pitchFamily="49" charset="0"/>
                  </a:rPr>
                  <a:t> True</a:t>
                </a:r>
              </a:p>
              <a:p>
                <a:pPr marL="0" indent="0">
                  <a:buNone/>
                </a:pPr>
                <a:r>
                  <a:rPr lang="en-US" dirty="0" smtClean="0">
                    <a:cs typeface="Consolas" pitchFamily="49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cs typeface="Consolas" pitchFamily="49" charset="0"/>
                      </a:rPr>
                      <m:t>         </m:t>
                    </m:r>
                    <m:r>
                      <a:rPr lang="en-US">
                        <a:latin typeface="Cambria Math"/>
                        <a:cs typeface="Consolas" pitchFamily="49" charset="0"/>
                      </a:rPr>
                      <m:t>∨</m:t>
                    </m:r>
                  </m:oMath>
                </a14:m>
                <a:r>
                  <a:rPr lang="en-GB" dirty="0" smtClean="0">
                    <a:latin typeface="Consolas" pitchFamily="49" charset="0"/>
                    <a:cs typeface="Consolas" pitchFamily="49" charset="0"/>
                  </a:rPr>
                  <a:t>	E[p[e/x</a:t>
                </a:r>
                <a:r>
                  <a:rPr lang="en-GB" dirty="0">
                    <a:latin typeface="Consolas" pitchFamily="49" charset="0"/>
                    <a:cs typeface="Consolas" pitchFamily="49" charset="0"/>
                  </a:rPr>
                  <a:t>]]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Consolas" pitchFamily="49" charset="0"/>
                      </a:rPr>
                      <m:t>=</m:t>
                    </m:r>
                  </m:oMath>
                </a14:m>
                <a:r>
                  <a:rPr lang="en-GB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GB" dirty="0" smtClean="0">
                    <a:latin typeface="Consolas" pitchFamily="49" charset="0"/>
                    <a:cs typeface="Consolas" pitchFamily="49" charset="0"/>
                  </a:rPr>
                  <a:t>UNR</a:t>
                </a:r>
              </a:p>
              <a:p>
                <a:endParaRPr lang="en-US" dirty="0" smtClean="0">
                  <a:solidFill>
                    <a:schemeClr val="tx2"/>
                  </a:solidFill>
                  <a:cs typeface="Consolas" pitchFamily="49" charset="0"/>
                </a:endParaRPr>
              </a:p>
              <a:p>
                <a:r>
                  <a:rPr lang="en-US" dirty="0" smtClean="0">
                    <a:solidFill>
                      <a:schemeClr val="tx2"/>
                    </a:solidFill>
                    <a:cs typeface="Consolas" pitchFamily="49" charset="0"/>
                  </a:rPr>
                  <a:t>Crash-freeness:</a:t>
                </a:r>
                <a:endParaRPr lang="en-GB" dirty="0" smtClean="0">
                  <a:solidFill>
                    <a:schemeClr val="tx2"/>
                  </a:solidFill>
                  <a:cs typeface="Consolas" pitchFamily="49" charset="0"/>
                </a:endParaRPr>
              </a:p>
              <a:p>
                <a:pPr marL="0" indent="0">
                  <a:buNone/>
                </a:pPr>
                <a:r>
                  <a:rPr lang="en-GB" dirty="0" smtClean="0">
                    <a:latin typeface="Consolas" pitchFamily="49" charset="0"/>
                    <a:cs typeface="Consolas" pitchFamily="49" charset="0"/>
                  </a:rPr>
                  <a:t>  C[e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onsolas" pitchFamily="49" charset="0"/>
                      </a:rPr>
                      <m:t>∈</m:t>
                    </m:r>
                  </m:oMath>
                </a14:m>
                <a:r>
                  <a:rPr lang="en-GB" dirty="0" smtClean="0">
                    <a:latin typeface="Consolas" pitchFamily="49" charset="0"/>
                    <a:cs typeface="Consolas" pitchFamily="49" charset="0"/>
                  </a:rPr>
                  <a:t> CF]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onsolas" pitchFamily="49" charset="0"/>
                      </a:rPr>
                      <m:t>≔</m:t>
                    </m:r>
                  </m:oMath>
                </a14:m>
                <a:r>
                  <a:rPr lang="en-GB" dirty="0" smtClean="0">
                    <a:latin typeface="Consolas" pitchFamily="49" charset="0"/>
                    <a:cs typeface="Consolas" pitchFamily="49" charset="0"/>
                  </a:rPr>
                  <a:t> CF(E[e])</a:t>
                </a:r>
              </a:p>
              <a:p>
                <a:pPr marL="0" indent="0">
                  <a:buNone/>
                </a:pPr>
                <a:r>
                  <a:rPr lang="en-GB" dirty="0" smtClean="0">
                    <a:latin typeface="Consolas" pitchFamily="49" charset="0"/>
                    <a:cs typeface="Consolas" pitchFamily="49" charset="0"/>
                  </a:rPr>
                  <a:t>    </a:t>
                </a:r>
                <a:r>
                  <a:rPr lang="en-GB" dirty="0" smtClean="0">
                    <a:cs typeface="Consolas" pitchFamily="49" charset="0"/>
                  </a:rPr>
                  <a:t>where </a:t>
                </a:r>
                <a:r>
                  <a:rPr lang="en-GB" dirty="0" smtClean="0">
                    <a:latin typeface="Consolas" pitchFamily="49" charset="0"/>
                    <a:cs typeface="Consolas" pitchFamily="49" charset="0"/>
                  </a:rPr>
                  <a:t>CF</a:t>
                </a:r>
                <a:r>
                  <a:rPr lang="en-GB" dirty="0" smtClean="0">
                    <a:cs typeface="Consolas" pitchFamily="49" charset="0"/>
                  </a:rPr>
                  <a:t> </a:t>
                </a:r>
                <a:r>
                  <a:rPr lang="en-GB" dirty="0" err="1" smtClean="0">
                    <a:cs typeface="Consolas" pitchFamily="49" charset="0"/>
                  </a:rPr>
                  <a:t>axiomatises</a:t>
                </a:r>
                <a:r>
                  <a:rPr lang="en-GB" dirty="0" smtClean="0">
                    <a:cs typeface="Consolas" pitchFamily="49" charset="0"/>
                  </a:rPr>
                  <a:t> domain-theoretic crash-freedom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590800"/>
                <a:ext cx="8229600" cy="4038600"/>
              </a:xfrm>
              <a:blipFill rotWithShape="1">
                <a:blip r:embed="rId2"/>
                <a:stretch>
                  <a:fillRect l="-593" t="-1357" r="-963" b="-1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457200" y="1524000"/>
                <a:ext cx="8229600" cy="106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(Part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𝑐𝑜𝑛𝑡𝑟𝑎𝑐𝑡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 smtClean="0"/>
                  <a:t>C[e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Consolas" pitchFamily="49" charset="0"/>
                      </a:rPr>
                      <m:t>∈</m:t>
                    </m:r>
                  </m:oMath>
                </a14:m>
                <a:r>
                  <a:rPr lang="en-GB" dirty="0" smtClean="0"/>
                  <a:t> C] = translation of “expression e satisfies contract C”</a:t>
                </a: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24000"/>
                <a:ext cx="8229600" cy="1066800"/>
              </a:xfrm>
              <a:prstGeom prst="rect">
                <a:avLst/>
              </a:prstGeom>
              <a:blipFill rotWithShape="1">
                <a:blip r:embed="rId3"/>
                <a:stretch>
                  <a:fillRect l="-1111" t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48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Justified by </a:t>
            </a:r>
            <a:r>
              <a:rPr lang="en-US" dirty="0" err="1" smtClean="0"/>
              <a:t>Denotational</a:t>
            </a:r>
            <a:r>
              <a:rPr lang="en-US" dirty="0" smtClean="0"/>
              <a:t> Semantics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Say Z3 proves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𝑑𝑒𝑓𝑖𝑛𝑖𝑡𝑖𝑜𝑛𝑠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𝑝𝑟𝑒𝑙𝑢𝑑𝑒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,¬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𝑐𝑜𝑛𝑡𝑟𝑎𝑐𝑡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UNSATISFIABLE</a:t>
                </a:r>
                <a:endParaRPr lang="en-GB" dirty="0"/>
              </a:p>
              <a:p>
                <a:r>
                  <a:rPr lang="en-GB" dirty="0"/>
                  <a:t>What does it say about the contract in our program?</a:t>
                </a:r>
              </a:p>
              <a:p>
                <a:endParaRPr lang="en-GB" dirty="0"/>
              </a:p>
              <a:p>
                <a:r>
                  <a:rPr lang="en-US" dirty="0" smtClean="0"/>
                  <a:t>Using a </a:t>
                </a:r>
                <a:r>
                  <a:rPr lang="en-US" dirty="0" err="1"/>
                  <a:t>uni</a:t>
                </a:r>
                <a:r>
                  <a:rPr lang="en-US" dirty="0"/>
                  <a:t>-typed </a:t>
                </a:r>
                <a:r>
                  <a:rPr lang="en-US" dirty="0" err="1"/>
                  <a:t>denotational</a:t>
                </a:r>
                <a:r>
                  <a:rPr lang="en-US" dirty="0"/>
                  <a:t>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dirty="0"/>
                  <a:t>, we show: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⊨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𝑑𝑒𝑓𝑖𝑛𝑖𝑡𝑖𝑜𝑛𝑠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𝑝𝑟𝑒𝑙𝑢𝑑𝑒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Hence a proof as above gives us: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⊨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𝑐𝑜𝑛𝑡𝑟𝑎𝑐𝑡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:r>
                  <a:rPr lang="en-GB" dirty="0"/>
                  <a:t>   i.e. the contract holds for the program.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405185"/>
            <a:ext cx="7504113" cy="177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178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a tool that implements this!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5334000" y="2819400"/>
            <a:ext cx="3124200" cy="2133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BUT </a:t>
            </a:r>
          </a:p>
          <a:p>
            <a:pPr algn="ctr"/>
            <a:r>
              <a:rPr lang="en-GB" dirty="0" smtClean="0"/>
              <a:t>if the contract doesn’t hold</a:t>
            </a:r>
          </a:p>
          <a:p>
            <a:pPr algn="ctr"/>
            <a:r>
              <a:rPr lang="en-GB" dirty="0" smtClean="0"/>
              <a:t>all theorem </a:t>
            </a:r>
            <a:r>
              <a:rPr lang="en-GB" dirty="0" err="1" smtClean="0"/>
              <a:t>provers</a:t>
            </a:r>
            <a:r>
              <a:rPr lang="en-GB" dirty="0" smtClean="0"/>
              <a:t> diverge!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865687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118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:)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40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applications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Axioms for partial applications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endParaRPr lang="en-US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∀ </m:t>
                    </m:r>
                  </m:oMath>
                </a14:m>
                <a:r>
                  <a:rPr lang="en-US" sz="2400" dirty="0" smtClean="0"/>
                  <a:t>x y, f(</a:t>
                </a:r>
                <a:r>
                  <a:rPr lang="en-US" sz="2400" dirty="0" err="1" smtClean="0"/>
                  <a:t>x,y</a:t>
                </a:r>
                <a:r>
                  <a:rPr lang="en-US" sz="2400" dirty="0" smtClean="0"/>
                  <a:t>) = 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∀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x y, app(app(</a:t>
                </a:r>
                <a:r>
                  <a:rPr lang="en-US" sz="2400" dirty="0" err="1" smtClean="0"/>
                  <a:t>f_ptr,x</a:t>
                </a:r>
                <a:r>
                  <a:rPr lang="en-US" sz="2400" dirty="0" smtClean="0"/>
                  <a:t>),y) = f(</a:t>
                </a:r>
                <a:r>
                  <a:rPr lang="en-US" sz="2400" dirty="0" err="1" smtClean="0"/>
                  <a:t>x,y</a:t>
                </a:r>
                <a:r>
                  <a:rPr lang="en-US" sz="2400" dirty="0" smtClean="0"/>
                  <a:t>)</a:t>
                </a:r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dirty="0" smtClean="0"/>
                  <a:t>Treat partial applications by using </a:t>
                </a:r>
                <a:r>
                  <a:rPr lang="en-US" dirty="0" err="1" smtClean="0"/>
                  <a:t>f_ptr</a:t>
                </a:r>
                <a:r>
                  <a:rPr lang="en-US" dirty="0" smtClean="0"/>
                  <a:t> and app() instead of f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  <a:blipFill rotWithShape="1">
                <a:blip r:embed="rId2"/>
                <a:stretch>
                  <a:fillRect l="-593" t="-9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590800" y="2281311"/>
            <a:ext cx="3505200" cy="609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 :: </a:t>
            </a:r>
            <a:r>
              <a:rPr lang="en-US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x y = …</a:t>
            </a:r>
          </a:p>
        </p:txBody>
      </p:sp>
    </p:spTree>
    <p:extLst>
      <p:ext uri="{BB962C8B-B14F-4D97-AF65-F5344CB8AC3E}">
        <p14:creationId xmlns:p14="http://schemas.microsoft.com/office/powerpoint/2010/main" val="342775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Gill Sans / Arial">
      <a:majorFont>
        <a:latin typeface="Gill Sans MT"/>
        <a:ea typeface=""/>
        <a:cs typeface=""/>
      </a:majorFont>
      <a:minorFont>
        <a:latin typeface="Arial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5181</TotalTime>
  <Words>1317</Words>
  <Application>Microsoft Office PowerPoint</Application>
  <PresentationFormat>On-screen Show (4:3)</PresentationFormat>
  <Paragraphs>256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HALO: Haskell to Logic through Denotational Semantics </vt:lpstr>
      <vt:lpstr>Static Contract Checking for Haskell</vt:lpstr>
      <vt:lpstr>Check contracts using an FOL theorem prover</vt:lpstr>
      <vt:lpstr>Satisfying a contract, denotationally</vt:lpstr>
      <vt:lpstr>Example: Base contracts to FOL</vt:lpstr>
      <vt:lpstr>Justified by Denotational Semantics</vt:lpstr>
      <vt:lpstr>We have a tool that implements this!</vt:lpstr>
      <vt:lpstr>Backup slides</vt:lpstr>
      <vt:lpstr>Partial applications</vt:lpstr>
      <vt:lpstr>Moving forward to new territory</vt:lpstr>
      <vt:lpstr>Fixed point induction</vt:lpstr>
      <vt:lpstr>Static verification for functional programs</vt:lpstr>
      <vt:lpstr>Admissibility and induction</vt:lpstr>
      <vt:lpstr>Minimize to the terms I’m interested in</vt:lpstr>
      <vt:lpstr>Minimize to the terms I’m interested in</vt:lpstr>
      <vt:lpstr>Type classes: the problem</vt:lpstr>
      <vt:lpstr>Type classes: solution</vt:lpstr>
      <vt:lpstr>Ideas for separate compilation</vt:lpstr>
      <vt:lpstr>Int vs Int#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HALO: Haskell to Logic through Denotational Semantics</dc:title>
  <dc:creator>Dimitrios Vytiniotis;Dan Rosén;Simon Peyton-Jones</dc:creator>
  <cp:lastModifiedBy>Dan Rosén</cp:lastModifiedBy>
  <cp:revision>491</cp:revision>
  <dcterms:created xsi:type="dcterms:W3CDTF">2012-02-17T08:25:36Z</dcterms:created>
  <dcterms:modified xsi:type="dcterms:W3CDTF">2012-07-19T13:01:52Z</dcterms:modified>
</cp:coreProperties>
</file>