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2" r:id="rId5"/>
    <p:sldId id="265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12740217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710819" y="1168329"/>
            <a:ext cx="8781499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122" y="2055278"/>
            <a:ext cx="8571260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122" y="3941492"/>
            <a:ext cx="8571260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49" y="2349926"/>
            <a:ext cx="4151753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7582" y="794719"/>
            <a:ext cx="5460857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1"/>
            <a:ext cx="12562345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6970846" y="1699589"/>
            <a:ext cx="4382069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813" y="2349924"/>
            <a:ext cx="4149396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678" y="802808"/>
            <a:ext cx="5491055" cy="525480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6" y="2349924"/>
            <a:ext cx="414939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583" y="803186"/>
            <a:ext cx="545521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12740217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3204635" y="1158902"/>
            <a:ext cx="5756912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531" y="2028827"/>
            <a:ext cx="5550603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5531" y="3843339"/>
            <a:ext cx="5550603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37" y="2355068"/>
            <a:ext cx="4162884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7352" y="804029"/>
            <a:ext cx="5455565" cy="245934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3711" y="3585104"/>
            <a:ext cx="5459205" cy="24706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37" y="2355848"/>
            <a:ext cx="4162884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484" y="802200"/>
            <a:ext cx="5073497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515" y="1487999"/>
            <a:ext cx="5072899" cy="17753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0014" y="3585518"/>
            <a:ext cx="5092900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0014" y="4270332"/>
            <a:ext cx="5092900" cy="17854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6" y="2349924"/>
            <a:ext cx="4149396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3440" y="6227064"/>
            <a:ext cx="10472928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1968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381634" y="1"/>
            <a:ext cx="12562345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853440" y="1699589"/>
            <a:ext cx="4382069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6" y="2349925"/>
            <a:ext cx="4149396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582" y="801391"/>
            <a:ext cx="5460857" cy="524949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406" y="3575324"/>
            <a:ext cx="4149396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12740217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859284" y="1698332"/>
            <a:ext cx="5810336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9568" y="0"/>
            <a:ext cx="4652432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0" y="2336403"/>
            <a:ext cx="5596888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086" y="3601942"/>
            <a:ext cx="5599005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3441" y="6227064"/>
            <a:ext cx="581152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3951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406" y="2349925"/>
            <a:ext cx="4149396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7584" y="794719"/>
            <a:ext cx="5438785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440" y="6227064"/>
            <a:ext cx="1047292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1968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Solución</a:t>
            </a:r>
            <a:r>
              <a:t> Predictiva con Integración Multicloud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Modelo en estrella y análisis predictivo de precios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Diagrama Arquitectura</a:t>
            </a:r>
            <a:br>
              <a:rPr lang="es-CO" dirty="0"/>
            </a:br>
            <a:r>
              <a:rPr lang="es-CO" dirty="0"/>
              <a:t>Simplificado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6FC39E-59C9-461E-8F11-FBAFA689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09" y="2471681"/>
            <a:ext cx="4382558" cy="19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5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Impacto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Negocio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400"/>
              </a:spcBef>
              <a:spcAft>
                <a:spcPts val="400"/>
              </a:spcAft>
            </a:pPr>
            <a:r>
              <a:rPr lang="es-MX" sz="1700" b="1" dirty="0">
                <a:solidFill>
                  <a:srgbClr val="000000"/>
                </a:solidFill>
              </a:rPr>
              <a:t>Problemas Comunes:</a:t>
            </a:r>
            <a:endParaRPr lang="es-MX" sz="1700" b="1" dirty="0"/>
          </a:p>
          <a:p>
            <a:pPr lvl="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Falta de estandarización en los datos.</a:t>
            </a:r>
          </a:p>
          <a:p>
            <a:pPr lvl="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MX" sz="15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Dificultad para predecir precios de productos nuevos.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sz="1500" dirty="0">
              <a:solidFill>
                <a:srgbClr val="000000"/>
              </a:solidFill>
            </a:endParaRP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Dificultad para acceder a los datos y hacer análisis a escala.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Infraestructura rígida y no escalable</a:t>
            </a:r>
            <a: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s-MX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Impacto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Negocio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700" b="1" dirty="0">
                <a:solidFill>
                  <a:srgbClr val="000000"/>
                </a:solidFill>
              </a:rPr>
              <a:t>Nuestra Solución :</a:t>
            </a:r>
          </a:p>
          <a:p>
            <a:pPr lvl="1" fontAlgn="base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Arquitectura </a:t>
            </a:r>
            <a:r>
              <a:rPr lang="es-MX" sz="1500" dirty="0" err="1">
                <a:solidFill>
                  <a:srgbClr val="000000"/>
                </a:solidFill>
              </a:rPr>
              <a:t>medallion</a:t>
            </a:r>
            <a:r>
              <a:rPr lang="es-MX" sz="1500" dirty="0">
                <a:solidFill>
                  <a:srgbClr val="000000"/>
                </a:solidFill>
              </a:rPr>
              <a:t> organiza el flujo de datos de forma modular.</a:t>
            </a:r>
          </a:p>
          <a:p>
            <a:pPr lvl="1" fontAlgn="base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Modelo en estrella permite consultas rápidas y eficientes.</a:t>
            </a:r>
          </a:p>
          <a:p>
            <a:pPr lvl="1" fontAlgn="base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ML + </a:t>
            </a:r>
            <a:r>
              <a:rPr lang="es-MX" sz="1500" dirty="0" err="1">
                <a:solidFill>
                  <a:srgbClr val="000000"/>
                </a:solidFill>
              </a:rPr>
              <a:t>MLflow</a:t>
            </a:r>
            <a:r>
              <a:rPr lang="es-MX" sz="1500" dirty="0">
                <a:solidFill>
                  <a:srgbClr val="000000"/>
                </a:solidFill>
              </a:rPr>
              <a:t> automatiza el entrenamiento, registro y monitoreo de modelos.</a:t>
            </a:r>
          </a:p>
          <a:p>
            <a:pPr lvl="1" fontAlgn="base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Soporte </a:t>
            </a:r>
            <a:r>
              <a:rPr lang="es-MX" sz="1500" dirty="0" err="1">
                <a:solidFill>
                  <a:srgbClr val="000000"/>
                </a:solidFill>
              </a:rPr>
              <a:t>multicloud</a:t>
            </a:r>
            <a:r>
              <a:rPr lang="es-MX" sz="1500" dirty="0">
                <a:solidFill>
                  <a:srgbClr val="000000"/>
                </a:solidFill>
              </a:rPr>
              <a:t> asegura portabilidad y resiliencia.</a:t>
            </a:r>
            <a:br>
              <a:rPr lang="es-MX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29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Impacto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Negocio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400"/>
              </a:spcBef>
              <a:spcAft>
                <a:spcPts val="400"/>
              </a:spcAft>
            </a:pPr>
            <a:r>
              <a:rPr lang="es-MX" sz="1700" b="1" dirty="0">
                <a:solidFill>
                  <a:srgbClr val="000000"/>
                </a:solidFill>
              </a:rPr>
              <a:t>Decisiones más informadas como:</a:t>
            </a:r>
            <a:endParaRPr lang="es-MX" sz="1700" b="1" dirty="0"/>
          </a:p>
          <a:p>
            <a:pPr lvl="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¿Qué productos tienen precios inconsistentes?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¿Cuáles atributos influyen más en el precio?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¿Qué categoría necesita ajuste de precios?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0000"/>
                </a:solidFill>
              </a:rPr>
              <a:t>¿Cuál es el precio óptimo para nuevos productos?</a:t>
            </a:r>
          </a:p>
          <a:p>
            <a:pPr marL="342900" lvl="1" indent="0" fontAlgn="base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s-MX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Estrella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La base de </a:t>
            </a:r>
            <a:r>
              <a:rPr dirty="0" err="1"/>
              <a:t>datos</a:t>
            </a:r>
            <a:r>
              <a:rPr dirty="0"/>
              <a:t> se </a:t>
            </a:r>
            <a:r>
              <a:rPr dirty="0" err="1"/>
              <a:t>estructuró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un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estrella</a:t>
            </a:r>
            <a:r>
              <a:rPr lang="es-CO" dirty="0"/>
              <a:t> el cual consiste en una tabla de hechos donde se almacenan las transacciones y tablas de dimensiones donde se almacenan las características que pueden tener esas transacciones.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en Estrella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Este modelo permite: </a:t>
            </a:r>
          </a:p>
          <a:p>
            <a:pPr marL="514350" lvl="2">
              <a:spcBef>
                <a:spcPts val="750"/>
              </a:spcBef>
            </a:pPr>
            <a:r>
              <a:rPr lang="es-MX" sz="1400" dirty="0"/>
              <a:t>consultas más rápidas</a:t>
            </a:r>
          </a:p>
          <a:p>
            <a:pPr marL="514350" lvl="2">
              <a:spcBef>
                <a:spcPts val="750"/>
              </a:spcBef>
            </a:pPr>
            <a:r>
              <a:rPr lang="es-MX" sz="1400" dirty="0"/>
              <a:t>mejor compresión de datos</a:t>
            </a:r>
          </a:p>
          <a:p>
            <a:pPr marL="514350" lvl="2">
              <a:spcBef>
                <a:spcPts val="750"/>
              </a:spcBef>
            </a:pPr>
            <a:r>
              <a:rPr lang="es-MX" sz="1400" dirty="0"/>
              <a:t>mantenimiento más fácil</a:t>
            </a:r>
          </a:p>
          <a:p>
            <a:pPr marL="514350" lvl="2">
              <a:spcBef>
                <a:spcPts val="750"/>
              </a:spcBef>
            </a:pPr>
            <a:r>
              <a:rPr lang="es-MX" sz="1400" dirty="0"/>
              <a:t>permite realizar consultas desde cualquier herramienta de BI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9062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en Estrella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B07E4-6E48-47A3-81E9-94F3220E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7" y="2589539"/>
            <a:ext cx="4308993" cy="16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del Modelo Predictivo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Se </a:t>
            </a:r>
            <a:r>
              <a:rPr lang="es-CO" dirty="0"/>
              <a:t>entrenaron</a:t>
            </a:r>
            <a:r>
              <a:rPr dirty="0"/>
              <a:t> mod</a:t>
            </a:r>
            <a:r>
              <a:rPr lang="es-CO" dirty="0"/>
              <a:t>e</a:t>
            </a:r>
            <a:r>
              <a:rPr dirty="0"/>
              <a:t>los de </a:t>
            </a:r>
            <a:r>
              <a:rPr lang="es-CO" dirty="0"/>
              <a:t>regresión</a:t>
            </a:r>
            <a:r>
              <a:rPr dirty="0"/>
              <a:t> lineal y </a:t>
            </a:r>
            <a:r>
              <a:rPr lang="es-CO" dirty="0" err="1"/>
              <a:t>Random</a:t>
            </a:r>
            <a:r>
              <a:rPr lang="es-CO" dirty="0"/>
              <a:t> Forest </a:t>
            </a:r>
            <a:r>
              <a:rPr dirty="0"/>
              <a:t>para </a:t>
            </a:r>
            <a:r>
              <a:rPr dirty="0" err="1"/>
              <a:t>predecir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precio</a:t>
            </a:r>
            <a:r>
              <a:rPr dirty="0"/>
              <a:t>.</a:t>
            </a:r>
            <a:endParaRPr lang="es-CO" dirty="0"/>
          </a:p>
          <a:p>
            <a:r>
              <a:rPr lang="es-MX" dirty="0"/>
              <a:t>Los modelos permiten estimar precios de prendas según sus características.</a:t>
            </a:r>
            <a:endParaRPr dirty="0"/>
          </a:p>
          <a:p>
            <a:r>
              <a:rPr dirty="0" err="1"/>
              <a:t>Métrica</a:t>
            </a:r>
            <a:r>
              <a:rPr dirty="0"/>
              <a:t> RMSE </a:t>
            </a:r>
            <a:r>
              <a:rPr lang="es-CO" dirty="0"/>
              <a:t>(errores de predicción) </a:t>
            </a:r>
            <a:r>
              <a:rPr dirty="0" err="1"/>
              <a:t>obtenida</a:t>
            </a:r>
            <a:r>
              <a:rPr dirty="0"/>
              <a:t>:</a:t>
            </a:r>
          </a:p>
          <a:p>
            <a:pPr marL="514350" lvl="2">
              <a:spcBef>
                <a:spcPts val="750"/>
              </a:spcBef>
            </a:pPr>
            <a:r>
              <a:rPr sz="1400" dirty="0" err="1"/>
              <a:t>Regresión</a:t>
            </a:r>
            <a:r>
              <a:rPr sz="1400" dirty="0"/>
              <a:t> Lineal: 54.21</a:t>
            </a:r>
          </a:p>
          <a:p>
            <a:pPr marL="514350" lvl="2">
              <a:spcBef>
                <a:spcPts val="750"/>
              </a:spcBef>
            </a:pPr>
            <a:r>
              <a:rPr sz="1400" dirty="0"/>
              <a:t>Random Forest: 55.06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Resultados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Predictivo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MX" dirty="0"/>
              <a:t>Interpretación:</a:t>
            </a:r>
          </a:p>
          <a:p>
            <a:pPr lvl="1">
              <a:spcBef>
                <a:spcPts val="750"/>
              </a:spcBef>
              <a:spcAft>
                <a:spcPts val="1200"/>
              </a:spcAft>
            </a:pPr>
            <a:r>
              <a:rPr lang="es-MX" sz="1600" dirty="0"/>
              <a:t>Ambos modelos son comparables, pero la Regresión Lineal es más interpretable, ideal para el equipo de negocio.</a:t>
            </a:r>
          </a:p>
          <a:p>
            <a:pPr lvl="1">
              <a:spcBef>
                <a:spcPts val="750"/>
              </a:spcBef>
              <a:spcAft>
                <a:spcPts val="1200"/>
              </a:spcAft>
            </a:pPr>
            <a:r>
              <a:rPr lang="es-MX" sz="1600" dirty="0"/>
              <a:t>La variable más influyente fue </a:t>
            </a:r>
            <a:r>
              <a:rPr lang="es-MX" sz="1600" dirty="0" err="1"/>
              <a:t>Category</a:t>
            </a:r>
            <a:r>
              <a:rPr lang="es-MX" sz="1600" dirty="0"/>
              <a:t>, seguida por Brand y Material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157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Detección de patrones que permiten ajustar oferta según la demanda.</a:t>
            </a:r>
            <a:endParaRPr lang="es-CO" dirty="0"/>
          </a:p>
          <a:p>
            <a:r>
              <a:rPr dirty="0" err="1"/>
              <a:t>Identificación</a:t>
            </a:r>
            <a:r>
              <a:rPr dirty="0"/>
              <a:t> de </a:t>
            </a:r>
            <a:r>
              <a:rPr dirty="0" err="1"/>
              <a:t>tendencias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lang="es-CO" dirty="0"/>
              <a:t>precios </a:t>
            </a:r>
            <a:r>
              <a:rPr dirty="0"/>
              <a:t> de </a:t>
            </a:r>
            <a:r>
              <a:rPr dirty="0" err="1"/>
              <a:t>productos</a:t>
            </a:r>
            <a:r>
              <a:rPr dirty="0"/>
              <a:t>.</a:t>
            </a:r>
          </a:p>
          <a:p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inventarios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predicción</a:t>
            </a:r>
            <a:r>
              <a:rPr dirty="0"/>
              <a:t> de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precio</a:t>
            </a:r>
            <a:r>
              <a:rPr dirty="0"/>
              <a:t>.</a:t>
            </a:r>
            <a:endParaRPr lang="es-CO" dirty="0"/>
          </a:p>
          <a:p>
            <a:r>
              <a:rPr lang="es-MX" dirty="0"/>
              <a:t>Optimización de inventarios mediante predicción de demanda estacional.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Beneficios comerciales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s-MX" dirty="0"/>
          </a:p>
          <a:p>
            <a:pPr fontAlgn="base"/>
            <a:r>
              <a:rPr lang="es-MX" dirty="0"/>
              <a:t>Mejora la toma de decisiones en </a:t>
            </a:r>
            <a:r>
              <a:rPr lang="es-MX" dirty="0" err="1"/>
              <a:t>pricing</a:t>
            </a:r>
            <a:r>
              <a:rPr lang="es-MX" dirty="0"/>
              <a:t> y promociones.</a:t>
            </a:r>
          </a:p>
          <a:p>
            <a:pPr fontAlgn="base"/>
            <a:r>
              <a:rPr lang="es-MX" dirty="0"/>
              <a:t>Optimización de precios con modelos predictivos, mejorando márgenes de ganancia.</a:t>
            </a:r>
          </a:p>
          <a:p>
            <a:pPr fontAlgn="base"/>
            <a:r>
              <a:rPr lang="es-MX" dirty="0"/>
              <a:t>Mejora en la experiencia del cliente con recomendaciones más precisas.</a:t>
            </a:r>
          </a:p>
          <a:p>
            <a:pPr fontAlgn="base"/>
            <a:r>
              <a:rPr lang="es-MX" dirty="0"/>
              <a:t>Mejora en satisfacción del cliente al encontrar una mejor relación costo/beneficio</a:t>
            </a:r>
          </a:p>
          <a:p>
            <a:pPr fontAlgn="base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158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Diseño de Solución </a:t>
            </a:r>
            <a:r>
              <a:rPr dirty="0" err="1"/>
              <a:t>Simplificado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Lectura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almacenamiento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 (AWS, Azure o GCP).</a:t>
            </a:r>
          </a:p>
          <a:p>
            <a:r>
              <a:rPr dirty="0" err="1"/>
              <a:t>Procesamiento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entrenamiento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Databricks.</a:t>
            </a:r>
          </a:p>
          <a:p>
            <a:r>
              <a:rPr lang="es-CO" dirty="0" err="1"/>
              <a:t>Arqutiectura</a:t>
            </a:r>
            <a:r>
              <a:rPr lang="es-CO" dirty="0"/>
              <a:t> de datos </a:t>
            </a:r>
            <a:r>
              <a:rPr lang="es-CO" dirty="0" err="1"/>
              <a:t>Medallion</a:t>
            </a:r>
            <a:endParaRPr lang="es-CO" dirty="0"/>
          </a:p>
          <a:p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almacenados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formato</a:t>
            </a:r>
            <a:r>
              <a:rPr dirty="0"/>
              <a:t> Parquet y JSON </a:t>
            </a:r>
            <a:r>
              <a:rPr dirty="0" err="1"/>
              <a:t>accesibles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nube</a:t>
            </a:r>
            <a:r>
              <a:rPr dirty="0"/>
              <a:t>.</a:t>
            </a:r>
          </a:p>
          <a:p>
            <a:r>
              <a:rPr dirty="0" err="1"/>
              <a:t>Registro</a:t>
            </a:r>
            <a:r>
              <a:rPr dirty="0"/>
              <a:t> y </a:t>
            </a:r>
            <a:r>
              <a:rPr dirty="0" err="1"/>
              <a:t>seguimiento</a:t>
            </a:r>
            <a:r>
              <a:rPr dirty="0"/>
              <a:t> de </a:t>
            </a:r>
            <a:r>
              <a:rPr dirty="0" err="1"/>
              <a:t>experimentos</a:t>
            </a:r>
            <a:r>
              <a:rPr dirty="0"/>
              <a:t> con </a:t>
            </a:r>
            <a:r>
              <a:rPr dirty="0" err="1"/>
              <a:t>MLflow</a:t>
            </a:r>
            <a:r>
              <a:rPr dirty="0"/>
              <a:t> para </a:t>
            </a:r>
            <a:r>
              <a:rPr dirty="0" err="1"/>
              <a:t>trazabilidad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Solución Predictiva con Integración Multicloud</vt:lpstr>
      <vt:lpstr>Descripción Modelo en Estrella</vt:lpstr>
      <vt:lpstr>Modelo en Estrella</vt:lpstr>
      <vt:lpstr>Modelo en Estrella</vt:lpstr>
      <vt:lpstr>Resultados del Modelo Predictivo</vt:lpstr>
      <vt:lpstr>Resultados del Modelo Predictivo</vt:lpstr>
      <vt:lpstr>Casos de uso prácticos</vt:lpstr>
      <vt:lpstr>Beneficios comerciales</vt:lpstr>
      <vt:lpstr>Diseño de Solución Simplificado</vt:lpstr>
      <vt:lpstr>Diagrama Arquitectura Simplificado</vt:lpstr>
      <vt:lpstr>Impacto en el Negocio</vt:lpstr>
      <vt:lpstr>Impacto en el Negocio</vt:lpstr>
      <vt:lpstr>Impacto en el Negocio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Predictiva con Integración Multicloud</dc:title>
  <dc:creator>mariana estefania castro gomez</dc:creator>
  <cp:lastModifiedBy>mariana estefania castro gomez</cp:lastModifiedBy>
  <cp:revision>1</cp:revision>
  <dcterms:created xsi:type="dcterms:W3CDTF">2025-05-16T15:56:20Z</dcterms:created>
  <dcterms:modified xsi:type="dcterms:W3CDTF">2025-05-16T15:56:56Z</dcterms:modified>
</cp:coreProperties>
</file>