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Caveat"/>
      <p:regular r:id="rId63"/>
      <p:bold r:id="rId64"/>
    </p:embeddedFont>
    <p:embeddedFont>
      <p:font typeface="Roboto Mono"/>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8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187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Caveat-bold.fntdata"/><Relationship Id="rId63" Type="http://schemas.openxmlformats.org/officeDocument/2006/relationships/font" Target="fonts/Caveat-regular.fntdata"/><Relationship Id="rId22" Type="http://schemas.openxmlformats.org/officeDocument/2006/relationships/slide" Target="slides/slide17.xml"/><Relationship Id="rId66" Type="http://schemas.openxmlformats.org/officeDocument/2006/relationships/font" Target="fonts/RobotoMono-bold.fntdata"/><Relationship Id="rId21" Type="http://schemas.openxmlformats.org/officeDocument/2006/relationships/slide" Target="slides/slide16.xml"/><Relationship Id="rId65" Type="http://schemas.openxmlformats.org/officeDocument/2006/relationships/font" Target="fonts/RobotoMono-regular.fntdata"/><Relationship Id="rId24" Type="http://schemas.openxmlformats.org/officeDocument/2006/relationships/slide" Target="slides/slide19.xml"/><Relationship Id="rId68" Type="http://schemas.openxmlformats.org/officeDocument/2006/relationships/font" Target="fonts/RobotoMono-boldItalic.fntdata"/><Relationship Id="rId23" Type="http://schemas.openxmlformats.org/officeDocument/2006/relationships/slide" Target="slides/slide18.xml"/><Relationship Id="rId67" Type="http://schemas.openxmlformats.org/officeDocument/2006/relationships/font" Target="fonts/RobotoMono-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I’m going to tell you a little about my project: SmartFin - Implementing a Financial Domain-Specific Language for Smart Contracts. Let’s get right into it!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b8c70731a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b8c70731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But what does the SmartFin DSL actually look like?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SmartFin financial contract is made up of several keywords, called “combinators” - a contract can consist of a single combinator, or a combination of combinators.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Let’s go through some simple combinators to get the idea.</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combinator “zero” represents a contract with no obligations, requiring nothing to be done when acquired.</a:t>
            </a:r>
            <a:endParaRPr>
              <a:solidFill>
                <a:schemeClr val="dk1"/>
              </a:solidFill>
            </a:endParaRPr>
          </a:p>
          <a:p>
            <a:pPr indent="-298450" lvl="0" marL="9144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combinator “one” represents a contract requiring the counter-party to pay the holder 1 Wei upon acquisition - this is the smallest denomination of the Ethereum platform’s cryptocurrency.</a:t>
            </a:r>
            <a:endParaRPr>
              <a:solidFill>
                <a:schemeClr val="dk1"/>
              </a:solidFill>
            </a:endParaRPr>
          </a:p>
          <a:p>
            <a:pPr indent="-298450" lvl="1" marL="9144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An example of a combinator which takes an argument is “give”, which reverses the responsibilities in the given sub-contract. For example, the contract “give one” would require the </a:t>
            </a:r>
            <a:r>
              <a:rPr i="1" lang="en">
                <a:solidFill>
                  <a:schemeClr val="dk1"/>
                </a:solidFill>
              </a:rPr>
              <a:t>holder</a:t>
            </a:r>
            <a:r>
              <a:rPr lang="en">
                <a:solidFill>
                  <a:schemeClr val="dk1"/>
                </a:solidFill>
              </a:rPr>
              <a:t> to pay the </a:t>
            </a:r>
            <a:r>
              <a:rPr i="1" lang="en">
                <a:solidFill>
                  <a:schemeClr val="dk1"/>
                </a:solidFill>
              </a:rPr>
              <a:t>counter-party</a:t>
            </a:r>
            <a:r>
              <a:rPr lang="en">
                <a:solidFill>
                  <a:schemeClr val="dk1"/>
                </a:solidFill>
              </a:rPr>
              <a:t> 1 Wei.</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b8781943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b8781943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But what does the SmartFin DSL actually look like?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SmartFin financial contract is made up of several keywords, called “combinators” - a contract can consist of a single combinator, or a combination of combinators.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Let’s go through some simple combinators to get the idea.</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combinator “zero” represents a contract with no obligations, requiring nothing to be done when acquired.</a:t>
            </a:r>
            <a:endParaRPr>
              <a:solidFill>
                <a:schemeClr val="dk1"/>
              </a:solidFill>
            </a:endParaRPr>
          </a:p>
          <a:p>
            <a:pPr indent="-298450" lvl="0" marL="9144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combinator “one” represents a contract requiring the counter-party to pay the holder 1 Wei upon acquisition - this is the smallest denomination of the Ethereum platform’s cryptocurrency.</a:t>
            </a:r>
            <a:endParaRPr>
              <a:solidFill>
                <a:schemeClr val="dk1"/>
              </a:solidFill>
            </a:endParaRPr>
          </a:p>
          <a:p>
            <a:pPr indent="-298450" lvl="1" marL="9144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An example of a combinator which takes an argument is “give”, which reverses the responsibilities in the given sub-contract. For example, the contract “give one” would require the </a:t>
            </a:r>
            <a:r>
              <a:rPr i="1" lang="en">
                <a:solidFill>
                  <a:schemeClr val="dk1"/>
                </a:solidFill>
              </a:rPr>
              <a:t>holder</a:t>
            </a:r>
            <a:r>
              <a:rPr lang="en">
                <a:solidFill>
                  <a:schemeClr val="dk1"/>
                </a:solidFill>
              </a:rPr>
              <a:t> to pay the </a:t>
            </a:r>
            <a:r>
              <a:rPr i="1" lang="en">
                <a:solidFill>
                  <a:schemeClr val="dk1"/>
                </a:solidFill>
              </a:rPr>
              <a:t>counter-party</a:t>
            </a:r>
            <a:r>
              <a:rPr lang="en">
                <a:solidFill>
                  <a:schemeClr val="dk1"/>
                </a:solidFill>
              </a:rPr>
              <a:t> 1 Wei.</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b8781943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b8781943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But what does the SmartFin DSL actually look like?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SmartFin financial contract is made up of several keywords, called “combinators” - a contract can consist of a single combinator, or a combination of combinators.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Let’s go through some simple combinators to get the idea.</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combinator “zero” represents a contract with no obligations, requiring nothing to be done when acquired.</a:t>
            </a:r>
            <a:endParaRPr>
              <a:solidFill>
                <a:schemeClr val="dk1"/>
              </a:solidFill>
            </a:endParaRPr>
          </a:p>
          <a:p>
            <a:pPr indent="-298450" lvl="0" marL="9144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combinator “one” represents a contract requiring the counter-party to pay the holder 1 Wei upon acquisition - this is the smallest denomination of the Ethereum platform’s cryptocurrency.</a:t>
            </a:r>
            <a:endParaRPr>
              <a:solidFill>
                <a:schemeClr val="dk1"/>
              </a:solidFill>
            </a:endParaRPr>
          </a:p>
          <a:p>
            <a:pPr indent="-298450" lvl="1" marL="9144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An example of a combinator which takes an argument is “give”, which reverses the responsibilities in the given sub-contract. For example, the contract “give one” would require the </a:t>
            </a:r>
            <a:r>
              <a:rPr i="1" lang="en">
                <a:solidFill>
                  <a:schemeClr val="dk1"/>
                </a:solidFill>
              </a:rPr>
              <a:t>holder</a:t>
            </a:r>
            <a:r>
              <a:rPr lang="en">
                <a:solidFill>
                  <a:schemeClr val="dk1"/>
                </a:solidFill>
              </a:rPr>
              <a:t> to pay the </a:t>
            </a:r>
            <a:r>
              <a:rPr i="1" lang="en">
                <a:solidFill>
                  <a:schemeClr val="dk1"/>
                </a:solidFill>
              </a:rPr>
              <a:t>counter-party</a:t>
            </a:r>
            <a:r>
              <a:rPr lang="en">
                <a:solidFill>
                  <a:schemeClr val="dk1"/>
                </a:solidFill>
              </a:rPr>
              <a:t> 1 Wei.</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b8781943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b8781943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But what does the SmartFin DSL actually look like?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SmartFin financial contract is made up of several keywords, called “combinators” - a contract can consist of a single combinator, or a combination of combinators.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Let’s go through some simple combinators to get the idea.</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combinator “zero” represents a contract with no obligations, requiring nothing to be done when acquired.</a:t>
            </a:r>
            <a:endParaRPr>
              <a:solidFill>
                <a:schemeClr val="dk1"/>
              </a:solidFill>
            </a:endParaRPr>
          </a:p>
          <a:p>
            <a:pPr indent="-298450" lvl="0" marL="9144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combinator “one” represents a contract requiring the counter-party to pay the holder 1 Wei upon acquisition - this is the smallest denomination of the Ethereum platform’s cryptocurrency.</a:t>
            </a:r>
            <a:endParaRPr>
              <a:solidFill>
                <a:schemeClr val="dk1"/>
              </a:solidFill>
            </a:endParaRPr>
          </a:p>
          <a:p>
            <a:pPr indent="-298450" lvl="1" marL="9144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An example of a combinator which takes an argument is “give”, which reverses the responsibilities in the given sub-contract. For example, the contract “give one” would require the </a:t>
            </a:r>
            <a:r>
              <a:rPr i="1" lang="en">
                <a:solidFill>
                  <a:schemeClr val="dk1"/>
                </a:solidFill>
              </a:rPr>
              <a:t>holder</a:t>
            </a:r>
            <a:r>
              <a:rPr lang="en">
                <a:solidFill>
                  <a:schemeClr val="dk1"/>
                </a:solidFill>
              </a:rPr>
              <a:t> to pay the </a:t>
            </a:r>
            <a:r>
              <a:rPr i="1" lang="en">
                <a:solidFill>
                  <a:schemeClr val="dk1"/>
                </a:solidFill>
              </a:rPr>
              <a:t>counter-party</a:t>
            </a:r>
            <a:r>
              <a:rPr lang="en">
                <a:solidFill>
                  <a:schemeClr val="dk1"/>
                </a:solidFill>
              </a:rPr>
              <a:t> 1 Wei.</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b8781943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b8781943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But what does the SmartFin DSL actually look like?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SmartFin financial contract is made up of several keywords, called “combinators” - a contract can consist of a single combinator, or a combination of combinators.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Let’s go through some simple combinators to get the idea.</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combinator “zero” represents a contract with no obligations, requiring nothing to be done when acquired.</a:t>
            </a:r>
            <a:endParaRPr>
              <a:solidFill>
                <a:schemeClr val="dk1"/>
              </a:solidFill>
            </a:endParaRPr>
          </a:p>
          <a:p>
            <a:pPr indent="-298450" lvl="0" marL="9144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combinator “one” represents a contract requiring the counter-party to pay the holder 1 Wei upon acquisition - this is the smallest denomination of the Ethereum platform’s cryptocurrency.</a:t>
            </a:r>
            <a:endParaRPr>
              <a:solidFill>
                <a:schemeClr val="dk1"/>
              </a:solidFill>
            </a:endParaRPr>
          </a:p>
          <a:p>
            <a:pPr indent="-298450" lvl="1" marL="9144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An example of a combinator which takes an argument is “give”, which reverses the responsibilities in the given sub-contract. For example, the contract “give one” would require the </a:t>
            </a:r>
            <a:r>
              <a:rPr i="1" lang="en">
                <a:solidFill>
                  <a:schemeClr val="dk1"/>
                </a:solidFill>
              </a:rPr>
              <a:t>holder</a:t>
            </a:r>
            <a:r>
              <a:rPr lang="en">
                <a:solidFill>
                  <a:schemeClr val="dk1"/>
                </a:solidFill>
              </a:rPr>
              <a:t> to pay the </a:t>
            </a:r>
            <a:r>
              <a:rPr i="1" lang="en">
                <a:solidFill>
                  <a:schemeClr val="dk1"/>
                </a:solidFill>
              </a:rPr>
              <a:t>counter-party</a:t>
            </a:r>
            <a:r>
              <a:rPr lang="en">
                <a:solidFill>
                  <a:schemeClr val="dk1"/>
                </a:solidFill>
              </a:rPr>
              <a:t> 1 Wei.</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b8781943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b8781943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But what does the SmartFin DSL actually look like?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SmartFin financial contract is made up of several keywords, called “combinators” - a contract can consist of a single combinator, or a combination of combinators.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Let’s go through some simple combinators to get the idea.</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combinator “zero” represents a contract with no obligations, requiring nothing to be done when acquired.</a:t>
            </a:r>
            <a:endParaRPr>
              <a:solidFill>
                <a:schemeClr val="dk1"/>
              </a:solidFill>
            </a:endParaRPr>
          </a:p>
          <a:p>
            <a:pPr indent="-298450" lvl="0" marL="9144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combinator “one” represents a contract requiring the counter-party to pay the holder 1 Wei upon acquisition - this is the smallest denomination of the Ethereum platform’s cryptocurrency.</a:t>
            </a:r>
            <a:endParaRPr>
              <a:solidFill>
                <a:schemeClr val="dk1"/>
              </a:solidFill>
            </a:endParaRPr>
          </a:p>
          <a:p>
            <a:pPr indent="-298450" lvl="1" marL="9144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An example of a combinator which takes an argument is “give”, which reverses the responsibilities in the given sub-contract. For example, the contract “give one” would require the </a:t>
            </a:r>
            <a:r>
              <a:rPr i="1" lang="en">
                <a:solidFill>
                  <a:schemeClr val="dk1"/>
                </a:solidFill>
              </a:rPr>
              <a:t>holder</a:t>
            </a:r>
            <a:r>
              <a:rPr lang="en">
                <a:solidFill>
                  <a:schemeClr val="dk1"/>
                </a:solidFill>
              </a:rPr>
              <a:t> to pay the </a:t>
            </a:r>
            <a:r>
              <a:rPr i="1" lang="en">
                <a:solidFill>
                  <a:schemeClr val="dk1"/>
                </a:solidFill>
              </a:rPr>
              <a:t>counter-party</a:t>
            </a:r>
            <a:r>
              <a:rPr lang="en">
                <a:solidFill>
                  <a:schemeClr val="dk1"/>
                </a:solidFill>
              </a:rPr>
              <a:t> 1 Wei.</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b8781943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b8781943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solidFill>
                  <a:schemeClr val="dk1"/>
                </a:solidFill>
              </a:rPr>
              <a:t>There are a few more combinators besides the simple examples we’ve looked at, as you can see here.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SzPts val="1100"/>
              <a:buChar char="-"/>
            </a:pPr>
            <a:r>
              <a:rPr lang="en"/>
              <a:t>But t</a:t>
            </a:r>
            <a:r>
              <a:rPr lang="en"/>
              <a:t>here’s no need to memorise this, I’ll explain any relevant SmartFin combinators as we encounter them!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9b4250606_0_2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9b4250606_0_2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Compose the contracts one, give one, get truncate &lt;01/01/2020 00:00:00&gt; or scale 100 one zero, and evaluate them.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9b4250606_0_2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9b4250606_0_2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So how does the implemented smart contract work?</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smart contract takes a SmartFin financial contract and the holder’s address through its constructor when it is deployed to a blockchain. The account that deploys the smart contract is taken as the counter-party.</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Each combinator in the SmartFin financial contract is represented by an object (made up of a struct and a trait) that implements its semantics.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These combinators are stored as a tree, maintaining the compositional nature of the SmartFin DSL - here’s what the basic European option contract looks like as a combinator tree.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deployed smart contract has methods to stake and withdraw funds in the contract, and for the holder to acquire it.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Unfortunately, it isn’t 100% straightforward to represent financial contracts in a smart contract...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b8c70731a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b8c70731a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So how does the implemented smart contract work?</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smart contract takes a SmartFin financial contract and the holder’s address through its constructor when it is deployed to a blockchain. The account that deploys the smart contract is taken as the counter-party.</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Each combinator in the SmartFin financial contract is represented by an object (made up of a struct and a trait) that implements its semantics.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These combinators are stored as a tree, maintaining the compositional nature of the SmartFin DSL - here’s what the basic European option contract looks like as a combinator tree.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deployed smart contract has methods to stake and withdraw funds in the contract, and for the holder to acquire it.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Unfortunately, it isn’t 100% straightforward to represent financial contracts in a smart contract...</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9b4250606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9b4250606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the world of financial engineering, it is becoming more and more common to represent financial contracts using </a:t>
            </a:r>
            <a:r>
              <a:rPr lang="en"/>
              <a:t>smart contracts</a:t>
            </a:r>
            <a:r>
              <a:rPr lang="en"/>
              <a:t> - programs which run on blockchain platforms and deal with cryptocurrencies</a:t>
            </a:r>
            <a:r>
              <a:rPr lang="en"/>
              <a: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This allows financial contracts to be carried out in an automated manner, and stored “immutably” on a blockchain for auditing purposes.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Unfortunately, using high-level languages like Solidity to implement these smart contracts is a lot of work and can often result in erroneous behaviour.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In fact, after an analysis of approximately 20k smart contracts on the main Ethereum blockchain - one of the many blockchains on which smart contracts can be deployed - over 45% of smart contracts analysed contained vulnerabilities.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Because of these issues, writing financial contracts in the form of smart contracts is inherently difficult and quite risky.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So what can we do to solve these issues?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b8c70731a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b8c70731a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So how does the implemented smart contract work?</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smart contract takes a SmartFin financial contract and the holder’s address through its constructor when it is deployed to a blockchain. The account that deploys the smart contract is taken as the counter-party.</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Each combinator in the SmartFin financial contract is represented by an object (made up of a struct and a trait) that implements its semantics.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These combinators are stored as a tree, maintaining the compositional nature of the SmartFin DSL - here’s what the basic European option contract looks like as a combinator tree.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deployed smart contract has methods to stake and withdraw funds in the contract, and for the holder to acquire it.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Unfortunately, it isn’t 100% straightforward to represent financial contracts in a smart contract...</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c4d799456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c4d799456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Let’s take a problematic example: a SmartFin financial contract requiring me to pay a client 1 Wei tomorrow at time </a:t>
            </a:r>
            <a:r>
              <a:rPr b="1" i="1" lang="en">
                <a:solidFill>
                  <a:schemeClr val="dk1"/>
                </a:solidFill>
              </a:rPr>
              <a:t>t</a:t>
            </a:r>
            <a:r>
              <a:rPr lang="en">
                <a:solidFill>
                  <a:schemeClr val="dk1"/>
                </a:solidFill>
              </a:rPr>
              <a:t>, which my client acquires sometime today.</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Due to the nature of blockchain platforms, smart contract code is only executed when a function call transaction is sent, and so scheduled callbacks are not possible without external tools.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So how can we represent this financial contract requiring me to pay a client at time </a:t>
            </a:r>
            <a:r>
              <a:rPr b="1" i="1" lang="en">
                <a:solidFill>
                  <a:schemeClr val="dk1"/>
                </a:solidFill>
              </a:rPr>
              <a:t>t</a:t>
            </a:r>
            <a:r>
              <a:rPr lang="en">
                <a:solidFill>
                  <a:schemeClr val="dk1"/>
                </a:solidFill>
              </a:rPr>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b8c70731a_4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b8c70731a_4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Let’s take a problematic example: a SmartFin financial contract requiring me to pay a client 1 Wei tomorrow at time </a:t>
            </a:r>
            <a:r>
              <a:rPr b="1" i="1" lang="en">
                <a:solidFill>
                  <a:schemeClr val="dk1"/>
                </a:solidFill>
              </a:rPr>
              <a:t>t</a:t>
            </a:r>
            <a:r>
              <a:rPr lang="en">
                <a:solidFill>
                  <a:schemeClr val="dk1"/>
                </a:solidFill>
              </a:rPr>
              <a:t>, which my client acquires sometime today.</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Due to the nature of blockchain platforms, smart contract code is only executed when a function call transaction is sent, and so scheduled callbacks are not possible without external tools.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So how can we represent this financial contract requiring me to pay a client at time </a:t>
            </a:r>
            <a:r>
              <a:rPr b="1" i="1" lang="en">
                <a:solidFill>
                  <a:schemeClr val="dk1"/>
                </a:solidFill>
              </a:rPr>
              <a:t>t</a:t>
            </a:r>
            <a:r>
              <a:rPr lang="en">
                <a:solidFill>
                  <a:schemeClr val="dk1"/>
                </a:solidFill>
              </a:rPr>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b8c70731a_4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b8c70731a_4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Instead of payments being handled in real-time, they are handled </a:t>
            </a:r>
            <a:r>
              <a:rPr i="1" lang="en">
                <a:solidFill>
                  <a:schemeClr val="dk1"/>
                </a:solidFill>
              </a:rPr>
              <a:t>retroactively</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Each party has a balance in the smart contract, which can be increased or decreased by staking or withdrawing funds.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smart contract also has an </a:t>
            </a:r>
            <a:r>
              <a:rPr i="1" lang="en">
                <a:solidFill>
                  <a:schemeClr val="dk1"/>
                </a:solidFill>
              </a:rPr>
              <a:t>update</a:t>
            </a:r>
            <a:r>
              <a:rPr lang="en">
                <a:solidFill>
                  <a:schemeClr val="dk1"/>
                </a:solidFill>
              </a:rPr>
              <a:t> method, which updates the balance based on required payments since the last call to update or acquire.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For our example, if my client calls </a:t>
            </a:r>
            <a:r>
              <a:rPr i="1" lang="en">
                <a:solidFill>
                  <a:schemeClr val="dk1"/>
                </a:solidFill>
              </a:rPr>
              <a:t>update</a:t>
            </a:r>
            <a:r>
              <a:rPr lang="en">
                <a:solidFill>
                  <a:schemeClr val="dk1"/>
                </a:solidFill>
              </a:rPr>
              <a:t> on the corresponding smart contract at or after time </a:t>
            </a:r>
            <a:r>
              <a:rPr b="1" i="1" lang="en">
                <a:solidFill>
                  <a:schemeClr val="dk1"/>
                </a:solidFill>
              </a:rPr>
              <a:t>t </a:t>
            </a:r>
            <a:r>
              <a:rPr lang="en">
                <a:solidFill>
                  <a:schemeClr val="dk1"/>
                </a:solidFill>
              </a:rPr>
              <a:t>tomorrow, their balance will be incremented and mine decremented, and they can withdraw their balance as payment.</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Keeping track of this information requires the combinator objects to store some state, hence why they are not purely functional in the smart contract implementation as in the SmartFin DSL.</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Unfortunately, this is not the only </a:t>
            </a:r>
            <a:r>
              <a:rPr lang="en">
                <a:solidFill>
                  <a:schemeClr val="dk1"/>
                </a:solidFill>
              </a:rPr>
              <a:t>issue</a:t>
            </a:r>
            <a:r>
              <a:rPr lang="en">
                <a:solidFill>
                  <a:schemeClr val="dk1"/>
                </a:solidFill>
              </a:rPr>
              <a:t> resulting from the nature of the Ethereum platform.</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b8c70731a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b8c70731a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Instead of payments being handled in real-time, they are handled </a:t>
            </a:r>
            <a:r>
              <a:rPr i="1" lang="en">
                <a:solidFill>
                  <a:schemeClr val="dk1"/>
                </a:solidFill>
              </a:rPr>
              <a:t>retroactively</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Each party has a balance in the smart contract, which can be increased or decreased by staking or withdrawing funds.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smart contract also has an </a:t>
            </a:r>
            <a:r>
              <a:rPr i="1" lang="en">
                <a:solidFill>
                  <a:schemeClr val="dk1"/>
                </a:solidFill>
              </a:rPr>
              <a:t>update</a:t>
            </a:r>
            <a:r>
              <a:rPr lang="en">
                <a:solidFill>
                  <a:schemeClr val="dk1"/>
                </a:solidFill>
              </a:rPr>
              <a:t> method, which updates the balance based on required payments since the last call to update or acquire.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For our example, if my client calls </a:t>
            </a:r>
            <a:r>
              <a:rPr i="1" lang="en">
                <a:solidFill>
                  <a:schemeClr val="dk1"/>
                </a:solidFill>
              </a:rPr>
              <a:t>update</a:t>
            </a:r>
            <a:r>
              <a:rPr lang="en">
                <a:solidFill>
                  <a:schemeClr val="dk1"/>
                </a:solidFill>
              </a:rPr>
              <a:t> on the corresponding smart contract at or after time </a:t>
            </a:r>
            <a:r>
              <a:rPr b="1" i="1" lang="en">
                <a:solidFill>
                  <a:schemeClr val="dk1"/>
                </a:solidFill>
              </a:rPr>
              <a:t>t </a:t>
            </a:r>
            <a:r>
              <a:rPr lang="en">
                <a:solidFill>
                  <a:schemeClr val="dk1"/>
                </a:solidFill>
              </a:rPr>
              <a:t>tomorrow, their balance will be incremented and mine decremented, and they can withdraw their balance as payment.</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Keeping track of this information requires the combinator objects to store some state, hence why they are not purely functional in the smart contract implementation as in the SmartFin DSL.</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Unfortunately, this is not the only </a:t>
            </a:r>
            <a:r>
              <a:rPr lang="en">
                <a:solidFill>
                  <a:schemeClr val="dk1"/>
                </a:solidFill>
              </a:rPr>
              <a:t>issue</a:t>
            </a:r>
            <a:r>
              <a:rPr lang="en">
                <a:solidFill>
                  <a:schemeClr val="dk1"/>
                </a:solidFill>
              </a:rPr>
              <a:t> resulting from the nature of the Ethereum platform.</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c4d799456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c4d799456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Let’s look at another example: I have a financial contract with my client requiring me to pay them a number in Wei equal to the average temperature (Celsius) in London, at time </a:t>
            </a:r>
            <a:r>
              <a:rPr b="1" i="1" lang="en">
                <a:solidFill>
                  <a:schemeClr val="dk1"/>
                </a:solidFill>
              </a:rPr>
              <a:t>t</a:t>
            </a:r>
            <a:r>
              <a:rPr lang="en">
                <a:solidFill>
                  <a:schemeClr val="dk1"/>
                </a:solidFill>
              </a:rPr>
              <a:t> tomorrow.</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parameter </a:t>
            </a:r>
            <a:r>
              <a:rPr b="1" i="1" lang="en">
                <a:solidFill>
                  <a:schemeClr val="dk1"/>
                </a:solidFill>
              </a:rPr>
              <a:t>tempLondon</a:t>
            </a:r>
            <a:r>
              <a:rPr lang="en">
                <a:solidFill>
                  <a:schemeClr val="dk1"/>
                </a:solidFill>
              </a:rPr>
              <a:t> is called an “observable” in SmartFin; the scale combinator multiplies the values paid in the sub-contract </a:t>
            </a:r>
            <a:r>
              <a:rPr b="1" i="1" lang="en">
                <a:solidFill>
                  <a:schemeClr val="dk1"/>
                </a:solidFill>
              </a:rPr>
              <a:t>one</a:t>
            </a:r>
            <a:r>
              <a:rPr lang="en">
                <a:solidFill>
                  <a:schemeClr val="dk1"/>
                </a:solidFill>
              </a:rPr>
              <a:t> by the value of its observable, </a:t>
            </a:r>
            <a:r>
              <a:rPr b="1" i="1" lang="en">
                <a:solidFill>
                  <a:schemeClr val="dk1"/>
                </a:solidFill>
              </a:rPr>
              <a:t>tempLondon</a:t>
            </a:r>
            <a:r>
              <a:rPr lang="en">
                <a:solidFill>
                  <a:schemeClr val="dk1"/>
                </a:solidFill>
              </a:rPr>
              <a:t>, at its acquisition time, </a:t>
            </a:r>
            <a:r>
              <a:rPr b="1" i="1" lang="en">
                <a:solidFill>
                  <a:schemeClr val="dk1"/>
                </a:solidFill>
              </a:rPr>
              <a:t>t</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Because smart contracts are run in a distributed manner, they are required to be deterministic no matter when they are executed.</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 such, smart contracts cannot read information from off-chain sources, like servers over the internet, because these off-chain sources may not always return the same value and thus the execution would not be deterministic. This means that the value of an observable cannot be dynamically acquired.</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So how will the smart contract ever know how much Wei should be paid?</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b8c70731a_4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b8c70731a_4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Let’s look at another example: I have a financial contract with my client requiring me to pay them a number in Wei equal to the average temperature (Celsius) in London, at time </a:t>
            </a:r>
            <a:r>
              <a:rPr b="1" i="1" lang="en">
                <a:solidFill>
                  <a:schemeClr val="dk1"/>
                </a:solidFill>
              </a:rPr>
              <a:t>t</a:t>
            </a:r>
            <a:r>
              <a:rPr lang="en">
                <a:solidFill>
                  <a:schemeClr val="dk1"/>
                </a:solidFill>
              </a:rPr>
              <a:t> tomorrow.</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parameter </a:t>
            </a:r>
            <a:r>
              <a:rPr b="1" i="1" lang="en">
                <a:solidFill>
                  <a:schemeClr val="dk1"/>
                </a:solidFill>
              </a:rPr>
              <a:t>tempLondon</a:t>
            </a:r>
            <a:r>
              <a:rPr lang="en">
                <a:solidFill>
                  <a:schemeClr val="dk1"/>
                </a:solidFill>
              </a:rPr>
              <a:t> is called an “observable” in SmartFin; the scale combinator multiplies the values paid in the sub-contract </a:t>
            </a:r>
            <a:r>
              <a:rPr b="1" i="1" lang="en">
                <a:solidFill>
                  <a:schemeClr val="dk1"/>
                </a:solidFill>
              </a:rPr>
              <a:t>one</a:t>
            </a:r>
            <a:r>
              <a:rPr lang="en">
                <a:solidFill>
                  <a:schemeClr val="dk1"/>
                </a:solidFill>
              </a:rPr>
              <a:t> by the value of its observable, </a:t>
            </a:r>
            <a:r>
              <a:rPr b="1" i="1" lang="en">
                <a:solidFill>
                  <a:schemeClr val="dk1"/>
                </a:solidFill>
              </a:rPr>
              <a:t>tempLondon</a:t>
            </a:r>
            <a:r>
              <a:rPr lang="en">
                <a:solidFill>
                  <a:schemeClr val="dk1"/>
                </a:solidFill>
              </a:rPr>
              <a:t>, at its acquisition time, </a:t>
            </a:r>
            <a:r>
              <a:rPr b="1" i="1" lang="en">
                <a:solidFill>
                  <a:schemeClr val="dk1"/>
                </a:solidFill>
              </a:rPr>
              <a:t>t</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Because smart contracts are run in a distributed manner, they are required to be deterministic no matter when they are executed.</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 such, smart contracts cannot read information from off-chain sources, like servers over the internet, because these off-chain sources may not always return the same value and thus the execution would not be deterministic. This means that the value of an observable cannot be dynamically acquired.</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So how will the smart contract ever know how much Wei should be paid?</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b8c70731a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b8c70731a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When defining an observable in SmartFin we give it either a constant value, or a name and an address.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address belongs to the Ethereum account of an arbiter - the arbiter (and no-one else) can provide the value of the observable.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system is similar to an approach often used with traditional financial contracts, where both parties will agree on the source for a parameter’s value.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So let’s look back at our example: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We only know the average temperature in London once the contract is acquired.</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So what do we do when the contract is acquired, but the value of the observable is not yet provided? How can payment still occur without a concrete value?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Yet again, retroactive payment is the answer!</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In the smart contract, combinators involving observables are never updated until after their observable’s value is provided.</a:t>
            </a:r>
            <a:endParaRPr>
              <a:solidFill>
                <a:schemeClr val="dk1"/>
              </a:solidFill>
            </a:endParaRPr>
          </a:p>
          <a:p>
            <a:pPr indent="-298450" lvl="1" marL="9144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Once the observable is provided and the smart contract is updated, the balance will change accordingly.</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As such, once the temperature in london is known and provided, the payment can be obtained.</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b8c70731a_4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b8c70731a_4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When defining an observable in SmartFin we give it either a constant value, or a name and an address.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address belongs to the Ethereum account of an arbiter - the arbiter (and no-one else) can provide the value of the observable.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system is similar to an approach often used with traditional financial contracts, where both parties will agree on the source for a parameter’s value.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So let’s look back at our example: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We only know the average temperature in London once the contract is acquired.</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So what do we do when the contract is acquired, but the value of the observable is not yet provided? How can payment still occur without a concrete value?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Yet again, retroactive payment is the answer!</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In the smart contract, combinators involving observables are never updated until after their observable’s value is provided.</a:t>
            </a:r>
            <a:endParaRPr>
              <a:solidFill>
                <a:schemeClr val="dk1"/>
              </a:solidFill>
            </a:endParaRPr>
          </a:p>
          <a:p>
            <a:pPr indent="-298450" lvl="1" marL="9144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Once the observable is provided and the smart contract is updated, the balance will change accordingly.</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As such, once the temperature in london is known and provided, the payment can be obtained.</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c4d799456_1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c4d799456_1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To make it easier to write SmartFin financial contracts and manage their smart contract representations, the web client was implemented.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web client implementation was chosen mainly due to the comprehensive web3.js package for Ethereum </a:t>
            </a:r>
            <a:r>
              <a:rPr lang="en">
                <a:solidFill>
                  <a:schemeClr val="dk1"/>
                </a:solidFill>
              </a:rPr>
              <a:t>interaction</a:t>
            </a:r>
            <a:r>
              <a:rPr lang="en">
                <a:solidFill>
                  <a:schemeClr val="dk1"/>
                </a:solidFill>
              </a:rPr>
              <a:t>, but also due to past experience with React, and the need for MetaMask support - an extension which enables secure Ethereum account management.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Static functions for abstracting the smart contract interface were implemented, handling a lot of serialization/deserialization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Validation for SmartFin contracts with a simple stack trace was also implemented; due to smartfin’s simple syntax, this can simply be done by traversing the contract from left to right. There is also no need for semantic validation.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Besides the functionality for composing and interacting with SmartFin contracts and their corresponding smart contracts, the web client also provides functionality to evaluate a SmartFin contract.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SmartFin contract evaluation in the web client allows a user to step through the combinators of a SmartFin contract and provide user input where necessary.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Once the step-through is complete, the client displays a human-readable string representing the value of the contract with the given input.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Observables are simply listed by name, allowing the user to estimate their values. Acquisition times for payments and observables can also be displayed to make this estimation easier.</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c4d79945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c4d79945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Looking back to the year 2000, a paper by </a:t>
            </a:r>
            <a:r>
              <a:rPr lang="en"/>
              <a:t>Simon Peyton Jones and </a:t>
            </a:r>
            <a:r>
              <a:rPr lang="en"/>
              <a:t>collaborators</a:t>
            </a:r>
            <a:r>
              <a:rPr lang="en"/>
              <a:t> presented a </a:t>
            </a:r>
            <a:r>
              <a:rPr lang="en"/>
              <a:t>functional domain-specific language</a:t>
            </a:r>
            <a:r>
              <a:rPr lang="en"/>
              <a:t> (or DSL) for declaring financial contracts.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Traditional financial contracts in English are verbose and difficult to write.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After speaking with Dr Panos Parpas here at Imperial, who used to author financial contracts professionally, we found that even small financial contracts can often take weeks to write.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aforementioned DSL contains 10 keywords, allowing a variety of financial contracts to be described in a concise and unambiguous manner - this makes writing financial contracts much easier and less error-prone.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How did we use the knowledge of this DSL to improve financial smart contracts?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c4d799456_1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c4d799456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How did we implement SmartFin financial contract evaluation?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evaluation is handled by an Evaluator class in the web client</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class first pre-processes the given SmartFin financial contract. This is because the same contract may be re-used multiple times, across both the composition and monitoring views.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contract is then stepped-through, and the evaluator class returns a list of options whenever a combinator requires user input (like the or combinator we saw earlier).</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evaluator keeps a stack of inputs from the user, containing acquisition time periods and or-choices. These are used to evaluate the contract once the contract traversal has terminated and no more input is required.</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After this, the contract is then recursively traversed to evaluate its value.</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Data regarding visited combinators which affect the value of the contract are stored in another stack (along with acquisition times).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For example, once we reach a </a:t>
            </a:r>
            <a:r>
              <a:rPr b="1" i="1" lang="en">
                <a:solidFill>
                  <a:schemeClr val="dk1"/>
                </a:solidFill>
              </a:rPr>
              <a:t>one</a:t>
            </a:r>
            <a:r>
              <a:rPr lang="en">
                <a:solidFill>
                  <a:schemeClr val="dk1"/>
                </a:solidFill>
              </a:rPr>
              <a:t> combinator we know the value starts at one and we push this to the stack. If the parent combinator is </a:t>
            </a:r>
            <a:r>
              <a:rPr b="1" i="1" lang="en">
                <a:solidFill>
                  <a:schemeClr val="dk1"/>
                </a:solidFill>
              </a:rPr>
              <a:t>scale</a:t>
            </a:r>
            <a:r>
              <a:rPr lang="en">
                <a:solidFill>
                  <a:schemeClr val="dk1"/>
                </a:solidFill>
              </a:rPr>
              <a:t>, we can push the observable to the stack, and so on.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stack is then consumed to produce a human-readable string once the recursive traversal is complete.</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b8c70731a_4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b8c70731a_4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How did we implement SmartFin financial contract evaluation?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evaluation is handled by an Evaluator class in the web client</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class first pre-processes the given SmartFin financial contract. This is because the same contract may be re-used multiple times, across both the composition and monitoring views.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contract is then stepped-through, and the evaluator class returns a list of options whenever a combinator requires user input (like the or combinator we saw earlier).</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evaluator keeps a stack of inputs from the user, containing acquisition time periods and or-choices. These are used to evaluate the contract once the contract traversal has terminated and no more input is required.</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After this, the contract is then recursively traversed to evaluate its value.</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Data regarding visited combinators which affect the value of the contract are stored in another stack (along with acquisition times).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For example, once we reach a </a:t>
            </a:r>
            <a:r>
              <a:rPr b="1" i="1" lang="en">
                <a:solidFill>
                  <a:schemeClr val="dk1"/>
                </a:solidFill>
              </a:rPr>
              <a:t>one</a:t>
            </a:r>
            <a:r>
              <a:rPr lang="en">
                <a:solidFill>
                  <a:schemeClr val="dk1"/>
                </a:solidFill>
              </a:rPr>
              <a:t> combinator we know the value starts at one and we push this to the stack. If the parent combinator is </a:t>
            </a:r>
            <a:r>
              <a:rPr b="1" i="1" lang="en">
                <a:solidFill>
                  <a:schemeClr val="dk1"/>
                </a:solidFill>
              </a:rPr>
              <a:t>scale</a:t>
            </a:r>
            <a:r>
              <a:rPr lang="en">
                <a:solidFill>
                  <a:schemeClr val="dk1"/>
                </a:solidFill>
              </a:rPr>
              <a:t>, we can push the observable to the stack, and so on.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stack is then consumed to produce a human-readable string once the recursive traversal is complete.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b8c70731a_4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b8c70731a_4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How did we implement SmartFin financial contract evaluation?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evaluation is handled by an Evaluator class in the web client</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class first pre-processes the given SmartFin financial contract. This is because the same contract may be re-used multiple times, across both the composition and monitoring views.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contract is then stepped-through, and the evaluator class returns a list of options whenever a combinator requires user input (like the or combinator we saw earlier).</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evaluator keeps a stack of inputs from the user, containing acquisition time periods and or-choices. These are used to evaluate the contract once the contract traversal has terminated and no more input is required.</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After this, the contract is then recursively traversed to evaluate its value.</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Data regarding visited combinators which affect the value of the contract are stored in another stack (along with acquisition times).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For example, once we reach a </a:t>
            </a:r>
            <a:r>
              <a:rPr b="1" i="1" lang="en">
                <a:solidFill>
                  <a:schemeClr val="dk1"/>
                </a:solidFill>
              </a:rPr>
              <a:t>one</a:t>
            </a:r>
            <a:r>
              <a:rPr lang="en">
                <a:solidFill>
                  <a:schemeClr val="dk1"/>
                </a:solidFill>
              </a:rPr>
              <a:t> combinator we know the value starts at one and we push this to the stack. If the parent combinator is </a:t>
            </a:r>
            <a:r>
              <a:rPr b="1" i="1" lang="en">
                <a:solidFill>
                  <a:schemeClr val="dk1"/>
                </a:solidFill>
              </a:rPr>
              <a:t>scale</a:t>
            </a:r>
            <a:r>
              <a:rPr lang="en">
                <a:solidFill>
                  <a:schemeClr val="dk1"/>
                </a:solidFill>
              </a:rPr>
              <a:t>, we can push the observable to the stack, and so on.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stack is then consumed to produce a human-readable string once the recursive traversal is complete.</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b8c70731a_4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b8c70731a_4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How did we implement SmartFin financial contract evaluation?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evaluation is handled by an Evaluator class in the web client</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class first pre-processes the given SmartFin financial contract. This is because the same contract may be re-used multiple times, across both the composition and monitoring views.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contract is then stepped-through, and the evaluator class returns a list of options whenever a combinator requires user input (like the or combinator we saw earlier).</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evaluator keeps a stack of inputs from the user, containing acquisition time periods and or-choices. These are used to evaluate the contract once the contract traversal has terminated and no more input is required.</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After this, the contract is then recursively traversed to evaluate its value.</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Data regarding visited combinators which affect the value of the contract are stored in another stack (along with acquisition times).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For example, once we reach a </a:t>
            </a:r>
            <a:r>
              <a:rPr b="1" i="1" lang="en">
                <a:solidFill>
                  <a:schemeClr val="dk1"/>
                </a:solidFill>
              </a:rPr>
              <a:t>one</a:t>
            </a:r>
            <a:r>
              <a:rPr lang="en">
                <a:solidFill>
                  <a:schemeClr val="dk1"/>
                </a:solidFill>
              </a:rPr>
              <a:t> combinator we know the value starts at one and we push this to the stack. If the parent combinator is </a:t>
            </a:r>
            <a:r>
              <a:rPr b="1" i="1" lang="en">
                <a:solidFill>
                  <a:schemeClr val="dk1"/>
                </a:solidFill>
              </a:rPr>
              <a:t>scale</a:t>
            </a:r>
            <a:r>
              <a:rPr lang="en">
                <a:solidFill>
                  <a:schemeClr val="dk1"/>
                </a:solidFill>
              </a:rPr>
              <a:t>, we can push the observable to the stack, and so on.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stack is then consumed to produce a human-readable string once the recursive traversal is complete.</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5b8c70731a_4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5b8c70731a_4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How did we implement SmartFin financial contract evaluation?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evaluation is handled by an Evaluator class in the web client</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class first pre-processes the given SmartFin financial contract. This is because the same contract may be re-used multiple times, across both the composition and monitoring views.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contract is then stepped-through, and the evaluator class returns a list of options whenever a combinator requires user input (like the or combinator we saw earlier).</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evaluator keeps a stack of inputs from the user, containing acquisition time periods and or-choices. These are used to evaluate the contract once the contract traversal has terminated and no more input is required.</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After this, the contract is then recursively traversed to evaluate its value.</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Data regarding visited combinators which affect the value of the contract are stored in another stack (along with acquisition times).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For example, once we reach a </a:t>
            </a:r>
            <a:r>
              <a:rPr b="1" i="1" lang="en">
                <a:solidFill>
                  <a:schemeClr val="dk1"/>
                </a:solidFill>
              </a:rPr>
              <a:t>one</a:t>
            </a:r>
            <a:r>
              <a:rPr lang="en">
                <a:solidFill>
                  <a:schemeClr val="dk1"/>
                </a:solidFill>
              </a:rPr>
              <a:t> combinator we know the value starts at one and we push this to the stack. If the parent combinator is </a:t>
            </a:r>
            <a:r>
              <a:rPr b="1" i="1" lang="en">
                <a:solidFill>
                  <a:schemeClr val="dk1"/>
                </a:solidFill>
              </a:rPr>
              <a:t>scale</a:t>
            </a:r>
            <a:r>
              <a:rPr lang="en">
                <a:solidFill>
                  <a:schemeClr val="dk1"/>
                </a:solidFill>
              </a:rPr>
              <a:t>, we can push the observable to the stack, and so on.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stack is then consumed to produce a human-readable string once the recursive traversal is complete.</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b8c70731a_4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b8c70731a_4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So overall, how useful is our SmartFin smart contract implementation for representing financial contracts as smart contracts?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order to evaluate our contributions, besides self-reflection we have also carried out interviews with several of my peers who are knowledgeable about smart contracts, and Dr Panos Parpas as mentioned earlier. Overall, there is agreement that despite the compromises of the SmartFin smart contract implementation, it is still sufficiently accurate in its representation of traditional financial contracts.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 was also agreed that implementing financial contracts in SmartFin is much easier than implementing them in a traditional high-level smart contract language, and less error-prone because of this.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terms of the correctness of our implementation, the smart contract alone has approximately </a:t>
            </a:r>
            <a:r>
              <a:rPr lang="en">
                <a:solidFill>
                  <a:schemeClr val="dk1"/>
                </a:solidFill>
              </a:rPr>
              <a:t>225 automated tests (consisting of both unit and integration tests), testing the different use cases of each combinator as well as the smart contract as a whole. The web client’s core functionality also has around </a:t>
            </a:r>
            <a:r>
              <a:rPr lang="en">
                <a:solidFill>
                  <a:schemeClr val="dk1"/>
                </a:solidFill>
              </a:rPr>
              <a:t>150 automated tests. This helps to assert the correctness of our implementation.</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c642d5bd7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c642d5bd7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So overall, how useful is our SmartFin smart contract implementation for representing financial contracts as smart contracts?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order to evaluate our contributions, besides self-reflection we have also carried out interviews with several of my peers who are knowledgeable about smart contracts, and Dr Panos Parpas as mentioned earlier. Overall, there is agreement that despite the compromises of the SmartFin smart contract implementation, it is still sufficiently accurate in its representation of traditional financial contracts.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 was also agreed that implementing financial contracts in SmartFin is much easier than implementing them in a traditional high-level smart contract language, and less error-prone because of this.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terms of the correctness of our implementation, the smart contract alone has approximately </a:t>
            </a:r>
            <a:r>
              <a:rPr lang="en">
                <a:solidFill>
                  <a:schemeClr val="dk1"/>
                </a:solidFill>
              </a:rPr>
              <a:t>225 automated tests (consisting of both unit and integration tests), testing the different use cases of each combinator as well as the smart contract as a whole. The web client’s core functionality also has around </a:t>
            </a:r>
            <a:r>
              <a:rPr lang="en">
                <a:solidFill>
                  <a:schemeClr val="dk1"/>
                </a:solidFill>
              </a:rPr>
              <a:t>150 automated tests. This helps to assert the correctness of our implementation.</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c642d5bd7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c642d5bd7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So overall, how useful is our SmartFin smart contract implementation for representing financial contracts as smart contracts?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order to evaluate our contributions, besides self-reflection we have also carried out interviews with several of my peers who are knowledgeable about smart contracts, and Dr Panos Parpas as mentioned earlier. Overall, there is agreement that despite the compromises of the SmartFin smart contract implementation, it is still sufficiently accurate in its representation of traditional financial contracts.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 was also agreed that implementing financial contracts in SmartFin is much easier than implementing them in a traditional high-level smart contract language, and less error-prone because of this.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terms of the correctness of our implementation, the smart contract alone has approximately </a:t>
            </a:r>
            <a:r>
              <a:rPr lang="en">
                <a:solidFill>
                  <a:schemeClr val="dk1"/>
                </a:solidFill>
              </a:rPr>
              <a:t>225 automated tests (consisting of both unit and integration tests), testing the different use cases of each combinator as well as the smart contract as a whole. The web client’s core functionality also has around </a:t>
            </a:r>
            <a:r>
              <a:rPr lang="en">
                <a:solidFill>
                  <a:schemeClr val="dk1"/>
                </a:solidFill>
              </a:rPr>
              <a:t>150 automated tests. This helps to assert the correctness of our implementation.</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c642d5bd7_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c642d5bd7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So overall, how useful is our SmartFin smart contract implementation for representing financial contracts as smart contracts?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order to evaluate our contributions, besides self-reflection we have also carried out interviews with several of my peers who are knowledgeable about smart contracts, and Dr Panos Parpas as mentioned earlier. Overall, there is agreement that despite the compromises of the SmartFin smart contract implementation, it is still sufficiently accurate in its representation of traditional financial contracts.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 was also agreed that implementing financial contracts in SmartFin is much easier than implementing them in a traditional high-level smart contract language, and less error-prone because of this.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terms of the correctness of our implementation, the smart contract alone has approximately </a:t>
            </a:r>
            <a:r>
              <a:rPr lang="en">
                <a:solidFill>
                  <a:schemeClr val="dk1"/>
                </a:solidFill>
              </a:rPr>
              <a:t>225 automated tests (consisting of both unit and integration tests), testing the different use cases of each combinator as well as the smart contract as a whole. The web client’s core functionality also has around </a:t>
            </a:r>
            <a:r>
              <a:rPr lang="en">
                <a:solidFill>
                  <a:schemeClr val="dk1"/>
                </a:solidFill>
              </a:rPr>
              <a:t>150 automated tests. This helps to assert the correctness of our implementation.</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c642d5bd7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c642d5bd7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So overall, how useful is our SmartFin smart contract implementation for representing financial contracts as smart contracts?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order to evaluate our contributions, besides self-reflection we have also carried out interviews with several of my peers who are knowledgeable about smart contracts, and Dr Panos Parpas as mentioned earlier. Overall, there is agreement that despite the compromises of the SmartFin smart contract implementation, it is still sufficiently accurate in its representation of traditional financial contracts.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 was also agreed that implementing financial contracts in SmartFin is much easier than implementing them in a traditional high-level smart contract language, and less error-prone because of this.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terms of the correctness of our implementation, the smart contract alone has approximately </a:t>
            </a:r>
            <a:r>
              <a:rPr lang="en">
                <a:solidFill>
                  <a:schemeClr val="dk1"/>
                </a:solidFill>
              </a:rPr>
              <a:t>225 automated tests (consisting of both unit and integration tests), testing the different use cases of each combinator as well as the smart contract as a whole. The web client’s core functionality also has around </a:t>
            </a:r>
            <a:r>
              <a:rPr lang="en">
                <a:solidFill>
                  <a:schemeClr val="dk1"/>
                </a:solidFill>
              </a:rPr>
              <a:t>150 automated tests. This helps to assert the correctness of our implementation.</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c4d799456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c4d799456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We present an implementation of a similar DSL for financial contracts, which we refer to as </a:t>
            </a:r>
            <a:r>
              <a:rPr i="1" lang="en">
                <a:solidFill>
                  <a:schemeClr val="dk1"/>
                </a:solidFill>
              </a:rPr>
              <a:t>SmartFin</a:t>
            </a:r>
            <a:r>
              <a:rPr lang="en">
                <a:solidFill>
                  <a:schemeClr val="dk1"/>
                </a:solidFill>
              </a:rPr>
              <a:t>, derived from the original DSL presented by SPJ and collaborators with some very minor modifications.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have also implemented a single smart contract which can represent any SmartFin financial contract, passed through its constructor.</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allows financial engineers to focus on writing financial contracts in SmartFin, and our implemented smart contract will take care of the smart contract implementation - thus reducing the difficulty of implementation and the risk of erroneous behaviour.</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have also implemented a web client which provides the functionality required for these SmartFin financial contracts to be written and evaluated, and the resulting smart </a:t>
            </a:r>
            <a:r>
              <a:rPr lang="en">
                <a:solidFill>
                  <a:schemeClr val="dk1"/>
                </a:solidFill>
              </a:rPr>
              <a:t>c</a:t>
            </a:r>
            <a:r>
              <a:rPr lang="en">
                <a:solidFill>
                  <a:schemeClr val="dk1"/>
                </a:solidFill>
              </a:rPr>
              <a:t>ontract instances to be deployed and interacted with.</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Let’s start things off by taking a look at SmartFin.</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b878194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b878194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In order to compare the SmartFin smart contract implementation with existing technologies, some bespoke implementations of specific SmartFin financial contracts have been written in Solidity, a popular high-level smart contract language.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Even for the simplest non-zero contract, “one”, the corresponding Solidity smart contract implementation was over 100</a:t>
            </a:r>
            <a:r>
              <a:rPr lang="en"/>
              <a:t> lines long, not including comments. You can see here just how stark the difference is.</a:t>
            </a:r>
            <a:endParaRPr/>
          </a:p>
          <a:p>
            <a:pPr indent="0" lvl="0" marL="0" rtl="0" algn="l">
              <a:spcBef>
                <a:spcPts val="0"/>
              </a:spcBef>
              <a:spcAft>
                <a:spcPts val="0"/>
              </a:spcAft>
              <a:buNone/>
            </a:pPr>
            <a:r>
              <a:t/>
            </a:r>
            <a:endParaRPr/>
          </a:p>
          <a:p>
            <a:pPr indent="-298450" lvl="1" marL="914400" rtl="0" algn="l">
              <a:spcBef>
                <a:spcPts val="0"/>
              </a:spcBef>
              <a:spcAft>
                <a:spcPts val="0"/>
              </a:spcAft>
              <a:buClr>
                <a:schemeClr val="dk1"/>
              </a:buClr>
              <a:buSzPts val="1100"/>
              <a:buChar char="-"/>
            </a:pPr>
            <a:r>
              <a:rPr lang="en">
                <a:solidFill>
                  <a:schemeClr val="dk1"/>
                </a:solidFill>
              </a:rPr>
              <a:t>Additionally, special care was required to avoid both the reentrancy and overflow/underflow vulnerabilities present in many Solidity smart contracts. This is </a:t>
            </a:r>
            <a:r>
              <a:rPr i="1" lang="en">
                <a:solidFill>
                  <a:schemeClr val="dk1"/>
                </a:solidFill>
              </a:rPr>
              <a:t>not </a:t>
            </a:r>
            <a:r>
              <a:rPr lang="en">
                <a:solidFill>
                  <a:schemeClr val="dk1"/>
                </a:solidFill>
              </a:rPr>
              <a:t>required when writing a financial contract in SmartFin, as the smart contract code is all pre-implemented by us and heavily tested.</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With regards to accuracy of representation, the limitations of the Ethereum platform apply to both our SmartFin implementation and the bespoke Solidity contracts, and as such it was not possible to represent these SmartFin contracts more accurately in a bespoke smart contract, at least when viewing them as a black-box implementation.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bespoke Solidity contracts did win in one area, however; efficiency.</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5b8c70731a_4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b8c70731a_4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When a smart contract is run on the Ethereum platform, the user that executes the code is typically paid paid by the caller in “gas fees”, a small amount of Ether paid based on the amount of work done.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method call on the generic implementation of SmartFin that we provide was 1.2 times more expensive than the corresponding Solidity smart contract’s method call at best, but closer to 5-10 times worse in the majority of tests, as you can see on this slide.</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While this is obviously not an upside, it may not be as much of a downside as it may seem. Gas fees are typically applied on public blockchains, whereas financial institutions would be more likely to deploy these contracts to a private blockchain. As such, gas fees will typically be handled differently or not applied at all, as the nodes running the network need no reward for their computation.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 such, keeping low gas fees is not essential for our intended use case.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To add to this, the order of magnitude of the gas fees for the contracts we compared was very low overall, around 10^9 times smaller than $1 USD.</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5c642d5b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c642d5b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When a smart contract is run on the Ethereum platform, the user that executes the code is typically paid paid by the caller in “gas fees”, a small amount of Ether paid based on the amount of work done.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method call on the generic implementation of SmartFin that we provide was 1.2 times more expensive than the corresponding Solidity smart contract’s method call at best, but closer to 5-10 times worse in the majority of tests, as you can see on this slide.</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While this is obviously not an upside, it may not be as much of a downside as it may seem. Gas fees are typically applied on public blockchains, whereas financial institutions would be more likely to deploy these contracts to a private blockchain. As such, gas fees will typically be handled differently or not applied at all, as the nodes running the network need no reward for their computation.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 such, keeping low gas fees is not essential for our intended use case.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To add to this, the order of magnitude of the gas fees for the contracts we compared was very low overall, around 10^9 times smaller than $1 USD.</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c642d5bd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c642d5bd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When a smart contract is run on the Ethereum platform, the user that executes the code is typically paid paid by the caller in “gas fees”, a small amount of Ether paid based on the amount of work done.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method call on the generic implementation of SmartFin that we provide was 1.2 times more expensive than the corresponding Solidity smart contract’s method call at best, but closer to 5-10 times worse in the majority of tests, as you can see on this slide.</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While this is obviously not an upside, it may not be as much of a downside as it may seem. Gas fees are typically applied on public blockchains, whereas financial institutions would be more likely to deploy these contracts to a private blockchain. As such, gas fees will typically be handled differently or not applied at all, as the nodes running the network need no reward for their computation.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 such, keeping low gas fees is not essential for our intended use case.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To add to this, the order of magnitude of the gas fees for the contracts we compared was very low overall, around 10^9 times smaller than $1 USD.</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b8c70731a_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b8c70731a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In conclusion, we have presented a smart contract implementation of SmartFin, and a web client to manage SmartFin contracts and their corresponding smart contracts.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implementation of SmartFin for financial smart contracts is sufficient for the representation of financial contracts, and it brings great benefits with regards to ease of implementation and risk of erroneous behaviour, although </a:t>
            </a:r>
            <a:r>
              <a:rPr lang="en">
                <a:solidFill>
                  <a:schemeClr val="dk1"/>
                </a:solidFill>
              </a:rPr>
              <a:t>the</a:t>
            </a:r>
            <a:r>
              <a:rPr lang="en">
                <a:solidFill>
                  <a:schemeClr val="dk1"/>
                </a:solidFill>
              </a:rPr>
              <a:t> efficiency could be improved.</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With regards to wider-ranging insights, we’ve found that implementing a single generic smart contract for a DSL can be significantly easier than implementing several bespoke smart contracts in the long term, and can lower the risk of erroneous behaviour.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This idea can be applied to a wide range of fields, not just financial contracts.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that covers just about everything! Thank you very much for listening, and if you have any questions I’d be happy to answer them now!</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5c3013235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5c3013235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5c3013235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5c3013235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5c3013235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5c3013235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5c3013235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5c3013235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5c3013235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5c3013235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b8c70731a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b8c70731a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What do we actually mean by “financial contract”, and how are these contracts represented in SmartFin?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SmartFin financial contracts are agreements between two parties, a </a:t>
            </a:r>
            <a:r>
              <a:rPr i="1" lang="en"/>
              <a:t>holder</a:t>
            </a:r>
            <a:r>
              <a:rPr lang="en"/>
              <a:t> and a </a:t>
            </a:r>
            <a:r>
              <a:rPr i="1" lang="en"/>
              <a:t>counter-party</a:t>
            </a:r>
            <a:r>
              <a:rPr lang="en"/>
              <a:t>, on a set of obligated payments between the two.</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counter-party typically refers to the author of the financial contract, and the holder is someone that can </a:t>
            </a:r>
            <a:r>
              <a:rPr i="1" lang="en"/>
              <a:t>acquire </a:t>
            </a:r>
            <a:r>
              <a:rPr lang="en"/>
              <a:t>the financial contract (which is like signing a traditional contract).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main intuition behind SmartFin is that financial contracts can typically be described as a composition of smaller contracts.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5c3013235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5c3013235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5c3013235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5c3013235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5c3013235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5c3013235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5c3013235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5c3013235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5c3013235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5c3013235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5c6e9d3a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5c6e9d3a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5c3013235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5c3013235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59b4250606_0_2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59b4250606_0_2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b8c70731a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b8c70731a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What do we actually mean by “financial contract”, and how are these contracts represented in SmartFin?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SmartFin financial contracts are agreements between two parties, a </a:t>
            </a:r>
            <a:r>
              <a:rPr i="1" lang="en"/>
              <a:t>holder</a:t>
            </a:r>
            <a:r>
              <a:rPr lang="en"/>
              <a:t> and a </a:t>
            </a:r>
            <a:r>
              <a:rPr i="1" lang="en"/>
              <a:t>counter-party</a:t>
            </a:r>
            <a:r>
              <a:rPr lang="en"/>
              <a:t>, on a set of obligated payments between the two.</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counter-party typically refers to the author of the financial contract, and the holder is someone that can </a:t>
            </a:r>
            <a:r>
              <a:rPr i="1" lang="en"/>
              <a:t>acquire </a:t>
            </a:r>
            <a:r>
              <a:rPr lang="en"/>
              <a:t>the financial contract (which is like signing a traditional contract).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main intuition behind SmartFin is that financial contracts can typically be described as a composition of smaller contracts.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b8c70731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b8c70731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For example, take a European option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is a financial contract that declares that on a specific date </a:t>
            </a:r>
            <a:r>
              <a:rPr i="1" lang="en">
                <a:solidFill>
                  <a:schemeClr val="dk1"/>
                </a:solidFill>
              </a:rPr>
              <a:t>t</a:t>
            </a:r>
            <a:r>
              <a:rPr lang="en">
                <a:solidFill>
                  <a:schemeClr val="dk1"/>
                </a:solidFill>
              </a:rPr>
              <a:t>, the holder can choose whether or not to acquire some sub-contract </a:t>
            </a:r>
            <a:r>
              <a:rPr i="1" lang="en">
                <a:solidFill>
                  <a:schemeClr val="dk1"/>
                </a:solidFill>
              </a:rPr>
              <a:t>c</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is a composition of the sub-contract </a:t>
            </a:r>
            <a:r>
              <a:rPr i="1" lang="en">
                <a:solidFill>
                  <a:schemeClr val="dk1"/>
                </a:solidFill>
              </a:rPr>
              <a:t>c</a:t>
            </a:r>
            <a:r>
              <a:rPr lang="en">
                <a:solidFill>
                  <a:schemeClr val="dk1"/>
                </a:solidFill>
              </a:rPr>
              <a:t> with the top-level European option contract.</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With SmartFin financial contracts, they are said to </a:t>
            </a:r>
            <a:r>
              <a:rPr i="1" lang="en">
                <a:solidFill>
                  <a:schemeClr val="dk1"/>
                </a:solidFill>
              </a:rPr>
              <a:t>expire</a:t>
            </a:r>
            <a:r>
              <a:rPr lang="en">
                <a:solidFill>
                  <a:schemeClr val="dk1"/>
                </a:solidFill>
              </a:rPr>
              <a:t> if they have no effect when acquired after a certain time - the latest time it can be acquired at is called its horizon.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this European option example, the contract has no effect if acquired after time </a:t>
            </a:r>
            <a:r>
              <a:rPr i="1" lang="en">
                <a:solidFill>
                  <a:schemeClr val="dk1"/>
                </a:solidFill>
              </a:rPr>
              <a:t>t</a:t>
            </a:r>
            <a:r>
              <a:rPr lang="en">
                <a:solidFill>
                  <a:schemeClr val="dk1"/>
                </a:solidFill>
              </a:rPr>
              <a:t>, and so </a:t>
            </a:r>
            <a:r>
              <a:rPr i="1" lang="en">
                <a:solidFill>
                  <a:schemeClr val="dk1"/>
                </a:solidFill>
              </a:rPr>
              <a:t>t</a:t>
            </a:r>
            <a:r>
              <a:rPr lang="en">
                <a:solidFill>
                  <a:schemeClr val="dk1"/>
                </a:solidFill>
              </a:rPr>
              <a:t> is the horizon of the contract.</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b8c70731a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b8c70731a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For example, take a European option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is a financial contract that declares that on a specific date </a:t>
            </a:r>
            <a:r>
              <a:rPr i="1" lang="en">
                <a:solidFill>
                  <a:schemeClr val="dk1"/>
                </a:solidFill>
              </a:rPr>
              <a:t>t</a:t>
            </a:r>
            <a:r>
              <a:rPr lang="en">
                <a:solidFill>
                  <a:schemeClr val="dk1"/>
                </a:solidFill>
              </a:rPr>
              <a:t>, the holder can choose whether or not to acquire some sub-contract </a:t>
            </a:r>
            <a:r>
              <a:rPr i="1" lang="en">
                <a:solidFill>
                  <a:schemeClr val="dk1"/>
                </a:solidFill>
              </a:rPr>
              <a:t>c</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is a composition of the sub-contract </a:t>
            </a:r>
            <a:r>
              <a:rPr i="1" lang="en">
                <a:solidFill>
                  <a:schemeClr val="dk1"/>
                </a:solidFill>
              </a:rPr>
              <a:t>c</a:t>
            </a:r>
            <a:r>
              <a:rPr lang="en">
                <a:solidFill>
                  <a:schemeClr val="dk1"/>
                </a:solidFill>
              </a:rPr>
              <a:t> with the top-level European option contract.</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With SmartFin financial contracts, they are said to </a:t>
            </a:r>
            <a:r>
              <a:rPr i="1" lang="en">
                <a:solidFill>
                  <a:schemeClr val="dk1"/>
                </a:solidFill>
              </a:rPr>
              <a:t>expire</a:t>
            </a:r>
            <a:r>
              <a:rPr lang="en">
                <a:solidFill>
                  <a:schemeClr val="dk1"/>
                </a:solidFill>
              </a:rPr>
              <a:t> if they have no effect when acquired after a certain time - the latest time it can be acquired at is called its horizon.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this European option example, the contract has no effect if acquired after time </a:t>
            </a:r>
            <a:r>
              <a:rPr i="1" lang="en">
                <a:solidFill>
                  <a:schemeClr val="dk1"/>
                </a:solidFill>
              </a:rPr>
              <a:t>t</a:t>
            </a:r>
            <a:r>
              <a:rPr lang="en">
                <a:solidFill>
                  <a:schemeClr val="dk1"/>
                </a:solidFill>
              </a:rPr>
              <a:t>, and so </a:t>
            </a:r>
            <a:r>
              <a:rPr i="1" lang="en">
                <a:solidFill>
                  <a:schemeClr val="dk1"/>
                </a:solidFill>
              </a:rPr>
              <a:t>t</a:t>
            </a:r>
            <a:r>
              <a:rPr lang="en">
                <a:solidFill>
                  <a:schemeClr val="dk1"/>
                </a:solidFill>
              </a:rPr>
              <a:t> is the horizon of the contract.</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b8c70731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b8c70731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But what does the SmartFin DSL actually look like?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 SmartFin financial contract is made up of several keywords, called “combinators” - a contract can consist of a single combinator, or a combination of combinators.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Let’s go through some simple combinators to get the idea.</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t/>
            </a:r>
            <a:endParaRPr/>
          </a:p>
          <a:p>
            <a:pPr indent="-298450" lvl="1" marL="914400" rtl="0" algn="l">
              <a:spcBef>
                <a:spcPts val="0"/>
              </a:spcBef>
              <a:spcAft>
                <a:spcPts val="0"/>
              </a:spcAft>
              <a:buSzPts val="1100"/>
              <a:buChar char="-"/>
            </a:pPr>
            <a:r>
              <a:rPr lang="en"/>
              <a:t>The combinator “zero” represents a contract with no obligations, requiring nothing to be done when acquired.</a:t>
            </a:r>
            <a:endParaRPr/>
          </a:p>
          <a:p>
            <a:pPr indent="-298450" lvl="0" marL="914400" rtl="0" algn="l">
              <a:spcBef>
                <a:spcPts val="0"/>
              </a:spcBef>
              <a:spcAft>
                <a:spcPts val="0"/>
              </a:spcAft>
              <a:buSzPts val="1100"/>
              <a:buChar char="-"/>
            </a:pPr>
            <a:r>
              <a:t/>
            </a:r>
            <a:endParaRPr/>
          </a:p>
          <a:p>
            <a:pPr indent="0" lvl="0" marL="0" rtl="0" algn="l">
              <a:spcBef>
                <a:spcPts val="0"/>
              </a:spcBef>
              <a:spcAft>
                <a:spcPts val="0"/>
              </a:spcAft>
              <a:buNone/>
            </a:pPr>
            <a:r>
              <a:t/>
            </a:r>
            <a:endParaRPr/>
          </a:p>
          <a:p>
            <a:pPr indent="-298450" lvl="1" marL="914400" rtl="0" algn="l">
              <a:spcBef>
                <a:spcPts val="0"/>
              </a:spcBef>
              <a:spcAft>
                <a:spcPts val="0"/>
              </a:spcAft>
              <a:buSzPts val="1100"/>
              <a:buChar char="-"/>
            </a:pPr>
            <a:r>
              <a:rPr lang="en"/>
              <a:t>The combinator “one” represents a contract requiring the counter-party to pay the holder 1 Wei upon acquisition - this is the smallest denomination of the Ethereum platform’s cryptocurrency.</a:t>
            </a:r>
            <a:endParaRPr/>
          </a:p>
          <a:p>
            <a:pPr indent="-298450" lvl="1" marL="914400" rtl="0" algn="l">
              <a:spcBef>
                <a:spcPts val="0"/>
              </a:spcBef>
              <a:spcAft>
                <a:spcPts val="0"/>
              </a:spcAft>
              <a:buSzPts val="1100"/>
              <a:buChar char="-"/>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An example of a combinator which takes an argument is “give”, which reverses the responsibilities in the given sub-contract. For example, the contract “give one” would require the </a:t>
            </a:r>
            <a:r>
              <a:rPr i="1" lang="en"/>
              <a:t>holder</a:t>
            </a:r>
            <a:r>
              <a:rPr lang="en"/>
              <a:t> to pay the </a:t>
            </a:r>
            <a:r>
              <a:rPr i="1" lang="en"/>
              <a:t>counter-party</a:t>
            </a:r>
            <a:r>
              <a:rPr lang="en"/>
              <a:t> 1 Wei.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9.png"/><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0.png"/><Relationship Id="rId4" Type="http://schemas.openxmlformats.org/officeDocument/2006/relationships/image" Target="../media/image9.png"/><Relationship Id="rId5"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eprint.iacr.org/2016/1007.pdf"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SmartFin</a:t>
            </a:r>
            <a:r>
              <a:rPr lang="en"/>
              <a:t> - </a:t>
            </a:r>
            <a:r>
              <a:rPr lang="en" sz="3600"/>
              <a:t>Implementing a Financial Domain-Specific Language for Smart Contracts</a:t>
            </a:r>
            <a:endParaRPr sz="3600"/>
          </a:p>
        </p:txBody>
      </p:sp>
      <p:sp>
        <p:nvSpPr>
          <p:cNvPr id="55" name="Google Shape;55;p13"/>
          <p:cNvSpPr txBox="1"/>
          <p:nvPr>
            <p:ph idx="1" type="subTitle"/>
          </p:nvPr>
        </p:nvSpPr>
        <p:spPr>
          <a:xfrm>
            <a:off x="311700" y="41454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Daniel Dean DD2415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SmartFin DSL</a:t>
            </a:r>
            <a:endParaRPr/>
          </a:p>
        </p:txBody>
      </p:sp>
      <p:sp>
        <p:nvSpPr>
          <p:cNvPr id="142" name="Google Shape;142;p22"/>
          <p:cNvSpPr txBox="1"/>
          <p:nvPr>
            <p:ph idx="1" type="body"/>
          </p:nvPr>
        </p:nvSpPr>
        <p:spPr>
          <a:xfrm>
            <a:off x="311700" y="11270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zero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SmartFin DSL</a:t>
            </a:r>
            <a:endParaRPr/>
          </a:p>
        </p:txBody>
      </p:sp>
      <p:sp>
        <p:nvSpPr>
          <p:cNvPr id="148" name="Google Shape;148;p23"/>
          <p:cNvSpPr txBox="1"/>
          <p:nvPr>
            <p:ph idx="1" type="body"/>
          </p:nvPr>
        </p:nvSpPr>
        <p:spPr>
          <a:xfrm>
            <a:off x="311700" y="11270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zero</a:t>
            </a:r>
            <a:endParaRPr b="1" i="1">
              <a:latin typeface="Roboto Mono"/>
              <a:ea typeface="Roboto Mono"/>
              <a:cs typeface="Roboto Mono"/>
              <a:sym typeface="Roboto Mono"/>
            </a:endParaRPr>
          </a:p>
          <a:p>
            <a:pPr indent="457200" lvl="0" marL="0" rtl="0" algn="l">
              <a:lnSpc>
                <a:spcPct val="100000"/>
              </a:lnSpc>
              <a:spcBef>
                <a:spcPts val="0"/>
              </a:spcBef>
              <a:spcAft>
                <a:spcPts val="0"/>
              </a:spcAft>
              <a:buNone/>
            </a:pPr>
            <a:r>
              <a:rPr lang="en"/>
              <a:t>A contract with n</a:t>
            </a:r>
            <a:r>
              <a:rPr lang="en"/>
              <a:t>o obligations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SmartFin DSL</a:t>
            </a:r>
            <a:endParaRPr/>
          </a:p>
        </p:txBody>
      </p:sp>
      <p:sp>
        <p:nvSpPr>
          <p:cNvPr id="154" name="Google Shape;154;p24"/>
          <p:cNvSpPr txBox="1"/>
          <p:nvPr>
            <p:ph idx="1" type="body"/>
          </p:nvPr>
        </p:nvSpPr>
        <p:spPr>
          <a:xfrm>
            <a:off x="311700" y="11270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zero</a:t>
            </a:r>
            <a:endParaRPr b="1" i="1">
              <a:latin typeface="Roboto Mono"/>
              <a:ea typeface="Roboto Mono"/>
              <a:cs typeface="Roboto Mono"/>
              <a:sym typeface="Roboto Mono"/>
            </a:endParaRPr>
          </a:p>
          <a:p>
            <a:pPr indent="457200" lvl="0" marL="0" rtl="0" algn="l">
              <a:lnSpc>
                <a:spcPct val="100000"/>
              </a:lnSpc>
              <a:spcBef>
                <a:spcPts val="0"/>
              </a:spcBef>
              <a:spcAft>
                <a:spcPts val="0"/>
              </a:spcAft>
              <a:buClr>
                <a:schemeClr val="dk1"/>
              </a:buClr>
              <a:buSzPts val="1100"/>
              <a:buFont typeface="Arial"/>
              <a:buNone/>
            </a:pPr>
            <a:r>
              <a:rPr lang="en"/>
              <a:t>A contract with no obligations</a:t>
            </a:r>
            <a:endParaRPr/>
          </a:p>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one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SmartFin DSL</a:t>
            </a:r>
            <a:endParaRPr/>
          </a:p>
        </p:txBody>
      </p:sp>
      <p:sp>
        <p:nvSpPr>
          <p:cNvPr id="160" name="Google Shape;160;p25"/>
          <p:cNvSpPr txBox="1"/>
          <p:nvPr>
            <p:ph idx="1" type="body"/>
          </p:nvPr>
        </p:nvSpPr>
        <p:spPr>
          <a:xfrm>
            <a:off x="311700" y="11270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zero</a:t>
            </a:r>
            <a:endParaRPr b="1" i="1">
              <a:latin typeface="Roboto Mono"/>
              <a:ea typeface="Roboto Mono"/>
              <a:cs typeface="Roboto Mono"/>
              <a:sym typeface="Roboto Mono"/>
            </a:endParaRPr>
          </a:p>
          <a:p>
            <a:pPr indent="457200" lvl="0" marL="0" rtl="0" algn="l">
              <a:lnSpc>
                <a:spcPct val="100000"/>
              </a:lnSpc>
              <a:spcBef>
                <a:spcPts val="0"/>
              </a:spcBef>
              <a:spcAft>
                <a:spcPts val="0"/>
              </a:spcAft>
              <a:buClr>
                <a:schemeClr val="dk1"/>
              </a:buClr>
              <a:buSzPts val="1100"/>
              <a:buFont typeface="Arial"/>
              <a:buNone/>
            </a:pPr>
            <a:r>
              <a:rPr lang="en"/>
              <a:t>A contract with no obligations</a:t>
            </a:r>
            <a:endParaRPr/>
          </a:p>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one</a:t>
            </a:r>
            <a:endParaRPr i="1">
              <a:latin typeface="Roboto Mono"/>
              <a:ea typeface="Roboto Mono"/>
              <a:cs typeface="Roboto Mono"/>
              <a:sym typeface="Roboto Mono"/>
            </a:endParaRPr>
          </a:p>
          <a:p>
            <a:pPr indent="457200" lvl="0" marL="0" rtl="0" algn="l">
              <a:lnSpc>
                <a:spcPct val="100000"/>
              </a:lnSpc>
              <a:spcBef>
                <a:spcPts val="0"/>
              </a:spcBef>
              <a:spcAft>
                <a:spcPts val="0"/>
              </a:spcAft>
              <a:buNone/>
            </a:pPr>
            <a:r>
              <a:rPr lang="en"/>
              <a:t>Counter-party pays holder 1 Wei upon acquisition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SmartFin DSL</a:t>
            </a:r>
            <a:endParaRPr/>
          </a:p>
        </p:txBody>
      </p:sp>
      <p:sp>
        <p:nvSpPr>
          <p:cNvPr id="166" name="Google Shape;166;p26"/>
          <p:cNvSpPr txBox="1"/>
          <p:nvPr>
            <p:ph idx="1" type="body"/>
          </p:nvPr>
        </p:nvSpPr>
        <p:spPr>
          <a:xfrm>
            <a:off x="311700" y="11270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zero</a:t>
            </a:r>
            <a:endParaRPr b="1" i="1">
              <a:latin typeface="Roboto Mono"/>
              <a:ea typeface="Roboto Mono"/>
              <a:cs typeface="Roboto Mono"/>
              <a:sym typeface="Roboto Mono"/>
            </a:endParaRPr>
          </a:p>
          <a:p>
            <a:pPr indent="457200" lvl="0" marL="0" rtl="0" algn="l">
              <a:lnSpc>
                <a:spcPct val="100000"/>
              </a:lnSpc>
              <a:spcBef>
                <a:spcPts val="0"/>
              </a:spcBef>
              <a:spcAft>
                <a:spcPts val="0"/>
              </a:spcAft>
              <a:buClr>
                <a:schemeClr val="dk1"/>
              </a:buClr>
              <a:buSzPts val="1100"/>
              <a:buFont typeface="Arial"/>
              <a:buNone/>
            </a:pPr>
            <a:r>
              <a:rPr lang="en"/>
              <a:t>A contract with no obligations</a:t>
            </a:r>
            <a:endParaRPr/>
          </a:p>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one</a:t>
            </a:r>
            <a:endParaRPr i="1">
              <a:latin typeface="Roboto Mono"/>
              <a:ea typeface="Roboto Mono"/>
              <a:cs typeface="Roboto Mono"/>
              <a:sym typeface="Roboto Mono"/>
            </a:endParaRPr>
          </a:p>
          <a:p>
            <a:pPr indent="457200" lvl="0" marL="0" rtl="0" algn="l">
              <a:lnSpc>
                <a:spcPct val="100000"/>
              </a:lnSpc>
              <a:spcBef>
                <a:spcPts val="0"/>
              </a:spcBef>
              <a:spcAft>
                <a:spcPts val="0"/>
              </a:spcAft>
              <a:buNone/>
            </a:pPr>
            <a:r>
              <a:rPr lang="en"/>
              <a:t>Counter-party pays holder 1 Wei upon acquisition</a:t>
            </a:r>
            <a:endParaRPr/>
          </a:p>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g</a:t>
            </a:r>
            <a:r>
              <a:rPr b="1" i="1" lang="en">
                <a:latin typeface="Roboto Mono"/>
                <a:ea typeface="Roboto Mono"/>
                <a:cs typeface="Roboto Mono"/>
                <a:sym typeface="Roboto Mono"/>
              </a:rPr>
              <a:t>ive one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SmartFin DSL</a:t>
            </a:r>
            <a:endParaRPr/>
          </a:p>
        </p:txBody>
      </p:sp>
      <p:sp>
        <p:nvSpPr>
          <p:cNvPr id="172" name="Google Shape;172;p27"/>
          <p:cNvSpPr txBox="1"/>
          <p:nvPr>
            <p:ph idx="1" type="body"/>
          </p:nvPr>
        </p:nvSpPr>
        <p:spPr>
          <a:xfrm>
            <a:off x="311700" y="11270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zero</a:t>
            </a:r>
            <a:endParaRPr b="1" i="1">
              <a:latin typeface="Roboto Mono"/>
              <a:ea typeface="Roboto Mono"/>
              <a:cs typeface="Roboto Mono"/>
              <a:sym typeface="Roboto Mono"/>
            </a:endParaRPr>
          </a:p>
          <a:p>
            <a:pPr indent="457200" lvl="0" marL="0" rtl="0" algn="l">
              <a:lnSpc>
                <a:spcPct val="100000"/>
              </a:lnSpc>
              <a:spcBef>
                <a:spcPts val="0"/>
              </a:spcBef>
              <a:spcAft>
                <a:spcPts val="0"/>
              </a:spcAft>
              <a:buClr>
                <a:schemeClr val="dk1"/>
              </a:buClr>
              <a:buSzPts val="1100"/>
              <a:buFont typeface="Arial"/>
              <a:buNone/>
            </a:pPr>
            <a:r>
              <a:rPr lang="en"/>
              <a:t>A contract with no obligations</a:t>
            </a:r>
            <a:endParaRPr/>
          </a:p>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one</a:t>
            </a:r>
            <a:endParaRPr i="1">
              <a:latin typeface="Roboto Mono"/>
              <a:ea typeface="Roboto Mono"/>
              <a:cs typeface="Roboto Mono"/>
              <a:sym typeface="Roboto Mono"/>
            </a:endParaRPr>
          </a:p>
          <a:p>
            <a:pPr indent="457200" lvl="0" marL="0" rtl="0" algn="l">
              <a:lnSpc>
                <a:spcPct val="100000"/>
              </a:lnSpc>
              <a:spcBef>
                <a:spcPts val="0"/>
              </a:spcBef>
              <a:spcAft>
                <a:spcPts val="0"/>
              </a:spcAft>
              <a:buNone/>
            </a:pPr>
            <a:r>
              <a:rPr lang="en"/>
              <a:t>Counter-party pays holder 1 Wei upon acquisition</a:t>
            </a:r>
            <a:endParaRPr/>
          </a:p>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g</a:t>
            </a:r>
            <a:r>
              <a:rPr b="1" i="1" lang="en">
                <a:latin typeface="Roboto Mono"/>
                <a:ea typeface="Roboto Mono"/>
                <a:cs typeface="Roboto Mono"/>
                <a:sym typeface="Roboto Mono"/>
              </a:rPr>
              <a:t>ive one</a:t>
            </a:r>
            <a:endParaRPr b="1" i="1">
              <a:latin typeface="Roboto Mono"/>
              <a:ea typeface="Roboto Mono"/>
              <a:cs typeface="Roboto Mono"/>
              <a:sym typeface="Roboto Mono"/>
            </a:endParaRPr>
          </a:p>
          <a:p>
            <a:pPr indent="457200" lvl="0" marL="0" rtl="0" algn="l">
              <a:lnSpc>
                <a:spcPct val="100000"/>
              </a:lnSpc>
              <a:spcBef>
                <a:spcPts val="0"/>
              </a:spcBef>
              <a:spcAft>
                <a:spcPts val="0"/>
              </a:spcAft>
              <a:buNone/>
            </a:pPr>
            <a:r>
              <a:rPr lang="en"/>
              <a:t>Holder pays counter-party 1 Wei upon acquisition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SmartFin DSL Syntax</a:t>
            </a:r>
            <a:endParaRPr/>
          </a:p>
        </p:txBody>
      </p:sp>
      <p:pic>
        <p:nvPicPr>
          <p:cNvPr id="178" name="Google Shape;178;p28"/>
          <p:cNvPicPr preferRelativeResize="0"/>
          <p:nvPr/>
        </p:nvPicPr>
        <p:blipFill>
          <a:blip r:embed="rId3">
            <a:alphaModFix/>
          </a:blip>
          <a:stretch>
            <a:fillRect/>
          </a:stretch>
        </p:blipFill>
        <p:spPr>
          <a:xfrm>
            <a:off x="1793013" y="1442650"/>
            <a:ext cx="5557976" cy="3419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84" name="Google Shape;18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Composing (one, give one, European option)</a:t>
            </a:r>
            <a:endParaRPr/>
          </a:p>
          <a:p>
            <a:pPr indent="-342900" lvl="0" marL="457200" rtl="0" algn="l">
              <a:spcBef>
                <a:spcPts val="0"/>
              </a:spcBef>
              <a:spcAft>
                <a:spcPts val="0"/>
              </a:spcAft>
              <a:buSzPts val="1800"/>
              <a:buChar char="-"/>
            </a:pPr>
            <a:r>
              <a:rPr lang="en"/>
              <a:t>Validation (just show briefly)</a:t>
            </a:r>
            <a:endParaRPr/>
          </a:p>
          <a:p>
            <a:pPr indent="-342900" lvl="0" marL="457200" rtl="0" algn="l">
              <a:spcBef>
                <a:spcPts val="0"/>
              </a:spcBef>
              <a:spcAft>
                <a:spcPts val="0"/>
              </a:spcAft>
              <a:buSzPts val="1800"/>
              <a:buChar char="-"/>
            </a:pPr>
            <a:r>
              <a:rPr lang="en"/>
              <a:t>Evaluation</a:t>
            </a:r>
            <a:endParaRPr/>
          </a:p>
          <a:p>
            <a:pPr indent="-342900" lvl="0" marL="457200" rtl="0" algn="l">
              <a:spcBef>
                <a:spcPts val="0"/>
              </a:spcBef>
              <a:spcAft>
                <a:spcPts val="0"/>
              </a:spcAft>
              <a:buSzPts val="1800"/>
              <a:buChar char="-"/>
            </a:pPr>
            <a:r>
              <a:rPr lang="en"/>
              <a:t>Monitoring (briefly) and acquisition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Contract Implementation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Contract Implementation</a:t>
            </a:r>
            <a:endParaRPr/>
          </a:p>
        </p:txBody>
      </p:sp>
      <p:pic>
        <p:nvPicPr>
          <p:cNvPr id="195" name="Google Shape;195;p31"/>
          <p:cNvPicPr preferRelativeResize="0"/>
          <p:nvPr/>
        </p:nvPicPr>
        <p:blipFill>
          <a:blip r:embed="rId3">
            <a:alphaModFix/>
          </a:blip>
          <a:stretch>
            <a:fillRect/>
          </a:stretch>
        </p:blipFill>
        <p:spPr>
          <a:xfrm>
            <a:off x="4744500" y="1670292"/>
            <a:ext cx="1654775" cy="2107725"/>
          </a:xfrm>
          <a:prstGeom prst="rect">
            <a:avLst/>
          </a:prstGeom>
          <a:noFill/>
          <a:ln>
            <a:noFill/>
          </a:ln>
        </p:spPr>
      </p:pic>
      <p:sp>
        <p:nvSpPr>
          <p:cNvPr id="196" name="Google Shape;196;p31"/>
          <p:cNvSpPr txBox="1"/>
          <p:nvPr/>
        </p:nvSpPr>
        <p:spPr>
          <a:xfrm>
            <a:off x="985950" y="2291213"/>
            <a:ext cx="3176400" cy="47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chemeClr val="dk2"/>
                </a:solidFill>
              </a:rPr>
              <a:t>SmartFin Financial Contract</a:t>
            </a:r>
            <a:endParaRPr sz="1800">
              <a:solidFill>
                <a:schemeClr val="dk2"/>
              </a:solidFill>
            </a:endParaRPr>
          </a:p>
        </p:txBody>
      </p:sp>
      <p:sp>
        <p:nvSpPr>
          <p:cNvPr id="197" name="Google Shape;197;p31"/>
          <p:cNvSpPr txBox="1"/>
          <p:nvPr/>
        </p:nvSpPr>
        <p:spPr>
          <a:xfrm>
            <a:off x="2269200" y="2685763"/>
            <a:ext cx="1893300" cy="47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chemeClr val="dk2"/>
                </a:solidFill>
              </a:rPr>
              <a:t>Holder Address</a:t>
            </a:r>
            <a:endParaRPr sz="1800">
              <a:solidFill>
                <a:schemeClr val="dk2"/>
              </a:solidFill>
            </a:endParaRPr>
          </a:p>
        </p:txBody>
      </p:sp>
      <p:cxnSp>
        <p:nvCxnSpPr>
          <p:cNvPr id="198" name="Google Shape;198;p31"/>
          <p:cNvCxnSpPr>
            <a:stCxn id="196" idx="3"/>
          </p:cNvCxnSpPr>
          <p:nvPr/>
        </p:nvCxnSpPr>
        <p:spPr>
          <a:xfrm>
            <a:off x="4162350" y="2526863"/>
            <a:ext cx="582000" cy="0"/>
          </a:xfrm>
          <a:prstGeom prst="straightConnector1">
            <a:avLst/>
          </a:prstGeom>
          <a:noFill/>
          <a:ln cap="flat" cmpd="sng" w="19050">
            <a:solidFill>
              <a:srgbClr val="000000"/>
            </a:solidFill>
            <a:prstDash val="solid"/>
            <a:round/>
            <a:headEnd len="med" w="med" type="none"/>
            <a:tailEnd len="med" w="med" type="triangle"/>
          </a:ln>
        </p:spPr>
      </p:cxnSp>
      <p:cxnSp>
        <p:nvCxnSpPr>
          <p:cNvPr id="199" name="Google Shape;199;p31"/>
          <p:cNvCxnSpPr/>
          <p:nvPr/>
        </p:nvCxnSpPr>
        <p:spPr>
          <a:xfrm>
            <a:off x="4162500" y="2921413"/>
            <a:ext cx="582000" cy="0"/>
          </a:xfrm>
          <a:prstGeom prst="straightConnector1">
            <a:avLst/>
          </a:prstGeom>
          <a:noFill/>
          <a:ln cap="flat" cmpd="sng" w="19050">
            <a:solidFill>
              <a:srgbClr val="000000"/>
            </a:solidFill>
            <a:prstDash val="solid"/>
            <a:round/>
            <a:headEnd len="med" w="med" type="none"/>
            <a:tailEnd len="med" w="med" type="triangle"/>
          </a:ln>
        </p:spPr>
      </p:cxnSp>
      <p:cxnSp>
        <p:nvCxnSpPr>
          <p:cNvPr id="200" name="Google Shape;200;p31"/>
          <p:cNvCxnSpPr>
            <a:stCxn id="195" idx="3"/>
          </p:cNvCxnSpPr>
          <p:nvPr/>
        </p:nvCxnSpPr>
        <p:spPr>
          <a:xfrm flipH="1" rot="10800000">
            <a:off x="6399275" y="2722955"/>
            <a:ext cx="1101600" cy="1200"/>
          </a:xfrm>
          <a:prstGeom prst="straightConnector1">
            <a:avLst/>
          </a:prstGeom>
          <a:noFill/>
          <a:ln cap="flat" cmpd="sng" w="19050">
            <a:solidFill>
              <a:srgbClr val="000000"/>
            </a:solidFill>
            <a:prstDash val="solid"/>
            <a:round/>
            <a:headEnd len="med" w="med" type="none"/>
            <a:tailEnd len="med" w="med" type="triangle"/>
          </a:ln>
        </p:spPr>
      </p:cxnSp>
      <p:sp>
        <p:nvSpPr>
          <p:cNvPr id="201" name="Google Shape;201;p31"/>
          <p:cNvSpPr txBox="1"/>
          <p:nvPr/>
        </p:nvSpPr>
        <p:spPr>
          <a:xfrm>
            <a:off x="6426125" y="2336813"/>
            <a:ext cx="10479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2"/>
                </a:solidFill>
              </a:rPr>
              <a:t>deployed</a:t>
            </a:r>
            <a:endParaRPr i="1">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6124400" y="1499925"/>
            <a:ext cx="2141825" cy="2721510"/>
          </a:xfrm>
          <a:prstGeom prst="rect">
            <a:avLst/>
          </a:prstGeom>
          <a:noFill/>
          <a:ln>
            <a:noFill/>
          </a:ln>
        </p:spPr>
      </p:pic>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62" name="Google Shape;62;p14"/>
          <p:cNvPicPr preferRelativeResize="0"/>
          <p:nvPr/>
        </p:nvPicPr>
        <p:blipFill>
          <a:blip r:embed="rId4">
            <a:alphaModFix/>
          </a:blip>
          <a:stretch>
            <a:fillRect/>
          </a:stretch>
        </p:blipFill>
        <p:spPr>
          <a:xfrm>
            <a:off x="877775" y="1499150"/>
            <a:ext cx="2141825" cy="2723050"/>
          </a:xfrm>
          <a:prstGeom prst="rect">
            <a:avLst/>
          </a:prstGeom>
          <a:noFill/>
          <a:ln>
            <a:noFill/>
          </a:ln>
        </p:spPr>
      </p:pic>
      <p:sp>
        <p:nvSpPr>
          <p:cNvPr id="63" name="Google Shape;63;p14"/>
          <p:cNvSpPr txBox="1"/>
          <p:nvPr/>
        </p:nvSpPr>
        <p:spPr>
          <a:xfrm>
            <a:off x="6030475" y="4222200"/>
            <a:ext cx="233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Smart Contract</a:t>
            </a:r>
            <a:endParaRPr sz="2400"/>
          </a:p>
        </p:txBody>
      </p:sp>
      <p:cxnSp>
        <p:nvCxnSpPr>
          <p:cNvPr id="64" name="Google Shape;64;p14"/>
          <p:cNvCxnSpPr/>
          <p:nvPr/>
        </p:nvCxnSpPr>
        <p:spPr>
          <a:xfrm>
            <a:off x="3309588" y="2570700"/>
            <a:ext cx="2524800" cy="2100"/>
          </a:xfrm>
          <a:prstGeom prst="straightConnector1">
            <a:avLst/>
          </a:prstGeom>
          <a:noFill/>
          <a:ln cap="flat" cmpd="sng" w="76200">
            <a:solidFill>
              <a:srgbClr val="000000"/>
            </a:solidFill>
            <a:prstDash val="solid"/>
            <a:round/>
            <a:headEnd len="med" w="med" type="none"/>
            <a:tailEnd len="med" w="med" type="stealth"/>
          </a:ln>
        </p:spPr>
      </p:cxnSp>
      <p:sp>
        <p:nvSpPr>
          <p:cNvPr id="65" name="Google Shape;65;p14"/>
          <p:cNvSpPr/>
          <p:nvPr/>
        </p:nvSpPr>
        <p:spPr>
          <a:xfrm>
            <a:off x="1307675" y="1736300"/>
            <a:ext cx="1256700" cy="30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nvSpPr>
        <p:spPr>
          <a:xfrm rot="-147262">
            <a:off x="1189794" y="1613341"/>
            <a:ext cx="1485162" cy="42849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aveat"/>
                <a:ea typeface="Caveat"/>
                <a:cs typeface="Caveat"/>
                <a:sym typeface="Caveat"/>
              </a:rPr>
              <a:t>$</a:t>
            </a:r>
            <a:r>
              <a:rPr b="1" lang="en" sz="2400">
                <a:latin typeface="Caveat"/>
                <a:ea typeface="Caveat"/>
                <a:cs typeface="Caveat"/>
                <a:sym typeface="Caveat"/>
              </a:rPr>
              <a:t>$$$$$$$$</a:t>
            </a:r>
            <a:endParaRPr b="1" sz="2400">
              <a:latin typeface="Caveat"/>
              <a:ea typeface="Caveat"/>
              <a:cs typeface="Caveat"/>
              <a:sym typeface="Caveat"/>
            </a:endParaRPr>
          </a:p>
        </p:txBody>
      </p:sp>
      <p:sp>
        <p:nvSpPr>
          <p:cNvPr id="67" name="Google Shape;67;p14"/>
          <p:cNvSpPr txBox="1"/>
          <p:nvPr/>
        </p:nvSpPr>
        <p:spPr>
          <a:xfrm>
            <a:off x="548737" y="4222200"/>
            <a:ext cx="2799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Financial </a:t>
            </a:r>
            <a:r>
              <a:rPr lang="en" sz="2400"/>
              <a:t>Contract</a:t>
            </a:r>
            <a:endParaRPr sz="2400"/>
          </a:p>
        </p:txBody>
      </p:sp>
      <p:sp>
        <p:nvSpPr>
          <p:cNvPr id="68" name="Google Shape;68;p14"/>
          <p:cNvSpPr/>
          <p:nvPr/>
        </p:nvSpPr>
        <p:spPr>
          <a:xfrm>
            <a:off x="6566963" y="1736300"/>
            <a:ext cx="1256700" cy="30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nvSpPr>
        <p:spPr>
          <a:xfrm rot="-147262">
            <a:off x="6395069" y="1613341"/>
            <a:ext cx="1485162" cy="42849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A7F38"/>
                </a:solidFill>
                <a:latin typeface="Roboto Mono"/>
                <a:ea typeface="Roboto Mono"/>
                <a:cs typeface="Roboto Mono"/>
                <a:sym typeface="Roboto Mono"/>
              </a:rPr>
              <a:t>0101010</a:t>
            </a:r>
            <a:endParaRPr b="1" sz="2400">
              <a:solidFill>
                <a:srgbClr val="2A7F38"/>
              </a:solidFill>
              <a:latin typeface="Roboto Mono"/>
              <a:ea typeface="Roboto Mono"/>
              <a:cs typeface="Roboto Mono"/>
              <a:sym typeface="Roboto Mono"/>
            </a:endParaRPr>
          </a:p>
        </p:txBody>
      </p:sp>
      <p:sp>
        <p:nvSpPr>
          <p:cNvPr id="70" name="Google Shape;70;p14"/>
          <p:cNvSpPr/>
          <p:nvPr/>
        </p:nvSpPr>
        <p:spPr>
          <a:xfrm>
            <a:off x="6337250" y="2073425"/>
            <a:ext cx="1690500" cy="1682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nvSpPr>
        <p:spPr>
          <a:xfrm rot="-147419">
            <a:off x="6291924" y="2041024"/>
            <a:ext cx="1742502" cy="42849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A7F38"/>
                </a:solidFill>
                <a:latin typeface="Roboto Mono"/>
                <a:ea typeface="Roboto Mono"/>
                <a:cs typeface="Roboto Mono"/>
                <a:sym typeface="Roboto Mono"/>
              </a:rPr>
              <a:t>0101010101010101</a:t>
            </a:r>
            <a:endParaRPr b="1" sz="1200">
              <a:solidFill>
                <a:srgbClr val="2A7F38"/>
              </a:solidFill>
              <a:latin typeface="Roboto Mono"/>
              <a:ea typeface="Roboto Mono"/>
              <a:cs typeface="Roboto Mono"/>
              <a:sym typeface="Roboto Mono"/>
            </a:endParaRPr>
          </a:p>
        </p:txBody>
      </p:sp>
      <p:sp>
        <p:nvSpPr>
          <p:cNvPr id="72" name="Google Shape;72;p14"/>
          <p:cNvSpPr txBox="1"/>
          <p:nvPr/>
        </p:nvSpPr>
        <p:spPr>
          <a:xfrm rot="-147419">
            <a:off x="6266399" y="2301374"/>
            <a:ext cx="1742502" cy="42849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A7F38"/>
                </a:solidFill>
                <a:latin typeface="Roboto Mono"/>
                <a:ea typeface="Roboto Mono"/>
                <a:cs typeface="Roboto Mono"/>
                <a:sym typeface="Roboto Mono"/>
              </a:rPr>
              <a:t>0101010101010101</a:t>
            </a:r>
            <a:endParaRPr b="1" sz="1200">
              <a:solidFill>
                <a:srgbClr val="2A7F38"/>
              </a:solidFill>
              <a:latin typeface="Roboto Mono"/>
              <a:ea typeface="Roboto Mono"/>
              <a:cs typeface="Roboto Mono"/>
              <a:sym typeface="Roboto Mono"/>
            </a:endParaRPr>
          </a:p>
        </p:txBody>
      </p:sp>
      <p:sp>
        <p:nvSpPr>
          <p:cNvPr id="73" name="Google Shape;73;p14"/>
          <p:cNvSpPr txBox="1"/>
          <p:nvPr/>
        </p:nvSpPr>
        <p:spPr>
          <a:xfrm rot="-89979">
            <a:off x="6283913" y="2590698"/>
            <a:ext cx="1742397" cy="42854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A7F38"/>
                </a:solidFill>
                <a:latin typeface="Roboto Mono"/>
                <a:ea typeface="Roboto Mono"/>
                <a:cs typeface="Roboto Mono"/>
                <a:sym typeface="Roboto Mono"/>
              </a:rPr>
              <a:t>0101010101010101</a:t>
            </a:r>
            <a:endParaRPr b="1" sz="1200">
              <a:solidFill>
                <a:srgbClr val="2A7F38"/>
              </a:solidFill>
              <a:latin typeface="Roboto Mono"/>
              <a:ea typeface="Roboto Mono"/>
              <a:cs typeface="Roboto Mono"/>
              <a:sym typeface="Roboto Mono"/>
            </a:endParaRPr>
          </a:p>
        </p:txBody>
      </p:sp>
      <p:sp>
        <p:nvSpPr>
          <p:cNvPr id="74" name="Google Shape;74;p14"/>
          <p:cNvSpPr txBox="1"/>
          <p:nvPr/>
        </p:nvSpPr>
        <p:spPr>
          <a:xfrm rot="-83456">
            <a:off x="6311484" y="2839995"/>
            <a:ext cx="1742613" cy="42852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A7F38"/>
                </a:solidFill>
                <a:latin typeface="Roboto Mono"/>
                <a:ea typeface="Roboto Mono"/>
                <a:cs typeface="Roboto Mono"/>
                <a:sym typeface="Roboto Mono"/>
              </a:rPr>
              <a:t>0101010101010101</a:t>
            </a:r>
            <a:endParaRPr b="1" sz="1200">
              <a:solidFill>
                <a:srgbClr val="2A7F38"/>
              </a:solidFill>
              <a:latin typeface="Roboto Mono"/>
              <a:ea typeface="Roboto Mono"/>
              <a:cs typeface="Roboto Mono"/>
              <a:sym typeface="Roboto Mono"/>
            </a:endParaRPr>
          </a:p>
        </p:txBody>
      </p:sp>
      <p:sp>
        <p:nvSpPr>
          <p:cNvPr id="75" name="Google Shape;75;p14"/>
          <p:cNvSpPr txBox="1"/>
          <p:nvPr/>
        </p:nvSpPr>
        <p:spPr>
          <a:xfrm rot="-592">
            <a:off x="6340762" y="3142889"/>
            <a:ext cx="17424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A7F38"/>
                </a:solidFill>
                <a:latin typeface="Roboto Mono"/>
                <a:ea typeface="Roboto Mono"/>
                <a:cs typeface="Roboto Mono"/>
                <a:sym typeface="Roboto Mono"/>
              </a:rPr>
              <a:t>0101010101010101</a:t>
            </a:r>
            <a:endParaRPr b="1" sz="1200">
              <a:solidFill>
                <a:srgbClr val="2A7F38"/>
              </a:solidFill>
              <a:latin typeface="Roboto Mono"/>
              <a:ea typeface="Roboto Mono"/>
              <a:cs typeface="Roboto Mono"/>
              <a:sym typeface="Roboto Mono"/>
            </a:endParaRPr>
          </a:p>
        </p:txBody>
      </p:sp>
      <p:sp>
        <p:nvSpPr>
          <p:cNvPr id="76" name="Google Shape;76;p14"/>
          <p:cNvSpPr txBox="1"/>
          <p:nvPr/>
        </p:nvSpPr>
        <p:spPr>
          <a:xfrm rot="-592">
            <a:off x="6364337" y="3398164"/>
            <a:ext cx="17424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A7F38"/>
                </a:solidFill>
                <a:latin typeface="Roboto Mono"/>
                <a:ea typeface="Roboto Mono"/>
                <a:cs typeface="Roboto Mono"/>
                <a:sym typeface="Roboto Mono"/>
              </a:rPr>
              <a:t>0101010101010101</a:t>
            </a:r>
            <a:endParaRPr b="1" sz="1200">
              <a:solidFill>
                <a:srgbClr val="2A7F38"/>
              </a:solidFill>
              <a:latin typeface="Roboto Mono"/>
              <a:ea typeface="Roboto Mono"/>
              <a:cs typeface="Roboto Mono"/>
              <a:sym typeface="Roboto Mono"/>
            </a:endParaRPr>
          </a:p>
        </p:txBody>
      </p:sp>
      <p:sp>
        <p:nvSpPr>
          <p:cNvPr id="77" name="Google Shape;77;p14"/>
          <p:cNvSpPr txBox="1"/>
          <p:nvPr/>
        </p:nvSpPr>
        <p:spPr>
          <a:xfrm>
            <a:off x="6311306" y="3756413"/>
            <a:ext cx="799200" cy="305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2A7F38"/>
                </a:solidFill>
                <a:latin typeface="Roboto Mono"/>
                <a:ea typeface="Roboto Mono"/>
                <a:cs typeface="Roboto Mono"/>
                <a:sym typeface="Roboto Mono"/>
              </a:rPr>
              <a:t>0xfa1b..</a:t>
            </a:r>
            <a:endParaRPr b="1" sz="1000">
              <a:solidFill>
                <a:srgbClr val="2A7F38"/>
              </a:solidFill>
              <a:latin typeface="Roboto Mono"/>
              <a:ea typeface="Roboto Mono"/>
              <a:cs typeface="Roboto Mono"/>
              <a:sym typeface="Roboto Mono"/>
            </a:endParaRPr>
          </a:p>
        </p:txBody>
      </p:sp>
      <p:sp>
        <p:nvSpPr>
          <p:cNvPr id="78" name="Google Shape;78;p14"/>
          <p:cNvSpPr txBox="1"/>
          <p:nvPr/>
        </p:nvSpPr>
        <p:spPr>
          <a:xfrm>
            <a:off x="7349131" y="3744263"/>
            <a:ext cx="799200" cy="305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2A7F38"/>
                </a:solidFill>
                <a:latin typeface="Roboto Mono"/>
                <a:ea typeface="Roboto Mono"/>
                <a:cs typeface="Roboto Mono"/>
                <a:sym typeface="Roboto Mono"/>
              </a:rPr>
              <a:t>0xc21a..</a:t>
            </a:r>
            <a:endParaRPr b="1" sz="1000">
              <a:solidFill>
                <a:srgbClr val="2A7F38"/>
              </a:solidFill>
              <a:latin typeface="Roboto Mono"/>
              <a:ea typeface="Roboto Mono"/>
              <a:cs typeface="Roboto Mono"/>
              <a:sym typeface="Roboto Mono"/>
            </a:endParaRPr>
          </a:p>
        </p:txBody>
      </p:sp>
      <p:cxnSp>
        <p:nvCxnSpPr>
          <p:cNvPr id="79" name="Google Shape;79;p14"/>
          <p:cNvCxnSpPr/>
          <p:nvPr/>
        </p:nvCxnSpPr>
        <p:spPr>
          <a:xfrm>
            <a:off x="6367150" y="4006875"/>
            <a:ext cx="690900" cy="0"/>
          </a:xfrm>
          <a:prstGeom prst="straightConnector1">
            <a:avLst/>
          </a:prstGeom>
          <a:noFill/>
          <a:ln cap="flat" cmpd="sng" w="9525">
            <a:solidFill>
              <a:srgbClr val="2A7F38"/>
            </a:solidFill>
            <a:prstDash val="dot"/>
            <a:round/>
            <a:headEnd len="med" w="med" type="none"/>
            <a:tailEnd len="med" w="med" type="none"/>
          </a:ln>
        </p:spPr>
      </p:cxnSp>
      <p:cxnSp>
        <p:nvCxnSpPr>
          <p:cNvPr id="80" name="Google Shape;80;p14"/>
          <p:cNvCxnSpPr/>
          <p:nvPr/>
        </p:nvCxnSpPr>
        <p:spPr>
          <a:xfrm>
            <a:off x="7403275" y="4006875"/>
            <a:ext cx="690900" cy="0"/>
          </a:xfrm>
          <a:prstGeom prst="straightConnector1">
            <a:avLst/>
          </a:prstGeom>
          <a:noFill/>
          <a:ln cap="flat" cmpd="sng" w="9525">
            <a:solidFill>
              <a:srgbClr val="2A7F38"/>
            </a:solidFill>
            <a:prstDash val="dot"/>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Contract Implementation</a:t>
            </a:r>
            <a:endParaRPr/>
          </a:p>
        </p:txBody>
      </p:sp>
      <p:sp>
        <p:nvSpPr>
          <p:cNvPr id="207" name="Google Shape;207;p32"/>
          <p:cNvSpPr txBox="1"/>
          <p:nvPr>
            <p:ph idx="1" type="body"/>
          </p:nvPr>
        </p:nvSpPr>
        <p:spPr>
          <a:xfrm>
            <a:off x="311700" y="1152475"/>
            <a:ext cx="4959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i="1"/>
          </a:p>
          <a:p>
            <a:pPr indent="0" lvl="0" marL="0" rtl="0" algn="l">
              <a:lnSpc>
                <a:spcPct val="100000"/>
              </a:lnSpc>
              <a:spcBef>
                <a:spcPts val="0"/>
              </a:spcBef>
              <a:spcAft>
                <a:spcPts val="0"/>
              </a:spcAft>
              <a:buNone/>
            </a:pPr>
            <a:r>
              <a:t/>
            </a:r>
            <a:endParaRPr b="1" i="1"/>
          </a:p>
          <a:p>
            <a:pPr indent="0" lvl="0" marL="0" rtl="0" algn="l">
              <a:lnSpc>
                <a:spcPct val="100000"/>
              </a:lnSpc>
              <a:spcBef>
                <a:spcPts val="0"/>
              </a:spcBef>
              <a:spcAft>
                <a:spcPts val="0"/>
              </a:spcAft>
              <a:buNone/>
            </a:pPr>
            <a:r>
              <a:t/>
            </a:r>
            <a:endParaRPr b="1" i="1"/>
          </a:p>
          <a:p>
            <a:pPr indent="0" lvl="0" marL="0" rtl="0" algn="l">
              <a:lnSpc>
                <a:spcPct val="100000"/>
              </a:lnSpc>
              <a:spcBef>
                <a:spcPts val="0"/>
              </a:spcBef>
              <a:spcAft>
                <a:spcPts val="0"/>
              </a:spcAft>
              <a:buNone/>
            </a:pPr>
            <a:r>
              <a:t/>
            </a:r>
            <a:endParaRPr b="1" i="1"/>
          </a:p>
          <a:p>
            <a:pPr indent="0" lvl="0" marL="0" rtl="0" algn="l">
              <a:lnSpc>
                <a:spcPct val="100000"/>
              </a:lnSpc>
              <a:spcBef>
                <a:spcPts val="0"/>
              </a:spcBef>
              <a:spcAft>
                <a:spcPts val="0"/>
              </a:spcAft>
              <a:buNone/>
            </a:pPr>
            <a:r>
              <a:rPr b="1" i="1" lang="en"/>
              <a:t>get truncate t or one zero</a:t>
            </a:r>
            <a:endParaRPr b="1" i="1"/>
          </a:p>
          <a:p>
            <a:pPr indent="0" lvl="0" marL="0" rtl="0" algn="l">
              <a:lnSpc>
                <a:spcPct val="100000"/>
              </a:lnSpc>
              <a:spcBef>
                <a:spcPts val="1000"/>
              </a:spcBef>
              <a:spcAft>
                <a:spcPts val="0"/>
              </a:spcAft>
              <a:buNone/>
            </a:pPr>
            <a:r>
              <a:rPr lang="en"/>
              <a:t>	European option contract at time </a:t>
            </a:r>
            <a:r>
              <a:rPr b="1" i="1" lang="en"/>
              <a:t>t</a:t>
            </a:r>
            <a:r>
              <a:rPr lang="en"/>
              <a:t> with</a:t>
            </a:r>
            <a:endParaRPr/>
          </a:p>
          <a:p>
            <a:pPr indent="457200" lvl="0" marL="0" rtl="0" algn="l">
              <a:lnSpc>
                <a:spcPct val="100000"/>
              </a:lnSpc>
              <a:spcBef>
                <a:spcPts val="0"/>
              </a:spcBef>
              <a:spcAft>
                <a:spcPts val="0"/>
              </a:spcAft>
              <a:buNone/>
            </a:pPr>
            <a:r>
              <a:rPr lang="en"/>
              <a:t>sub-contract </a:t>
            </a:r>
            <a:r>
              <a:rPr b="1" i="1" lang="en"/>
              <a:t>one</a:t>
            </a:r>
            <a:r>
              <a:rPr lang="en"/>
              <a:t>.</a:t>
            </a:r>
            <a:endParaRPr baseline="30000"/>
          </a:p>
        </p:txBody>
      </p:sp>
      <p:pic>
        <p:nvPicPr>
          <p:cNvPr id="208" name="Google Shape;208;p32"/>
          <p:cNvPicPr preferRelativeResize="0"/>
          <p:nvPr/>
        </p:nvPicPr>
        <p:blipFill>
          <a:blip r:embed="rId3">
            <a:alphaModFix/>
          </a:blip>
          <a:stretch>
            <a:fillRect/>
          </a:stretch>
        </p:blipFill>
        <p:spPr>
          <a:xfrm>
            <a:off x="4942027" y="1334149"/>
            <a:ext cx="3890274" cy="3275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a:t>
            </a:r>
            <a:endParaRPr/>
          </a:p>
        </p:txBody>
      </p:sp>
      <p:sp>
        <p:nvSpPr>
          <p:cNvPr id="214" name="Google Shape;21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Clr>
                <a:schemeClr val="dk1"/>
              </a:buClr>
              <a:buSzPts val="1100"/>
              <a:buFont typeface="Arial"/>
              <a:buNone/>
            </a:pPr>
            <a:r>
              <a:rPr b="1" i="1" lang="en"/>
              <a:t>get truncate </a:t>
            </a:r>
            <a:r>
              <a:rPr b="1" i="1" lang="en"/>
              <a:t>t</a:t>
            </a:r>
            <a:r>
              <a:rPr b="1" i="1" lang="en"/>
              <a:t> one</a:t>
            </a:r>
            <a:endParaRPr/>
          </a:p>
          <a:p>
            <a:pPr indent="457200" lvl="0" marL="0" rtl="0" algn="l">
              <a:lnSpc>
                <a:spcPct val="100000"/>
              </a:lnSpc>
              <a:spcBef>
                <a:spcPts val="1000"/>
              </a:spcBef>
              <a:spcAft>
                <a:spcPts val="0"/>
              </a:spcAft>
              <a:buNone/>
            </a:pPr>
            <a:r>
              <a:rPr lang="en"/>
              <a:t>I have a financial contract with my client to pay them 1 Wei at time </a:t>
            </a:r>
            <a:r>
              <a:rPr b="1" i="1" lang="en"/>
              <a:t>t</a:t>
            </a:r>
            <a:endParaRPr/>
          </a:p>
          <a:p>
            <a:pPr indent="457200" lvl="0" marL="0" rtl="0" algn="l">
              <a:spcBef>
                <a:spcPts val="0"/>
              </a:spcBef>
              <a:spcAft>
                <a:spcPts val="0"/>
              </a:spcAft>
              <a:buNone/>
            </a:pPr>
            <a:r>
              <a:rPr lang="en"/>
              <a:t>tomorrow, acquired by my client today.</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a:t>
            </a:r>
            <a:endParaRPr/>
          </a:p>
        </p:txBody>
      </p:sp>
      <p:sp>
        <p:nvSpPr>
          <p:cNvPr id="220" name="Google Shape;22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i="1" lang="en"/>
              <a:t>get truncate t one</a:t>
            </a:r>
            <a:endParaRPr/>
          </a:p>
          <a:p>
            <a:pPr indent="457200" lvl="0" marL="0" rtl="0" algn="l">
              <a:lnSpc>
                <a:spcPct val="100000"/>
              </a:lnSpc>
              <a:spcBef>
                <a:spcPts val="1000"/>
              </a:spcBef>
              <a:spcAft>
                <a:spcPts val="0"/>
              </a:spcAft>
              <a:buNone/>
            </a:pPr>
            <a:r>
              <a:rPr lang="en"/>
              <a:t>I have a financial contract with my client to pay them 1 Wei at </a:t>
            </a:r>
            <a:r>
              <a:rPr lang="en"/>
              <a:t>time </a:t>
            </a:r>
            <a:r>
              <a:rPr b="1" i="1" lang="en"/>
              <a:t>t</a:t>
            </a:r>
            <a:endParaRPr/>
          </a:p>
          <a:p>
            <a:pPr indent="457200" lvl="0" marL="0" rtl="0" algn="l">
              <a:spcBef>
                <a:spcPts val="0"/>
              </a:spcBef>
              <a:spcAft>
                <a:spcPts val="0"/>
              </a:spcAft>
              <a:buNone/>
            </a:pPr>
            <a:r>
              <a:rPr lang="en"/>
              <a:t>tomorrow</a:t>
            </a:r>
            <a:r>
              <a:rPr lang="en"/>
              <a:t>, acquired by my client today.</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No scheduled execution on the blockchain?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Retroactive Payment</a:t>
            </a:r>
            <a:endParaRPr/>
          </a:p>
        </p:txBody>
      </p:sp>
      <p:sp>
        <p:nvSpPr>
          <p:cNvPr id="226" name="Google Shape;226;p35"/>
          <p:cNvSpPr txBox="1"/>
          <p:nvPr>
            <p:ph idx="1" type="body"/>
          </p:nvPr>
        </p:nvSpPr>
        <p:spPr>
          <a:xfrm>
            <a:off x="311700" y="1152475"/>
            <a:ext cx="52197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i="1"/>
          </a:p>
          <a:p>
            <a:pPr indent="0" lvl="0" marL="0" rtl="0" algn="l">
              <a:lnSpc>
                <a:spcPct val="100000"/>
              </a:lnSpc>
              <a:spcBef>
                <a:spcPts val="0"/>
              </a:spcBef>
              <a:spcAft>
                <a:spcPts val="0"/>
              </a:spcAft>
              <a:buNone/>
            </a:pPr>
            <a:r>
              <a:t/>
            </a:r>
            <a:endParaRPr b="1" i="1"/>
          </a:p>
          <a:p>
            <a:pPr indent="0" lvl="0" marL="0" rtl="0" algn="l">
              <a:lnSpc>
                <a:spcPct val="100000"/>
              </a:lnSpc>
              <a:spcBef>
                <a:spcPts val="0"/>
              </a:spcBef>
              <a:spcAft>
                <a:spcPts val="0"/>
              </a:spcAft>
              <a:buNone/>
            </a:pPr>
            <a:r>
              <a:rPr b="1" i="1" lang="en"/>
              <a:t>get truncate t one</a:t>
            </a:r>
            <a:endParaRPr b="1" i="1"/>
          </a:p>
          <a:p>
            <a:pPr indent="0" lvl="0" marL="0" rtl="0" algn="l">
              <a:lnSpc>
                <a:spcPct val="100000"/>
              </a:lnSpc>
              <a:spcBef>
                <a:spcPts val="1000"/>
              </a:spcBef>
              <a:spcAft>
                <a:spcPts val="0"/>
              </a:spcAft>
              <a:buNone/>
            </a:pPr>
            <a:r>
              <a:rPr b="1" i="1" lang="en"/>
              <a:t>	</a:t>
            </a:r>
            <a:r>
              <a:rPr lang="en"/>
              <a:t>The counter-party pays the holder 1 Wei at</a:t>
            </a:r>
            <a:endParaRPr/>
          </a:p>
          <a:p>
            <a:pPr indent="457200" lvl="0" marL="0" rtl="0" algn="l">
              <a:lnSpc>
                <a:spcPct val="100000"/>
              </a:lnSpc>
              <a:spcBef>
                <a:spcPts val="0"/>
              </a:spcBef>
              <a:spcAft>
                <a:spcPts val="0"/>
              </a:spcAft>
              <a:buNone/>
            </a:pPr>
            <a:r>
              <a:rPr lang="en"/>
              <a:t>time </a:t>
            </a:r>
            <a:r>
              <a:rPr b="1" i="1" lang="en"/>
              <a:t>t</a:t>
            </a:r>
            <a:r>
              <a:rPr lang="en"/>
              <a:t>.</a:t>
            </a:r>
            <a:endParaRPr/>
          </a:p>
        </p:txBody>
      </p:sp>
      <p:sp>
        <p:nvSpPr>
          <p:cNvPr id="227" name="Google Shape;227;p35"/>
          <p:cNvSpPr txBox="1"/>
          <p:nvPr/>
        </p:nvSpPr>
        <p:spPr>
          <a:xfrm>
            <a:off x="6755825" y="1152475"/>
            <a:ext cx="13011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chemeClr val="dk2"/>
                </a:solidFill>
              </a:rPr>
              <a:t>Initial Balance</a:t>
            </a:r>
            <a:endParaRPr i="1">
              <a:solidFill>
                <a:schemeClr val="dk2"/>
              </a:solidFill>
            </a:endParaRPr>
          </a:p>
        </p:txBody>
      </p:sp>
      <p:sp>
        <p:nvSpPr>
          <p:cNvPr id="228" name="Google Shape;228;p35"/>
          <p:cNvSpPr txBox="1"/>
          <p:nvPr/>
        </p:nvSpPr>
        <p:spPr>
          <a:xfrm>
            <a:off x="6474583" y="1849800"/>
            <a:ext cx="18636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Counter-party:</a:t>
            </a:r>
            <a:endParaRPr b="1" sz="1800">
              <a:solidFill>
                <a:schemeClr val="dk2"/>
              </a:solidFill>
            </a:endParaRPr>
          </a:p>
        </p:txBody>
      </p:sp>
      <p:sp>
        <p:nvSpPr>
          <p:cNvPr id="229" name="Google Shape;229;p35"/>
          <p:cNvSpPr txBox="1"/>
          <p:nvPr/>
        </p:nvSpPr>
        <p:spPr>
          <a:xfrm>
            <a:off x="6474584" y="1519375"/>
            <a:ext cx="18636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Holder:</a:t>
            </a:r>
            <a:endParaRPr b="1" sz="1800">
              <a:solidFill>
                <a:schemeClr val="dk2"/>
              </a:solidFill>
            </a:endParaRPr>
          </a:p>
        </p:txBody>
      </p:sp>
      <p:sp>
        <p:nvSpPr>
          <p:cNvPr id="230" name="Google Shape;230;p35"/>
          <p:cNvSpPr txBox="1"/>
          <p:nvPr/>
        </p:nvSpPr>
        <p:spPr>
          <a:xfrm>
            <a:off x="8090213" y="1849788"/>
            <a:ext cx="378000" cy="42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2"/>
                </a:solidFill>
              </a:rPr>
              <a:t>1</a:t>
            </a:r>
            <a:endParaRPr b="1" sz="1800">
              <a:solidFill>
                <a:schemeClr val="dk2"/>
              </a:solidFill>
            </a:endParaRPr>
          </a:p>
        </p:txBody>
      </p:sp>
      <p:sp>
        <p:nvSpPr>
          <p:cNvPr id="231" name="Google Shape;231;p35"/>
          <p:cNvSpPr txBox="1"/>
          <p:nvPr/>
        </p:nvSpPr>
        <p:spPr>
          <a:xfrm>
            <a:off x="8090213" y="1519363"/>
            <a:ext cx="378000" cy="42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2"/>
                </a:solidFill>
              </a:rPr>
              <a:t>0</a:t>
            </a:r>
            <a:endParaRPr b="1"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Retroactive Payment</a:t>
            </a:r>
            <a:endParaRPr/>
          </a:p>
        </p:txBody>
      </p:sp>
      <p:sp>
        <p:nvSpPr>
          <p:cNvPr id="237" name="Google Shape;237;p36"/>
          <p:cNvSpPr txBox="1"/>
          <p:nvPr>
            <p:ph idx="1" type="body"/>
          </p:nvPr>
        </p:nvSpPr>
        <p:spPr>
          <a:xfrm>
            <a:off x="311700" y="1152475"/>
            <a:ext cx="52197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i="1"/>
          </a:p>
          <a:p>
            <a:pPr indent="0" lvl="0" marL="0" rtl="0" algn="l">
              <a:lnSpc>
                <a:spcPct val="100000"/>
              </a:lnSpc>
              <a:spcBef>
                <a:spcPts val="0"/>
              </a:spcBef>
              <a:spcAft>
                <a:spcPts val="0"/>
              </a:spcAft>
              <a:buNone/>
            </a:pPr>
            <a:r>
              <a:t/>
            </a:r>
            <a:endParaRPr b="1" i="1"/>
          </a:p>
          <a:p>
            <a:pPr indent="0" lvl="0" marL="0" rtl="0" algn="l">
              <a:lnSpc>
                <a:spcPct val="100000"/>
              </a:lnSpc>
              <a:spcBef>
                <a:spcPts val="0"/>
              </a:spcBef>
              <a:spcAft>
                <a:spcPts val="0"/>
              </a:spcAft>
              <a:buNone/>
            </a:pPr>
            <a:r>
              <a:rPr b="1" i="1" lang="en"/>
              <a:t>get truncate t one</a:t>
            </a:r>
            <a:endParaRPr b="1" i="1"/>
          </a:p>
          <a:p>
            <a:pPr indent="0" lvl="0" marL="0" rtl="0" algn="l">
              <a:lnSpc>
                <a:spcPct val="100000"/>
              </a:lnSpc>
              <a:spcBef>
                <a:spcPts val="1000"/>
              </a:spcBef>
              <a:spcAft>
                <a:spcPts val="0"/>
              </a:spcAft>
              <a:buNone/>
            </a:pPr>
            <a:r>
              <a:rPr b="1" i="1" lang="en"/>
              <a:t>	</a:t>
            </a:r>
            <a:r>
              <a:rPr lang="en"/>
              <a:t>The counter-party pays the holder 1 Wei at</a:t>
            </a:r>
            <a:endParaRPr/>
          </a:p>
          <a:p>
            <a:pPr indent="457200" lvl="0" marL="0" rtl="0" algn="l">
              <a:lnSpc>
                <a:spcPct val="100000"/>
              </a:lnSpc>
              <a:spcBef>
                <a:spcPts val="0"/>
              </a:spcBef>
              <a:spcAft>
                <a:spcPts val="0"/>
              </a:spcAft>
              <a:buNone/>
            </a:pPr>
            <a:r>
              <a:rPr lang="en"/>
              <a:t>time </a:t>
            </a:r>
            <a:r>
              <a:rPr b="1" i="1" lang="en"/>
              <a:t>t</a:t>
            </a:r>
            <a:r>
              <a:rPr lang="en"/>
              <a:t>.</a:t>
            </a:r>
            <a:endParaRPr/>
          </a:p>
        </p:txBody>
      </p:sp>
      <p:sp>
        <p:nvSpPr>
          <p:cNvPr id="238" name="Google Shape;238;p36"/>
          <p:cNvSpPr txBox="1"/>
          <p:nvPr/>
        </p:nvSpPr>
        <p:spPr>
          <a:xfrm>
            <a:off x="6755825" y="1152475"/>
            <a:ext cx="13011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chemeClr val="dk2"/>
                </a:solidFill>
              </a:rPr>
              <a:t>Initial Balance</a:t>
            </a:r>
            <a:endParaRPr i="1">
              <a:solidFill>
                <a:schemeClr val="dk2"/>
              </a:solidFill>
            </a:endParaRPr>
          </a:p>
        </p:txBody>
      </p:sp>
      <p:sp>
        <p:nvSpPr>
          <p:cNvPr id="239" name="Google Shape;239;p36"/>
          <p:cNvSpPr txBox="1"/>
          <p:nvPr/>
        </p:nvSpPr>
        <p:spPr>
          <a:xfrm>
            <a:off x="6755825" y="4166925"/>
            <a:ext cx="13011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chemeClr val="dk2"/>
                </a:solidFill>
              </a:rPr>
              <a:t>Final </a:t>
            </a:r>
            <a:r>
              <a:rPr i="1" lang="en">
                <a:solidFill>
                  <a:schemeClr val="dk2"/>
                </a:solidFill>
              </a:rPr>
              <a:t>Balance</a:t>
            </a:r>
            <a:endParaRPr i="1">
              <a:solidFill>
                <a:schemeClr val="dk2"/>
              </a:solidFill>
            </a:endParaRPr>
          </a:p>
        </p:txBody>
      </p:sp>
      <p:sp>
        <p:nvSpPr>
          <p:cNvPr id="240" name="Google Shape;240;p36"/>
          <p:cNvSpPr txBox="1"/>
          <p:nvPr/>
        </p:nvSpPr>
        <p:spPr>
          <a:xfrm>
            <a:off x="6474583" y="1849800"/>
            <a:ext cx="18636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Counter-party:</a:t>
            </a:r>
            <a:endParaRPr b="1" sz="1800">
              <a:solidFill>
                <a:schemeClr val="dk2"/>
              </a:solidFill>
            </a:endParaRPr>
          </a:p>
        </p:txBody>
      </p:sp>
      <p:sp>
        <p:nvSpPr>
          <p:cNvPr id="241" name="Google Shape;241;p36"/>
          <p:cNvSpPr txBox="1"/>
          <p:nvPr/>
        </p:nvSpPr>
        <p:spPr>
          <a:xfrm>
            <a:off x="6474584" y="1519375"/>
            <a:ext cx="18636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Holder:</a:t>
            </a:r>
            <a:endParaRPr b="1" sz="1800">
              <a:solidFill>
                <a:schemeClr val="dk2"/>
              </a:solidFill>
            </a:endParaRPr>
          </a:p>
        </p:txBody>
      </p:sp>
      <p:cxnSp>
        <p:nvCxnSpPr>
          <p:cNvPr id="242" name="Google Shape;242;p36"/>
          <p:cNvCxnSpPr/>
          <p:nvPr/>
        </p:nvCxnSpPr>
        <p:spPr>
          <a:xfrm>
            <a:off x="6678550" y="2282550"/>
            <a:ext cx="0" cy="1099800"/>
          </a:xfrm>
          <a:prstGeom prst="straightConnector1">
            <a:avLst/>
          </a:prstGeom>
          <a:noFill/>
          <a:ln cap="flat" cmpd="sng" w="19050">
            <a:solidFill>
              <a:srgbClr val="000000"/>
            </a:solidFill>
            <a:prstDash val="solid"/>
            <a:round/>
            <a:headEnd len="med" w="med" type="none"/>
            <a:tailEnd len="med" w="med" type="triangle"/>
          </a:ln>
        </p:spPr>
      </p:cxnSp>
      <p:sp>
        <p:nvSpPr>
          <p:cNvPr id="243" name="Google Shape;243;p36"/>
          <p:cNvSpPr txBox="1"/>
          <p:nvPr/>
        </p:nvSpPr>
        <p:spPr>
          <a:xfrm>
            <a:off x="6721963" y="2559838"/>
            <a:ext cx="16989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2"/>
                </a:solidFill>
              </a:rPr>
              <a:t>update (at</a:t>
            </a:r>
            <a:r>
              <a:rPr i="1" lang="en">
                <a:solidFill>
                  <a:schemeClr val="dk2"/>
                </a:solidFill>
              </a:rPr>
              <a:t>/</a:t>
            </a:r>
            <a:r>
              <a:rPr i="1" lang="en">
                <a:solidFill>
                  <a:schemeClr val="dk2"/>
                </a:solidFill>
              </a:rPr>
              <a:t>after </a:t>
            </a:r>
            <a:r>
              <a:rPr b="1" i="1" lang="en">
                <a:solidFill>
                  <a:schemeClr val="dk2"/>
                </a:solidFill>
              </a:rPr>
              <a:t>t</a:t>
            </a:r>
            <a:r>
              <a:rPr i="1" lang="en">
                <a:solidFill>
                  <a:schemeClr val="dk2"/>
                </a:solidFill>
              </a:rPr>
              <a:t>)</a:t>
            </a:r>
            <a:endParaRPr i="1">
              <a:solidFill>
                <a:schemeClr val="dk2"/>
              </a:solidFill>
            </a:endParaRPr>
          </a:p>
        </p:txBody>
      </p:sp>
      <p:sp>
        <p:nvSpPr>
          <p:cNvPr id="244" name="Google Shape;244;p36"/>
          <p:cNvSpPr txBox="1"/>
          <p:nvPr/>
        </p:nvSpPr>
        <p:spPr>
          <a:xfrm>
            <a:off x="8090213" y="1849788"/>
            <a:ext cx="378000" cy="42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2"/>
                </a:solidFill>
              </a:rPr>
              <a:t>1</a:t>
            </a:r>
            <a:endParaRPr b="1" sz="1800">
              <a:solidFill>
                <a:schemeClr val="dk2"/>
              </a:solidFill>
            </a:endParaRPr>
          </a:p>
        </p:txBody>
      </p:sp>
      <p:sp>
        <p:nvSpPr>
          <p:cNvPr id="245" name="Google Shape;245;p36"/>
          <p:cNvSpPr txBox="1"/>
          <p:nvPr/>
        </p:nvSpPr>
        <p:spPr>
          <a:xfrm>
            <a:off x="8090213" y="1519363"/>
            <a:ext cx="378000" cy="42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2"/>
                </a:solidFill>
              </a:rPr>
              <a:t>0</a:t>
            </a:r>
            <a:endParaRPr b="1" sz="1800">
              <a:solidFill>
                <a:schemeClr val="dk2"/>
              </a:solidFill>
            </a:endParaRPr>
          </a:p>
        </p:txBody>
      </p:sp>
      <p:sp>
        <p:nvSpPr>
          <p:cNvPr id="246" name="Google Shape;246;p36"/>
          <p:cNvSpPr txBox="1"/>
          <p:nvPr/>
        </p:nvSpPr>
        <p:spPr>
          <a:xfrm>
            <a:off x="6474575" y="3723425"/>
            <a:ext cx="18636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Counter-party:</a:t>
            </a:r>
            <a:endParaRPr b="1" sz="1800">
              <a:solidFill>
                <a:schemeClr val="dk2"/>
              </a:solidFill>
            </a:endParaRPr>
          </a:p>
        </p:txBody>
      </p:sp>
      <p:sp>
        <p:nvSpPr>
          <p:cNvPr id="247" name="Google Shape;247;p36"/>
          <p:cNvSpPr txBox="1"/>
          <p:nvPr/>
        </p:nvSpPr>
        <p:spPr>
          <a:xfrm>
            <a:off x="6474575" y="3393000"/>
            <a:ext cx="18636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Holder:</a:t>
            </a:r>
            <a:endParaRPr b="1" sz="1800">
              <a:solidFill>
                <a:schemeClr val="dk2"/>
              </a:solidFill>
            </a:endParaRPr>
          </a:p>
        </p:txBody>
      </p:sp>
      <p:sp>
        <p:nvSpPr>
          <p:cNvPr id="248" name="Google Shape;248;p36"/>
          <p:cNvSpPr txBox="1"/>
          <p:nvPr/>
        </p:nvSpPr>
        <p:spPr>
          <a:xfrm>
            <a:off x="8090200" y="3723413"/>
            <a:ext cx="378000" cy="42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2"/>
                </a:solidFill>
              </a:rPr>
              <a:t>0</a:t>
            </a:r>
            <a:endParaRPr b="1" sz="1800">
              <a:solidFill>
                <a:schemeClr val="dk2"/>
              </a:solidFill>
            </a:endParaRPr>
          </a:p>
        </p:txBody>
      </p:sp>
      <p:sp>
        <p:nvSpPr>
          <p:cNvPr id="249" name="Google Shape;249;p36"/>
          <p:cNvSpPr txBox="1"/>
          <p:nvPr/>
        </p:nvSpPr>
        <p:spPr>
          <a:xfrm>
            <a:off x="8090200" y="3392988"/>
            <a:ext cx="378000" cy="42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2"/>
                </a:solidFill>
              </a:rPr>
              <a:t>1</a:t>
            </a:r>
            <a:endParaRPr b="1"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i="1" lang="en"/>
              <a:t>scale &lt;tempLondon&gt; one</a:t>
            </a:r>
            <a:endParaRPr/>
          </a:p>
          <a:p>
            <a:pPr indent="457200" lvl="0" marL="0" rtl="0" algn="l">
              <a:spcBef>
                <a:spcPts val="1000"/>
              </a:spcBef>
              <a:spcAft>
                <a:spcPts val="0"/>
              </a:spcAft>
              <a:buNone/>
            </a:pPr>
            <a:r>
              <a:rPr lang="en"/>
              <a:t>I have a financial contract with my client to pay them &lt;average temperature in</a:t>
            </a:r>
            <a:endParaRPr/>
          </a:p>
          <a:p>
            <a:pPr indent="457200" lvl="0" marL="0" rtl="0" algn="l">
              <a:spcBef>
                <a:spcPts val="0"/>
              </a:spcBef>
              <a:spcAft>
                <a:spcPts val="0"/>
              </a:spcAft>
              <a:buClr>
                <a:schemeClr val="dk1"/>
              </a:buClr>
              <a:buSzPts val="1100"/>
              <a:buFont typeface="Arial"/>
              <a:buNone/>
            </a:pPr>
            <a:r>
              <a:rPr lang="en"/>
              <a:t>London&gt; Wei upon acquisition.</a:t>
            </a:r>
            <a:endParaRPr/>
          </a:p>
        </p:txBody>
      </p:sp>
      <p:sp>
        <p:nvSpPr>
          <p:cNvPr id="255" name="Google Shape;25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Problems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i="1" lang="en"/>
              <a:t>scale &lt;tempLondon&gt; one</a:t>
            </a:r>
            <a:endParaRPr/>
          </a:p>
          <a:p>
            <a:pPr indent="457200" lvl="0" marL="0" rtl="0" algn="l">
              <a:spcBef>
                <a:spcPts val="1000"/>
              </a:spcBef>
              <a:spcAft>
                <a:spcPts val="0"/>
              </a:spcAft>
              <a:buNone/>
            </a:pPr>
            <a:r>
              <a:rPr lang="en"/>
              <a:t>I have a financial contract with my client to pay them &lt;average temperature in</a:t>
            </a:r>
            <a:endParaRPr/>
          </a:p>
          <a:p>
            <a:pPr indent="457200" lvl="0" marL="0" rtl="0" algn="l">
              <a:spcBef>
                <a:spcPts val="0"/>
              </a:spcBef>
              <a:spcAft>
                <a:spcPts val="0"/>
              </a:spcAft>
              <a:buNone/>
            </a:pPr>
            <a:r>
              <a:rPr lang="en"/>
              <a:t>London&gt; Wei </a:t>
            </a:r>
            <a:r>
              <a:rPr lang="en"/>
              <a:t>upon acquisition</a:t>
            </a:r>
            <a:r>
              <a:rPr lang="en"/>
              <a:t>.</a:t>
            </a:r>
            <a:endParaRPr/>
          </a:p>
          <a:p>
            <a:pPr indent="0" lvl="0" marL="0" rtl="0" algn="l">
              <a:spcBef>
                <a:spcPts val="1000"/>
              </a:spcBef>
              <a:spcAft>
                <a:spcPts val="0"/>
              </a:spcAft>
              <a:buNone/>
            </a:pPr>
            <a:r>
              <a:t/>
            </a:r>
            <a:endParaRPr/>
          </a:p>
          <a:p>
            <a:pPr indent="0" lvl="0" marL="0" rtl="0" algn="l">
              <a:spcBef>
                <a:spcPts val="1600"/>
              </a:spcBef>
              <a:spcAft>
                <a:spcPts val="1600"/>
              </a:spcAft>
              <a:buNone/>
            </a:pPr>
            <a:r>
              <a:rPr lang="en"/>
              <a:t>Determinism? No off-chain data?</a:t>
            </a:r>
            <a:endParaRPr/>
          </a:p>
        </p:txBody>
      </p:sp>
      <p:sp>
        <p:nvSpPr>
          <p:cNvPr id="261" name="Google Shape;26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Problems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Observable Arbiters</a:t>
            </a:r>
            <a:endParaRPr/>
          </a:p>
        </p:txBody>
      </p:sp>
      <p:sp>
        <p:nvSpPr>
          <p:cNvPr id="267" name="Google Shape;26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i="1"/>
          </a:p>
          <a:p>
            <a:pPr indent="0" lvl="0" marL="0" rtl="0" algn="l">
              <a:lnSpc>
                <a:spcPct val="100000"/>
              </a:lnSpc>
              <a:spcBef>
                <a:spcPts val="0"/>
              </a:spcBef>
              <a:spcAft>
                <a:spcPts val="0"/>
              </a:spcAft>
              <a:buNone/>
            </a:pPr>
            <a:r>
              <a:t/>
            </a:r>
            <a:endParaRPr b="1" i="1"/>
          </a:p>
          <a:p>
            <a:pPr indent="0" lvl="0" marL="0" rtl="0" algn="l">
              <a:lnSpc>
                <a:spcPct val="100000"/>
              </a:lnSpc>
              <a:spcBef>
                <a:spcPts val="0"/>
              </a:spcBef>
              <a:spcAft>
                <a:spcPts val="0"/>
              </a:spcAft>
              <a:buNone/>
            </a:pPr>
            <a:r>
              <a:rPr b="1" i="1" lang="en"/>
              <a:t>scale tempLondon &lt;arbiter address&gt; one</a:t>
            </a:r>
            <a:endParaRPr/>
          </a:p>
          <a:p>
            <a:pPr indent="457200" lvl="0" marL="0" rtl="0" algn="l">
              <a:spcBef>
                <a:spcPts val="0"/>
              </a:spcBef>
              <a:spcAft>
                <a:spcPts val="0"/>
              </a:spcAft>
              <a:buNone/>
            </a:pPr>
            <a:r>
              <a:rPr lang="en"/>
              <a:t>The counter-party pays the holder</a:t>
            </a:r>
            <a:endParaRPr/>
          </a:p>
          <a:p>
            <a:pPr indent="457200" lvl="0" marL="0" rtl="0" algn="l">
              <a:spcBef>
                <a:spcPts val="0"/>
              </a:spcBef>
              <a:spcAft>
                <a:spcPts val="0"/>
              </a:spcAft>
              <a:buNone/>
            </a:pPr>
            <a:r>
              <a:rPr b="1" i="1" lang="en"/>
              <a:t>t</a:t>
            </a:r>
            <a:r>
              <a:rPr b="1" i="1" lang="en"/>
              <a:t>empLondon</a:t>
            </a:r>
            <a:r>
              <a:rPr lang="en"/>
              <a:t> Wei.</a:t>
            </a:r>
            <a:endParaRPr/>
          </a:p>
        </p:txBody>
      </p:sp>
      <p:sp>
        <p:nvSpPr>
          <p:cNvPr id="268" name="Google Shape;268;p39"/>
          <p:cNvSpPr txBox="1"/>
          <p:nvPr/>
        </p:nvSpPr>
        <p:spPr>
          <a:xfrm>
            <a:off x="6230950" y="1183700"/>
            <a:ext cx="13011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chemeClr val="dk2"/>
                </a:solidFill>
              </a:rPr>
              <a:t>Initial Balance</a:t>
            </a:r>
            <a:endParaRPr i="1">
              <a:solidFill>
                <a:schemeClr val="dk2"/>
              </a:solidFill>
            </a:endParaRPr>
          </a:p>
        </p:txBody>
      </p:sp>
      <p:sp>
        <p:nvSpPr>
          <p:cNvPr id="269" name="Google Shape;269;p39"/>
          <p:cNvSpPr txBox="1"/>
          <p:nvPr/>
        </p:nvSpPr>
        <p:spPr>
          <a:xfrm>
            <a:off x="5384108" y="1878025"/>
            <a:ext cx="18003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Counter-party:</a:t>
            </a:r>
            <a:endParaRPr b="1" sz="1800">
              <a:solidFill>
                <a:schemeClr val="dk2"/>
              </a:solidFill>
            </a:endParaRPr>
          </a:p>
        </p:txBody>
      </p:sp>
      <p:sp>
        <p:nvSpPr>
          <p:cNvPr id="270" name="Google Shape;270;p39"/>
          <p:cNvSpPr txBox="1"/>
          <p:nvPr/>
        </p:nvSpPr>
        <p:spPr>
          <a:xfrm>
            <a:off x="5384108" y="1547600"/>
            <a:ext cx="18003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Holder:</a:t>
            </a:r>
            <a:endParaRPr b="1" sz="1800">
              <a:solidFill>
                <a:schemeClr val="dk2"/>
              </a:solidFill>
            </a:endParaRPr>
          </a:p>
        </p:txBody>
      </p:sp>
      <p:sp>
        <p:nvSpPr>
          <p:cNvPr id="271" name="Google Shape;271;p39"/>
          <p:cNvSpPr txBox="1"/>
          <p:nvPr/>
        </p:nvSpPr>
        <p:spPr>
          <a:xfrm>
            <a:off x="7001638" y="1878013"/>
            <a:ext cx="378000" cy="42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2"/>
                </a:solidFill>
              </a:rPr>
              <a:t>0</a:t>
            </a:r>
            <a:endParaRPr b="1" sz="1800">
              <a:solidFill>
                <a:schemeClr val="dk2"/>
              </a:solidFill>
            </a:endParaRPr>
          </a:p>
        </p:txBody>
      </p:sp>
      <p:sp>
        <p:nvSpPr>
          <p:cNvPr id="272" name="Google Shape;272;p39"/>
          <p:cNvSpPr txBox="1"/>
          <p:nvPr/>
        </p:nvSpPr>
        <p:spPr>
          <a:xfrm>
            <a:off x="7001638" y="1547588"/>
            <a:ext cx="378000" cy="42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2"/>
                </a:solidFill>
              </a:rPr>
              <a:t>0</a:t>
            </a:r>
            <a:endParaRPr b="1" sz="18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Observable Arbiters</a:t>
            </a:r>
            <a:endParaRPr/>
          </a:p>
        </p:txBody>
      </p:sp>
      <p:sp>
        <p:nvSpPr>
          <p:cNvPr id="278" name="Google Shape;278;p40"/>
          <p:cNvSpPr txBox="1"/>
          <p:nvPr>
            <p:ph idx="1" type="body"/>
          </p:nvPr>
        </p:nvSpPr>
        <p:spPr>
          <a:xfrm>
            <a:off x="311700" y="1152475"/>
            <a:ext cx="53082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i="1"/>
          </a:p>
          <a:p>
            <a:pPr indent="0" lvl="0" marL="0" rtl="0" algn="l">
              <a:lnSpc>
                <a:spcPct val="100000"/>
              </a:lnSpc>
              <a:spcBef>
                <a:spcPts val="0"/>
              </a:spcBef>
              <a:spcAft>
                <a:spcPts val="0"/>
              </a:spcAft>
              <a:buNone/>
            </a:pPr>
            <a:r>
              <a:t/>
            </a:r>
            <a:endParaRPr b="1" i="1"/>
          </a:p>
          <a:p>
            <a:pPr indent="0" lvl="0" marL="0" rtl="0" algn="l">
              <a:lnSpc>
                <a:spcPct val="100000"/>
              </a:lnSpc>
              <a:spcBef>
                <a:spcPts val="0"/>
              </a:spcBef>
              <a:spcAft>
                <a:spcPts val="0"/>
              </a:spcAft>
              <a:buNone/>
            </a:pPr>
            <a:r>
              <a:rPr b="1" i="1" lang="en"/>
              <a:t>scale tempLondon &lt;arbiter address&gt; one</a:t>
            </a:r>
            <a:endParaRPr/>
          </a:p>
          <a:p>
            <a:pPr indent="457200" lvl="0" marL="0" rtl="0" algn="l">
              <a:spcBef>
                <a:spcPts val="0"/>
              </a:spcBef>
              <a:spcAft>
                <a:spcPts val="0"/>
              </a:spcAft>
              <a:buNone/>
            </a:pPr>
            <a:r>
              <a:rPr lang="en"/>
              <a:t>The counter-party pays the holder</a:t>
            </a:r>
            <a:endParaRPr/>
          </a:p>
          <a:p>
            <a:pPr indent="457200" lvl="0" marL="0" rtl="0" algn="l">
              <a:spcBef>
                <a:spcPts val="0"/>
              </a:spcBef>
              <a:spcAft>
                <a:spcPts val="0"/>
              </a:spcAft>
              <a:buNone/>
            </a:pPr>
            <a:r>
              <a:rPr b="1" i="1" lang="en"/>
              <a:t>tempLondon</a:t>
            </a:r>
            <a:r>
              <a:rPr lang="en"/>
              <a:t> Wei.</a:t>
            </a:r>
            <a:endParaRPr/>
          </a:p>
        </p:txBody>
      </p:sp>
      <p:sp>
        <p:nvSpPr>
          <p:cNvPr id="279" name="Google Shape;279;p40"/>
          <p:cNvSpPr txBox="1"/>
          <p:nvPr/>
        </p:nvSpPr>
        <p:spPr>
          <a:xfrm>
            <a:off x="6230950" y="1183700"/>
            <a:ext cx="13011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chemeClr val="dk2"/>
                </a:solidFill>
              </a:rPr>
              <a:t>Initial Balance</a:t>
            </a:r>
            <a:endParaRPr i="1">
              <a:solidFill>
                <a:schemeClr val="dk2"/>
              </a:solidFill>
            </a:endParaRPr>
          </a:p>
        </p:txBody>
      </p:sp>
      <p:sp>
        <p:nvSpPr>
          <p:cNvPr id="280" name="Google Shape;280;p40"/>
          <p:cNvSpPr txBox="1"/>
          <p:nvPr/>
        </p:nvSpPr>
        <p:spPr>
          <a:xfrm>
            <a:off x="6230950" y="4173750"/>
            <a:ext cx="13011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chemeClr val="dk2"/>
                </a:solidFill>
              </a:rPr>
              <a:t>Final Balance</a:t>
            </a:r>
            <a:endParaRPr i="1">
              <a:solidFill>
                <a:schemeClr val="dk2"/>
              </a:solidFill>
            </a:endParaRPr>
          </a:p>
        </p:txBody>
      </p:sp>
      <p:sp>
        <p:nvSpPr>
          <p:cNvPr id="281" name="Google Shape;281;p40"/>
          <p:cNvSpPr txBox="1"/>
          <p:nvPr/>
        </p:nvSpPr>
        <p:spPr>
          <a:xfrm>
            <a:off x="5384108" y="1878025"/>
            <a:ext cx="18003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Counter-party:</a:t>
            </a:r>
            <a:endParaRPr b="1" sz="1800">
              <a:solidFill>
                <a:schemeClr val="dk2"/>
              </a:solidFill>
            </a:endParaRPr>
          </a:p>
        </p:txBody>
      </p:sp>
      <p:sp>
        <p:nvSpPr>
          <p:cNvPr id="282" name="Google Shape;282;p40"/>
          <p:cNvSpPr txBox="1"/>
          <p:nvPr/>
        </p:nvSpPr>
        <p:spPr>
          <a:xfrm>
            <a:off x="5384108" y="1547600"/>
            <a:ext cx="18003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Holder:</a:t>
            </a:r>
            <a:endParaRPr b="1" sz="1800">
              <a:solidFill>
                <a:schemeClr val="dk2"/>
              </a:solidFill>
            </a:endParaRPr>
          </a:p>
        </p:txBody>
      </p:sp>
      <p:cxnSp>
        <p:nvCxnSpPr>
          <p:cNvPr id="283" name="Google Shape;283;p40"/>
          <p:cNvCxnSpPr/>
          <p:nvPr/>
        </p:nvCxnSpPr>
        <p:spPr>
          <a:xfrm>
            <a:off x="6258575" y="2321475"/>
            <a:ext cx="0" cy="1099800"/>
          </a:xfrm>
          <a:prstGeom prst="straightConnector1">
            <a:avLst/>
          </a:prstGeom>
          <a:noFill/>
          <a:ln cap="flat" cmpd="sng" w="19050">
            <a:solidFill>
              <a:srgbClr val="000000"/>
            </a:solidFill>
            <a:prstDash val="solid"/>
            <a:round/>
            <a:headEnd len="med" w="med" type="none"/>
            <a:tailEnd len="med" w="med" type="triangle"/>
          </a:ln>
        </p:spPr>
      </p:cxnSp>
      <p:sp>
        <p:nvSpPr>
          <p:cNvPr id="284" name="Google Shape;284;p40"/>
          <p:cNvSpPr txBox="1"/>
          <p:nvPr/>
        </p:nvSpPr>
        <p:spPr>
          <a:xfrm>
            <a:off x="6302000" y="2401400"/>
            <a:ext cx="2157300" cy="6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2"/>
                </a:solidFill>
              </a:rPr>
              <a:t>s</a:t>
            </a:r>
            <a:r>
              <a:rPr i="1" lang="en">
                <a:solidFill>
                  <a:schemeClr val="dk2"/>
                </a:solidFill>
              </a:rPr>
              <a:t>et observable value</a:t>
            </a:r>
            <a:endParaRPr i="1">
              <a:solidFill>
                <a:schemeClr val="dk2"/>
              </a:solidFill>
            </a:endParaRPr>
          </a:p>
          <a:p>
            <a:pPr indent="0" lvl="0" marL="0" rtl="0" algn="l">
              <a:spcBef>
                <a:spcPts val="0"/>
              </a:spcBef>
              <a:spcAft>
                <a:spcPts val="0"/>
              </a:spcAft>
              <a:buNone/>
            </a:pPr>
            <a:r>
              <a:t/>
            </a:r>
            <a:endParaRPr i="1">
              <a:solidFill>
                <a:schemeClr val="dk2"/>
              </a:solidFill>
            </a:endParaRPr>
          </a:p>
          <a:p>
            <a:pPr indent="0" lvl="0" marL="0" rtl="0" algn="l">
              <a:spcBef>
                <a:spcPts val="0"/>
              </a:spcBef>
              <a:spcAft>
                <a:spcPts val="0"/>
              </a:spcAft>
              <a:buNone/>
            </a:pPr>
            <a:r>
              <a:rPr i="1" lang="en">
                <a:solidFill>
                  <a:schemeClr val="dk2"/>
                </a:solidFill>
              </a:rPr>
              <a:t>update</a:t>
            </a:r>
            <a:endParaRPr i="1">
              <a:solidFill>
                <a:schemeClr val="dk2"/>
              </a:solidFill>
            </a:endParaRPr>
          </a:p>
        </p:txBody>
      </p:sp>
      <p:sp>
        <p:nvSpPr>
          <p:cNvPr id="285" name="Google Shape;285;p40"/>
          <p:cNvSpPr txBox="1"/>
          <p:nvPr/>
        </p:nvSpPr>
        <p:spPr>
          <a:xfrm>
            <a:off x="7001638" y="1878013"/>
            <a:ext cx="378000" cy="42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2"/>
                </a:solidFill>
              </a:rPr>
              <a:t>0</a:t>
            </a:r>
            <a:endParaRPr b="1" sz="1800">
              <a:solidFill>
                <a:schemeClr val="dk2"/>
              </a:solidFill>
            </a:endParaRPr>
          </a:p>
        </p:txBody>
      </p:sp>
      <p:sp>
        <p:nvSpPr>
          <p:cNvPr id="286" name="Google Shape;286;p40"/>
          <p:cNvSpPr txBox="1"/>
          <p:nvPr/>
        </p:nvSpPr>
        <p:spPr>
          <a:xfrm>
            <a:off x="7001638" y="1547588"/>
            <a:ext cx="378000" cy="42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2"/>
                </a:solidFill>
              </a:rPr>
              <a:t>0</a:t>
            </a:r>
            <a:endParaRPr b="1" sz="1800">
              <a:solidFill>
                <a:schemeClr val="dk2"/>
              </a:solidFill>
            </a:endParaRPr>
          </a:p>
        </p:txBody>
      </p:sp>
      <p:sp>
        <p:nvSpPr>
          <p:cNvPr id="287" name="Google Shape;287;p40"/>
          <p:cNvSpPr txBox="1"/>
          <p:nvPr/>
        </p:nvSpPr>
        <p:spPr>
          <a:xfrm>
            <a:off x="5384100" y="3751650"/>
            <a:ext cx="18003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Counter-party:</a:t>
            </a:r>
            <a:endParaRPr b="1" sz="1800">
              <a:solidFill>
                <a:schemeClr val="dk2"/>
              </a:solidFill>
            </a:endParaRPr>
          </a:p>
        </p:txBody>
      </p:sp>
      <p:sp>
        <p:nvSpPr>
          <p:cNvPr id="288" name="Google Shape;288;p40"/>
          <p:cNvSpPr txBox="1"/>
          <p:nvPr/>
        </p:nvSpPr>
        <p:spPr>
          <a:xfrm>
            <a:off x="5384100" y="3421225"/>
            <a:ext cx="18003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Holder:</a:t>
            </a:r>
            <a:endParaRPr b="1" sz="1800">
              <a:solidFill>
                <a:schemeClr val="dk2"/>
              </a:solidFill>
            </a:endParaRPr>
          </a:p>
        </p:txBody>
      </p:sp>
      <p:sp>
        <p:nvSpPr>
          <p:cNvPr id="289" name="Google Shape;289;p40"/>
          <p:cNvSpPr txBox="1"/>
          <p:nvPr/>
        </p:nvSpPr>
        <p:spPr>
          <a:xfrm>
            <a:off x="7032000" y="3751650"/>
            <a:ext cx="18003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-tempLondon</a:t>
            </a:r>
            <a:endParaRPr b="1" sz="1800">
              <a:solidFill>
                <a:schemeClr val="dk2"/>
              </a:solidFill>
            </a:endParaRPr>
          </a:p>
        </p:txBody>
      </p:sp>
      <p:sp>
        <p:nvSpPr>
          <p:cNvPr id="290" name="Google Shape;290;p40"/>
          <p:cNvSpPr txBox="1"/>
          <p:nvPr/>
        </p:nvSpPr>
        <p:spPr>
          <a:xfrm>
            <a:off x="6974170" y="3421225"/>
            <a:ext cx="18003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+tempLondon</a:t>
            </a:r>
            <a:endParaRPr b="1" sz="18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296" name="Google Shape;29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Contract interaction</a:t>
            </a:r>
            <a:endParaRPr/>
          </a:p>
          <a:p>
            <a:pPr indent="-317500" lvl="1" marL="914400" rtl="0" algn="l">
              <a:spcBef>
                <a:spcPts val="0"/>
              </a:spcBef>
              <a:spcAft>
                <a:spcPts val="0"/>
              </a:spcAft>
              <a:buSzPts val="1400"/>
              <a:buChar char="-"/>
            </a:pPr>
            <a:r>
              <a:rPr lang="en"/>
              <a:t>Update/balance/retroactive payment demonstration with observables</a:t>
            </a:r>
            <a:endParaRPr/>
          </a:p>
          <a:p>
            <a:pPr indent="-342900" lvl="0" marL="457200" rtl="0" algn="l">
              <a:spcBef>
                <a:spcPts val="0"/>
              </a:spcBef>
              <a:spcAft>
                <a:spcPts val="0"/>
              </a:spcAft>
              <a:buSzPts val="1800"/>
              <a:buChar char="-"/>
            </a:pPr>
            <a:r>
              <a:rPr lang="en"/>
              <a:t>Evaluation (with a less-simple contract, like euro option with observable)</a:t>
            </a:r>
            <a:endParaRPr/>
          </a:p>
          <a:p>
            <a:pPr indent="-317500" lvl="1" marL="914400" rtl="0" algn="l">
              <a:spcBef>
                <a:spcPts val="0"/>
              </a:spcBef>
              <a:spcAft>
                <a:spcPts val="0"/>
              </a:spcAft>
              <a:buSzPts val="1400"/>
              <a:buChar char="-"/>
            </a:pPr>
            <a:r>
              <a:rPr lang="en"/>
              <a:t>Show providing user-input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86" name="Google Shape;86;p15"/>
          <p:cNvPicPr preferRelativeResize="0"/>
          <p:nvPr/>
        </p:nvPicPr>
        <p:blipFill rotWithShape="1">
          <a:blip r:embed="rId3">
            <a:alphaModFix/>
          </a:blip>
          <a:srcRect b="0" l="2497" r="2904" t="0"/>
          <a:stretch/>
        </p:blipFill>
        <p:spPr>
          <a:xfrm>
            <a:off x="485200" y="1392975"/>
            <a:ext cx="8173602" cy="29496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SmartFin Financial </a:t>
            </a:r>
            <a:r>
              <a:rPr lang="en"/>
              <a:t>Contract Evaluation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Pre-processing</a:t>
            </a:r>
            <a:endParaRPr/>
          </a:p>
        </p:txBody>
      </p:sp>
      <p:sp>
        <p:nvSpPr>
          <p:cNvPr id="307" name="Google Shape;30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SmartFin Financial Contract Evaluation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Pre-processing</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Add user input to stack exhaustively</a:t>
            </a:r>
            <a:endParaRPr/>
          </a:p>
        </p:txBody>
      </p:sp>
      <p:sp>
        <p:nvSpPr>
          <p:cNvPr id="313" name="Google Shape;31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SmartFin Financial Contract Evaluation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Pre-processing</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Add user input to stack exhaustively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Evaluate SmartFin financial contract recursively</a:t>
            </a:r>
            <a:endParaRPr/>
          </a:p>
        </p:txBody>
      </p:sp>
      <p:sp>
        <p:nvSpPr>
          <p:cNvPr id="319" name="Google Shape;31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SmartFin Financial Contract Evaluation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Pre-processing</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Add user input to stack exhaustively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Evaluate SmartFin financial contract recursively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Construct human-readable value string</a:t>
            </a:r>
            <a:endParaRPr/>
          </a:p>
        </p:txBody>
      </p:sp>
      <p:sp>
        <p:nvSpPr>
          <p:cNvPr id="325" name="Google Shape;32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SmartFin Financial Contract Evaluation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our Contributions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457200" lvl="0" marL="457200" rtl="0" algn="l">
              <a:lnSpc>
                <a:spcPct val="100000"/>
              </a:lnSpc>
              <a:spcBef>
                <a:spcPts val="0"/>
              </a:spcBef>
              <a:spcAft>
                <a:spcPts val="0"/>
              </a:spcAft>
              <a:buNone/>
            </a:pPr>
            <a:r>
              <a:rPr lang="en"/>
              <a:t>Sufficiently accurate representation</a:t>
            </a:r>
            <a:endParaRPr/>
          </a:p>
        </p:txBody>
      </p:sp>
      <p:sp>
        <p:nvSpPr>
          <p:cNvPr id="336" name="Google Shape;336;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our Contributions</a:t>
            </a:r>
            <a:endParaRPr/>
          </a:p>
        </p:txBody>
      </p:sp>
      <p:pic>
        <p:nvPicPr>
          <p:cNvPr id="337" name="Google Shape;337;p48"/>
          <p:cNvPicPr preferRelativeResize="0"/>
          <p:nvPr/>
        </p:nvPicPr>
        <p:blipFill>
          <a:blip r:embed="rId3">
            <a:alphaModFix/>
          </a:blip>
          <a:stretch>
            <a:fillRect/>
          </a:stretch>
        </p:blipFill>
        <p:spPr>
          <a:xfrm>
            <a:off x="497900" y="1386900"/>
            <a:ext cx="572700" cy="572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457200" lvl="0" marL="457200" rtl="0" algn="l">
              <a:lnSpc>
                <a:spcPct val="100000"/>
              </a:lnSpc>
              <a:spcBef>
                <a:spcPts val="0"/>
              </a:spcBef>
              <a:spcAft>
                <a:spcPts val="0"/>
              </a:spcAft>
              <a:buNone/>
            </a:pPr>
            <a:r>
              <a:rPr lang="en"/>
              <a:t>Sufficiently accurate representation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457200" lvl="0" marL="457200" rtl="0" algn="l">
              <a:lnSpc>
                <a:spcPct val="100000"/>
              </a:lnSpc>
              <a:spcBef>
                <a:spcPts val="0"/>
              </a:spcBef>
              <a:spcAft>
                <a:spcPts val="0"/>
              </a:spcAft>
              <a:buNone/>
            </a:pPr>
            <a:r>
              <a:rPr lang="en"/>
              <a:t>Much easier implementation</a:t>
            </a:r>
            <a:endParaRPr/>
          </a:p>
        </p:txBody>
      </p:sp>
      <p:sp>
        <p:nvSpPr>
          <p:cNvPr id="343" name="Google Shape;34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our Contributions</a:t>
            </a:r>
            <a:endParaRPr/>
          </a:p>
        </p:txBody>
      </p:sp>
      <p:pic>
        <p:nvPicPr>
          <p:cNvPr id="344" name="Google Shape;344;p49"/>
          <p:cNvPicPr preferRelativeResize="0"/>
          <p:nvPr/>
        </p:nvPicPr>
        <p:blipFill>
          <a:blip r:embed="rId3">
            <a:alphaModFix/>
          </a:blip>
          <a:stretch>
            <a:fillRect/>
          </a:stretch>
        </p:blipFill>
        <p:spPr>
          <a:xfrm>
            <a:off x="497900" y="1386900"/>
            <a:ext cx="572700" cy="572700"/>
          </a:xfrm>
          <a:prstGeom prst="rect">
            <a:avLst/>
          </a:prstGeom>
          <a:noFill/>
          <a:ln>
            <a:noFill/>
          </a:ln>
        </p:spPr>
      </p:pic>
      <p:pic>
        <p:nvPicPr>
          <p:cNvPr id="345" name="Google Shape;345;p49"/>
          <p:cNvPicPr preferRelativeResize="0"/>
          <p:nvPr/>
        </p:nvPicPr>
        <p:blipFill>
          <a:blip r:embed="rId3">
            <a:alphaModFix/>
          </a:blip>
          <a:stretch>
            <a:fillRect/>
          </a:stretch>
        </p:blipFill>
        <p:spPr>
          <a:xfrm>
            <a:off x="497900" y="2216525"/>
            <a:ext cx="572700" cy="572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457200" lvl="0" marL="457200" rtl="0" algn="l">
              <a:lnSpc>
                <a:spcPct val="100000"/>
              </a:lnSpc>
              <a:spcBef>
                <a:spcPts val="0"/>
              </a:spcBef>
              <a:spcAft>
                <a:spcPts val="0"/>
              </a:spcAft>
              <a:buNone/>
            </a:pPr>
            <a:r>
              <a:rPr lang="en"/>
              <a:t>Sufficiently accurate representation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457200" lvl="0" marL="457200" rtl="0" algn="l">
              <a:lnSpc>
                <a:spcPct val="100000"/>
              </a:lnSpc>
              <a:spcBef>
                <a:spcPts val="0"/>
              </a:spcBef>
              <a:spcAft>
                <a:spcPts val="0"/>
              </a:spcAft>
              <a:buNone/>
            </a:pPr>
            <a:r>
              <a:rPr lang="en"/>
              <a:t>Much easier implementation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457200" lvl="0" marL="457200" rtl="0" algn="l">
              <a:lnSpc>
                <a:spcPct val="100000"/>
              </a:lnSpc>
              <a:spcBef>
                <a:spcPts val="0"/>
              </a:spcBef>
              <a:spcAft>
                <a:spcPts val="0"/>
              </a:spcAft>
              <a:buNone/>
            </a:pPr>
            <a:r>
              <a:rPr lang="en"/>
              <a:t>Lower risk of error</a:t>
            </a:r>
            <a:endParaRPr/>
          </a:p>
        </p:txBody>
      </p:sp>
      <p:sp>
        <p:nvSpPr>
          <p:cNvPr id="351" name="Google Shape;35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our Contributions</a:t>
            </a:r>
            <a:endParaRPr/>
          </a:p>
        </p:txBody>
      </p:sp>
      <p:pic>
        <p:nvPicPr>
          <p:cNvPr id="352" name="Google Shape;352;p50"/>
          <p:cNvPicPr preferRelativeResize="0"/>
          <p:nvPr/>
        </p:nvPicPr>
        <p:blipFill>
          <a:blip r:embed="rId3">
            <a:alphaModFix/>
          </a:blip>
          <a:stretch>
            <a:fillRect/>
          </a:stretch>
        </p:blipFill>
        <p:spPr>
          <a:xfrm>
            <a:off x="497900" y="1386900"/>
            <a:ext cx="572700" cy="572700"/>
          </a:xfrm>
          <a:prstGeom prst="rect">
            <a:avLst/>
          </a:prstGeom>
          <a:noFill/>
          <a:ln>
            <a:noFill/>
          </a:ln>
        </p:spPr>
      </p:pic>
      <p:pic>
        <p:nvPicPr>
          <p:cNvPr id="353" name="Google Shape;353;p50"/>
          <p:cNvPicPr preferRelativeResize="0"/>
          <p:nvPr/>
        </p:nvPicPr>
        <p:blipFill>
          <a:blip r:embed="rId3">
            <a:alphaModFix/>
          </a:blip>
          <a:stretch>
            <a:fillRect/>
          </a:stretch>
        </p:blipFill>
        <p:spPr>
          <a:xfrm>
            <a:off x="497900" y="2216525"/>
            <a:ext cx="572700" cy="572700"/>
          </a:xfrm>
          <a:prstGeom prst="rect">
            <a:avLst/>
          </a:prstGeom>
          <a:noFill/>
          <a:ln>
            <a:noFill/>
          </a:ln>
        </p:spPr>
      </p:pic>
      <p:pic>
        <p:nvPicPr>
          <p:cNvPr id="354" name="Google Shape;354;p50"/>
          <p:cNvPicPr preferRelativeResize="0"/>
          <p:nvPr/>
        </p:nvPicPr>
        <p:blipFill>
          <a:blip r:embed="rId3">
            <a:alphaModFix/>
          </a:blip>
          <a:stretch>
            <a:fillRect/>
          </a:stretch>
        </p:blipFill>
        <p:spPr>
          <a:xfrm>
            <a:off x="497900" y="3046150"/>
            <a:ext cx="572700" cy="5727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457200" lvl="0" marL="457200" rtl="0" algn="l">
              <a:lnSpc>
                <a:spcPct val="100000"/>
              </a:lnSpc>
              <a:spcBef>
                <a:spcPts val="0"/>
              </a:spcBef>
              <a:spcAft>
                <a:spcPts val="0"/>
              </a:spcAft>
              <a:buNone/>
            </a:pPr>
            <a:r>
              <a:rPr lang="en"/>
              <a:t>Sufficiently accurate representation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457200" lvl="0" marL="457200" rtl="0" algn="l">
              <a:lnSpc>
                <a:spcPct val="100000"/>
              </a:lnSpc>
              <a:spcBef>
                <a:spcPts val="0"/>
              </a:spcBef>
              <a:spcAft>
                <a:spcPts val="0"/>
              </a:spcAft>
              <a:buNone/>
            </a:pPr>
            <a:r>
              <a:rPr lang="en"/>
              <a:t>Much easier implementation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457200" lvl="0" marL="457200" rtl="0" algn="l">
              <a:lnSpc>
                <a:spcPct val="100000"/>
              </a:lnSpc>
              <a:spcBef>
                <a:spcPts val="0"/>
              </a:spcBef>
              <a:spcAft>
                <a:spcPts val="0"/>
              </a:spcAft>
              <a:buNone/>
            </a:pPr>
            <a:r>
              <a:rPr lang="en"/>
              <a:t>Lower risk of error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457200" lvl="0" marL="457200" rtl="0" algn="l">
              <a:lnSpc>
                <a:spcPct val="100000"/>
              </a:lnSpc>
              <a:spcBef>
                <a:spcPts val="0"/>
              </a:spcBef>
              <a:spcAft>
                <a:spcPts val="0"/>
              </a:spcAft>
              <a:buNone/>
            </a:pPr>
            <a:r>
              <a:rPr lang="en"/>
              <a:t>~375 automated tests</a:t>
            </a:r>
            <a:endParaRPr/>
          </a:p>
        </p:txBody>
      </p:sp>
      <p:sp>
        <p:nvSpPr>
          <p:cNvPr id="360" name="Google Shape;360;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our Contributions</a:t>
            </a:r>
            <a:endParaRPr/>
          </a:p>
        </p:txBody>
      </p:sp>
      <p:pic>
        <p:nvPicPr>
          <p:cNvPr id="361" name="Google Shape;361;p51"/>
          <p:cNvPicPr preferRelativeResize="0"/>
          <p:nvPr/>
        </p:nvPicPr>
        <p:blipFill>
          <a:blip r:embed="rId3">
            <a:alphaModFix/>
          </a:blip>
          <a:stretch>
            <a:fillRect/>
          </a:stretch>
        </p:blipFill>
        <p:spPr>
          <a:xfrm>
            <a:off x="497900" y="1386900"/>
            <a:ext cx="572700" cy="572700"/>
          </a:xfrm>
          <a:prstGeom prst="rect">
            <a:avLst/>
          </a:prstGeom>
          <a:noFill/>
          <a:ln>
            <a:noFill/>
          </a:ln>
        </p:spPr>
      </p:pic>
      <p:pic>
        <p:nvPicPr>
          <p:cNvPr id="362" name="Google Shape;362;p51"/>
          <p:cNvPicPr preferRelativeResize="0"/>
          <p:nvPr/>
        </p:nvPicPr>
        <p:blipFill>
          <a:blip r:embed="rId3">
            <a:alphaModFix/>
          </a:blip>
          <a:stretch>
            <a:fillRect/>
          </a:stretch>
        </p:blipFill>
        <p:spPr>
          <a:xfrm>
            <a:off x="497900" y="2216525"/>
            <a:ext cx="572700" cy="572700"/>
          </a:xfrm>
          <a:prstGeom prst="rect">
            <a:avLst/>
          </a:prstGeom>
          <a:noFill/>
          <a:ln>
            <a:noFill/>
          </a:ln>
        </p:spPr>
      </p:pic>
      <p:pic>
        <p:nvPicPr>
          <p:cNvPr id="363" name="Google Shape;363;p51"/>
          <p:cNvPicPr preferRelativeResize="0"/>
          <p:nvPr/>
        </p:nvPicPr>
        <p:blipFill>
          <a:blip r:embed="rId3">
            <a:alphaModFix/>
          </a:blip>
          <a:stretch>
            <a:fillRect/>
          </a:stretch>
        </p:blipFill>
        <p:spPr>
          <a:xfrm>
            <a:off x="497900" y="3046150"/>
            <a:ext cx="572700" cy="572700"/>
          </a:xfrm>
          <a:prstGeom prst="rect">
            <a:avLst/>
          </a:prstGeom>
          <a:noFill/>
          <a:ln>
            <a:noFill/>
          </a:ln>
        </p:spPr>
      </p:pic>
      <p:pic>
        <p:nvPicPr>
          <p:cNvPr id="364" name="Google Shape;364;p51"/>
          <p:cNvPicPr preferRelativeResize="0"/>
          <p:nvPr/>
        </p:nvPicPr>
        <p:blipFill>
          <a:blip r:embed="rId3">
            <a:alphaModFix/>
          </a:blip>
          <a:stretch>
            <a:fillRect/>
          </a:stretch>
        </p:blipFill>
        <p:spPr>
          <a:xfrm>
            <a:off x="497900" y="3875775"/>
            <a:ext cx="5727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92" name="Google Shape;92;p16"/>
          <p:cNvPicPr preferRelativeResize="0"/>
          <p:nvPr/>
        </p:nvPicPr>
        <p:blipFill>
          <a:blip r:embed="rId3">
            <a:alphaModFix/>
          </a:blip>
          <a:stretch>
            <a:fillRect/>
          </a:stretch>
        </p:blipFill>
        <p:spPr>
          <a:xfrm>
            <a:off x="832025" y="1177400"/>
            <a:ext cx="7387748" cy="38209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Case Studies</a:t>
            </a:r>
            <a:endParaRPr/>
          </a:p>
        </p:txBody>
      </p:sp>
      <p:sp>
        <p:nvSpPr>
          <p:cNvPr id="370" name="Google Shape;370;p5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a:t>
            </a:r>
            <a:r>
              <a:rPr b="1" lang="en"/>
              <a:t>martFin:</a:t>
            </a:r>
            <a:r>
              <a:rPr lang="en">
                <a:latin typeface="Roboto Mono"/>
                <a:ea typeface="Roboto Mono"/>
                <a:cs typeface="Roboto Mono"/>
                <a:sym typeface="Roboto Mono"/>
              </a:rPr>
              <a:t>		</a:t>
            </a:r>
            <a:r>
              <a:rPr b="1" i="1" lang="en">
                <a:latin typeface="Roboto Mono"/>
                <a:ea typeface="Roboto Mono"/>
                <a:cs typeface="Roboto Mono"/>
                <a:sym typeface="Roboto Mono"/>
              </a:rPr>
              <a:t>one</a:t>
            </a:r>
            <a:endParaRPr b="1" i="1">
              <a:latin typeface="Roboto Mono"/>
              <a:ea typeface="Roboto Mono"/>
              <a:cs typeface="Roboto Mono"/>
              <a:sym typeface="Roboto Mono"/>
            </a:endParaRPr>
          </a:p>
          <a:p>
            <a:pPr indent="0" lvl="0" marL="0" rtl="0" algn="l">
              <a:spcBef>
                <a:spcPts val="1600"/>
              </a:spcBef>
              <a:spcAft>
                <a:spcPts val="0"/>
              </a:spcAft>
              <a:buNone/>
            </a:pPr>
            <a:r>
              <a:t/>
            </a:r>
            <a:endParaRPr i="1">
              <a:latin typeface="Roboto Mono"/>
              <a:ea typeface="Roboto Mono"/>
              <a:cs typeface="Roboto Mono"/>
              <a:sym typeface="Roboto Mono"/>
            </a:endParaRPr>
          </a:p>
          <a:p>
            <a:pPr indent="0" lvl="0" marL="0" rtl="0" algn="l">
              <a:spcBef>
                <a:spcPts val="1600"/>
              </a:spcBef>
              <a:spcAft>
                <a:spcPts val="0"/>
              </a:spcAft>
              <a:buNone/>
            </a:pPr>
            <a:r>
              <a:t/>
            </a:r>
            <a:endParaRPr i="1">
              <a:latin typeface="Roboto Mono"/>
              <a:ea typeface="Roboto Mono"/>
              <a:cs typeface="Roboto Mono"/>
              <a:sym typeface="Roboto Mono"/>
            </a:endParaRPr>
          </a:p>
          <a:p>
            <a:pPr indent="0" lvl="0" marL="0" rtl="0" algn="l">
              <a:spcBef>
                <a:spcPts val="1600"/>
              </a:spcBef>
              <a:spcAft>
                <a:spcPts val="0"/>
              </a:spcAft>
              <a:buNone/>
            </a:pPr>
            <a:r>
              <a:t/>
            </a:r>
            <a:endParaRPr i="1">
              <a:latin typeface="Roboto Mono"/>
              <a:ea typeface="Roboto Mono"/>
              <a:cs typeface="Roboto Mono"/>
              <a:sym typeface="Roboto Mono"/>
            </a:endParaRPr>
          </a:p>
          <a:p>
            <a:pPr indent="0" lvl="0" marL="0" rtl="0" algn="l">
              <a:spcBef>
                <a:spcPts val="1600"/>
              </a:spcBef>
              <a:spcAft>
                <a:spcPts val="1600"/>
              </a:spcAft>
              <a:buNone/>
            </a:pPr>
            <a:r>
              <a:rPr b="1" lang="en"/>
              <a:t>Solidity:</a:t>
            </a:r>
            <a:endParaRPr b="1"/>
          </a:p>
        </p:txBody>
      </p:sp>
      <p:grpSp>
        <p:nvGrpSpPr>
          <p:cNvPr id="371" name="Google Shape;371;p52"/>
          <p:cNvGrpSpPr/>
          <p:nvPr/>
        </p:nvGrpSpPr>
        <p:grpSpPr>
          <a:xfrm>
            <a:off x="1760850" y="1771999"/>
            <a:ext cx="6831855" cy="3198826"/>
            <a:chOff x="1760850" y="1619599"/>
            <a:chExt cx="6831855" cy="3198826"/>
          </a:xfrm>
        </p:grpSpPr>
        <p:pic>
          <p:nvPicPr>
            <p:cNvPr id="372" name="Google Shape;372;p52"/>
            <p:cNvPicPr preferRelativeResize="0"/>
            <p:nvPr/>
          </p:nvPicPr>
          <p:blipFill>
            <a:blip r:embed="rId3">
              <a:alphaModFix/>
            </a:blip>
            <a:stretch>
              <a:fillRect/>
            </a:stretch>
          </p:blipFill>
          <p:spPr>
            <a:xfrm>
              <a:off x="6335055" y="1619600"/>
              <a:ext cx="2257650" cy="2316633"/>
            </a:xfrm>
            <a:prstGeom prst="rect">
              <a:avLst/>
            </a:prstGeom>
            <a:noFill/>
            <a:ln cap="flat" cmpd="sng" w="9525">
              <a:solidFill>
                <a:srgbClr val="CCCCCC"/>
              </a:solidFill>
              <a:prstDash val="solid"/>
              <a:round/>
              <a:headEnd len="sm" w="sm" type="none"/>
              <a:tailEnd len="sm" w="sm" type="none"/>
            </a:ln>
          </p:spPr>
        </p:pic>
        <p:pic>
          <p:nvPicPr>
            <p:cNvPr id="373" name="Google Shape;373;p52"/>
            <p:cNvPicPr preferRelativeResize="0"/>
            <p:nvPr/>
          </p:nvPicPr>
          <p:blipFill>
            <a:blip r:embed="rId4">
              <a:alphaModFix/>
            </a:blip>
            <a:stretch>
              <a:fillRect/>
            </a:stretch>
          </p:blipFill>
          <p:spPr>
            <a:xfrm>
              <a:off x="1760850" y="1619600"/>
              <a:ext cx="2257651" cy="3198825"/>
            </a:xfrm>
            <a:prstGeom prst="rect">
              <a:avLst/>
            </a:prstGeom>
            <a:noFill/>
            <a:ln cap="flat" cmpd="sng" w="9525">
              <a:solidFill>
                <a:srgbClr val="CCCCCC"/>
              </a:solidFill>
              <a:prstDash val="solid"/>
              <a:round/>
              <a:headEnd len="sm" w="sm" type="none"/>
              <a:tailEnd len="sm" w="sm" type="none"/>
            </a:ln>
          </p:spPr>
        </p:pic>
        <p:pic>
          <p:nvPicPr>
            <p:cNvPr id="374" name="Google Shape;374;p52"/>
            <p:cNvPicPr preferRelativeResize="0"/>
            <p:nvPr/>
          </p:nvPicPr>
          <p:blipFill>
            <a:blip r:embed="rId5">
              <a:alphaModFix/>
            </a:blip>
            <a:stretch>
              <a:fillRect/>
            </a:stretch>
          </p:blipFill>
          <p:spPr>
            <a:xfrm>
              <a:off x="4018501" y="1619599"/>
              <a:ext cx="2310773" cy="3198818"/>
            </a:xfrm>
            <a:prstGeom prst="rect">
              <a:avLst/>
            </a:prstGeom>
            <a:noFill/>
            <a:ln cap="flat" cmpd="sng" w="9525">
              <a:solidFill>
                <a:srgbClr val="CCCCCC"/>
              </a:solidFill>
              <a:prstDash val="solid"/>
              <a:round/>
              <a:headEnd len="sm" w="sm" type="none"/>
              <a:tailEnd len="sm" w="sm" type="none"/>
            </a:ln>
          </p:spPr>
        </p:pic>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Case Studies</a:t>
            </a:r>
            <a:endParaRPr/>
          </a:p>
        </p:txBody>
      </p:sp>
      <p:pic>
        <p:nvPicPr>
          <p:cNvPr id="380" name="Google Shape;380;p53"/>
          <p:cNvPicPr preferRelativeResize="0"/>
          <p:nvPr/>
        </p:nvPicPr>
        <p:blipFill>
          <a:blip r:embed="rId3">
            <a:alphaModFix/>
          </a:blip>
          <a:stretch>
            <a:fillRect/>
          </a:stretch>
        </p:blipFill>
        <p:spPr>
          <a:xfrm>
            <a:off x="1015900" y="1213200"/>
            <a:ext cx="7112200" cy="98983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Case Studies</a:t>
            </a:r>
            <a:endParaRPr/>
          </a:p>
        </p:txBody>
      </p:sp>
      <p:pic>
        <p:nvPicPr>
          <p:cNvPr id="386" name="Google Shape;386;p54"/>
          <p:cNvPicPr preferRelativeResize="0"/>
          <p:nvPr/>
        </p:nvPicPr>
        <p:blipFill>
          <a:blip r:embed="rId3">
            <a:alphaModFix/>
          </a:blip>
          <a:stretch>
            <a:fillRect/>
          </a:stretch>
        </p:blipFill>
        <p:spPr>
          <a:xfrm>
            <a:off x="1006716" y="2336625"/>
            <a:ext cx="7112192" cy="1229569"/>
          </a:xfrm>
          <a:prstGeom prst="rect">
            <a:avLst/>
          </a:prstGeom>
          <a:noFill/>
          <a:ln>
            <a:noFill/>
          </a:ln>
        </p:spPr>
      </p:pic>
      <p:pic>
        <p:nvPicPr>
          <p:cNvPr id="387" name="Google Shape;387;p54"/>
          <p:cNvPicPr preferRelativeResize="0"/>
          <p:nvPr/>
        </p:nvPicPr>
        <p:blipFill>
          <a:blip r:embed="rId4">
            <a:alphaModFix/>
          </a:blip>
          <a:stretch>
            <a:fillRect/>
          </a:stretch>
        </p:blipFill>
        <p:spPr>
          <a:xfrm>
            <a:off x="1015900" y="1213200"/>
            <a:ext cx="7112200" cy="98983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Case Studies</a:t>
            </a:r>
            <a:endParaRPr/>
          </a:p>
        </p:txBody>
      </p:sp>
      <p:pic>
        <p:nvPicPr>
          <p:cNvPr id="393" name="Google Shape;393;p55"/>
          <p:cNvPicPr preferRelativeResize="0"/>
          <p:nvPr/>
        </p:nvPicPr>
        <p:blipFill>
          <a:blip r:embed="rId3">
            <a:alphaModFix/>
          </a:blip>
          <a:stretch>
            <a:fillRect/>
          </a:stretch>
        </p:blipFill>
        <p:spPr>
          <a:xfrm>
            <a:off x="1015906" y="3699788"/>
            <a:ext cx="7112191" cy="1353011"/>
          </a:xfrm>
          <a:prstGeom prst="rect">
            <a:avLst/>
          </a:prstGeom>
          <a:noFill/>
          <a:ln>
            <a:noFill/>
          </a:ln>
        </p:spPr>
      </p:pic>
      <p:pic>
        <p:nvPicPr>
          <p:cNvPr id="394" name="Google Shape;394;p55"/>
          <p:cNvPicPr preferRelativeResize="0"/>
          <p:nvPr/>
        </p:nvPicPr>
        <p:blipFill>
          <a:blip r:embed="rId4">
            <a:alphaModFix/>
          </a:blip>
          <a:stretch>
            <a:fillRect/>
          </a:stretch>
        </p:blipFill>
        <p:spPr>
          <a:xfrm>
            <a:off x="1006716" y="2336625"/>
            <a:ext cx="7112192" cy="1229569"/>
          </a:xfrm>
          <a:prstGeom prst="rect">
            <a:avLst/>
          </a:prstGeom>
          <a:noFill/>
          <a:ln>
            <a:noFill/>
          </a:ln>
        </p:spPr>
      </p:pic>
      <p:pic>
        <p:nvPicPr>
          <p:cNvPr id="395" name="Google Shape;395;p55"/>
          <p:cNvPicPr preferRelativeResize="0"/>
          <p:nvPr/>
        </p:nvPicPr>
        <p:blipFill>
          <a:blip r:embed="rId5">
            <a:alphaModFix/>
          </a:blip>
          <a:stretch>
            <a:fillRect/>
          </a:stretch>
        </p:blipFill>
        <p:spPr>
          <a:xfrm>
            <a:off x="1015900" y="1213200"/>
            <a:ext cx="7112200" cy="98983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5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Thanks for listening!</a:t>
            </a:r>
            <a:endParaRPr sz="3600"/>
          </a:p>
        </p:txBody>
      </p:sp>
      <p:sp>
        <p:nvSpPr>
          <p:cNvPr id="401" name="Google Shape;401;p5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Questions are welcome!</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407" name="Google Shape;407;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Maximal SmartFin financial contract evaluation</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Numerical modelling of observables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Extension of SmartFin DSL, comparison-based combinators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Optimisation of storage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58"/>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SmartFin DSL</a:t>
            </a:r>
            <a:endParaRPr/>
          </a:p>
        </p:txBody>
      </p:sp>
      <p:sp>
        <p:nvSpPr>
          <p:cNvPr id="413" name="Google Shape;413;p58"/>
          <p:cNvSpPr txBox="1"/>
          <p:nvPr>
            <p:ph idx="4294967295" type="body"/>
          </p:nvPr>
        </p:nvSpPr>
        <p:spPr>
          <a:xfrm>
            <a:off x="311700" y="11270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zero</a:t>
            </a:r>
            <a:endParaRPr b="1" i="1">
              <a:latin typeface="Roboto Mono"/>
              <a:ea typeface="Roboto Mono"/>
              <a:cs typeface="Roboto Mono"/>
              <a:sym typeface="Roboto Mono"/>
            </a:endParaRPr>
          </a:p>
          <a:p>
            <a:pPr indent="457200" lvl="0" marL="0" rtl="0" algn="l">
              <a:lnSpc>
                <a:spcPct val="100000"/>
              </a:lnSpc>
              <a:spcBef>
                <a:spcPts val="0"/>
              </a:spcBef>
              <a:spcAft>
                <a:spcPts val="0"/>
              </a:spcAft>
              <a:buClr>
                <a:schemeClr val="dk1"/>
              </a:buClr>
              <a:buSzPts val="1100"/>
              <a:buFont typeface="Arial"/>
              <a:buNone/>
            </a:pPr>
            <a:r>
              <a:rPr lang="en"/>
              <a:t>A contract with no obligations</a:t>
            </a:r>
            <a:endParaRPr/>
          </a:p>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one</a:t>
            </a:r>
            <a:endParaRPr i="1">
              <a:latin typeface="Roboto Mono"/>
              <a:ea typeface="Roboto Mono"/>
              <a:cs typeface="Roboto Mono"/>
              <a:sym typeface="Roboto Mono"/>
            </a:endParaRPr>
          </a:p>
          <a:p>
            <a:pPr indent="457200" lvl="0" marL="0" rtl="0" algn="l">
              <a:lnSpc>
                <a:spcPct val="100000"/>
              </a:lnSpc>
              <a:spcBef>
                <a:spcPts val="0"/>
              </a:spcBef>
              <a:spcAft>
                <a:spcPts val="0"/>
              </a:spcAft>
              <a:buNone/>
            </a:pPr>
            <a:r>
              <a:rPr lang="en"/>
              <a:t>Counter-party pays holder 1 Wei upon acquisition</a:t>
            </a:r>
            <a:endParaRPr/>
          </a:p>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give c</a:t>
            </a:r>
            <a:endParaRPr b="1" i="1">
              <a:latin typeface="Roboto Mono"/>
              <a:ea typeface="Roboto Mono"/>
              <a:cs typeface="Roboto Mono"/>
              <a:sym typeface="Roboto Mono"/>
            </a:endParaRPr>
          </a:p>
          <a:p>
            <a:pPr indent="457200" lvl="0" marL="0" rtl="0" algn="l">
              <a:lnSpc>
                <a:spcPct val="100000"/>
              </a:lnSpc>
              <a:spcBef>
                <a:spcPts val="0"/>
              </a:spcBef>
              <a:spcAft>
                <a:spcPts val="0"/>
              </a:spcAft>
              <a:buNone/>
            </a:pPr>
            <a:r>
              <a:rPr lang="en"/>
              <a:t>Acquiring </a:t>
            </a:r>
            <a:r>
              <a:rPr b="1" i="1" lang="en"/>
              <a:t>give c </a:t>
            </a:r>
            <a:r>
              <a:rPr lang="en"/>
              <a:t>acquires </a:t>
            </a:r>
            <a:r>
              <a:rPr b="1" i="1" lang="en"/>
              <a:t>c </a:t>
            </a:r>
            <a:r>
              <a:rPr lang="en"/>
              <a:t>with all payments reversed.</a:t>
            </a:r>
            <a:endParaRPr/>
          </a:p>
          <a:p>
            <a:pPr indent="45720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scale o c</a:t>
            </a:r>
            <a:endParaRPr b="1" i="1">
              <a:latin typeface="Roboto Mono"/>
              <a:ea typeface="Roboto Mono"/>
              <a:cs typeface="Roboto Mono"/>
              <a:sym typeface="Roboto Mono"/>
            </a:endParaRPr>
          </a:p>
          <a:p>
            <a:pPr indent="0" lvl="0" marL="0" rtl="0" algn="l">
              <a:lnSpc>
                <a:spcPct val="100000"/>
              </a:lnSpc>
              <a:spcBef>
                <a:spcPts val="0"/>
              </a:spcBef>
              <a:spcAft>
                <a:spcPts val="0"/>
              </a:spcAft>
              <a:buNone/>
            </a:pPr>
            <a:r>
              <a:rPr b="1" i="1" lang="en"/>
              <a:t>	</a:t>
            </a:r>
            <a:r>
              <a:rPr lang="en"/>
              <a:t>Acquiring </a:t>
            </a:r>
            <a:r>
              <a:rPr b="1" i="1" lang="en"/>
              <a:t>scale o c</a:t>
            </a:r>
            <a:r>
              <a:rPr lang="en"/>
              <a:t> acquires </a:t>
            </a:r>
            <a:r>
              <a:rPr b="1" i="1" lang="en"/>
              <a:t>c</a:t>
            </a:r>
            <a:r>
              <a:rPr lang="en"/>
              <a:t> with all payments multiplied by the value of the</a:t>
            </a:r>
            <a:endParaRPr/>
          </a:p>
          <a:p>
            <a:pPr indent="457200" lvl="0" marL="0" rtl="0" algn="l">
              <a:lnSpc>
                <a:spcPct val="100000"/>
              </a:lnSpc>
              <a:spcBef>
                <a:spcPts val="0"/>
              </a:spcBef>
              <a:spcAft>
                <a:spcPts val="0"/>
              </a:spcAft>
              <a:buNone/>
            </a:pPr>
            <a:r>
              <a:rPr lang="en"/>
              <a:t>observable </a:t>
            </a:r>
            <a:r>
              <a:rPr b="1" i="1" lang="en"/>
              <a:t>o</a:t>
            </a:r>
            <a:r>
              <a:rPr lang="en"/>
              <a:t> at the time of acquisition.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59"/>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SmartFin DSL</a:t>
            </a:r>
            <a:endParaRPr/>
          </a:p>
        </p:txBody>
      </p:sp>
      <p:sp>
        <p:nvSpPr>
          <p:cNvPr id="419" name="Google Shape;419;p59"/>
          <p:cNvSpPr txBox="1"/>
          <p:nvPr>
            <p:ph idx="4294967295" type="body"/>
          </p:nvPr>
        </p:nvSpPr>
        <p:spPr>
          <a:xfrm>
            <a:off x="311700" y="11270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get c</a:t>
            </a:r>
            <a:endParaRPr b="1" i="1">
              <a:latin typeface="Roboto Mono"/>
              <a:ea typeface="Roboto Mono"/>
              <a:cs typeface="Roboto Mono"/>
              <a:sym typeface="Roboto Mono"/>
            </a:endParaRPr>
          </a:p>
          <a:p>
            <a:pPr indent="457200" lvl="0" marL="0" rtl="0" algn="l">
              <a:lnSpc>
                <a:spcPct val="100000"/>
              </a:lnSpc>
              <a:spcBef>
                <a:spcPts val="0"/>
              </a:spcBef>
              <a:spcAft>
                <a:spcPts val="0"/>
              </a:spcAft>
              <a:buClr>
                <a:schemeClr val="dk1"/>
              </a:buClr>
              <a:buSzPts val="1100"/>
              <a:buFont typeface="Arial"/>
              <a:buNone/>
            </a:pPr>
            <a:r>
              <a:rPr lang="en"/>
              <a:t>Acquiring </a:t>
            </a:r>
            <a:r>
              <a:rPr b="1" i="1" lang="en"/>
              <a:t>get c</a:t>
            </a:r>
            <a:r>
              <a:rPr lang="en"/>
              <a:t> acquires </a:t>
            </a:r>
            <a:r>
              <a:rPr b="1" i="1" lang="en"/>
              <a:t>c</a:t>
            </a:r>
            <a:r>
              <a:rPr lang="en"/>
              <a:t> at the time of its horizon.</a:t>
            </a:r>
            <a:endParaRPr/>
          </a:p>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truncate t c</a:t>
            </a:r>
            <a:endParaRPr i="1">
              <a:latin typeface="Roboto Mono"/>
              <a:ea typeface="Roboto Mono"/>
              <a:cs typeface="Roboto Mono"/>
              <a:sym typeface="Roboto Mono"/>
            </a:endParaRPr>
          </a:p>
          <a:p>
            <a:pPr indent="457200" lvl="0" marL="0" rtl="0" algn="l">
              <a:lnSpc>
                <a:spcPct val="100000"/>
              </a:lnSpc>
              <a:spcBef>
                <a:spcPts val="0"/>
              </a:spcBef>
              <a:spcAft>
                <a:spcPts val="0"/>
              </a:spcAft>
              <a:buNone/>
            </a:pPr>
            <a:r>
              <a:rPr lang="en"/>
              <a:t>Acquiring </a:t>
            </a:r>
            <a:r>
              <a:rPr b="1" i="1" lang="en"/>
              <a:t>truncate c </a:t>
            </a:r>
            <a:r>
              <a:rPr lang="en"/>
              <a:t>acquires </a:t>
            </a:r>
            <a:r>
              <a:rPr b="1" i="1" lang="en"/>
              <a:t>c </a:t>
            </a:r>
            <a:r>
              <a:rPr lang="en"/>
              <a:t>until time </a:t>
            </a:r>
            <a:r>
              <a:rPr b="1" i="1" lang="en"/>
              <a:t>t</a:t>
            </a:r>
            <a:r>
              <a:rPr lang="en"/>
              <a:t>, after which it does nothing.</a:t>
            </a:r>
            <a:endParaRPr/>
          </a:p>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anytime c</a:t>
            </a:r>
            <a:endParaRPr b="1" i="1">
              <a:latin typeface="Roboto Mono"/>
              <a:ea typeface="Roboto Mono"/>
              <a:cs typeface="Roboto Mono"/>
              <a:sym typeface="Roboto Mono"/>
            </a:endParaRPr>
          </a:p>
          <a:p>
            <a:pPr indent="457200" lvl="0" marL="0" rtl="0" algn="l">
              <a:lnSpc>
                <a:spcPct val="100000"/>
              </a:lnSpc>
              <a:spcBef>
                <a:spcPts val="0"/>
              </a:spcBef>
              <a:spcAft>
                <a:spcPts val="0"/>
              </a:spcAft>
              <a:buNone/>
            </a:pPr>
            <a:r>
              <a:rPr lang="en"/>
              <a:t>After acquiring </a:t>
            </a:r>
            <a:r>
              <a:rPr b="1" i="1" lang="en"/>
              <a:t>anytime c</a:t>
            </a:r>
            <a:r>
              <a:rPr lang="en"/>
              <a:t>, the holder can acquire </a:t>
            </a:r>
            <a:r>
              <a:rPr b="1" i="1" lang="en"/>
              <a:t>c</a:t>
            </a:r>
            <a:r>
              <a:rPr lang="en"/>
              <a:t> at any point before its</a:t>
            </a:r>
            <a:endParaRPr/>
          </a:p>
          <a:p>
            <a:pPr indent="457200" lvl="0" marL="0" rtl="0" algn="l">
              <a:lnSpc>
                <a:spcPct val="100000"/>
              </a:lnSpc>
              <a:spcBef>
                <a:spcPts val="0"/>
              </a:spcBef>
              <a:spcAft>
                <a:spcPts val="0"/>
              </a:spcAft>
              <a:buNone/>
            </a:pPr>
            <a:r>
              <a:rPr lang="en"/>
              <a:t>horizon, at which point it must be acquired.</a:t>
            </a:r>
            <a:endParaRPr/>
          </a:p>
          <a:p>
            <a:pPr indent="45720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and c d</a:t>
            </a:r>
            <a:endParaRPr b="1" i="1">
              <a:latin typeface="Roboto Mono"/>
              <a:ea typeface="Roboto Mono"/>
              <a:cs typeface="Roboto Mono"/>
              <a:sym typeface="Roboto Mono"/>
            </a:endParaRPr>
          </a:p>
          <a:p>
            <a:pPr indent="0" lvl="0" marL="0" rtl="0" algn="l">
              <a:lnSpc>
                <a:spcPct val="100000"/>
              </a:lnSpc>
              <a:spcBef>
                <a:spcPts val="0"/>
              </a:spcBef>
              <a:spcAft>
                <a:spcPts val="0"/>
              </a:spcAft>
              <a:buNone/>
            </a:pPr>
            <a:r>
              <a:rPr lang="en"/>
              <a:t>	Acquiring </a:t>
            </a:r>
            <a:r>
              <a:rPr b="1" i="1" lang="en"/>
              <a:t>and c d</a:t>
            </a:r>
            <a:r>
              <a:rPr lang="en"/>
              <a:t> acquires both </a:t>
            </a:r>
            <a:r>
              <a:rPr b="1" i="1" lang="en"/>
              <a:t>c </a:t>
            </a:r>
            <a:r>
              <a:rPr lang="en"/>
              <a:t>and </a:t>
            </a:r>
            <a:r>
              <a:rPr b="1" i="1" lang="en"/>
              <a:t>d</a:t>
            </a:r>
            <a:r>
              <a:rPr lang="en"/>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60"/>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SmartFin DSL</a:t>
            </a:r>
            <a:endParaRPr/>
          </a:p>
        </p:txBody>
      </p:sp>
      <p:sp>
        <p:nvSpPr>
          <p:cNvPr id="425" name="Google Shape;425;p60"/>
          <p:cNvSpPr txBox="1"/>
          <p:nvPr>
            <p:ph idx="4294967295" type="body"/>
          </p:nvPr>
        </p:nvSpPr>
        <p:spPr>
          <a:xfrm>
            <a:off x="311700" y="11270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i="1">
              <a:latin typeface="Roboto Mono"/>
              <a:ea typeface="Roboto Mono"/>
              <a:cs typeface="Roboto Mono"/>
              <a:sym typeface="Roboto Mono"/>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or c d</a:t>
            </a:r>
            <a:endParaRPr b="1" i="1">
              <a:latin typeface="Roboto Mono"/>
              <a:ea typeface="Roboto Mono"/>
              <a:cs typeface="Roboto Mono"/>
              <a:sym typeface="Roboto Mono"/>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	</a:t>
            </a:r>
            <a:r>
              <a:rPr lang="en"/>
              <a:t>Acquiring </a:t>
            </a:r>
            <a:r>
              <a:rPr b="1" i="1" lang="en"/>
              <a:t>or c d</a:t>
            </a:r>
            <a:r>
              <a:rPr lang="en"/>
              <a:t> allows the holder to choose between acquiring </a:t>
            </a:r>
            <a:r>
              <a:rPr b="1" i="1" lang="en"/>
              <a:t>c</a:t>
            </a:r>
            <a:r>
              <a:rPr lang="en"/>
              <a:t> and </a:t>
            </a:r>
            <a:r>
              <a:rPr b="1" i="1" lang="en"/>
              <a:t>d</a:t>
            </a:r>
            <a:r>
              <a:rPr lang="en"/>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i="1" lang="en">
                <a:latin typeface="Roboto Mono"/>
                <a:ea typeface="Roboto Mono"/>
                <a:cs typeface="Roboto Mono"/>
                <a:sym typeface="Roboto Mono"/>
              </a:rPr>
              <a:t>then c d</a:t>
            </a:r>
            <a:endParaRPr b="1" i="1">
              <a:latin typeface="Roboto Mono"/>
              <a:ea typeface="Roboto Mono"/>
              <a:cs typeface="Roboto Mono"/>
              <a:sym typeface="Roboto Mono"/>
            </a:endParaRPr>
          </a:p>
          <a:p>
            <a:pPr indent="0" lvl="0" marL="0" rtl="0" algn="l">
              <a:lnSpc>
                <a:spcPct val="100000"/>
              </a:lnSpc>
              <a:spcBef>
                <a:spcPts val="0"/>
              </a:spcBef>
              <a:spcAft>
                <a:spcPts val="0"/>
              </a:spcAft>
              <a:buNone/>
            </a:pPr>
            <a:r>
              <a:rPr lang="en">
                <a:latin typeface="Roboto Mono"/>
                <a:ea typeface="Roboto Mono"/>
                <a:cs typeface="Roboto Mono"/>
                <a:sym typeface="Roboto Mono"/>
              </a:rPr>
              <a:t>	</a:t>
            </a:r>
            <a:r>
              <a:rPr lang="en"/>
              <a:t>Acquiring </a:t>
            </a:r>
            <a:r>
              <a:rPr b="1" i="1" lang="en"/>
              <a:t>then c d </a:t>
            </a:r>
            <a:r>
              <a:rPr lang="en"/>
              <a:t>acquires </a:t>
            </a:r>
            <a:r>
              <a:rPr b="1" i="1" lang="en"/>
              <a:t>c</a:t>
            </a:r>
            <a:r>
              <a:rPr lang="en"/>
              <a:t> if it has not expired, or </a:t>
            </a:r>
            <a:r>
              <a:rPr b="1" i="1" lang="en"/>
              <a:t>d</a:t>
            </a:r>
            <a:r>
              <a:rPr lang="en"/>
              <a:t> if </a:t>
            </a:r>
            <a:r>
              <a:rPr b="1" i="1" lang="en"/>
              <a:t>c </a:t>
            </a:r>
            <a:r>
              <a:rPr lang="en"/>
              <a:t>has expired.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Contract Architecture</a:t>
            </a:r>
            <a:endParaRPr/>
          </a:p>
        </p:txBody>
      </p:sp>
      <p:pic>
        <p:nvPicPr>
          <p:cNvPr id="431" name="Google Shape;431;p61"/>
          <p:cNvPicPr preferRelativeResize="0"/>
          <p:nvPr/>
        </p:nvPicPr>
        <p:blipFill>
          <a:blip r:embed="rId3">
            <a:alphaModFix/>
          </a:blip>
          <a:stretch>
            <a:fillRect/>
          </a:stretch>
        </p:blipFill>
        <p:spPr>
          <a:xfrm>
            <a:off x="2778537" y="1414450"/>
            <a:ext cx="3586924" cy="3595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SmartFin Financial Contracts</a:t>
            </a:r>
            <a:endParaRPr/>
          </a:p>
        </p:txBody>
      </p:sp>
      <p:sp>
        <p:nvSpPr>
          <p:cNvPr id="98" name="Google Shape;98;p17"/>
          <p:cNvSpPr txBox="1"/>
          <p:nvPr/>
        </p:nvSpPr>
        <p:spPr>
          <a:xfrm>
            <a:off x="1082763" y="1809750"/>
            <a:ext cx="1730700" cy="42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2"/>
                </a:solidFill>
              </a:rPr>
              <a:t>Counter-party</a:t>
            </a:r>
            <a:endParaRPr b="1" sz="1800">
              <a:solidFill>
                <a:schemeClr val="dk2"/>
              </a:solidFill>
            </a:endParaRPr>
          </a:p>
        </p:txBody>
      </p:sp>
      <p:sp>
        <p:nvSpPr>
          <p:cNvPr id="99" name="Google Shape;99;p17"/>
          <p:cNvSpPr txBox="1"/>
          <p:nvPr/>
        </p:nvSpPr>
        <p:spPr>
          <a:xfrm>
            <a:off x="6482937" y="1809750"/>
            <a:ext cx="17307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Holder</a:t>
            </a:r>
            <a:endParaRPr b="1" sz="1800">
              <a:solidFill>
                <a:schemeClr val="dk2"/>
              </a:solidFill>
            </a:endParaRPr>
          </a:p>
        </p:txBody>
      </p:sp>
      <p:cxnSp>
        <p:nvCxnSpPr>
          <p:cNvPr id="100" name="Google Shape;100;p17"/>
          <p:cNvCxnSpPr/>
          <p:nvPr/>
        </p:nvCxnSpPr>
        <p:spPr>
          <a:xfrm>
            <a:off x="2813463" y="1938349"/>
            <a:ext cx="3669600" cy="0"/>
          </a:xfrm>
          <a:prstGeom prst="straightConnector1">
            <a:avLst/>
          </a:prstGeom>
          <a:noFill/>
          <a:ln cap="flat" cmpd="sng" w="19050">
            <a:solidFill>
              <a:srgbClr val="000000"/>
            </a:solidFill>
            <a:prstDash val="solid"/>
            <a:round/>
            <a:headEnd len="med" w="med" type="none"/>
            <a:tailEnd len="med" w="med" type="triangle"/>
          </a:ln>
        </p:spPr>
      </p:cxnSp>
      <p:cxnSp>
        <p:nvCxnSpPr>
          <p:cNvPr id="101" name="Google Shape;101;p17"/>
          <p:cNvCxnSpPr/>
          <p:nvPr/>
        </p:nvCxnSpPr>
        <p:spPr>
          <a:xfrm rot="10800000">
            <a:off x="2813337" y="2144235"/>
            <a:ext cx="3669600" cy="0"/>
          </a:xfrm>
          <a:prstGeom prst="straightConnector1">
            <a:avLst/>
          </a:prstGeom>
          <a:noFill/>
          <a:ln cap="flat" cmpd="sng" w="19050">
            <a:solidFill>
              <a:srgbClr val="000000"/>
            </a:solidFill>
            <a:prstDash val="solid"/>
            <a:round/>
            <a:headEnd len="med" w="med" type="none"/>
            <a:tailEnd len="med" w="med" type="triangle"/>
          </a:ln>
        </p:spPr>
      </p:cxnSp>
      <p:sp>
        <p:nvSpPr>
          <p:cNvPr id="102" name="Google Shape;102;p17"/>
          <p:cNvSpPr txBox="1"/>
          <p:nvPr/>
        </p:nvSpPr>
        <p:spPr>
          <a:xfrm>
            <a:off x="4111650" y="1524042"/>
            <a:ext cx="1073100" cy="33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chemeClr val="dk2"/>
                </a:solidFill>
              </a:rPr>
              <a:t>payments</a:t>
            </a:r>
            <a:endParaRPr i="1">
              <a:solidFill>
                <a:schemeClr val="dk2"/>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Combinator Implementation Architecture</a:t>
            </a:r>
            <a:endParaRPr/>
          </a:p>
        </p:txBody>
      </p:sp>
      <p:pic>
        <p:nvPicPr>
          <p:cNvPr id="437" name="Google Shape;437;p62"/>
          <p:cNvPicPr preferRelativeResize="0"/>
          <p:nvPr/>
        </p:nvPicPr>
        <p:blipFill>
          <a:blip r:embed="rId3">
            <a:alphaModFix/>
          </a:blip>
          <a:stretch>
            <a:fillRect/>
          </a:stretch>
        </p:blipFill>
        <p:spPr>
          <a:xfrm>
            <a:off x="1267813" y="1405274"/>
            <a:ext cx="6608374" cy="35688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Client </a:t>
            </a:r>
            <a:r>
              <a:rPr lang="en"/>
              <a:t>Architecture</a:t>
            </a:r>
            <a:endParaRPr/>
          </a:p>
        </p:txBody>
      </p:sp>
      <p:pic>
        <p:nvPicPr>
          <p:cNvPr id="443" name="Google Shape;443;p63"/>
          <p:cNvPicPr preferRelativeResize="0"/>
          <p:nvPr/>
        </p:nvPicPr>
        <p:blipFill>
          <a:blip r:embed="rId3">
            <a:alphaModFix/>
          </a:blip>
          <a:stretch>
            <a:fillRect/>
          </a:stretch>
        </p:blipFill>
        <p:spPr>
          <a:xfrm>
            <a:off x="737400" y="1320650"/>
            <a:ext cx="7669200" cy="36994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Contract ABI Part 1</a:t>
            </a:r>
            <a:endParaRPr/>
          </a:p>
        </p:txBody>
      </p:sp>
      <p:pic>
        <p:nvPicPr>
          <p:cNvPr id="449" name="Google Shape;449;p64"/>
          <p:cNvPicPr preferRelativeResize="0"/>
          <p:nvPr/>
        </p:nvPicPr>
        <p:blipFill>
          <a:blip r:embed="rId3">
            <a:alphaModFix/>
          </a:blip>
          <a:stretch>
            <a:fillRect/>
          </a:stretch>
        </p:blipFill>
        <p:spPr>
          <a:xfrm>
            <a:off x="2013737" y="1172762"/>
            <a:ext cx="5116525" cy="38552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Contract ABI Part 2</a:t>
            </a:r>
            <a:endParaRPr/>
          </a:p>
        </p:txBody>
      </p:sp>
      <p:pic>
        <p:nvPicPr>
          <p:cNvPr id="455" name="Google Shape;455;p65"/>
          <p:cNvPicPr preferRelativeResize="0"/>
          <p:nvPr/>
        </p:nvPicPr>
        <p:blipFill>
          <a:blip r:embed="rId3">
            <a:alphaModFix/>
          </a:blip>
          <a:stretch>
            <a:fillRect/>
          </a:stretch>
        </p:blipFill>
        <p:spPr>
          <a:xfrm>
            <a:off x="2013725" y="1149825"/>
            <a:ext cx="5306576" cy="307990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SmartFin Financial Contract Evaluation</a:t>
            </a:r>
            <a:endParaRPr/>
          </a:p>
        </p:txBody>
      </p:sp>
      <p:sp>
        <p:nvSpPr>
          <p:cNvPr id="461" name="Google Shape;461;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Pre-processing</a:t>
            </a:r>
            <a:endParaRPr/>
          </a:p>
          <a:p>
            <a:pPr indent="-317500" lvl="1" marL="914400" rtl="0" algn="l">
              <a:spcBef>
                <a:spcPts val="0"/>
              </a:spcBef>
              <a:spcAft>
                <a:spcPts val="0"/>
              </a:spcAft>
              <a:buSzPts val="1400"/>
              <a:buChar char="-"/>
            </a:pPr>
            <a:r>
              <a:rPr lang="en"/>
              <a:t>Sub-contract horizons</a:t>
            </a:r>
            <a:endParaRPr/>
          </a:p>
          <a:p>
            <a:pPr indent="-317500" lvl="1" marL="914400" rtl="0" algn="l">
              <a:spcBef>
                <a:spcPts val="0"/>
              </a:spcBef>
              <a:spcAft>
                <a:spcPts val="0"/>
              </a:spcAft>
              <a:buSzPts val="1400"/>
              <a:buChar char="-"/>
            </a:pPr>
            <a:r>
              <a:rPr lang="en"/>
              <a:t>Sub-contract termination indexes</a:t>
            </a:r>
            <a:endParaRPr/>
          </a:p>
          <a:p>
            <a:pPr indent="-317500" lvl="1" marL="914400" rtl="0" algn="l">
              <a:spcBef>
                <a:spcPts val="0"/>
              </a:spcBef>
              <a:spcAft>
                <a:spcPts val="0"/>
              </a:spcAft>
              <a:buSzPts val="1400"/>
              <a:buChar char="-"/>
            </a:pPr>
            <a:r>
              <a:rPr lang="en"/>
              <a:t>Top-level and </a:t>
            </a:r>
            <a:r>
              <a:rPr b="1" i="1" lang="en"/>
              <a:t>anytime</a:t>
            </a:r>
            <a:r>
              <a:rPr lang="en"/>
              <a:t> sub-contract acquisition time slices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User-input obtained exhaustively</a:t>
            </a:r>
            <a:endParaRPr/>
          </a:p>
          <a:p>
            <a:pPr indent="-317500" lvl="1" marL="914400" rtl="0" algn="l">
              <a:spcBef>
                <a:spcPts val="0"/>
              </a:spcBef>
              <a:spcAft>
                <a:spcPts val="0"/>
              </a:spcAft>
              <a:buSzPts val="1400"/>
              <a:buChar char="-"/>
            </a:pPr>
            <a:r>
              <a:rPr lang="en"/>
              <a:t>Get execution path through SmartFin financial contract</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Recursively traverse SmartFin financial contract</a:t>
            </a:r>
            <a:endParaRPr/>
          </a:p>
          <a:p>
            <a:pPr indent="-317500" lvl="1" marL="914400" rtl="0" algn="l">
              <a:spcBef>
                <a:spcPts val="0"/>
              </a:spcBef>
              <a:spcAft>
                <a:spcPts val="0"/>
              </a:spcAft>
              <a:buSzPts val="1400"/>
              <a:buChar char="-"/>
            </a:pPr>
            <a:r>
              <a:rPr lang="en"/>
              <a:t>Create stack of value-altering combinators -</a:t>
            </a:r>
            <a:r>
              <a:rPr lang="en"/>
              <a:t> </a:t>
            </a:r>
            <a:r>
              <a:rPr b="1" i="1" lang="en"/>
              <a:t>one</a:t>
            </a:r>
            <a:r>
              <a:rPr lang="en"/>
              <a:t>, </a:t>
            </a:r>
            <a:r>
              <a:rPr b="1" i="1" lang="en"/>
              <a:t>scale, and</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Consume value-altering combinator stack to produce value string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Contract Storage</a:t>
            </a:r>
            <a:endParaRPr/>
          </a:p>
        </p:txBody>
      </p:sp>
      <p:sp>
        <p:nvSpPr>
          <p:cNvPr id="467" name="Google Shape;467;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Roboto Mono"/>
              <a:ea typeface="Roboto Mono"/>
              <a:cs typeface="Roboto Mono"/>
              <a:sym typeface="Roboto Mono"/>
            </a:endParaRPr>
          </a:p>
          <a:p>
            <a:pPr indent="0" lvl="0" marL="0" rtl="0" algn="l">
              <a:spcBef>
                <a:spcPts val="0"/>
              </a:spcBef>
              <a:spcAft>
                <a:spcPts val="0"/>
              </a:spcAft>
              <a:buNone/>
            </a:pPr>
            <a:r>
              <a:rPr b="1" lang="en">
                <a:latin typeface="Roboto Mono"/>
                <a:ea typeface="Roboto Mono"/>
                <a:cs typeface="Roboto Mono"/>
                <a:sym typeface="Roboto Mono"/>
              </a:rPr>
              <a:t>StoresFixed&lt;T&gt;</a:t>
            </a:r>
            <a:endParaRPr/>
          </a:p>
          <a:p>
            <a:pPr indent="0" lvl="0" marL="0" rtl="0" algn="l">
              <a:spcBef>
                <a:spcPts val="0"/>
              </a:spcBef>
              <a:spcAft>
                <a:spcPts val="0"/>
              </a:spcAft>
              <a:buNone/>
            </a:pPr>
            <a:r>
              <a:rPr lang="en"/>
              <a:t>	Stores a value of type </a:t>
            </a:r>
            <a:r>
              <a:rPr b="1" lang="en">
                <a:latin typeface="Roboto Mono"/>
                <a:ea typeface="Roboto Mono"/>
                <a:cs typeface="Roboto Mono"/>
                <a:sym typeface="Roboto Mono"/>
              </a:rPr>
              <a:t>T </a:t>
            </a:r>
            <a:r>
              <a:rPr lang="en"/>
              <a:t>with a fixed size in storage.</a:t>
            </a:r>
            <a:endParaRPr/>
          </a:p>
          <a:p>
            <a:pPr indent="0" lvl="0" marL="0" rtl="0" algn="l">
              <a:spcBef>
                <a:spcPts val="0"/>
              </a:spcBef>
              <a:spcAft>
                <a:spcPts val="0"/>
              </a:spcAft>
              <a:buNone/>
            </a:pPr>
            <a:r>
              <a:t/>
            </a:r>
            <a:endParaRPr b="1">
              <a:latin typeface="Roboto Mono"/>
              <a:ea typeface="Roboto Mono"/>
              <a:cs typeface="Roboto Mono"/>
              <a:sym typeface="Roboto Mono"/>
            </a:endParaRPr>
          </a:p>
          <a:p>
            <a:pPr indent="0" lvl="0" marL="0" rtl="0" algn="l">
              <a:spcBef>
                <a:spcPts val="0"/>
              </a:spcBef>
              <a:spcAft>
                <a:spcPts val="0"/>
              </a:spcAft>
              <a:buNone/>
            </a:pPr>
            <a:r>
              <a:t/>
            </a:r>
            <a:endParaRPr b="1">
              <a:latin typeface="Roboto Mono"/>
              <a:ea typeface="Roboto Mono"/>
              <a:cs typeface="Roboto Mono"/>
              <a:sym typeface="Roboto Mono"/>
            </a:endParaRPr>
          </a:p>
          <a:p>
            <a:pPr indent="0" lvl="0" marL="0" rtl="0" algn="l">
              <a:spcBef>
                <a:spcPts val="0"/>
              </a:spcBef>
              <a:spcAft>
                <a:spcPts val="0"/>
              </a:spcAft>
              <a:buNone/>
            </a:pPr>
            <a:r>
              <a:rPr b="1" lang="en">
                <a:latin typeface="Roboto Mono"/>
                <a:ea typeface="Roboto Mono"/>
                <a:cs typeface="Roboto Mono"/>
                <a:sym typeface="Roboto Mono"/>
              </a:rPr>
              <a:t>StoresFixedVec&lt;T&gt; where StoresFixed&lt;T&gt;</a:t>
            </a:r>
            <a:endParaRPr b="1">
              <a:latin typeface="Roboto Mono"/>
              <a:ea typeface="Roboto Mono"/>
              <a:cs typeface="Roboto Mono"/>
              <a:sym typeface="Roboto Mono"/>
            </a:endParaRPr>
          </a:p>
          <a:p>
            <a:pPr indent="0" lvl="0" marL="0" rtl="0" algn="l">
              <a:spcBef>
                <a:spcPts val="0"/>
              </a:spcBef>
              <a:spcAft>
                <a:spcPts val="0"/>
              </a:spcAft>
              <a:buNone/>
            </a:pPr>
            <a:r>
              <a:rPr b="1" lang="en">
                <a:latin typeface="Roboto Mono"/>
                <a:ea typeface="Roboto Mono"/>
                <a:cs typeface="Roboto Mono"/>
                <a:sym typeface="Roboto Mono"/>
              </a:rPr>
              <a:t>	</a:t>
            </a:r>
            <a:r>
              <a:rPr lang="en"/>
              <a:t>Stores a vector of values of type </a:t>
            </a:r>
            <a:r>
              <a:rPr b="1" lang="en">
                <a:latin typeface="Roboto Mono"/>
                <a:ea typeface="Roboto Mono"/>
                <a:cs typeface="Roboto Mono"/>
                <a:sym typeface="Roboto Mono"/>
              </a:rPr>
              <a:t>T</a:t>
            </a:r>
            <a:r>
              <a:rPr lang="en"/>
              <a:t>, where each has a fixed size in storage.</a:t>
            </a:r>
            <a:endParaRPr/>
          </a:p>
          <a:p>
            <a:pPr indent="0" lvl="0" marL="0" rtl="0" algn="l">
              <a:spcBef>
                <a:spcPts val="0"/>
              </a:spcBef>
              <a:spcAft>
                <a:spcPts val="0"/>
              </a:spcAft>
              <a:buNone/>
            </a:pPr>
            <a:r>
              <a:t/>
            </a:r>
            <a:endParaRPr b="1">
              <a:latin typeface="Roboto Mono"/>
              <a:ea typeface="Roboto Mono"/>
              <a:cs typeface="Roboto Mono"/>
              <a:sym typeface="Roboto Mono"/>
            </a:endParaRPr>
          </a:p>
          <a:p>
            <a:pPr indent="0" lvl="0" marL="0" rtl="0" algn="l">
              <a:spcBef>
                <a:spcPts val="0"/>
              </a:spcBef>
              <a:spcAft>
                <a:spcPts val="0"/>
              </a:spcAft>
              <a:buNone/>
            </a:pPr>
            <a:r>
              <a:t/>
            </a:r>
            <a:endParaRPr b="1">
              <a:latin typeface="Roboto Mono"/>
              <a:ea typeface="Roboto Mono"/>
              <a:cs typeface="Roboto Mono"/>
              <a:sym typeface="Roboto Mono"/>
            </a:endParaRPr>
          </a:p>
          <a:p>
            <a:pPr indent="0" lvl="0" marL="0" rtl="0" algn="l">
              <a:spcBef>
                <a:spcPts val="0"/>
              </a:spcBef>
              <a:spcAft>
                <a:spcPts val="0"/>
              </a:spcAft>
              <a:buNone/>
            </a:pPr>
            <a:r>
              <a:rPr b="1" lang="en">
                <a:latin typeface="Roboto Mono"/>
                <a:ea typeface="Roboto Mono"/>
                <a:cs typeface="Roboto Mono"/>
                <a:sym typeface="Roboto Mono"/>
              </a:rPr>
              <a:t>StoresVariable&lt;T&gt;</a:t>
            </a:r>
            <a:endParaRPr b="1">
              <a:latin typeface="Roboto Mono"/>
              <a:ea typeface="Roboto Mono"/>
              <a:cs typeface="Roboto Mono"/>
              <a:sym typeface="Roboto Mono"/>
            </a:endParaRPr>
          </a:p>
          <a:p>
            <a:pPr indent="0" lvl="0" marL="0" rtl="0" algn="l">
              <a:spcBef>
                <a:spcPts val="0"/>
              </a:spcBef>
              <a:spcAft>
                <a:spcPts val="0"/>
              </a:spcAft>
              <a:buNone/>
            </a:pPr>
            <a:r>
              <a:rPr b="1" lang="en">
                <a:latin typeface="Roboto Mono"/>
                <a:ea typeface="Roboto Mono"/>
                <a:cs typeface="Roboto Mono"/>
                <a:sym typeface="Roboto Mono"/>
              </a:rPr>
              <a:t>	</a:t>
            </a:r>
            <a:r>
              <a:rPr lang="en"/>
              <a:t>Stores a value of type </a:t>
            </a:r>
            <a:r>
              <a:rPr b="1" lang="en">
                <a:latin typeface="Roboto Mono"/>
                <a:ea typeface="Roboto Mono"/>
                <a:cs typeface="Roboto Mono"/>
                <a:sym typeface="Roboto Mono"/>
              </a:rPr>
              <a:t>T</a:t>
            </a:r>
            <a:r>
              <a:rPr lang="en"/>
              <a:t> with variable size in storage.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Ethereum Vulnerabilities Statistic Source</a:t>
            </a:r>
            <a:endParaRPr/>
          </a:p>
        </p:txBody>
      </p:sp>
      <p:sp>
        <p:nvSpPr>
          <p:cNvPr id="473" name="Google Shape;473;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a:p>
          <a:p>
            <a:pPr indent="0" lvl="0" marL="0" rtl="0" algn="ctr">
              <a:spcBef>
                <a:spcPts val="0"/>
              </a:spcBef>
              <a:spcAft>
                <a:spcPts val="0"/>
              </a:spcAft>
              <a:buNone/>
            </a:pPr>
            <a:r>
              <a:rPr b="1" lang="en"/>
              <a:t>A survey of attacks on Ethereum smart contracts</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i="1" lang="en"/>
              <a:t>Nicola Atzei, Massimo Bartoletti, and Tiziana Cimoli</a:t>
            </a:r>
            <a:endParaRPr i="1"/>
          </a:p>
          <a:p>
            <a:pPr indent="0" lvl="0" marL="0" rtl="0" algn="ctr">
              <a:spcBef>
                <a:spcPts val="0"/>
              </a:spcBef>
              <a:spcAft>
                <a:spcPts val="0"/>
              </a:spcAft>
              <a:buNone/>
            </a:pPr>
            <a:r>
              <a:t/>
            </a:r>
            <a:endParaRPr i="1"/>
          </a:p>
          <a:p>
            <a:pPr indent="0" lvl="0" marL="0" rtl="0" algn="ctr">
              <a:spcBef>
                <a:spcPts val="0"/>
              </a:spcBef>
              <a:spcAft>
                <a:spcPts val="0"/>
              </a:spcAft>
              <a:buNone/>
            </a:pPr>
            <a:r>
              <a:t/>
            </a:r>
            <a:endParaRPr i="1"/>
          </a:p>
          <a:p>
            <a:pPr indent="0" lvl="0" marL="0" rtl="0" algn="ctr">
              <a:spcBef>
                <a:spcPts val="0"/>
              </a:spcBef>
              <a:spcAft>
                <a:spcPts val="0"/>
              </a:spcAft>
              <a:buNone/>
            </a:pPr>
            <a:r>
              <a:rPr i="1" lang="en"/>
              <a:t>ACM CCS 2016, pages 254–269, 2016.</a:t>
            </a:r>
            <a:endParaRPr i="1"/>
          </a:p>
          <a:p>
            <a:pPr indent="0" lvl="0" marL="0" rtl="0" algn="ctr">
              <a:spcBef>
                <a:spcPts val="0"/>
              </a:spcBef>
              <a:spcAft>
                <a:spcPts val="0"/>
              </a:spcAft>
              <a:buNone/>
            </a:pPr>
            <a:r>
              <a:t/>
            </a:r>
            <a:endParaRPr i="1"/>
          </a:p>
          <a:p>
            <a:pPr indent="0" lvl="0" marL="0" rtl="0" algn="ctr">
              <a:spcBef>
                <a:spcPts val="0"/>
              </a:spcBef>
              <a:spcAft>
                <a:spcPts val="0"/>
              </a:spcAft>
              <a:buNone/>
            </a:pPr>
            <a:r>
              <a:t/>
            </a:r>
            <a:endParaRPr i="1"/>
          </a:p>
          <a:p>
            <a:pPr indent="0" lvl="0" marL="0" rtl="0" algn="ctr">
              <a:spcBef>
                <a:spcPts val="0"/>
              </a:spcBef>
              <a:spcAft>
                <a:spcPts val="0"/>
              </a:spcAft>
              <a:buNone/>
            </a:pPr>
            <a:r>
              <a:rPr lang="en" u="sng">
                <a:solidFill>
                  <a:schemeClr val="hlink"/>
                </a:solidFill>
                <a:hlinkClick r:id="rId3"/>
              </a:rPr>
              <a:t>https://eprint.iacr.org/2016/1007.pdf</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77" name="Shape 477"/>
        <p:cNvGrpSpPr/>
        <p:nvPr/>
      </p:nvGrpSpPr>
      <p:grpSpPr>
        <a:xfrm>
          <a:off x="0" y="0"/>
          <a:ext cx="0" cy="0"/>
          <a:chOff x="0" y="0"/>
          <a:chExt cx="0" cy="0"/>
        </a:xfrm>
      </p:grpSpPr>
      <p:sp>
        <p:nvSpPr>
          <p:cNvPr id="478" name="Google Shape;478;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Slides</a:t>
            </a:r>
            <a:endParaRPr/>
          </a:p>
        </p:txBody>
      </p:sp>
      <p:sp>
        <p:nvSpPr>
          <p:cNvPr id="479" name="Google Shape;479;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Full syntax of SmartFin</a:t>
            </a:r>
            <a:endParaRPr/>
          </a:p>
          <a:p>
            <a:pPr indent="-342900" lvl="0" marL="457200" rtl="0" algn="l">
              <a:spcBef>
                <a:spcPts val="0"/>
              </a:spcBef>
              <a:spcAft>
                <a:spcPts val="0"/>
              </a:spcAft>
              <a:buSzPts val="1800"/>
              <a:buChar char="-"/>
            </a:pPr>
            <a:r>
              <a:rPr lang="en"/>
              <a:t>Full semantics of SmartFin</a:t>
            </a:r>
            <a:endParaRPr/>
          </a:p>
          <a:p>
            <a:pPr indent="-342900" lvl="0" marL="457200" rtl="0" algn="l">
              <a:spcBef>
                <a:spcPts val="0"/>
              </a:spcBef>
              <a:spcAft>
                <a:spcPts val="0"/>
              </a:spcAft>
              <a:buSzPts val="1800"/>
              <a:buChar char="-"/>
            </a:pPr>
            <a:r>
              <a:rPr lang="en"/>
              <a:t>How is SmartFin different from original DSL</a:t>
            </a:r>
            <a:endParaRPr/>
          </a:p>
          <a:p>
            <a:pPr indent="-342900" lvl="0" marL="457200" rtl="0" algn="l">
              <a:spcBef>
                <a:spcPts val="0"/>
              </a:spcBef>
              <a:spcAft>
                <a:spcPts val="0"/>
              </a:spcAft>
              <a:buSzPts val="1800"/>
              <a:buChar char="-"/>
            </a:pPr>
            <a:r>
              <a:rPr lang="en"/>
              <a:t>Full Solidity code for case study implementations and comparison tables for gas fees</a:t>
            </a:r>
            <a:endParaRPr/>
          </a:p>
          <a:p>
            <a:pPr indent="-342900" lvl="0" marL="457200" rtl="0" algn="l">
              <a:spcBef>
                <a:spcPts val="0"/>
              </a:spcBef>
              <a:spcAft>
                <a:spcPts val="0"/>
              </a:spcAft>
              <a:buSzPts val="1800"/>
              <a:buChar char="-"/>
            </a:pPr>
            <a:r>
              <a:rPr lang="en"/>
              <a:t>ABI</a:t>
            </a:r>
            <a:endParaRPr/>
          </a:p>
          <a:p>
            <a:pPr indent="-342900" lvl="0" marL="457200" rtl="0" algn="l">
              <a:spcBef>
                <a:spcPts val="0"/>
              </a:spcBef>
              <a:spcAft>
                <a:spcPts val="0"/>
              </a:spcAft>
              <a:buSzPts val="1800"/>
              <a:buChar char="-"/>
            </a:pPr>
            <a:r>
              <a:rPr lang="en"/>
              <a:t>ContractCombinator trait declaration?</a:t>
            </a:r>
            <a:endParaRPr/>
          </a:p>
          <a:p>
            <a:pPr indent="-342900" lvl="0" marL="457200" rtl="0" algn="l">
              <a:spcBef>
                <a:spcPts val="0"/>
              </a:spcBef>
              <a:spcAft>
                <a:spcPts val="0"/>
              </a:spcAft>
              <a:buSzPts val="1800"/>
              <a:buChar char="-"/>
            </a:pPr>
            <a:r>
              <a:rPr lang="en"/>
              <a:t>Architecture diagrams/equiv., for explanatory purposes</a:t>
            </a:r>
            <a:endParaRPr/>
          </a:p>
          <a:p>
            <a:pPr indent="-342900" lvl="0" marL="457200" rtl="0" algn="l">
              <a:spcBef>
                <a:spcPts val="0"/>
              </a:spcBef>
              <a:spcAft>
                <a:spcPts val="0"/>
              </a:spcAft>
              <a:buSzPts val="1800"/>
              <a:buChar char="-"/>
            </a:pPr>
            <a:r>
              <a:rPr lang="en"/>
              <a:t>Citation for 45% of smart contracts being vulnerable maybe</a:t>
            </a:r>
            <a:endParaRPr/>
          </a:p>
          <a:p>
            <a:pPr indent="-342900" lvl="0" marL="457200" rtl="0" algn="l">
              <a:spcBef>
                <a:spcPts val="0"/>
              </a:spcBef>
              <a:spcAft>
                <a:spcPts val="0"/>
              </a:spcAft>
              <a:buSzPts val="1800"/>
              <a:buChar char="-"/>
            </a:pPr>
            <a:r>
              <a:rPr lang="en"/>
              <a:t>Time slices/Next map?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SmartFin Financial Contracts</a:t>
            </a:r>
            <a:endParaRPr/>
          </a:p>
        </p:txBody>
      </p:sp>
      <p:pic>
        <p:nvPicPr>
          <p:cNvPr id="108" name="Google Shape;108;p18"/>
          <p:cNvPicPr preferRelativeResize="0"/>
          <p:nvPr/>
        </p:nvPicPr>
        <p:blipFill>
          <a:blip r:embed="rId3">
            <a:alphaModFix/>
          </a:blip>
          <a:stretch>
            <a:fillRect/>
          </a:stretch>
        </p:blipFill>
        <p:spPr>
          <a:xfrm>
            <a:off x="4035964" y="2805538"/>
            <a:ext cx="1224375" cy="1550175"/>
          </a:xfrm>
          <a:prstGeom prst="rect">
            <a:avLst/>
          </a:prstGeom>
          <a:noFill/>
          <a:ln>
            <a:noFill/>
          </a:ln>
        </p:spPr>
      </p:pic>
      <p:sp>
        <p:nvSpPr>
          <p:cNvPr id="109" name="Google Shape;109;p18"/>
          <p:cNvSpPr txBox="1"/>
          <p:nvPr/>
        </p:nvSpPr>
        <p:spPr>
          <a:xfrm>
            <a:off x="6482937" y="3369725"/>
            <a:ext cx="17307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Holder</a:t>
            </a:r>
            <a:endParaRPr b="1" sz="1800">
              <a:solidFill>
                <a:schemeClr val="dk2"/>
              </a:solidFill>
            </a:endParaRPr>
          </a:p>
        </p:txBody>
      </p:sp>
      <p:cxnSp>
        <p:nvCxnSpPr>
          <p:cNvPr id="110" name="Google Shape;110;p18"/>
          <p:cNvCxnSpPr>
            <a:stCxn id="109" idx="1"/>
            <a:endCxn id="108" idx="3"/>
          </p:cNvCxnSpPr>
          <p:nvPr/>
        </p:nvCxnSpPr>
        <p:spPr>
          <a:xfrm rot="10800000">
            <a:off x="5260437" y="3580475"/>
            <a:ext cx="1222500" cy="300"/>
          </a:xfrm>
          <a:prstGeom prst="straightConnector1">
            <a:avLst/>
          </a:prstGeom>
          <a:noFill/>
          <a:ln cap="flat" cmpd="sng" w="19050">
            <a:solidFill>
              <a:srgbClr val="000000"/>
            </a:solidFill>
            <a:prstDash val="solid"/>
            <a:round/>
            <a:headEnd len="med" w="med" type="none"/>
            <a:tailEnd len="med" w="med" type="triangle"/>
          </a:ln>
        </p:spPr>
      </p:cxnSp>
      <p:sp>
        <p:nvSpPr>
          <p:cNvPr id="111" name="Google Shape;111;p18"/>
          <p:cNvSpPr txBox="1"/>
          <p:nvPr/>
        </p:nvSpPr>
        <p:spPr>
          <a:xfrm>
            <a:off x="5409788" y="3166313"/>
            <a:ext cx="923700" cy="33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chemeClr val="dk2"/>
                </a:solidFill>
              </a:rPr>
              <a:t>acquires</a:t>
            </a:r>
            <a:endParaRPr i="1">
              <a:solidFill>
                <a:schemeClr val="dk2"/>
              </a:solidFill>
            </a:endParaRPr>
          </a:p>
        </p:txBody>
      </p:sp>
      <p:sp>
        <p:nvSpPr>
          <p:cNvPr id="112" name="Google Shape;112;p18"/>
          <p:cNvSpPr txBox="1"/>
          <p:nvPr/>
        </p:nvSpPr>
        <p:spPr>
          <a:xfrm>
            <a:off x="2962875" y="3166325"/>
            <a:ext cx="923700" cy="33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chemeClr val="dk2"/>
                </a:solidFill>
              </a:rPr>
              <a:t>writes</a:t>
            </a:r>
            <a:endParaRPr i="1">
              <a:solidFill>
                <a:schemeClr val="dk2"/>
              </a:solidFill>
            </a:endParaRPr>
          </a:p>
        </p:txBody>
      </p:sp>
      <p:sp>
        <p:nvSpPr>
          <p:cNvPr id="113" name="Google Shape;113;p18"/>
          <p:cNvSpPr txBox="1"/>
          <p:nvPr/>
        </p:nvSpPr>
        <p:spPr>
          <a:xfrm>
            <a:off x="1082763" y="3369725"/>
            <a:ext cx="1730700" cy="42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2"/>
                </a:solidFill>
              </a:rPr>
              <a:t>Counter-party</a:t>
            </a:r>
            <a:endParaRPr b="1" sz="1800">
              <a:solidFill>
                <a:schemeClr val="dk2"/>
              </a:solidFill>
            </a:endParaRPr>
          </a:p>
        </p:txBody>
      </p:sp>
      <p:cxnSp>
        <p:nvCxnSpPr>
          <p:cNvPr id="114" name="Google Shape;114;p18"/>
          <p:cNvCxnSpPr/>
          <p:nvPr/>
        </p:nvCxnSpPr>
        <p:spPr>
          <a:xfrm>
            <a:off x="2813487" y="3580925"/>
            <a:ext cx="1222500" cy="0"/>
          </a:xfrm>
          <a:prstGeom prst="straightConnector1">
            <a:avLst/>
          </a:prstGeom>
          <a:noFill/>
          <a:ln cap="flat" cmpd="sng" w="19050">
            <a:solidFill>
              <a:srgbClr val="000000"/>
            </a:solidFill>
            <a:prstDash val="solid"/>
            <a:round/>
            <a:headEnd len="med" w="med" type="none"/>
            <a:tailEnd len="med" w="med" type="triangle"/>
          </a:ln>
        </p:spPr>
      </p:cxnSp>
      <p:sp>
        <p:nvSpPr>
          <p:cNvPr id="115" name="Google Shape;115;p18"/>
          <p:cNvSpPr txBox="1"/>
          <p:nvPr/>
        </p:nvSpPr>
        <p:spPr>
          <a:xfrm>
            <a:off x="1082763" y="1809750"/>
            <a:ext cx="1730700" cy="42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2"/>
                </a:solidFill>
              </a:rPr>
              <a:t>Counter-party</a:t>
            </a:r>
            <a:endParaRPr b="1" sz="1800">
              <a:solidFill>
                <a:schemeClr val="dk2"/>
              </a:solidFill>
            </a:endParaRPr>
          </a:p>
        </p:txBody>
      </p:sp>
      <p:sp>
        <p:nvSpPr>
          <p:cNvPr id="116" name="Google Shape;116;p18"/>
          <p:cNvSpPr txBox="1"/>
          <p:nvPr/>
        </p:nvSpPr>
        <p:spPr>
          <a:xfrm>
            <a:off x="6482937" y="1809750"/>
            <a:ext cx="17307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Holder</a:t>
            </a:r>
            <a:endParaRPr b="1" sz="1800">
              <a:solidFill>
                <a:schemeClr val="dk2"/>
              </a:solidFill>
            </a:endParaRPr>
          </a:p>
        </p:txBody>
      </p:sp>
      <p:cxnSp>
        <p:nvCxnSpPr>
          <p:cNvPr id="117" name="Google Shape;117;p18"/>
          <p:cNvCxnSpPr/>
          <p:nvPr/>
        </p:nvCxnSpPr>
        <p:spPr>
          <a:xfrm>
            <a:off x="2813463" y="1938349"/>
            <a:ext cx="3669600" cy="0"/>
          </a:xfrm>
          <a:prstGeom prst="straightConnector1">
            <a:avLst/>
          </a:prstGeom>
          <a:noFill/>
          <a:ln cap="flat" cmpd="sng" w="19050">
            <a:solidFill>
              <a:srgbClr val="000000"/>
            </a:solidFill>
            <a:prstDash val="solid"/>
            <a:round/>
            <a:headEnd len="med" w="med" type="none"/>
            <a:tailEnd len="med" w="med" type="triangle"/>
          </a:ln>
        </p:spPr>
      </p:cxnSp>
      <p:cxnSp>
        <p:nvCxnSpPr>
          <p:cNvPr id="118" name="Google Shape;118;p18"/>
          <p:cNvCxnSpPr/>
          <p:nvPr/>
        </p:nvCxnSpPr>
        <p:spPr>
          <a:xfrm rot="10800000">
            <a:off x="2813337" y="2144235"/>
            <a:ext cx="3669600" cy="0"/>
          </a:xfrm>
          <a:prstGeom prst="straightConnector1">
            <a:avLst/>
          </a:prstGeom>
          <a:noFill/>
          <a:ln cap="flat" cmpd="sng" w="19050">
            <a:solidFill>
              <a:srgbClr val="000000"/>
            </a:solidFill>
            <a:prstDash val="solid"/>
            <a:round/>
            <a:headEnd len="med" w="med" type="none"/>
            <a:tailEnd len="med" w="med" type="triangle"/>
          </a:ln>
        </p:spPr>
      </p:cxnSp>
      <p:sp>
        <p:nvSpPr>
          <p:cNvPr id="119" name="Google Shape;119;p18"/>
          <p:cNvSpPr txBox="1"/>
          <p:nvPr/>
        </p:nvSpPr>
        <p:spPr>
          <a:xfrm>
            <a:off x="4111650" y="1524042"/>
            <a:ext cx="1073100" cy="33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chemeClr val="dk2"/>
                </a:solidFill>
              </a:rPr>
              <a:t>payments</a:t>
            </a:r>
            <a:endParaRPr i="1">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 European Option</a:t>
            </a:r>
            <a:endParaRPr/>
          </a:p>
        </p:txBody>
      </p:sp>
      <p:sp>
        <p:nvSpPr>
          <p:cNvPr id="125" name="Google Shape;12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a:t>On date </a:t>
            </a:r>
            <a:r>
              <a:rPr b="1" i="1" lang="en"/>
              <a:t>t</a:t>
            </a:r>
            <a:r>
              <a:rPr lang="en"/>
              <a:t>, the holder may choose whether or not to acquire contract </a:t>
            </a:r>
            <a:r>
              <a:rPr b="1" i="1" lang="en"/>
              <a:t>c</a:t>
            </a: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 European Option</a:t>
            </a:r>
            <a:endParaRPr/>
          </a:p>
        </p:txBody>
      </p:sp>
      <p:sp>
        <p:nvSpPr>
          <p:cNvPr id="131" name="Google Shape;13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On date </a:t>
            </a:r>
            <a:r>
              <a:rPr b="1" i="1" lang="en"/>
              <a:t>t</a:t>
            </a:r>
            <a:r>
              <a:rPr lang="en"/>
              <a:t>, the holder may choose whether or not to acquire contract </a:t>
            </a:r>
            <a:r>
              <a:rPr b="1" i="1" lang="en"/>
              <a:t>c</a:t>
            </a:r>
            <a:r>
              <a:rPr lang="en"/>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European option’s horizon is </a:t>
            </a:r>
            <a:r>
              <a:rPr b="1" i="1" lang="en"/>
              <a:t>t</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SmartFin DSL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