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0" r:id="rId3"/>
    <p:sldId id="259" r:id="rId4"/>
    <p:sldId id="258" r:id="rId5"/>
    <p:sldId id="261" r:id="rId6"/>
  </p:sldIdLst>
  <p:sldSz cx="9601200" cy="128016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32" userDrawn="1">
          <p15:clr>
            <a:srgbClr val="A4A3A4"/>
          </p15:clr>
        </p15:guide>
        <p15:guide id="2" pos="30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486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51" d="100"/>
          <a:sy n="51" d="100"/>
        </p:scale>
        <p:origin x="846" y="114"/>
      </p:cViewPr>
      <p:guideLst>
        <p:guide orient="horz" pos="4032"/>
        <p:guide pos="30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2095078"/>
            <a:ext cx="8161020" cy="4456853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6723804"/>
            <a:ext cx="7200900" cy="3090756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9780A-4686-43E3-9847-31DA25F489B9}" type="datetimeFigureOut">
              <a:rPr lang="pt-BR" smtClean="0"/>
              <a:t>17/06/2024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AF530-033F-4647-B2F7-B1366C5D94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4247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9780A-4686-43E3-9847-31DA25F489B9}" type="datetimeFigureOut">
              <a:rPr lang="pt-BR" smtClean="0"/>
              <a:t>17/06/2024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AF530-033F-4647-B2F7-B1366C5D94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1519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681567"/>
            <a:ext cx="2070259" cy="1084876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681567"/>
            <a:ext cx="6090761" cy="10848764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9780A-4686-43E3-9847-31DA25F489B9}" type="datetimeFigureOut">
              <a:rPr lang="pt-BR" smtClean="0"/>
              <a:t>17/06/2024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AF530-033F-4647-B2F7-B1366C5D94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3894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9780A-4686-43E3-9847-31DA25F489B9}" type="datetimeFigureOut">
              <a:rPr lang="pt-BR" smtClean="0"/>
              <a:t>17/06/2024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AF530-033F-4647-B2F7-B1366C5D94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3146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3191514"/>
            <a:ext cx="8281035" cy="5325109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8567000"/>
            <a:ext cx="8281035" cy="28003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/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9780A-4686-43E3-9847-31DA25F489B9}" type="datetimeFigureOut">
              <a:rPr lang="pt-BR" smtClean="0"/>
              <a:t>17/06/2024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AF530-033F-4647-B2F7-B1366C5D94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8036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3407833"/>
            <a:ext cx="4080510" cy="812249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3407833"/>
            <a:ext cx="4080510" cy="812249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9780A-4686-43E3-9847-31DA25F489B9}" type="datetimeFigureOut">
              <a:rPr lang="pt-BR" smtClean="0"/>
              <a:t>17/06/2024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AF530-033F-4647-B2F7-B1366C5D94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696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681570"/>
            <a:ext cx="8281035" cy="2474384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3138171"/>
            <a:ext cx="4061757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4676140"/>
            <a:ext cx="4061757" cy="687789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8" y="3138171"/>
            <a:ext cx="4081761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8" y="4676140"/>
            <a:ext cx="4081761" cy="687789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9780A-4686-43E3-9847-31DA25F489B9}" type="datetimeFigureOut">
              <a:rPr lang="pt-BR" smtClean="0"/>
              <a:t>17/06/2024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AF530-033F-4647-B2F7-B1366C5D94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5738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9780A-4686-43E3-9847-31DA25F489B9}" type="datetimeFigureOut">
              <a:rPr lang="pt-BR" smtClean="0"/>
              <a:t>17/06/2024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AF530-033F-4647-B2F7-B1366C5D94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3786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9780A-4686-43E3-9847-31DA25F489B9}" type="datetimeFigureOut">
              <a:rPr lang="pt-BR" smtClean="0"/>
              <a:t>17/06/2024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AF530-033F-4647-B2F7-B1366C5D94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2181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1843196"/>
            <a:ext cx="4860608" cy="9097433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9780A-4686-43E3-9847-31DA25F489B9}" type="datetimeFigureOut">
              <a:rPr lang="pt-BR" smtClean="0"/>
              <a:t>17/06/2024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AF530-033F-4647-B2F7-B1366C5D94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6283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1843196"/>
            <a:ext cx="4860608" cy="9097433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9780A-4686-43E3-9847-31DA25F489B9}" type="datetimeFigureOut">
              <a:rPr lang="pt-BR" smtClean="0"/>
              <a:t>17/06/2024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AF530-033F-4647-B2F7-B1366C5D94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2100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681570"/>
            <a:ext cx="8281035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3407833"/>
            <a:ext cx="8281035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99780A-4686-43E3-9847-31DA25F489B9}" type="datetimeFigureOut">
              <a:rPr lang="pt-BR" smtClean="0"/>
              <a:t>17/06/2024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BAF530-033F-4647-B2F7-B1366C5D94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5609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5876D1-4675-4684-8232-EE105AC93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08938A48-CC08-45F6-8787-35659AB21A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037" y="5673725"/>
            <a:ext cx="7477125" cy="3590925"/>
          </a:xfr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5B873CB0-7D75-4594-B5CA-AA03874969C0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E657D53-3061-4CF0-A7C6-B10570E2CB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961646"/>
            <a:ext cx="9601199" cy="6638171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9165F03B-3E64-4BC3-9E11-57BF1E9D04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"/>
            <a:ext cx="9601199" cy="3448593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B47AD622-17BD-4F4B-BAA8-374FDC81E19C}"/>
              </a:ext>
            </a:extLst>
          </p:cNvPr>
          <p:cNvSpPr txBox="1"/>
          <p:nvPr/>
        </p:nvSpPr>
        <p:spPr>
          <a:xfrm>
            <a:off x="1343486" y="3594779"/>
            <a:ext cx="937913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dirty="0" err="1">
                <a:solidFill>
                  <a:schemeClr val="bg1"/>
                </a:solidFill>
                <a:latin typeface="Arial Black" panose="020B0A04020102020204" pitchFamily="34" charset="0"/>
              </a:rPr>
              <a:t>Mutt</a:t>
            </a:r>
            <a:r>
              <a:rPr lang="pt-BR" sz="5400" dirty="0">
                <a:solidFill>
                  <a:schemeClr val="bg1"/>
                </a:solidFill>
                <a:latin typeface="Arial Black" panose="020B0A04020102020204" pitchFamily="34" charset="0"/>
              </a:rPr>
              <a:t>: Menos Idiota, Mais Funcional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18991E39-8887-4466-9B1D-E602167B2E50}"/>
              </a:ext>
            </a:extLst>
          </p:cNvPr>
          <p:cNvSpPr txBox="1"/>
          <p:nvPr/>
        </p:nvSpPr>
        <p:spPr>
          <a:xfrm>
            <a:off x="2209924" y="11844416"/>
            <a:ext cx="58521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>
                <a:solidFill>
                  <a:schemeClr val="bg1"/>
                </a:solidFill>
                <a:latin typeface="Arial Black" panose="020B0A04020102020204" pitchFamily="34" charset="0"/>
              </a:rPr>
              <a:t>Daniel Costa.</a:t>
            </a:r>
          </a:p>
        </p:txBody>
      </p:sp>
    </p:spTree>
    <p:extLst>
      <p:ext uri="{BB962C8B-B14F-4D97-AF65-F5344CB8AC3E}">
        <p14:creationId xmlns:p14="http://schemas.microsoft.com/office/powerpoint/2010/main" val="3034598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D6F87CBC-6BD8-49AE-9A69-2F578CE18473}"/>
              </a:ext>
            </a:extLst>
          </p:cNvPr>
          <p:cNvSpPr txBox="1"/>
          <p:nvPr/>
        </p:nvSpPr>
        <p:spPr>
          <a:xfrm>
            <a:off x="0" y="38100"/>
            <a:ext cx="9372600" cy="120340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romanUcPeriod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INTRODUÇÃO 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Mutt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é um cliente de e-mail projetado para ser utilizado em terminais de texto usado em sistemas Unix-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like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se tornando muito popular entre usuários avançados. Foi criado em 1995 por Michael 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Elkins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, lançado sob a GNU General 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Public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License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versão 2, é uma ferramenta robusta e poderosa para a gestão de e-mails sendo utilizado até os dias de hoje. Infelizmente, dependendo do serviço de e-mail que você usa, o 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Mutt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pode não ser uma opção viável. O 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Mutt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requer servidores IMAP e SMTP do seu provedor de e-mail, e isso está se tornando cada vez menos comum. Feito com a ideia de minimizar problemas devido a falhas e complexidade de outros clientes de e-mail, utilizando até o slogan “Todos os clientes de e-mail são idiotas, este só é um pouco menos”, ele permite personalização através de arquivos de configuração e os usuários podem ajustar quase todos os aspectos de seu comportamento, ele também consome poucos recursos do sistema, enquanto outros clientes gráficos como Mail, Outlook e Thunderbird focam na interface e experiência do usuário o 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Mutt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prioriza a eficiência e controle sendo ideal para utilizar através do terminal, por conta da eficiência a comunidade dos usuários é conhecida por ser ativa e engajada e o desenvolvimento do sistema continua a evoluir mantendo sua relevância e funcionalidade. Para mais informações sobre 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Mutt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favor verificar [1]. </a:t>
            </a:r>
          </a:p>
          <a:p>
            <a:pPr marL="514350" indent="-514350">
              <a:buAutoNum type="romanUcPeriod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II. CONFIGURAÇÃO E ATALHOS Uma das principais vantagens ao utilizar o 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Mutt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é sua capacidade de personalização, os usuários conseguem configurar e ajustar quase todos os aspectos do seu funcionamento através de arquivos de configuração, cada usuário pode adapta-lo para necessidades específicas gerando uma experiência única na sua utilização. Você pode instalar ele na distribuição 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debian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usando o “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sudo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apt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install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mutt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” e para configura-lo precisará criar o arquivo 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muttrc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podendo usar comando "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touch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/.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config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mutt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muttrc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“. </a:t>
            </a:r>
            <a:r>
              <a:rPr lang="pt-BR" sz="2000" dirty="0"/>
              <a:t>Um dos exemplos dessa capacidade de personalização é que podem ser configurados macros utilizando teclas ou combinações de teclas para realizar ações específicas, você precisa editar o arquivo de configuração “ /.</a:t>
            </a:r>
            <a:r>
              <a:rPr lang="pt-BR" sz="2000" dirty="0" err="1"/>
              <a:t>muttrc</a:t>
            </a:r>
            <a:r>
              <a:rPr lang="pt-BR" sz="2000" dirty="0"/>
              <a:t>” e nele pode usar o comando “</a:t>
            </a:r>
            <a:r>
              <a:rPr lang="pt-BR" sz="2000" dirty="0" err="1"/>
              <a:t>bind</a:t>
            </a:r>
            <a:r>
              <a:rPr lang="pt-BR" sz="2000" dirty="0"/>
              <a:t>” para fazer a associação de teclas e ações utilizando da seguinte maneira “</a:t>
            </a:r>
            <a:r>
              <a:rPr lang="pt-BR" sz="2000" dirty="0" err="1"/>
              <a:t>bind</a:t>
            </a:r>
            <a:r>
              <a:rPr lang="pt-BR" sz="2000" dirty="0"/>
              <a:t> [modo] [tecla] [ação]” e um exemplo seria “</a:t>
            </a:r>
            <a:r>
              <a:rPr lang="pt-BR" sz="2000" dirty="0" err="1"/>
              <a:t>bind</a:t>
            </a:r>
            <a:r>
              <a:rPr lang="pt-BR" sz="2000" dirty="0"/>
              <a:t> index r </a:t>
            </a:r>
            <a:r>
              <a:rPr lang="pt-BR" sz="2000" dirty="0" err="1"/>
              <a:t>reply</a:t>
            </a:r>
            <a:r>
              <a:rPr lang="pt-BR" sz="2000" dirty="0"/>
              <a:t>”, nesse caso estaria associando a tecla r a ação de responder(</a:t>
            </a:r>
            <a:r>
              <a:rPr lang="pt-BR" sz="2000" dirty="0" err="1"/>
              <a:t>reply</a:t>
            </a:r>
            <a:r>
              <a:rPr lang="pt-BR" sz="2000" dirty="0"/>
              <a:t>) por meio do index que é modo de visualização onde você pode navegar por todas as mensagens. Quando você abre a visualização detalhada do e-mail você entra no modo “Pager”, podendo configurar o atalho “</a:t>
            </a:r>
            <a:r>
              <a:rPr lang="pt-BR" sz="2000" dirty="0" err="1"/>
              <a:t>bind</a:t>
            </a:r>
            <a:r>
              <a:rPr lang="pt-BR" sz="2000" dirty="0"/>
              <a:t> </a:t>
            </a:r>
            <a:r>
              <a:rPr lang="pt-BR" sz="2000" dirty="0" err="1"/>
              <a:t>pager</a:t>
            </a:r>
            <a:r>
              <a:rPr lang="pt-BR" sz="2000" dirty="0"/>
              <a:t> n </a:t>
            </a:r>
            <a:r>
              <a:rPr lang="pt-BR" sz="2000" dirty="0" err="1"/>
              <a:t>next-message</a:t>
            </a:r>
            <a:r>
              <a:rPr lang="pt-BR" sz="2000" dirty="0"/>
              <a:t>” podendo navegar para a próxima mensagem de forma detalhada Esse é somente um exemplo de vários atalhos que podem ser criados para responder, navegar entre mensagens, criar novos e-mails, mover mensagens, pesquisar e muito mais.</a:t>
            </a: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7223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7A72C06E-E6CF-444E-AC54-C8A3AC02505B}"/>
              </a:ext>
            </a:extLst>
          </p:cNvPr>
          <p:cNvSpPr txBox="1"/>
          <p:nvPr/>
        </p:nvSpPr>
        <p:spPr>
          <a:xfrm>
            <a:off x="180975" y="323850"/>
            <a:ext cx="9239250" cy="11787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III. INTERFACE A configuração do 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Mutt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também oferece flexibilização para personalizar vários aspectos da interface para melhor atender ao usuário em questão de estética, contraste ou preferências, podem ser configuradas as cores de fundo e do texto, podendo destacar partes específicas dos e-mails (remetentes, assuntos, datas), é possível também escolher fontes diferentes para o texto ou até um layout personalizado reorganizando as informações na tela, posição dos painéis conforme sua preferência. Também é possível adicionar ícones ou símbolos para indicar o status de um e-mail, usar uma bandeira para marcar e-mails importantes. Ainda na interface é possível criar ou baixar temas completos que já incluem todas essas configurações já prontas, como temas claros, escuros e outros. Caso necessário é possível também gerenciar várias contas de e-mail usando 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Hookes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, que são comandos executados antes de uma ação específica, só será necessário colocar parâmetros específicos de cada conta em arquivos separados no arquivo de configuração. IV. INTEGRAÇÃO A integração do 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Mutt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com outros programas é um dos seus grandes trunfos, você pode configura-lo para utilizar um editor de texto específico para criar e editar mensagens, então caso tenha familiaridade com algum editor você consegue utiliza-lo ganhando produtividade e recursos, usando o “set editor=”vim/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emacs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/nano” você pode realizar essas alterações. Você também pode integrar o 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Mutt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a programas/scripts que gerenciem seus contatos, criem lembretes e até a calendários. Os scripts personalizados podem automatizar algumas tarefas como enviar e-mails em grande quantidade e até automaticamente também pode ajustar o script para incluir arquivos, filtrar e mover mensagens automaticamente para pastas específicas e até mesmo responder e-mails automaticamente e uma outra forma de utilizar os scripts é a integração com APIs, o que permitiria enviar dados gerados por essa API ou gerar relatórios específicos e monitorar as informações usando ferramentas como 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Zabbix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para gerar e enviar alertas ou notificações. O gerenciamento de contato também é crucial para qualquer sistema de e-mail, existe uma ferramenta projetada especificamente para isso que é o 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Abook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, a integração planejada dessa ferramenta facilita o gerenciamento direto do terminal, permitindo que você consiga 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autocompletar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endereços, visualizar detalhes do contato e customizar a exibição dos contatos através das configurações disponíveis no 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Abook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. Outras ferramentas também disponíveis seriam </a:t>
            </a:r>
            <a:r>
              <a:rPr lang="pt-BR" sz="2000" dirty="0"/>
              <a:t>o </a:t>
            </a:r>
            <a:r>
              <a:rPr lang="pt-BR" sz="2000" dirty="0" err="1"/>
              <a:t>Notmuch</a:t>
            </a:r>
            <a:r>
              <a:rPr lang="pt-BR" sz="2000" dirty="0"/>
              <a:t> e o </a:t>
            </a:r>
            <a:r>
              <a:rPr lang="pt-BR" sz="2000" dirty="0" err="1"/>
              <a:t>ImapFilter</a:t>
            </a:r>
            <a:r>
              <a:rPr lang="pt-BR" sz="2000" dirty="0"/>
              <a:t>, o </a:t>
            </a:r>
            <a:r>
              <a:rPr lang="pt-BR" sz="2000" dirty="0" err="1"/>
              <a:t>Notmuch</a:t>
            </a:r>
            <a:r>
              <a:rPr lang="pt-BR" sz="2000" dirty="0"/>
              <a:t> é excelente para indexação e busca rápida de e-mails, ele é projetado para lidar com grandes volumes e oferece recursos de pesquisa, enquanto o </a:t>
            </a:r>
            <a:r>
              <a:rPr lang="pt-BR" sz="2000" dirty="0" err="1"/>
              <a:t>ImapFilter</a:t>
            </a:r>
            <a:r>
              <a:rPr lang="pt-BR" sz="2000" dirty="0"/>
              <a:t> automatiza e organiza e-mails através de regras configuráveis na linguagem lua.</a:t>
            </a: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1649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DDB85384-1992-4594-A1DA-511305230CF7}"/>
              </a:ext>
            </a:extLst>
          </p:cNvPr>
          <p:cNvSpPr txBox="1"/>
          <p:nvPr/>
        </p:nvSpPr>
        <p:spPr>
          <a:xfrm>
            <a:off x="133350" y="152400"/>
            <a:ext cx="9467850" cy="11787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V. PADRONIZAÇÃO O 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Mutt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suporte uma ampla gama de padrões de e-mail, o que o torna altamente versátil e compatível com diversos servidores e serviços de e-mail como IMAP (permite o acesso e gerenciamento diretamente no servidor), POP3(baixa mensagens do servidor para o computador local permitindo acesso offline) e SMTP(utilizado para envio de e-mail). Além disso também oferece suporte integrado ao GPG (GNU 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Privacy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Guard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) permitindo a criptografia e assinatura de e-mails, garantindo segurança, onde apenas os destinatários destinados possam ler as mensagens e que os e-mails não se alterem durante o trânsito. Apesar de ser baseado em texto possui compatibilidade com diversos formatos de e-mail, incluindo suporte completo no formato MIME (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Multipurpose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Internet Mail 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Extension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). Isso permite o gerenciamento de e-mails complexos que contenham texto, HTML, anexos e outros conteúdos de multimídia. Além disso suporta várias codificações de caracteres, permitindo a leitura e envio de e-mails em diferentes idiomas e com caracteres especiais. Suporta também o formato 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Maildir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, que é compatível com muitos agentes de usuários, com ele é possível verificar novos e-mails e também armazenar em cache os cabeçalhos dos e-mails para acelerar a listagem de diretórios. VI. SEGURANÇA E COMUNIDADE O uso de sessões de SSH também é um diferencial desse cliente, proporciona de forma segura e eficiente uma forma de acessar e-mails remotamente, é usado principalmente por administradores de sistemas e desenvolvedores que trabalham de forma remota ou que não tenham acesso direto ao servidor. Você também pode aumentar a privacidade e segurança configurando o acesso via 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Tor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utilizando endereços .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onion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, Ao utilizar o 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Tor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o seu endereço de 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Ip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é ocultado, dificultando o rastreio de suas atividades, e ao se conectar diretamente a um serviço .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onion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é possível reduzir os riscos de ataques 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man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-in-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middle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(MITM), isso garante que seus dados não sejam interceptados ou modificados por terceiros. Referente ao gerenciamento de senhas para aumentar a segurança uma solução seria criptografar sua senha com 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GnuPG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em um arquivo criptografado. Devido ao fato do 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Mutt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ser um projeto de código aberto que tem a participação da comunidade de usuários de desenvolvedores existem várias maneiras de contribuir com o avanço da ferramenta, podendo ser reportado bugs através do sistema de rastreamento de bugs do projeto ou nas listas de discussão, essas que são fundamentais para a melhoria continua do projeto, as listas geralmente possuem sua inscrição gratuita, você também pode ajudar na tradução da documentação já que é usado mundialmente, além disso é possível ajudar na implementação de novos recursos, melhorias, 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refatoração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e limpeza de código caso tenha habilidades de programação. Os recursos estão disponíveis em https://gitlab.com/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mutt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mutt.git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03204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0587DEF0-56B5-4F43-A905-AAA1A592F5FB}"/>
              </a:ext>
            </a:extLst>
          </p:cNvPr>
          <p:cNvSpPr txBox="1"/>
          <p:nvPr/>
        </p:nvSpPr>
        <p:spPr>
          <a:xfrm>
            <a:off x="133350" y="266700"/>
            <a:ext cx="9467850" cy="96026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VII. CONCLUSÕES Os pontos mencionados mostram o quão poderoso pode ser o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Mutt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, devido a sua 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natureza baseado em texto ele consome menos memória e CPU em comparação a outros clientes de e-mail, o que é muito útil em conexões lentas ou sistemas com hardware limitado, ele pode ser muito útil a todos usuários porém quanto mais o usuário for avançado mais ele conseguirá extrair funcionalidades dessa ferramenta, isso sem contar a personalização do mesmo a sua vontade gerando uma ferramenta única que pode atender as variadas necessidades de cada um, por esse motivo que continua sendo uma ferramenta atual e com muitos usuários, essa possibilidade de gerenciamento o coloca a frente de outros clientes ganhando em aspectos como leveza, segurança, performance, e capacidade. No geral é uma solução completa que permite sempre que novas funcionalidades sejam descobertas o que transforma as operações diárias de e-mail em um processo muito mais ágil e organizado. </a:t>
            </a:r>
          </a:p>
          <a:p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REFERÊNCIAS [1] Mutt.org, 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Mutt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- Manual do Usuário, 2023. [Online]. 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Available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: http://www.mutt.org/doc/manual/ [2] S. U. Community. (2012) 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What’s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benefit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using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mutt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instead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gui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email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client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? [Online]. 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Available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: https://superuser.com/questions/ 413763/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whats-the-benefit-of-using-mutt-instead-of-gui-email-client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[3] 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Riseup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. (2023) 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Mutt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email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client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. [Online]. 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Available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: https://riseup.net/ it/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email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clients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mutt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[4] T. K. Blog. (2023) 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How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install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configure 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mutt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email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client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. [Online]. 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Available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: https: //github.com/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TheKernalBlog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TheKernalBlog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blob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main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/_posts/ 2023-03-10-How-To-Install-And-Configure-The-Mutt-Email-Client.md [5] 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Ubunlog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. (2023) 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Mutt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email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client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for 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your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terminal. [Online]. 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Available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: https://ubunlog.com/en/mutt-client-mail-terminal/ [6] D. Wiki. (2023) 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Mutt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email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client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. [Online]. 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Available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: https: //wiki.debian.org/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Mutt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VIII. REFERÊNCIAS As informações sobre o 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Mutt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foram obtidas de diversas fontes confiáveis, incluindo discussões em fóruns [2], guias de configuração [3], [4], e artigos em blogs especializados [5]. A documentação oficial do 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Mutt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[1] e a wiki do Debian [6] também foram fundamentais para a compreensão das funcionalidades e capacidades do 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Mutt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7447931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</TotalTime>
  <Words>1903</Words>
  <Application>Microsoft Office PowerPoint</Application>
  <PresentationFormat>Papel A3 (297 x 420 mm)</PresentationFormat>
  <Paragraphs>10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0" baseType="lpstr">
      <vt:lpstr>Arial</vt:lpstr>
      <vt:lpstr>Arial Black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Daniel Alber Rodrigues Costa</dc:creator>
  <cp:lastModifiedBy>Daniel Alber Rodrigues Costa</cp:lastModifiedBy>
  <cp:revision>4</cp:revision>
  <dcterms:created xsi:type="dcterms:W3CDTF">2024-06-17T13:56:44Z</dcterms:created>
  <dcterms:modified xsi:type="dcterms:W3CDTF">2024-06-17T14:31:59Z</dcterms:modified>
</cp:coreProperties>
</file>